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72" r:id="rId4"/>
    <p:sldId id="273" r:id="rId5"/>
    <p:sldId id="274" r:id="rId6"/>
    <p:sldId id="275" r:id="rId7"/>
    <p:sldId id="276" r:id="rId8"/>
    <p:sldId id="277" r:id="rId9"/>
    <p:sldId id="278" r:id="rId10"/>
    <p:sldId id="257" r:id="rId11"/>
    <p:sldId id="279" r:id="rId12"/>
    <p:sldId id="299" r:id="rId13"/>
    <p:sldId id="300" r:id="rId14"/>
    <p:sldId id="280" r:id="rId15"/>
    <p:sldId id="281" r:id="rId16"/>
    <p:sldId id="28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287" autoAdjust="0"/>
    <p:restoredTop sz="94690"/>
  </p:normalViewPr>
  <p:slideViewPr>
    <p:cSldViewPr snapToGrid="0">
      <p:cViewPr varScale="1">
        <p:scale>
          <a:sx n="30" d="100"/>
          <a:sy n="30" d="100"/>
        </p:scale>
        <p:origin x="208" y="19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31812" y="4529540"/>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3838235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893373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064366-0D7E-4705-9A36-5507555527E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332548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2686261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064366-0D7E-4705-9A36-5507555527E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14849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2720347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3998419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2852552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1969055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E196D77-73A5-486F-BBB9-33F5C27DA304}"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2707123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3790925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E196D77-73A5-486F-BBB9-33F5C27DA304}" type="datetimeFigureOut">
              <a:rPr lang="tr-TR" smtClean="0"/>
              <a:t>24.02.2026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593964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E196D77-73A5-486F-BBB9-33F5C27DA304}" type="datetimeFigureOut">
              <a:rPr lang="tr-TR" smtClean="0"/>
              <a:t>24.02.2026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384166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96D77-73A5-486F-BBB9-33F5C27DA304}" type="datetimeFigureOut">
              <a:rPr lang="tr-TR" smtClean="0"/>
              <a:t>24.02.2026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3603580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1383704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E196D77-73A5-486F-BBB9-33F5C27DA304}"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064366-0D7E-4705-9A36-5507555527E4}" type="slidenum">
              <a:rPr lang="tr-TR" smtClean="0"/>
              <a:t>‹#›</a:t>
            </a:fld>
            <a:endParaRPr lang="tr-TR"/>
          </a:p>
        </p:txBody>
      </p:sp>
    </p:spTree>
    <p:extLst>
      <p:ext uri="{BB962C8B-B14F-4D97-AF65-F5344CB8AC3E}">
        <p14:creationId xmlns:p14="http://schemas.microsoft.com/office/powerpoint/2010/main" val="472985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E196D77-73A5-486F-BBB9-33F5C27DA304}" type="datetimeFigureOut">
              <a:rPr lang="tr-TR" smtClean="0"/>
              <a:t>24.02.2026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D064366-0D7E-4705-9A36-5507555527E4}" type="slidenum">
              <a:rPr lang="tr-TR" smtClean="0"/>
              <a:t>‹#›</a:t>
            </a:fld>
            <a:endParaRPr lang="tr-TR"/>
          </a:p>
        </p:txBody>
      </p:sp>
    </p:spTree>
    <p:extLst>
      <p:ext uri="{BB962C8B-B14F-4D97-AF65-F5344CB8AC3E}">
        <p14:creationId xmlns:p14="http://schemas.microsoft.com/office/powerpoint/2010/main" val="34810021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398732-9F36-8209-78AD-C1A0B0518CE5}"/>
              </a:ext>
            </a:extLst>
          </p:cNvPr>
          <p:cNvSpPr>
            <a:spLocks noGrp="1"/>
          </p:cNvSpPr>
          <p:nvPr>
            <p:ph type="ctrTitle"/>
          </p:nvPr>
        </p:nvSpPr>
        <p:spPr/>
        <p:txBody>
          <a:bodyPr/>
          <a:lstStyle/>
          <a:p>
            <a:r>
              <a:rPr lang="tr-TR" dirty="0"/>
              <a:t>Haciz</a:t>
            </a:r>
          </a:p>
        </p:txBody>
      </p:sp>
      <p:sp>
        <p:nvSpPr>
          <p:cNvPr id="3" name="Alt Başlık 2">
            <a:extLst>
              <a:ext uri="{FF2B5EF4-FFF2-40B4-BE49-F238E27FC236}">
                <a16:creationId xmlns:a16="http://schemas.microsoft.com/office/drawing/2014/main" id="{D62777AB-2CEB-1D99-6243-617092A42614}"/>
              </a:ext>
            </a:extLst>
          </p:cNvPr>
          <p:cNvSpPr>
            <a:spLocks noGrp="1"/>
          </p:cNvSpPr>
          <p:nvPr>
            <p:ph type="subTitle" idx="1"/>
          </p:nvPr>
        </p:nvSpPr>
        <p:spPr/>
        <p:txBody>
          <a:bodyPr/>
          <a:lstStyle/>
          <a:p>
            <a:pPr algn="r"/>
            <a:r>
              <a:rPr lang="tr-TR" dirty="0"/>
              <a:t>Dr. </a:t>
            </a:r>
            <a:r>
              <a:rPr lang="tr-TR" dirty="0" err="1"/>
              <a:t>Öğ</a:t>
            </a:r>
            <a:r>
              <a:rPr lang="tr-TR" dirty="0"/>
              <a:t>. </a:t>
            </a:r>
            <a:r>
              <a:rPr lang="tr-TR" dirty="0" err="1"/>
              <a:t>Üy</a:t>
            </a:r>
            <a:r>
              <a:rPr lang="tr-TR" dirty="0"/>
              <a:t>. A. Püren Doğanay</a:t>
            </a:r>
          </a:p>
        </p:txBody>
      </p:sp>
    </p:spTree>
    <p:extLst>
      <p:ext uri="{BB962C8B-B14F-4D97-AF65-F5344CB8AC3E}">
        <p14:creationId xmlns:p14="http://schemas.microsoft.com/office/powerpoint/2010/main" val="3660185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910586-0E30-46C6-0347-00FF22BB2EA8}"/>
              </a:ext>
            </a:extLst>
          </p:cNvPr>
          <p:cNvSpPr>
            <a:spLocks noGrp="1"/>
          </p:cNvSpPr>
          <p:nvPr>
            <p:ph type="title"/>
          </p:nvPr>
        </p:nvSpPr>
        <p:spPr>
          <a:xfrm>
            <a:off x="2589212" y="273030"/>
            <a:ext cx="8911687" cy="673748"/>
          </a:xfrm>
        </p:spPr>
        <p:txBody>
          <a:bodyPr/>
          <a:lstStyle/>
          <a:p>
            <a:r>
              <a:rPr lang="tr-TR" dirty="0"/>
              <a:t>Haczedilemeyen mal ve haklar</a:t>
            </a:r>
          </a:p>
        </p:txBody>
      </p:sp>
      <p:sp>
        <p:nvSpPr>
          <p:cNvPr id="3" name="İçerik Yer Tutucusu 2">
            <a:extLst>
              <a:ext uri="{FF2B5EF4-FFF2-40B4-BE49-F238E27FC236}">
                <a16:creationId xmlns:a16="http://schemas.microsoft.com/office/drawing/2014/main" id="{073F8FD7-F534-2384-C9E1-7FBCF9F0A6BA}"/>
              </a:ext>
            </a:extLst>
          </p:cNvPr>
          <p:cNvSpPr>
            <a:spLocks noGrp="1"/>
          </p:cNvSpPr>
          <p:nvPr>
            <p:ph idx="1"/>
          </p:nvPr>
        </p:nvSpPr>
        <p:spPr>
          <a:xfrm>
            <a:off x="2589212" y="1258529"/>
            <a:ext cx="8915400" cy="5250426"/>
          </a:xfrm>
        </p:spPr>
        <p:txBody>
          <a:bodyPr>
            <a:normAutofit fontScale="92500" lnSpcReduction="20000"/>
          </a:bodyPr>
          <a:lstStyle/>
          <a:p>
            <a:r>
              <a:rPr lang="tr-TR" sz="2400" dirty="0"/>
              <a:t>Borçlunun parasal değeri olmayan ve paraya çevrilemeyen şeyleri haczedilemez. Ancak parasal değeri olan ve paraya çevrilebilen şeylerin de haczi de her zaman mümkün değil.</a:t>
            </a:r>
          </a:p>
          <a:p>
            <a:endParaRPr lang="tr-TR" sz="2400" dirty="0"/>
          </a:p>
          <a:p>
            <a:r>
              <a:rPr lang="tr-TR" sz="2400" dirty="0"/>
              <a:t>Kanun koyucu birtakım sosyal düşüncelerle özellikle borçlunun ve ailesinin yaşaması ve ekonomik varlığını sürdürebilmesi, tamamen topluma muhtaç hale gelip toplumsal dengenin bozulmaması için borçlunun bazı mal ve haklarının tamamının veya bir kısmının haczedilemeyeceğini kabul etmiş.</a:t>
            </a:r>
          </a:p>
          <a:p>
            <a:endParaRPr lang="tr-TR" sz="2400" dirty="0"/>
          </a:p>
          <a:p>
            <a:r>
              <a:rPr lang="tr-TR" sz="2400" dirty="0" err="1"/>
              <a:t>Örn</a:t>
            </a:r>
            <a:r>
              <a:rPr lang="tr-TR" sz="2400" dirty="0"/>
              <a:t>. Başkasına devri mümkün olmayan mal ve hakların haczi de mümkün değil. (manevi tazminat talepleri gibi)</a:t>
            </a:r>
          </a:p>
          <a:p>
            <a:pPr marL="0" indent="0">
              <a:buNone/>
            </a:pPr>
            <a:endParaRPr lang="tr-TR" sz="2400" dirty="0"/>
          </a:p>
          <a:p>
            <a:pPr marL="0" indent="0">
              <a:buNone/>
            </a:pPr>
            <a:r>
              <a:rPr lang="tr-TR" sz="2400" dirty="0"/>
              <a:t>Haczi talep edilen mal ve hakların haczinin caiz olup olmadığına icra memuru karar verir.</a:t>
            </a:r>
          </a:p>
        </p:txBody>
      </p:sp>
    </p:spTree>
    <p:extLst>
      <p:ext uri="{BB962C8B-B14F-4D97-AF65-F5344CB8AC3E}">
        <p14:creationId xmlns:p14="http://schemas.microsoft.com/office/powerpoint/2010/main" val="20061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99A22C0-FEE4-A7C1-11A4-C9424D61DB9D}"/>
              </a:ext>
            </a:extLst>
          </p:cNvPr>
          <p:cNvSpPr>
            <a:spLocks noGrp="1"/>
          </p:cNvSpPr>
          <p:nvPr>
            <p:ph idx="1"/>
          </p:nvPr>
        </p:nvSpPr>
        <p:spPr>
          <a:xfrm>
            <a:off x="2589212" y="442452"/>
            <a:ext cx="8915400" cy="5468770"/>
          </a:xfrm>
        </p:spPr>
        <p:txBody>
          <a:bodyPr>
            <a:normAutofit lnSpcReduction="10000"/>
          </a:bodyPr>
          <a:lstStyle/>
          <a:p>
            <a:r>
              <a:rPr lang="tr-TR" sz="2400" dirty="0"/>
              <a:t>Ayrıca özel kanunlarda haczedilemeyecek mal ve hakların da tamamen haczi mümkün değil. (</a:t>
            </a:r>
            <a:r>
              <a:rPr lang="tr-TR" sz="2400" dirty="0" err="1"/>
              <a:t>örn</a:t>
            </a:r>
            <a:r>
              <a:rPr lang="tr-TR" sz="2400" dirty="0"/>
              <a:t>. Sosyal Sigortalar ve genel sağlık sigortası kanunu gereğince bağlanan gelir, aylık ve ödemeler)</a:t>
            </a:r>
          </a:p>
          <a:p>
            <a:endParaRPr lang="tr-TR" sz="2400" dirty="0"/>
          </a:p>
          <a:p>
            <a:r>
              <a:rPr lang="tr-TR" sz="2400" dirty="0"/>
              <a:t>Kanunun açıkça haczedilemeyeceği belirtilenler dışında ücretler ve geniş anlamda gelir kaynaklarının kısmen haczi caizdir. %25’i haczedilmeli. İşçi ücretlerinin daha fazlası haczedilemez.</a:t>
            </a:r>
          </a:p>
          <a:p>
            <a:endParaRPr lang="tr-TR" sz="2400" dirty="0"/>
          </a:p>
          <a:p>
            <a:r>
              <a:rPr lang="tr-TR" sz="2400" dirty="0"/>
              <a:t>Kanun bazı dönemlerde bazı malların da haczi mümkün değildir. (</a:t>
            </a:r>
            <a:r>
              <a:rPr lang="tr-TR" sz="2400" dirty="0" err="1"/>
              <a:t>örn</a:t>
            </a:r>
            <a:r>
              <a:rPr lang="tr-TR" sz="2400" dirty="0"/>
              <a:t>. Yetişmemiş her nevi toprak ve ağaç mahsulleri yetişmeleri zamanından en çok iki ay evvel haczolunabilir.)</a:t>
            </a:r>
          </a:p>
        </p:txBody>
      </p:sp>
    </p:spTree>
    <p:extLst>
      <p:ext uri="{BB962C8B-B14F-4D97-AF65-F5344CB8AC3E}">
        <p14:creationId xmlns:p14="http://schemas.microsoft.com/office/powerpoint/2010/main" val="275125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19EEF63-84CA-70AE-4B2B-2B3DF3081E2F}"/>
              </a:ext>
            </a:extLst>
          </p:cNvPr>
          <p:cNvSpPr>
            <a:spLocks noGrp="1"/>
          </p:cNvSpPr>
          <p:nvPr>
            <p:ph idx="1"/>
          </p:nvPr>
        </p:nvSpPr>
        <p:spPr>
          <a:xfrm>
            <a:off x="2589212" y="226142"/>
            <a:ext cx="8915400" cy="6558116"/>
          </a:xfrm>
        </p:spPr>
        <p:txBody>
          <a:bodyPr>
            <a:normAutofit/>
          </a:bodyPr>
          <a:lstStyle/>
          <a:p>
            <a:pPr marL="0" indent="0">
              <a:buNone/>
            </a:pPr>
            <a:r>
              <a:rPr lang="tr-TR" b="1" dirty="0"/>
              <a:t>Haczi caiz </a:t>
            </a:r>
            <a:r>
              <a:rPr lang="tr-TR" b="1" dirty="0" err="1"/>
              <a:t>olmıyan</a:t>
            </a:r>
            <a:r>
              <a:rPr lang="tr-TR" b="1" dirty="0"/>
              <a:t> mallar ve hak örnekleri </a:t>
            </a:r>
          </a:p>
          <a:p>
            <a:pPr marL="0" indent="0">
              <a:buNone/>
            </a:pPr>
            <a:r>
              <a:rPr lang="tr-TR" sz="2000" dirty="0"/>
              <a:t>Devlet malları</a:t>
            </a:r>
          </a:p>
          <a:p>
            <a:pPr marL="0" indent="0">
              <a:buNone/>
            </a:pPr>
            <a:r>
              <a:rPr lang="tr-TR" sz="2000" dirty="0"/>
              <a:t>*Ekonomik faaliyeti, sermayesinden ziyade bedenî çalışmasına dayanan borçlunun mesleğini sürdürebilmesi için gerekli olan her türlü eşya</a:t>
            </a:r>
          </a:p>
          <a:p>
            <a:pPr marL="0" indent="0">
              <a:buNone/>
            </a:pPr>
            <a:r>
              <a:rPr lang="tr-TR" sz="2000" dirty="0"/>
              <a:t>Para, kıymetli evrak, altın, gümüş, değerli taş, antika veya süs eşyası gibi kıymetli şeyler hariç olmak üzere, borçlu ve aynı çatı altında yaşayan aile bireylerine ait kişisel eşya ile ailenin ortak kullanımına hizmet eden tüm ev eşyası</a:t>
            </a:r>
          </a:p>
          <a:p>
            <a:pPr marL="0" indent="0">
              <a:buNone/>
            </a:pPr>
            <a:r>
              <a:rPr lang="tr-TR" sz="2000" dirty="0"/>
              <a:t>*Borçlu çiftçi ise kendisinin ve ailesinin geçimi için zaruri olan arazi ve çift hayvanları ve nakil vasıtaları ve diğer eklenti ve ziraat aletleri; değilse, sanat ve mesleki için lüzumlu olan </a:t>
            </a:r>
            <a:r>
              <a:rPr lang="tr-TR" sz="2000" dirty="0" err="1"/>
              <a:t>alat</a:t>
            </a:r>
            <a:r>
              <a:rPr lang="tr-TR" sz="2000" dirty="0"/>
              <a:t> ve edevat ve kitapları ve arabacı, kayıkçı, hamal gibi küçük nakliye erbabının geçimlerini temin eden nakil vasıtaları, </a:t>
            </a:r>
          </a:p>
          <a:p>
            <a:pPr marL="0" indent="0">
              <a:buNone/>
            </a:pPr>
            <a:r>
              <a:rPr lang="tr-TR" sz="2000" dirty="0"/>
              <a:t>Borçlu ve ailesinin idareleri için lüzumlu ise borçlunun tercih edeceği bir süt veren mandası veya ineği veyahut üç keçi veya koyunu ve bunların üç aylık yem ve yataklıkları, </a:t>
            </a:r>
          </a:p>
        </p:txBody>
      </p:sp>
    </p:spTree>
    <p:extLst>
      <p:ext uri="{BB962C8B-B14F-4D97-AF65-F5344CB8AC3E}">
        <p14:creationId xmlns:p14="http://schemas.microsoft.com/office/powerpoint/2010/main" val="2428521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2CF60F9-5D39-C293-5ABD-0198A0F48E32}"/>
              </a:ext>
            </a:extLst>
          </p:cNvPr>
          <p:cNvSpPr>
            <a:spLocks noGrp="1"/>
          </p:cNvSpPr>
          <p:nvPr>
            <p:ph idx="1"/>
          </p:nvPr>
        </p:nvSpPr>
        <p:spPr>
          <a:xfrm>
            <a:off x="2310581" y="0"/>
            <a:ext cx="9763432" cy="6636774"/>
          </a:xfrm>
        </p:spPr>
        <p:txBody>
          <a:bodyPr>
            <a:normAutofit fontScale="92500" lnSpcReduction="10000"/>
          </a:bodyPr>
          <a:lstStyle/>
          <a:p>
            <a:pPr marL="0" indent="0">
              <a:buNone/>
            </a:pPr>
            <a:r>
              <a:rPr lang="tr-TR" sz="2000" dirty="0"/>
              <a:t>Borçlunun ve ailesinin iki aylık yiyecek ve yakacakları ve borçlu çiftçi ise gelecek mahsul için lazım olan tohumluğu, </a:t>
            </a:r>
          </a:p>
          <a:p>
            <a:pPr marL="0" indent="0">
              <a:buNone/>
            </a:pPr>
            <a:endParaRPr lang="tr-TR" sz="2000" dirty="0"/>
          </a:p>
          <a:p>
            <a:pPr marL="0" indent="0">
              <a:buNone/>
            </a:pPr>
            <a:r>
              <a:rPr lang="tr-TR" sz="2000" dirty="0"/>
              <a:t>*Borçlu bağ, bahçe veya </a:t>
            </a:r>
            <a:r>
              <a:rPr lang="tr-TR" sz="2000" dirty="0" err="1"/>
              <a:t>meyva</a:t>
            </a:r>
            <a:r>
              <a:rPr lang="tr-TR" sz="2000" dirty="0"/>
              <a:t> veya sebze yetiştiricisi ise kendisinin ve ailesinin geçimi için zaruri olan bağ bahçe ve bu sanat için lüzumlu bulunan </a:t>
            </a:r>
            <a:r>
              <a:rPr lang="tr-TR" sz="2000" dirty="0" err="1"/>
              <a:t>alat</a:t>
            </a:r>
            <a:r>
              <a:rPr lang="tr-TR" sz="2000" dirty="0"/>
              <a:t> ve edevat, Geçimi hayvan yetiştirmeye münhasır olan borçlunun kendisi ve ailesinin maişetleri için zaruri olan miktarı ve bu hayvanların üç aylık yem ve yataklıkları, </a:t>
            </a:r>
          </a:p>
          <a:p>
            <a:pPr marL="0" indent="0">
              <a:buNone/>
            </a:pPr>
            <a:endParaRPr lang="tr-TR" sz="2000" dirty="0"/>
          </a:p>
          <a:p>
            <a:pPr marL="0" indent="0">
              <a:buNone/>
            </a:pPr>
            <a:r>
              <a:rPr lang="tr-TR" sz="2000" dirty="0"/>
              <a:t>Memleketin ordu ve zabıta hizmetlerinde </a:t>
            </a:r>
            <a:r>
              <a:rPr lang="tr-TR" sz="2000" dirty="0" err="1"/>
              <a:t>malül</a:t>
            </a:r>
            <a:r>
              <a:rPr lang="tr-TR" sz="2000" dirty="0"/>
              <a:t> olanlara bağlanan emeklilik maaşları ile bu hizmetlerden birinin ifası sebebiyle ailelerine bağlanan maaşlar</a:t>
            </a:r>
          </a:p>
          <a:p>
            <a:pPr marL="0" indent="0">
              <a:buNone/>
            </a:pPr>
            <a:r>
              <a:rPr lang="tr-TR" sz="2000" dirty="0"/>
              <a:t> </a:t>
            </a:r>
          </a:p>
          <a:p>
            <a:pPr marL="0" indent="0">
              <a:buNone/>
            </a:pPr>
            <a:r>
              <a:rPr lang="tr-TR" sz="2000" dirty="0"/>
              <a:t>hastalık, zaruret ve ölüm gibi hallerde bağlanan maaşlar, </a:t>
            </a:r>
          </a:p>
          <a:p>
            <a:pPr marL="0" indent="0">
              <a:buNone/>
            </a:pPr>
            <a:endParaRPr lang="tr-TR" sz="2000" dirty="0"/>
          </a:p>
          <a:p>
            <a:pPr marL="0" indent="0">
              <a:buNone/>
            </a:pPr>
            <a:r>
              <a:rPr lang="tr-TR" sz="2000" dirty="0"/>
              <a:t>*Borçlunun haline münasip evi, </a:t>
            </a:r>
          </a:p>
          <a:p>
            <a:pPr marL="0" indent="0">
              <a:buNone/>
            </a:pPr>
            <a:r>
              <a:rPr lang="tr-TR" sz="2000" dirty="0"/>
              <a:t>Öğrenci bursları. </a:t>
            </a:r>
          </a:p>
          <a:p>
            <a:pPr marL="0" indent="0">
              <a:buNone/>
            </a:pPr>
            <a:endParaRPr lang="tr-TR" sz="2000" dirty="0"/>
          </a:p>
          <a:p>
            <a:pPr marL="0" indent="0">
              <a:buNone/>
            </a:pPr>
            <a:r>
              <a:rPr lang="tr-TR" sz="2000" dirty="0"/>
              <a:t>Birinci fıkranın (2), (4), (7) ve (12) numaralı bentlerinde sayılan malların kıymetinin fazla olması durumunda, bedelinden haline münasip bir kısmı, ihtiyacını karşılayabilmesi amacıyla borçluya bırakılmak üzere haczedilerek satılır. </a:t>
            </a:r>
          </a:p>
        </p:txBody>
      </p:sp>
    </p:spTree>
    <p:extLst>
      <p:ext uri="{BB962C8B-B14F-4D97-AF65-F5344CB8AC3E}">
        <p14:creationId xmlns:p14="http://schemas.microsoft.com/office/powerpoint/2010/main" val="479405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A84945-1D39-E2F0-5E33-3F572FBEF552}"/>
              </a:ext>
            </a:extLst>
          </p:cNvPr>
          <p:cNvSpPr>
            <a:spLocks noGrp="1"/>
          </p:cNvSpPr>
          <p:nvPr>
            <p:ph idx="1"/>
          </p:nvPr>
        </p:nvSpPr>
        <p:spPr>
          <a:xfrm>
            <a:off x="2320412" y="108155"/>
            <a:ext cx="9724104" cy="6749845"/>
          </a:xfrm>
        </p:spPr>
        <p:txBody>
          <a:bodyPr>
            <a:normAutofit lnSpcReduction="10000"/>
          </a:bodyPr>
          <a:lstStyle/>
          <a:p>
            <a:pPr marL="0" indent="0">
              <a:buNone/>
            </a:pPr>
            <a:r>
              <a:rPr lang="tr-TR" sz="2800" b="1" dirty="0"/>
              <a:t>Taşınır malların haczi: </a:t>
            </a:r>
            <a:r>
              <a:rPr lang="tr-TR" sz="2000" dirty="0"/>
              <a:t>para, banknot, hamiline yazılı senet, poliçe ve sair cirosu kabil senetlerle altın ve gümüş ve diğer kıymetli şeylerden ise, haczinden sonra bizzat icra dairesi tarafından muhafaza altına alınmalı. Ve bankaya tevdi edilir.</a:t>
            </a:r>
          </a:p>
          <a:p>
            <a:pPr marL="0" indent="0">
              <a:buNone/>
            </a:pPr>
            <a:r>
              <a:rPr lang="tr-TR" sz="2000" dirty="0"/>
              <a:t>Bu tarz taşınırlar hacizden sonra 3.kişi /borçluda bırakılırsa HACİZ GEÇERSİZ.</a:t>
            </a:r>
          </a:p>
          <a:p>
            <a:pPr marL="0" indent="0">
              <a:buNone/>
            </a:pPr>
            <a:endParaRPr lang="tr-TR" sz="2000" dirty="0"/>
          </a:p>
          <a:p>
            <a:pPr marL="0" indent="0">
              <a:buNone/>
            </a:pPr>
            <a:r>
              <a:rPr lang="tr-TR" sz="2000" u="sng" dirty="0"/>
              <a:t>kıymetli şeyler dışında haczedilen diğer taşınırlar </a:t>
            </a:r>
            <a:r>
              <a:rPr lang="tr-TR" sz="2000" dirty="0"/>
              <a:t>mutlaka icra müdürü tarafından fiilen el konulması gerekmez, hukuken el konulması yeterli. Bu mallar alacaklının muvafakati ile istenildiği zaman verilmek şartıyla borçluda da bırakılabilir. </a:t>
            </a:r>
          </a:p>
          <a:p>
            <a:pPr marL="0" indent="0">
              <a:buNone/>
            </a:pPr>
            <a:endParaRPr lang="tr-TR" sz="2000" dirty="0"/>
          </a:p>
          <a:p>
            <a:pPr marL="0" indent="0">
              <a:buNone/>
            </a:pPr>
            <a:r>
              <a:rPr lang="tr-TR" sz="2000" dirty="0"/>
              <a:t>	alacaklı izin vermez ve giderini peşin olarak öderse bu mallar uygun yerde muhafaza altına alınır ve yediemine teslim edilebilir. 3.kişinin elinde bulunan taşınırlar haczedildiğinde 3.kişinin kabulü halinde bu mallar 3.kişiye yediemin olarak bırakılır.</a:t>
            </a:r>
          </a:p>
          <a:p>
            <a:pPr marL="0" indent="0">
              <a:buNone/>
            </a:pPr>
            <a:endParaRPr lang="tr-TR" sz="2000" dirty="0"/>
          </a:p>
          <a:p>
            <a:pPr marL="0" indent="0">
              <a:buNone/>
            </a:pPr>
            <a:r>
              <a:rPr lang="tr-TR" sz="2000" dirty="0"/>
              <a:t> </a:t>
            </a:r>
            <a:r>
              <a:rPr lang="tr-TR" sz="2000" u="sng" dirty="0"/>
              <a:t>haczedilmiş ama muhafaza altına alınmamış taşınır mallar </a:t>
            </a:r>
            <a:r>
              <a:rPr lang="tr-TR" sz="2000" dirty="0"/>
              <a:t>satış talebi üzerine muhafaza altına alınır veya ihale alacaklısına teslime hazır hale getirilir aksi takdirde satış yapılamaz. </a:t>
            </a:r>
          </a:p>
        </p:txBody>
      </p:sp>
    </p:spTree>
    <p:extLst>
      <p:ext uri="{BB962C8B-B14F-4D97-AF65-F5344CB8AC3E}">
        <p14:creationId xmlns:p14="http://schemas.microsoft.com/office/powerpoint/2010/main" val="994501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27A6C6-7237-C31B-54CA-26672FD510C1}"/>
              </a:ext>
            </a:extLst>
          </p:cNvPr>
          <p:cNvSpPr>
            <a:spLocks noGrp="1"/>
          </p:cNvSpPr>
          <p:nvPr>
            <p:ph idx="1"/>
          </p:nvPr>
        </p:nvSpPr>
        <p:spPr>
          <a:xfrm>
            <a:off x="2589212" y="442451"/>
            <a:ext cx="8915400" cy="6282813"/>
          </a:xfrm>
        </p:spPr>
        <p:txBody>
          <a:bodyPr>
            <a:normAutofit/>
          </a:bodyPr>
          <a:lstStyle/>
          <a:p>
            <a:pPr marL="0" indent="0">
              <a:buNone/>
            </a:pPr>
            <a:endParaRPr lang="tr-TR" sz="3200" b="1" dirty="0"/>
          </a:p>
          <a:p>
            <a:pPr marL="0" indent="0">
              <a:buNone/>
            </a:pPr>
            <a:r>
              <a:rPr lang="tr-TR" sz="3200" b="1" dirty="0"/>
              <a:t>Taşınmaz malların haczi: </a:t>
            </a:r>
            <a:r>
              <a:rPr lang="tr-TR" sz="2400" dirty="0"/>
              <a:t>taşınmazın bulunduğu yerde yapılmalı.</a:t>
            </a:r>
          </a:p>
          <a:p>
            <a:pPr marL="0" indent="0">
              <a:buNone/>
            </a:pPr>
            <a:r>
              <a:rPr lang="tr-TR" sz="2400" dirty="0"/>
              <a:t>	icra dairesi ayrıca taşınmazın haczedildiğini ve haczin ne miktar alacak için konduğunu ve alacaklının adı ile adresini tapu sicil memurluğuna bildirir.</a:t>
            </a:r>
          </a:p>
          <a:p>
            <a:pPr marL="0" indent="0">
              <a:buNone/>
            </a:pPr>
            <a:endParaRPr lang="tr-TR" sz="2400" dirty="0"/>
          </a:p>
          <a:p>
            <a:pPr marL="0" indent="0">
              <a:buNone/>
            </a:pPr>
            <a:r>
              <a:rPr lang="tr-TR" sz="2400" dirty="0"/>
              <a:t>	haciz tapu siciline şerh verilir. Bu haciz şerhiyle daha sonra hak kazanacaklara karşı ileri sürülebilir. Bu kişiler daha sonra iyiniyetli olduklarını ileri süremezler.</a:t>
            </a:r>
          </a:p>
          <a:p>
            <a:pPr marL="0" indent="0">
              <a:buNone/>
            </a:pPr>
            <a:endParaRPr lang="tr-TR" sz="2400" dirty="0"/>
          </a:p>
        </p:txBody>
      </p:sp>
    </p:spTree>
    <p:extLst>
      <p:ext uri="{BB962C8B-B14F-4D97-AF65-F5344CB8AC3E}">
        <p14:creationId xmlns:p14="http://schemas.microsoft.com/office/powerpoint/2010/main" val="878534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4863965-1700-EE23-7A3B-4A4462A3D613}"/>
              </a:ext>
            </a:extLst>
          </p:cNvPr>
          <p:cNvSpPr>
            <a:spLocks noGrp="1"/>
          </p:cNvSpPr>
          <p:nvPr>
            <p:ph idx="1"/>
          </p:nvPr>
        </p:nvSpPr>
        <p:spPr>
          <a:xfrm>
            <a:off x="2589212" y="304799"/>
            <a:ext cx="8915400" cy="6213987"/>
          </a:xfrm>
        </p:spPr>
        <p:txBody>
          <a:bodyPr>
            <a:normAutofit/>
          </a:bodyPr>
          <a:lstStyle/>
          <a:p>
            <a:pPr marL="0" indent="0">
              <a:buNone/>
            </a:pPr>
            <a:r>
              <a:rPr lang="tr-TR" sz="3200" b="1" dirty="0"/>
              <a:t>İntifa hakkı ve hisse (pay) haczi: </a:t>
            </a:r>
            <a:r>
              <a:rPr lang="tr-TR" sz="2400" dirty="0"/>
              <a:t>haczedilebilir intifa hakkı başkasına devri mümkün olabilen intifa hakkıdır. Şahsa bağlı intifa hakları devredilemediğinden haczedilemezler. İntifa hakkında haczin konusu intifa konusu olan hasılat, temettü, semere ve kiralar.</a:t>
            </a:r>
          </a:p>
          <a:p>
            <a:pPr marL="0" indent="0">
              <a:buNone/>
            </a:pPr>
            <a:endParaRPr lang="tr-TR" sz="2400" dirty="0"/>
          </a:p>
          <a:p>
            <a:pPr marL="0" indent="0">
              <a:buNone/>
            </a:pPr>
            <a:r>
              <a:rPr lang="tr-TR" sz="2400" dirty="0"/>
              <a:t>	hisse haczinde ise şirket hissesinin haczi ile elbirliği mülkiyet payının haczi kanunda düzenlenmiş. Paylı mülkiyette payın yalnız başına haczi mümkün.</a:t>
            </a:r>
          </a:p>
          <a:p>
            <a:pPr marL="0" indent="0">
              <a:buNone/>
            </a:pPr>
            <a:endParaRPr lang="tr-TR" sz="2400" dirty="0"/>
          </a:p>
          <a:p>
            <a:pPr marL="0" indent="0">
              <a:buNone/>
            </a:pPr>
            <a:r>
              <a:rPr lang="tr-TR" sz="2400" dirty="0"/>
              <a:t>	şirket hissesinde haczinden maksat bir hisse senedine bağlı olmayan şirket hisseleri.  TTK uyarınca şirket devam ettiği sürece ortakların kişisel alacaklılarının o ortağın şirket hissesini değil ona düşen kar payını haczedilebileceği düzenlenmiş.</a:t>
            </a:r>
          </a:p>
        </p:txBody>
      </p:sp>
    </p:spTree>
    <p:extLst>
      <p:ext uri="{BB962C8B-B14F-4D97-AF65-F5344CB8AC3E}">
        <p14:creationId xmlns:p14="http://schemas.microsoft.com/office/powerpoint/2010/main" val="3657546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A382AE-649E-945C-E279-B63D84A9E295}"/>
              </a:ext>
            </a:extLst>
          </p:cNvPr>
          <p:cNvSpPr>
            <a:spLocks noGrp="1"/>
          </p:cNvSpPr>
          <p:nvPr>
            <p:ph type="title"/>
          </p:nvPr>
        </p:nvSpPr>
        <p:spPr>
          <a:xfrm>
            <a:off x="2592925" y="624110"/>
            <a:ext cx="8911687" cy="555761"/>
          </a:xfrm>
        </p:spPr>
        <p:txBody>
          <a:bodyPr>
            <a:normAutofit fontScale="90000"/>
          </a:bodyPr>
          <a:lstStyle/>
          <a:p>
            <a:r>
              <a:rPr lang="tr-TR" dirty="0"/>
              <a:t>haciz</a:t>
            </a:r>
          </a:p>
        </p:txBody>
      </p:sp>
      <p:sp>
        <p:nvSpPr>
          <p:cNvPr id="3" name="İçerik Yer Tutucusu 2">
            <a:extLst>
              <a:ext uri="{FF2B5EF4-FFF2-40B4-BE49-F238E27FC236}">
                <a16:creationId xmlns:a16="http://schemas.microsoft.com/office/drawing/2014/main" id="{0113EF9E-1A92-45E4-265F-C3BE580D8DF2}"/>
              </a:ext>
            </a:extLst>
          </p:cNvPr>
          <p:cNvSpPr>
            <a:spLocks noGrp="1"/>
          </p:cNvSpPr>
          <p:nvPr>
            <p:ph idx="1"/>
          </p:nvPr>
        </p:nvSpPr>
        <p:spPr>
          <a:xfrm>
            <a:off x="2589212" y="1514168"/>
            <a:ext cx="8915400" cy="4397054"/>
          </a:xfrm>
        </p:spPr>
        <p:txBody>
          <a:bodyPr>
            <a:normAutofit/>
          </a:bodyPr>
          <a:lstStyle/>
          <a:p>
            <a:r>
              <a:rPr lang="tr-TR" sz="2400" dirty="0"/>
              <a:t>Takip kesinleşmesine rağmen borç ödenmezse bir sonraki aşamaya yani hacze geçilir.</a:t>
            </a:r>
          </a:p>
          <a:p>
            <a:r>
              <a:rPr lang="tr-TR" sz="2400" dirty="0"/>
              <a:t>Amaç: borçlunun malları paraya çevrilerek alacaklının tatmini.</a:t>
            </a:r>
          </a:p>
          <a:p>
            <a:pPr marL="0" indent="0">
              <a:buNone/>
            </a:pPr>
            <a:endParaRPr lang="tr-TR" sz="2400" dirty="0"/>
          </a:p>
          <a:p>
            <a:pPr marL="0" indent="0">
              <a:buNone/>
            </a:pPr>
            <a:r>
              <a:rPr lang="tr-TR" sz="2400" dirty="0"/>
              <a:t>Borçlunun malvarlığı üzerinde paraya çevrilmesi mümkün olan mal ve haklar üzerinde icra dairesi tarafından gerçekleştirilir.</a:t>
            </a:r>
          </a:p>
          <a:p>
            <a:pPr marL="0" indent="0">
              <a:buNone/>
            </a:pPr>
            <a:endParaRPr lang="tr-TR" sz="2400" dirty="0"/>
          </a:p>
          <a:p>
            <a:pPr marL="0" indent="0">
              <a:buNone/>
            </a:pPr>
            <a:r>
              <a:rPr lang="tr-TR" sz="2400" dirty="0"/>
              <a:t>Borçlunun mallarına hukuken el koyma yeterli.</a:t>
            </a:r>
          </a:p>
        </p:txBody>
      </p:sp>
    </p:spTree>
    <p:extLst>
      <p:ext uri="{BB962C8B-B14F-4D97-AF65-F5344CB8AC3E}">
        <p14:creationId xmlns:p14="http://schemas.microsoft.com/office/powerpoint/2010/main" val="2744383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00F3D9C-A915-CAAC-5B26-35C03BF0A735}"/>
              </a:ext>
            </a:extLst>
          </p:cNvPr>
          <p:cNvSpPr>
            <a:spLocks noGrp="1"/>
          </p:cNvSpPr>
          <p:nvPr>
            <p:ph idx="1"/>
          </p:nvPr>
        </p:nvSpPr>
        <p:spPr>
          <a:xfrm>
            <a:off x="2589212" y="678426"/>
            <a:ext cx="8915400" cy="5692877"/>
          </a:xfrm>
        </p:spPr>
        <p:txBody>
          <a:bodyPr>
            <a:normAutofit/>
          </a:bodyPr>
          <a:lstStyle/>
          <a:p>
            <a:r>
              <a:rPr lang="tr-TR" sz="2000" b="1" dirty="0"/>
              <a:t>İlave haciz: </a:t>
            </a:r>
            <a:r>
              <a:rPr lang="tr-TR" sz="2000" dirty="0"/>
              <a:t>hacze iştirak söz konusu olduğunda belirli şartlarda uygulanan haciz.</a:t>
            </a:r>
          </a:p>
          <a:p>
            <a:endParaRPr lang="tr-TR" sz="2000" dirty="0"/>
          </a:p>
          <a:p>
            <a:r>
              <a:rPr lang="tr-TR" sz="2000" b="1" dirty="0"/>
              <a:t>Tamamlama haczi: </a:t>
            </a:r>
            <a:r>
              <a:rPr lang="tr-TR" sz="2000" dirty="0"/>
              <a:t>satış aşamasında satılan malların alacağı karşılamaması halinde uygulanan haciz</a:t>
            </a:r>
          </a:p>
          <a:p>
            <a:endParaRPr lang="tr-TR" sz="2000" dirty="0"/>
          </a:p>
          <a:p>
            <a:r>
              <a:rPr lang="tr-TR" sz="2000" b="1" dirty="0"/>
              <a:t>Geçici haciz: </a:t>
            </a:r>
            <a:r>
              <a:rPr lang="tr-TR" sz="2000" dirty="0"/>
              <a:t>itirazın geçici kaldırılması aşamasında söz konusu olan ve kesin hacze dönüşmedikçe satış hakkı vermeyen (adi senette imzaya itiraz edilmesinde verilen itirazın kaldırılması kararına 7gün içinde borçtan kurtulma davası açmazsa borçlu geçici haciz kesinleşir.)</a:t>
            </a:r>
          </a:p>
          <a:p>
            <a:endParaRPr lang="tr-TR" sz="2000" dirty="0"/>
          </a:p>
          <a:p>
            <a:r>
              <a:rPr lang="tr-TR" sz="2000" b="1" dirty="0"/>
              <a:t>İhtiyati haciz: </a:t>
            </a:r>
            <a:r>
              <a:rPr lang="tr-TR" sz="2000" dirty="0"/>
              <a:t>kesin hacze dönüşmedikçe satış imkanı vermeyen ve para alacakları için kabul edilmiş geçici hukuki koruma</a:t>
            </a:r>
          </a:p>
        </p:txBody>
      </p:sp>
    </p:spTree>
    <p:extLst>
      <p:ext uri="{BB962C8B-B14F-4D97-AF65-F5344CB8AC3E}">
        <p14:creationId xmlns:p14="http://schemas.microsoft.com/office/powerpoint/2010/main" val="1258061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9F6CE1-4121-C17D-8F43-20EC90BE1C69}"/>
              </a:ext>
            </a:extLst>
          </p:cNvPr>
          <p:cNvSpPr>
            <a:spLocks noGrp="1"/>
          </p:cNvSpPr>
          <p:nvPr>
            <p:ph type="title"/>
          </p:nvPr>
        </p:nvSpPr>
        <p:spPr>
          <a:xfrm>
            <a:off x="2589212" y="338975"/>
            <a:ext cx="8911687" cy="516432"/>
          </a:xfrm>
        </p:spPr>
        <p:txBody>
          <a:bodyPr>
            <a:normAutofit fontScale="90000"/>
          </a:bodyPr>
          <a:lstStyle/>
          <a:p>
            <a:r>
              <a:rPr lang="tr-TR" dirty="0"/>
              <a:t>Haciz talebi</a:t>
            </a:r>
          </a:p>
        </p:txBody>
      </p:sp>
      <p:sp>
        <p:nvSpPr>
          <p:cNvPr id="3" name="İçerik Yer Tutucusu 2">
            <a:extLst>
              <a:ext uri="{FF2B5EF4-FFF2-40B4-BE49-F238E27FC236}">
                <a16:creationId xmlns:a16="http://schemas.microsoft.com/office/drawing/2014/main" id="{B9FCE5D6-3259-9746-397C-B134F9BD2105}"/>
              </a:ext>
            </a:extLst>
          </p:cNvPr>
          <p:cNvSpPr>
            <a:spLocks noGrp="1"/>
          </p:cNvSpPr>
          <p:nvPr>
            <p:ph idx="1"/>
          </p:nvPr>
        </p:nvSpPr>
        <p:spPr>
          <a:xfrm>
            <a:off x="2589212" y="1337187"/>
            <a:ext cx="8915400" cy="5063613"/>
          </a:xfrm>
        </p:spPr>
        <p:txBody>
          <a:bodyPr>
            <a:normAutofit fontScale="92500"/>
          </a:bodyPr>
          <a:lstStyle/>
          <a:p>
            <a:r>
              <a:rPr lang="tr-TR" sz="2400" dirty="0"/>
              <a:t>Kesin haczi isteyebilmek için takip kesinleşmiş olmalı (borçlunun itirazı yok/alacaklı itirazı hükümden düşürmüş)</a:t>
            </a:r>
          </a:p>
          <a:p>
            <a:endParaRPr lang="tr-TR" sz="2400" dirty="0"/>
          </a:p>
          <a:p>
            <a:r>
              <a:rPr lang="tr-TR" sz="2400" dirty="0"/>
              <a:t>Alacaklı icra dairesinden yazılı/tutanağa geçirilmek üzere sözlü/UYAP üzerinden elektronik ortamda haciz talep eder.</a:t>
            </a:r>
          </a:p>
          <a:p>
            <a:endParaRPr lang="tr-TR" sz="2400" dirty="0"/>
          </a:p>
          <a:p>
            <a:r>
              <a:rPr lang="tr-TR" sz="2400" dirty="0"/>
              <a:t>Alacaklı haciz için gerekli giderleri ödemeli. Ancak borçlunun mal beyanında bulunmasını beklemek gerekli değil.</a:t>
            </a:r>
          </a:p>
          <a:p>
            <a:endParaRPr lang="tr-TR" sz="2400" dirty="0"/>
          </a:p>
          <a:p>
            <a:r>
              <a:rPr lang="tr-TR" sz="2400" dirty="0"/>
              <a:t>Alacaklı </a:t>
            </a:r>
            <a:r>
              <a:rPr lang="tr-TR" sz="2400" u="sng" dirty="0"/>
              <a:t>ödeme emrinin tebliğinden itibaren 1 yıl </a:t>
            </a:r>
            <a:r>
              <a:rPr lang="tr-TR" sz="2400" dirty="0"/>
              <a:t>içinde haciz istemeli.</a:t>
            </a:r>
          </a:p>
        </p:txBody>
      </p:sp>
    </p:spTree>
    <p:extLst>
      <p:ext uri="{BB962C8B-B14F-4D97-AF65-F5344CB8AC3E}">
        <p14:creationId xmlns:p14="http://schemas.microsoft.com/office/powerpoint/2010/main" val="226570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39DB8D7-EE45-C41B-50FE-06BFC732BDF6}"/>
              </a:ext>
            </a:extLst>
          </p:cNvPr>
          <p:cNvSpPr>
            <a:spLocks noGrp="1"/>
          </p:cNvSpPr>
          <p:nvPr>
            <p:ph idx="1"/>
          </p:nvPr>
        </p:nvSpPr>
        <p:spPr>
          <a:xfrm>
            <a:off x="2589212" y="776748"/>
            <a:ext cx="8915400" cy="5134474"/>
          </a:xfrm>
        </p:spPr>
        <p:txBody>
          <a:bodyPr>
            <a:normAutofit/>
          </a:bodyPr>
          <a:lstStyle/>
          <a:p>
            <a:r>
              <a:rPr lang="tr-TR" sz="2400" dirty="0"/>
              <a:t>Alacaklı süresi içinde haczi istemez/haciz talebini geri aldıktan sonra 1 yıllık süre içinde yenilemezse takip dosyası işlemden kaldırılır.</a:t>
            </a:r>
          </a:p>
          <a:p>
            <a:endParaRPr lang="tr-TR" sz="2400" dirty="0"/>
          </a:p>
          <a:p>
            <a:r>
              <a:rPr lang="tr-TR" sz="2400" dirty="0"/>
              <a:t>Alacaklı işlemden kaldırılan takip dosyasını yenilirse aynı dosya üzerinden haczi isteyebilir. </a:t>
            </a:r>
          </a:p>
          <a:p>
            <a:r>
              <a:rPr lang="tr-TR" sz="2400" dirty="0"/>
              <a:t>Alacaklının yenileme talebi borçluya tebliğ edilir. İlamsız takipte yenileme talebi için alacaklıdan yeniden harç alınır ve bu harç ve giderler takip sonunda haksız çıksa da borçluya yükletilmez.</a:t>
            </a:r>
          </a:p>
        </p:txBody>
      </p:sp>
    </p:spTree>
    <p:extLst>
      <p:ext uri="{BB962C8B-B14F-4D97-AF65-F5344CB8AC3E}">
        <p14:creationId xmlns:p14="http://schemas.microsoft.com/office/powerpoint/2010/main" val="4101340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DA4F9A0-F56A-71FA-1D71-CB849D092B9D}"/>
              </a:ext>
            </a:extLst>
          </p:cNvPr>
          <p:cNvSpPr>
            <a:spLocks noGrp="1"/>
          </p:cNvSpPr>
          <p:nvPr>
            <p:ph idx="1"/>
          </p:nvPr>
        </p:nvSpPr>
        <p:spPr>
          <a:xfrm>
            <a:off x="2589212" y="580103"/>
            <a:ext cx="8915400" cy="5958349"/>
          </a:xfrm>
        </p:spPr>
        <p:txBody>
          <a:bodyPr>
            <a:normAutofit/>
          </a:bodyPr>
          <a:lstStyle/>
          <a:p>
            <a:pPr marL="0" indent="0">
              <a:buNone/>
            </a:pPr>
            <a:r>
              <a:rPr lang="tr-TR" sz="2000" dirty="0"/>
              <a:t>Yetkili icra dairesi takibin yapıldığı yerdeki icra dairesi. Ancak haczedilen mallar başka bir yerde ise, yetkili icra dairesi malların bulunduğu yer icra dairesine yazı yazar. Mallar o yer icra dairesince haczedilir. </a:t>
            </a:r>
          </a:p>
          <a:p>
            <a:pPr marL="0" indent="0">
              <a:buNone/>
            </a:pPr>
            <a:r>
              <a:rPr lang="tr-TR" sz="2000" dirty="0"/>
              <a:t>Ancak hacze şikayetler istinabe olunan icra dairesinin bağlı olduğu icra </a:t>
            </a:r>
            <a:r>
              <a:rPr lang="tr-TR" sz="2000" dirty="0" err="1"/>
              <a:t>mah.</a:t>
            </a:r>
            <a:r>
              <a:rPr lang="tr-TR" sz="2000" dirty="0"/>
              <a:t> Yapılır. (resmi sicile kayıtlı mallarla alacak ve ücret hacizlerinde bu hüküm uygulanmaz). Resmi sicile kayıtlı mal başka yerde ise, takibin yapıldığı icra dairesince kaydına işletilmek üzere yazı yazılmak suretiyle doğrudan yetkili icra dairesince yapılabilir.</a:t>
            </a:r>
          </a:p>
          <a:p>
            <a:pPr marL="0" indent="0">
              <a:buNone/>
            </a:pPr>
            <a:endParaRPr lang="tr-TR" sz="2000" dirty="0"/>
          </a:p>
          <a:p>
            <a:pPr marL="0" indent="0">
              <a:buNone/>
            </a:pPr>
            <a:r>
              <a:rPr lang="tr-TR" sz="2000" dirty="0"/>
              <a:t>İcra müdürü haciz talebinden itibaren 3 gün içinde haczi yapmak zorunda. Borçlu o yerde değil ama hemen bulunması mümkünse araştırılır; bulunamaz veya hemen bulunması mümkün değilse haciz yokluğunda yapılır.</a:t>
            </a:r>
          </a:p>
          <a:p>
            <a:pPr marL="0" indent="0">
              <a:buNone/>
            </a:pPr>
            <a:endParaRPr lang="tr-TR" sz="2000" dirty="0"/>
          </a:p>
          <a:p>
            <a:pPr marL="0" indent="0">
              <a:buNone/>
            </a:pPr>
            <a:r>
              <a:rPr lang="tr-TR" sz="2000" dirty="0"/>
              <a:t>Borçlu haciz sırasında bulunur ve borcunu öderse haciz yapılamaz.</a:t>
            </a:r>
          </a:p>
        </p:txBody>
      </p:sp>
    </p:spTree>
    <p:extLst>
      <p:ext uri="{BB962C8B-B14F-4D97-AF65-F5344CB8AC3E}">
        <p14:creationId xmlns:p14="http://schemas.microsoft.com/office/powerpoint/2010/main" val="1898672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C94295-2D34-63BB-E26F-894057E6DE7A}"/>
              </a:ext>
            </a:extLst>
          </p:cNvPr>
          <p:cNvSpPr>
            <a:spLocks noGrp="1"/>
          </p:cNvSpPr>
          <p:nvPr>
            <p:ph idx="1"/>
          </p:nvPr>
        </p:nvSpPr>
        <p:spPr>
          <a:xfrm>
            <a:off x="2589212" y="393289"/>
            <a:ext cx="8915400" cy="6341807"/>
          </a:xfrm>
        </p:spPr>
        <p:txBody>
          <a:bodyPr>
            <a:normAutofit/>
          </a:bodyPr>
          <a:lstStyle/>
          <a:p>
            <a:r>
              <a:rPr lang="tr-TR" sz="2000" dirty="0"/>
              <a:t>İcra müdürü haczedilecek malı görür inceler ve malın haczedilip haczedilemeyeceğine karar verir, haczedilebilir malları haczeder. Yani burada icra müdürünün haczi talep edilen mal ve hakların haczinin caiz olup olmadığını değerlendirme ve talebin kabul/reddine karar verebilir. Takdir yetkisini kullanır.</a:t>
            </a:r>
          </a:p>
          <a:p>
            <a:endParaRPr lang="tr-TR" sz="2000" dirty="0"/>
          </a:p>
          <a:p>
            <a:r>
              <a:rPr lang="tr-TR" sz="2000" dirty="0"/>
              <a:t>Haczi yapan memur kural olarak haczedilecek malların kıymetini takdir eder ve gerekirse bilirkişiye başvurur.</a:t>
            </a:r>
          </a:p>
          <a:p>
            <a:endParaRPr lang="tr-TR" sz="2000" dirty="0"/>
          </a:p>
          <a:p>
            <a:r>
              <a:rPr lang="tr-TR" sz="2000" dirty="0"/>
              <a:t>Borçlu haciz sırasında talep edilirse kilitli yerleri açmaya ve malları göstermeye mecburdur. Gerekirse zorla açtırılır.</a:t>
            </a:r>
          </a:p>
          <a:p>
            <a:endParaRPr lang="tr-TR" sz="2000" dirty="0"/>
          </a:p>
          <a:p>
            <a:r>
              <a:rPr lang="tr-TR" sz="2000" dirty="0"/>
              <a:t>Haczi yapan memur, borçlunun üzerinde para, kıymetli evrak, altın veya gümüş veya diğer kıymetli şeyleri sakladığını anlar ve borçlu bunları vermekten kaçınırsa, borçlunun şahsına karşı zor kullanabilir.</a:t>
            </a:r>
          </a:p>
        </p:txBody>
      </p:sp>
    </p:spTree>
    <p:extLst>
      <p:ext uri="{BB962C8B-B14F-4D97-AF65-F5344CB8AC3E}">
        <p14:creationId xmlns:p14="http://schemas.microsoft.com/office/powerpoint/2010/main" val="602040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A29DE-E343-7CE2-3D73-1B11CD7A988A}"/>
              </a:ext>
            </a:extLst>
          </p:cNvPr>
          <p:cNvSpPr>
            <a:spLocks noGrp="1"/>
          </p:cNvSpPr>
          <p:nvPr>
            <p:ph idx="1"/>
          </p:nvPr>
        </p:nvSpPr>
        <p:spPr>
          <a:xfrm>
            <a:off x="2589212" y="688257"/>
            <a:ext cx="8915400" cy="5742039"/>
          </a:xfrm>
        </p:spPr>
        <p:txBody>
          <a:bodyPr>
            <a:normAutofit fontScale="92500"/>
          </a:bodyPr>
          <a:lstStyle/>
          <a:p>
            <a:r>
              <a:rPr lang="tr-TR" sz="2400" dirty="0"/>
              <a:t>İcra müdürü haciz söz konusu olduğunda olay yerinde haciz </a:t>
            </a:r>
            <a:r>
              <a:rPr lang="tr-TR" sz="2400" dirty="0" err="1"/>
              <a:t>tutunağı</a:t>
            </a:r>
            <a:r>
              <a:rPr lang="tr-TR" sz="2400" dirty="0"/>
              <a:t> tutar. Haczedilebilir mal bulunmaz/haczedilen mallar alacağı ve giderleri karşılamaya yetmezse bu hususlar da tutanakta belirtilir. Bu şekilde tutulan tutanak aciz belgesi niteliğinde.</a:t>
            </a:r>
          </a:p>
          <a:p>
            <a:endParaRPr lang="tr-TR" sz="2400" dirty="0"/>
          </a:p>
          <a:p>
            <a:r>
              <a:rPr lang="tr-TR" sz="2400" dirty="0"/>
              <a:t>Hukuken haciz kural olarak haciz tutanağının tam olarak tutulmasıyla gerçekleştirilmiş olur.</a:t>
            </a:r>
          </a:p>
          <a:p>
            <a:endParaRPr lang="tr-TR" sz="2400" dirty="0"/>
          </a:p>
          <a:p>
            <a:r>
              <a:rPr lang="tr-TR" sz="2400" dirty="0"/>
              <a:t>İcra dairesi tutanağı tebliğ etmek zorunda değil, alacaklı/borçlu icra dairesinden tutanağın örneğini isteyebilir. Ayrıca, haciz sırasında hazır bulunmayan ve adlarına Tebligat Kanunu uyarınca tebligata ehil kimse de bulunmayan alacaklı ve borçluya, tutanağı 3 gün içinde incelemeleri ve diyecekleri varsa bildirmeleri için davetiye gönderir.</a:t>
            </a:r>
          </a:p>
        </p:txBody>
      </p:sp>
    </p:spTree>
    <p:extLst>
      <p:ext uri="{BB962C8B-B14F-4D97-AF65-F5344CB8AC3E}">
        <p14:creationId xmlns:p14="http://schemas.microsoft.com/office/powerpoint/2010/main" val="3816897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441303-1F58-D508-C061-44B2E34EA883}"/>
              </a:ext>
            </a:extLst>
          </p:cNvPr>
          <p:cNvSpPr>
            <a:spLocks noGrp="1"/>
          </p:cNvSpPr>
          <p:nvPr>
            <p:ph type="title"/>
          </p:nvPr>
        </p:nvSpPr>
        <p:spPr/>
        <p:txBody>
          <a:bodyPr/>
          <a:lstStyle/>
          <a:p>
            <a:r>
              <a:rPr lang="tr-TR" dirty="0"/>
              <a:t>Haczin konusu</a:t>
            </a:r>
          </a:p>
        </p:txBody>
      </p:sp>
      <p:sp>
        <p:nvSpPr>
          <p:cNvPr id="3" name="İçerik Yer Tutucusu 2">
            <a:extLst>
              <a:ext uri="{FF2B5EF4-FFF2-40B4-BE49-F238E27FC236}">
                <a16:creationId xmlns:a16="http://schemas.microsoft.com/office/drawing/2014/main" id="{709ED814-EC8C-3934-6E85-62558E2F314A}"/>
              </a:ext>
            </a:extLst>
          </p:cNvPr>
          <p:cNvSpPr>
            <a:spLocks noGrp="1"/>
          </p:cNvSpPr>
          <p:nvPr>
            <p:ph idx="1"/>
          </p:nvPr>
        </p:nvSpPr>
        <p:spPr>
          <a:xfrm>
            <a:off x="2589212" y="1376516"/>
            <a:ext cx="8915400" cy="5191432"/>
          </a:xfrm>
        </p:spPr>
        <p:txBody>
          <a:bodyPr>
            <a:normAutofit fontScale="92500" lnSpcReduction="10000"/>
          </a:bodyPr>
          <a:lstStyle/>
          <a:p>
            <a:r>
              <a:rPr lang="tr-TR" sz="2400" dirty="0"/>
              <a:t>Borçlunun haczedilebilir taşınır ve taşınmaz malları ile 3.kişilerdeki alacakları ve diğer parasal malvarlığı değerleri.</a:t>
            </a:r>
          </a:p>
          <a:p>
            <a:endParaRPr lang="tr-TR" sz="2400" dirty="0"/>
          </a:p>
          <a:p>
            <a:r>
              <a:rPr lang="tr-TR" sz="2400" dirty="0"/>
              <a:t>Borçlunun borcu karşılayan malları haczedilir.(alacağın kendisi ve faizi ile giderleri karşılayan miktarı)</a:t>
            </a:r>
          </a:p>
          <a:p>
            <a:r>
              <a:rPr lang="tr-TR" sz="2400" dirty="0"/>
              <a:t>Haciz yapılırken belirli bir sıraya uyulması gerekir. Bu HACİZDE TERTİP.</a:t>
            </a:r>
          </a:p>
          <a:p>
            <a:endParaRPr lang="tr-TR" sz="2400" dirty="0"/>
          </a:p>
          <a:p>
            <a:r>
              <a:rPr lang="tr-TR" sz="2400" dirty="0"/>
              <a:t>Öncelikle taraflar arasında borçluya ait olduğu tartışmasız olan mallar haczedilir. 3 kişiler tarafından üzerinde istihkak iddia edilen çekişmeli mallarla ihtiyaten haczedilen malların haczi sona bırakılır.</a:t>
            </a:r>
          </a:p>
          <a:p>
            <a:r>
              <a:rPr lang="tr-TR" sz="2400" dirty="0"/>
              <a:t>Önce taşınır mallar sonra taşınmaz mallar haczedilir.</a:t>
            </a:r>
          </a:p>
        </p:txBody>
      </p:sp>
    </p:spTree>
    <p:extLst>
      <p:ext uri="{BB962C8B-B14F-4D97-AF65-F5344CB8AC3E}">
        <p14:creationId xmlns:p14="http://schemas.microsoft.com/office/powerpoint/2010/main" val="166816350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1239</TotalTime>
  <Words>1483</Words>
  <Application>Microsoft Macintosh PowerPoint</Application>
  <PresentationFormat>Geniş ekran</PresentationFormat>
  <Paragraphs>103</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Century Gothic</vt:lpstr>
      <vt:lpstr>Wingdings 3</vt:lpstr>
      <vt:lpstr>Duman</vt:lpstr>
      <vt:lpstr>Haciz</vt:lpstr>
      <vt:lpstr>haciz</vt:lpstr>
      <vt:lpstr>PowerPoint Sunusu</vt:lpstr>
      <vt:lpstr>Haciz talebi</vt:lpstr>
      <vt:lpstr>PowerPoint Sunusu</vt:lpstr>
      <vt:lpstr>PowerPoint Sunusu</vt:lpstr>
      <vt:lpstr>PowerPoint Sunusu</vt:lpstr>
      <vt:lpstr>PowerPoint Sunusu</vt:lpstr>
      <vt:lpstr>Haczin konusu</vt:lpstr>
      <vt:lpstr>Haczedilemeyen mal ve haklar</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Püren Doganay</dc:creator>
  <cp:lastModifiedBy>Püren Doganay</cp:lastModifiedBy>
  <cp:revision>21</cp:revision>
  <dcterms:created xsi:type="dcterms:W3CDTF">2025-03-07T17:16:55Z</dcterms:created>
  <dcterms:modified xsi:type="dcterms:W3CDTF">2026-02-24T11:40:04Z</dcterms:modified>
</cp:coreProperties>
</file>