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>
  <p:sldMasterIdLst>
    <p:sldMasterId id="2147483905" r:id="rId1"/>
  </p:sldMasterIdLst>
  <p:notesMasterIdLst>
    <p:notesMasterId r:id="rId50"/>
  </p:notesMasterIdLst>
  <p:sldIdLst>
    <p:sldId id="533" r:id="rId2"/>
    <p:sldId id="534" r:id="rId3"/>
    <p:sldId id="535" r:id="rId4"/>
    <p:sldId id="536" r:id="rId5"/>
    <p:sldId id="537" r:id="rId6"/>
    <p:sldId id="538" r:id="rId7"/>
    <p:sldId id="539" r:id="rId8"/>
    <p:sldId id="540" r:id="rId9"/>
    <p:sldId id="562" r:id="rId10"/>
    <p:sldId id="561" r:id="rId11"/>
    <p:sldId id="563" r:id="rId12"/>
    <p:sldId id="542" r:id="rId13"/>
    <p:sldId id="544" r:id="rId14"/>
    <p:sldId id="564" r:id="rId15"/>
    <p:sldId id="545" r:id="rId16"/>
    <p:sldId id="546" r:id="rId17"/>
    <p:sldId id="565" r:id="rId18"/>
    <p:sldId id="566" r:id="rId19"/>
    <p:sldId id="567" r:id="rId20"/>
    <p:sldId id="568" r:id="rId21"/>
    <p:sldId id="569" r:id="rId22"/>
    <p:sldId id="570" r:id="rId23"/>
    <p:sldId id="571" r:id="rId24"/>
    <p:sldId id="572" r:id="rId25"/>
    <p:sldId id="573" r:id="rId26"/>
    <p:sldId id="574" r:id="rId27"/>
    <p:sldId id="575" r:id="rId28"/>
    <p:sldId id="548" r:id="rId29"/>
    <p:sldId id="549" r:id="rId30"/>
    <p:sldId id="550" r:id="rId31"/>
    <p:sldId id="576" r:id="rId32"/>
    <p:sldId id="551" r:id="rId33"/>
    <p:sldId id="577" r:id="rId34"/>
    <p:sldId id="578" r:id="rId35"/>
    <p:sldId id="552" r:id="rId36"/>
    <p:sldId id="553" r:id="rId37"/>
    <p:sldId id="554" r:id="rId38"/>
    <p:sldId id="555" r:id="rId39"/>
    <p:sldId id="556" r:id="rId40"/>
    <p:sldId id="557" r:id="rId41"/>
    <p:sldId id="558" r:id="rId42"/>
    <p:sldId id="560" r:id="rId43"/>
    <p:sldId id="491" r:id="rId44"/>
    <p:sldId id="492" r:id="rId45"/>
    <p:sldId id="494" r:id="rId46"/>
    <p:sldId id="496" r:id="rId47"/>
    <p:sldId id="498" r:id="rId48"/>
    <p:sldId id="502" r:id="rId4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panose="0202060305040502030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panose="0202060305040502030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panose="0202060305040502030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panose="0202060305040502030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panose="0202060305040502030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" panose="0202060305040502030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" panose="0202060305040502030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" panose="0202060305040502030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" panose="0202060305040502030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597"/>
  </p:normalViewPr>
  <p:slideViewPr>
    <p:cSldViewPr>
      <p:cViewPr varScale="1">
        <p:scale>
          <a:sx n="93" d="100"/>
          <a:sy n="93" d="100"/>
        </p:scale>
        <p:origin x="2104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141" d="100"/>
          <a:sy n="141" d="100"/>
        </p:scale>
        <p:origin x="-1968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D26F5C9-D575-72DD-3BAD-038E0C244B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6766E4-D598-BFE5-B3AE-1B0C54CDD87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Arial" panose="020B0604020202020204" pitchFamily="34" charset="0"/>
              </a:defRPr>
            </a:lvl1pPr>
          </a:lstStyle>
          <a:p>
            <a:fld id="{1D80E3FF-39DE-264F-B550-33E8308797AA}" type="datetime1">
              <a:rPr lang="en-US" altLang="tr-TR"/>
              <a:pPr/>
              <a:t>3/13/26</a:t>
            </a:fld>
            <a:endParaRPr lang="en-US" altLang="tr-T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66C952C-028A-CD26-9D36-E363064AF2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AF69B27-9526-5BE7-E6D5-42E96508B3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57E31-B844-AF38-ED7E-20B8F13CF37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60B404-FE5F-F461-9703-3F63F1B600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Arial" panose="020B0604020202020204" pitchFamily="34" charset="0"/>
              </a:defRPr>
            </a:lvl1pPr>
          </a:lstStyle>
          <a:p>
            <a:fld id="{9BA385B2-6AF1-814F-83AA-787A500622FD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lide Image Placeholder 1">
            <a:extLst>
              <a:ext uri="{FF2B5EF4-FFF2-40B4-BE49-F238E27FC236}">
                <a16:creationId xmlns:a16="http://schemas.microsoft.com/office/drawing/2014/main" id="{5972E70B-4AD5-FC51-F260-8C4FC15570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Notes Placeholder 2">
            <a:extLst>
              <a:ext uri="{FF2B5EF4-FFF2-40B4-BE49-F238E27FC236}">
                <a16:creationId xmlns:a16="http://schemas.microsoft.com/office/drawing/2014/main" id="{5ADC1B11-267D-6A7C-E1D4-C63E45CD7F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9219" name="Slide Number Placeholder 3">
            <a:extLst>
              <a:ext uri="{FF2B5EF4-FFF2-40B4-BE49-F238E27FC236}">
                <a16:creationId xmlns:a16="http://schemas.microsoft.com/office/drawing/2014/main" id="{37B714F7-E478-46E1-C155-C97A456E92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2C835F28-FFA7-7641-AA17-021A4F0E9E3F}" type="slidenum">
              <a:rPr lang="en-US" altLang="tr-TR" sz="1200"/>
              <a:pPr/>
              <a:t>1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>
            <a:extLst>
              <a:ext uri="{FF2B5EF4-FFF2-40B4-BE49-F238E27FC236}">
                <a16:creationId xmlns:a16="http://schemas.microsoft.com/office/drawing/2014/main" id="{C976BFC5-B96D-383D-A96A-D277690C3E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2" name="Notes Placeholder 2">
            <a:extLst>
              <a:ext uri="{FF2B5EF4-FFF2-40B4-BE49-F238E27FC236}">
                <a16:creationId xmlns:a16="http://schemas.microsoft.com/office/drawing/2014/main" id="{8BD59C73-820F-CB7F-CE35-179935634D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F69C745B-9037-951A-D7DE-E24C69F396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561E1CB9-7A28-714C-862E-81AD156D26EC}" type="slidenum">
              <a:rPr lang="en-US" altLang="tr-TR" sz="1200"/>
              <a:pPr/>
              <a:t>12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>
            <a:extLst>
              <a:ext uri="{FF2B5EF4-FFF2-40B4-BE49-F238E27FC236}">
                <a16:creationId xmlns:a16="http://schemas.microsoft.com/office/drawing/2014/main" id="{812CF191-D507-6081-D256-E1D91116BB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0" name="Notes Placeholder 2">
            <a:extLst>
              <a:ext uri="{FF2B5EF4-FFF2-40B4-BE49-F238E27FC236}">
                <a16:creationId xmlns:a16="http://schemas.microsoft.com/office/drawing/2014/main" id="{5479539E-1919-2801-CE6E-56A1982E7C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3FF7C471-5B4F-71A0-6419-5F901AC565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9D34E9C9-3262-CF42-B002-C0FBA3F621E6}" type="slidenum">
              <a:rPr lang="en-US" altLang="tr-TR" sz="1200"/>
              <a:pPr/>
              <a:t>13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>
            <a:extLst>
              <a:ext uri="{FF2B5EF4-FFF2-40B4-BE49-F238E27FC236}">
                <a16:creationId xmlns:a16="http://schemas.microsoft.com/office/drawing/2014/main" id="{CB7FE80A-1320-A7D2-AB58-B1D86B3E71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8" name="Notes Placeholder 2">
            <a:extLst>
              <a:ext uri="{FF2B5EF4-FFF2-40B4-BE49-F238E27FC236}">
                <a16:creationId xmlns:a16="http://schemas.microsoft.com/office/drawing/2014/main" id="{318C2298-3E8A-66E2-1451-A715D09349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29699" name="Slide Number Placeholder 3">
            <a:extLst>
              <a:ext uri="{FF2B5EF4-FFF2-40B4-BE49-F238E27FC236}">
                <a16:creationId xmlns:a16="http://schemas.microsoft.com/office/drawing/2014/main" id="{EEA7E4C2-BE21-9A7C-DDDB-8153A45A9A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0D79045D-D726-054F-A027-467FD38409B0}" type="slidenum">
              <a:rPr lang="en-US" altLang="tr-TR" sz="1200"/>
              <a:pPr/>
              <a:t>15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>
            <a:extLst>
              <a:ext uri="{FF2B5EF4-FFF2-40B4-BE49-F238E27FC236}">
                <a16:creationId xmlns:a16="http://schemas.microsoft.com/office/drawing/2014/main" id="{7467F144-99AB-7167-AC3C-EDDD450C6C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6" name="Notes Placeholder 2">
            <a:extLst>
              <a:ext uri="{FF2B5EF4-FFF2-40B4-BE49-F238E27FC236}">
                <a16:creationId xmlns:a16="http://schemas.microsoft.com/office/drawing/2014/main" id="{496D0D58-8FFE-30D2-0D8B-15A7C7FBA5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31747" name="Slide Number Placeholder 3">
            <a:extLst>
              <a:ext uri="{FF2B5EF4-FFF2-40B4-BE49-F238E27FC236}">
                <a16:creationId xmlns:a16="http://schemas.microsoft.com/office/drawing/2014/main" id="{CBA04171-6525-277E-3153-43DC1CDAAC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28F1F93E-0D91-4645-9590-A47A68F484A1}" type="slidenum">
              <a:rPr lang="en-US" altLang="tr-TR" sz="1200"/>
              <a:pPr/>
              <a:t>16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14AC43C2-F66C-9385-8FE4-7C057B812D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33138224-F5AC-216A-426B-6BB22C90427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F582C296-DD4A-F084-A609-37BF1A8806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FFEE157B-1685-D34A-AD1C-8DEE6981E28D}" type="slidenum">
              <a:rPr lang="en-US" altLang="tr-TR" sz="1200"/>
              <a:pPr/>
              <a:t>28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>
            <a:extLst>
              <a:ext uri="{FF2B5EF4-FFF2-40B4-BE49-F238E27FC236}">
                <a16:creationId xmlns:a16="http://schemas.microsoft.com/office/drawing/2014/main" id="{45E817BC-D16B-88AA-336E-8DADC19E1D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0" name="Notes Placeholder 2">
            <a:extLst>
              <a:ext uri="{FF2B5EF4-FFF2-40B4-BE49-F238E27FC236}">
                <a16:creationId xmlns:a16="http://schemas.microsoft.com/office/drawing/2014/main" id="{2AA1CCB8-39DA-96F6-9E3F-9EA2A471AFF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7584568C-8A16-F606-AD3C-24C115B249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4C74629E-7E6B-A744-A7E1-C6CE14FA29E8}" type="slidenum">
              <a:rPr lang="en-US" altLang="tr-TR" sz="1200"/>
              <a:pPr/>
              <a:t>29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>
            <a:extLst>
              <a:ext uri="{FF2B5EF4-FFF2-40B4-BE49-F238E27FC236}">
                <a16:creationId xmlns:a16="http://schemas.microsoft.com/office/drawing/2014/main" id="{38317A77-16EA-CAEB-C16E-6F971D4E9F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8" name="Notes Placeholder 2">
            <a:extLst>
              <a:ext uri="{FF2B5EF4-FFF2-40B4-BE49-F238E27FC236}">
                <a16:creationId xmlns:a16="http://schemas.microsoft.com/office/drawing/2014/main" id="{309B8465-E58C-0673-25BF-ED7218D49F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8326EA8D-E76E-1C06-50C9-740510D0D2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38FA0807-BB8D-8A45-B53C-4FD393A05581}" type="slidenum">
              <a:rPr lang="en-US" altLang="tr-TR" sz="1200"/>
              <a:pPr/>
              <a:t>30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>
            <a:extLst>
              <a:ext uri="{FF2B5EF4-FFF2-40B4-BE49-F238E27FC236}">
                <a16:creationId xmlns:a16="http://schemas.microsoft.com/office/drawing/2014/main" id="{92BC2E02-C579-BECA-01C6-C56AB5637F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6" name="Notes Placeholder 2">
            <a:extLst>
              <a:ext uri="{FF2B5EF4-FFF2-40B4-BE49-F238E27FC236}">
                <a16:creationId xmlns:a16="http://schemas.microsoft.com/office/drawing/2014/main" id="{6C7F03D8-1512-D887-F598-845902D16C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41987" name="Slide Number Placeholder 3">
            <a:extLst>
              <a:ext uri="{FF2B5EF4-FFF2-40B4-BE49-F238E27FC236}">
                <a16:creationId xmlns:a16="http://schemas.microsoft.com/office/drawing/2014/main" id="{CD3610E1-DEA4-84C4-CBEE-8B6ED35059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716E1B6F-AED6-E049-85D1-ED5D9B12D89C}" type="slidenum">
              <a:rPr lang="en-US" altLang="tr-TR" sz="1200"/>
              <a:pPr/>
              <a:t>32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>
            <a:extLst>
              <a:ext uri="{FF2B5EF4-FFF2-40B4-BE49-F238E27FC236}">
                <a16:creationId xmlns:a16="http://schemas.microsoft.com/office/drawing/2014/main" id="{3B86C9B8-5191-ADF4-F03A-FAB2477C7B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4" name="Notes Placeholder 2">
            <a:extLst>
              <a:ext uri="{FF2B5EF4-FFF2-40B4-BE49-F238E27FC236}">
                <a16:creationId xmlns:a16="http://schemas.microsoft.com/office/drawing/2014/main" id="{2EA5C05D-C790-7D6D-D093-70C21EA373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44035" name="Slide Number Placeholder 3">
            <a:extLst>
              <a:ext uri="{FF2B5EF4-FFF2-40B4-BE49-F238E27FC236}">
                <a16:creationId xmlns:a16="http://schemas.microsoft.com/office/drawing/2014/main" id="{652607B7-78D7-A423-DFCF-00AE4AEE75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78AD6E67-0275-374E-A650-502901E92981}" type="slidenum">
              <a:rPr lang="en-US" altLang="tr-TR" sz="1200"/>
              <a:pPr/>
              <a:t>35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>
            <a:extLst>
              <a:ext uri="{FF2B5EF4-FFF2-40B4-BE49-F238E27FC236}">
                <a16:creationId xmlns:a16="http://schemas.microsoft.com/office/drawing/2014/main" id="{8973BFE7-E03D-0159-B5F4-0ACF61ACB0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2" name="Notes Placeholder 2">
            <a:extLst>
              <a:ext uri="{FF2B5EF4-FFF2-40B4-BE49-F238E27FC236}">
                <a16:creationId xmlns:a16="http://schemas.microsoft.com/office/drawing/2014/main" id="{B06721E9-7CA8-1373-0DAC-60CCC2F34A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46083" name="Slide Number Placeholder 3">
            <a:extLst>
              <a:ext uri="{FF2B5EF4-FFF2-40B4-BE49-F238E27FC236}">
                <a16:creationId xmlns:a16="http://schemas.microsoft.com/office/drawing/2014/main" id="{BE237F16-C2C8-1875-35E7-26DAAFC96A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10CF6BD2-9C1E-C44A-A2CA-5C15F42125BB}" type="slidenum">
              <a:rPr lang="en-US" altLang="tr-TR" sz="1200"/>
              <a:pPr/>
              <a:t>36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Slide Image Placeholder 1">
            <a:extLst>
              <a:ext uri="{FF2B5EF4-FFF2-40B4-BE49-F238E27FC236}">
                <a16:creationId xmlns:a16="http://schemas.microsoft.com/office/drawing/2014/main" id="{4A88B182-EFE5-3963-6FC0-49949CF2AC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6" name="Notes Placeholder 2">
            <a:extLst>
              <a:ext uri="{FF2B5EF4-FFF2-40B4-BE49-F238E27FC236}">
                <a16:creationId xmlns:a16="http://schemas.microsoft.com/office/drawing/2014/main" id="{BF257292-AAAC-33B6-1052-DAD49B68D7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11267" name="Slide Number Placeholder 3">
            <a:extLst>
              <a:ext uri="{FF2B5EF4-FFF2-40B4-BE49-F238E27FC236}">
                <a16:creationId xmlns:a16="http://schemas.microsoft.com/office/drawing/2014/main" id="{01E572D9-D6DC-6813-3AB4-E230D4457F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02D911CB-8B89-BE41-8BBA-4C3C405D285D}" type="slidenum">
              <a:rPr lang="en-US" altLang="tr-TR" sz="1200"/>
              <a:pPr/>
              <a:t>2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>
            <a:extLst>
              <a:ext uri="{FF2B5EF4-FFF2-40B4-BE49-F238E27FC236}">
                <a16:creationId xmlns:a16="http://schemas.microsoft.com/office/drawing/2014/main" id="{7B296E79-564F-9D22-F341-032F2478F5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0" name="Notes Placeholder 2">
            <a:extLst>
              <a:ext uri="{FF2B5EF4-FFF2-40B4-BE49-F238E27FC236}">
                <a16:creationId xmlns:a16="http://schemas.microsoft.com/office/drawing/2014/main" id="{FBA395F7-532C-DA47-492C-0D41CC6A93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48131" name="Slide Number Placeholder 3">
            <a:extLst>
              <a:ext uri="{FF2B5EF4-FFF2-40B4-BE49-F238E27FC236}">
                <a16:creationId xmlns:a16="http://schemas.microsoft.com/office/drawing/2014/main" id="{6FC67267-1DB1-555D-FB5A-C5EA52662E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30EA302C-4FC6-6D45-92B7-2940CD6F3C7B}" type="slidenum">
              <a:rPr lang="en-US" altLang="tr-TR" sz="1200"/>
              <a:pPr/>
              <a:t>37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>
            <a:extLst>
              <a:ext uri="{FF2B5EF4-FFF2-40B4-BE49-F238E27FC236}">
                <a16:creationId xmlns:a16="http://schemas.microsoft.com/office/drawing/2014/main" id="{43B885DE-C1EC-A202-BA13-3ED8E3F87F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8" name="Notes Placeholder 2">
            <a:extLst>
              <a:ext uri="{FF2B5EF4-FFF2-40B4-BE49-F238E27FC236}">
                <a16:creationId xmlns:a16="http://schemas.microsoft.com/office/drawing/2014/main" id="{7780FFB0-B3E2-6417-2F2E-A5BC1ADE67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50179" name="Slide Number Placeholder 3">
            <a:extLst>
              <a:ext uri="{FF2B5EF4-FFF2-40B4-BE49-F238E27FC236}">
                <a16:creationId xmlns:a16="http://schemas.microsoft.com/office/drawing/2014/main" id="{5E5F9379-3312-89CD-B52A-5A7F30773D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E048BE04-5E62-8840-9C84-B7CAE0D78B47}" type="slidenum">
              <a:rPr lang="en-US" altLang="tr-TR" sz="1200"/>
              <a:pPr/>
              <a:t>38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>
            <a:extLst>
              <a:ext uri="{FF2B5EF4-FFF2-40B4-BE49-F238E27FC236}">
                <a16:creationId xmlns:a16="http://schemas.microsoft.com/office/drawing/2014/main" id="{28C4E761-D06C-8819-275B-B6EB0E6718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6" name="Notes Placeholder 2">
            <a:extLst>
              <a:ext uri="{FF2B5EF4-FFF2-40B4-BE49-F238E27FC236}">
                <a16:creationId xmlns:a16="http://schemas.microsoft.com/office/drawing/2014/main" id="{5B2D978A-3D1B-6EB0-D8CD-49C1FAC6E0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52227" name="Slide Number Placeholder 3">
            <a:extLst>
              <a:ext uri="{FF2B5EF4-FFF2-40B4-BE49-F238E27FC236}">
                <a16:creationId xmlns:a16="http://schemas.microsoft.com/office/drawing/2014/main" id="{28953AC4-01BB-5EED-87DA-11693A5C66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E9DC7094-5B70-0C4F-9A85-0FE46801E383}" type="slidenum">
              <a:rPr lang="en-US" altLang="tr-TR" sz="1200"/>
              <a:pPr/>
              <a:t>39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>
            <a:extLst>
              <a:ext uri="{FF2B5EF4-FFF2-40B4-BE49-F238E27FC236}">
                <a16:creationId xmlns:a16="http://schemas.microsoft.com/office/drawing/2014/main" id="{35F17D64-D0A8-B4DF-A7D7-D8E58B3635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4" name="Notes Placeholder 2">
            <a:extLst>
              <a:ext uri="{FF2B5EF4-FFF2-40B4-BE49-F238E27FC236}">
                <a16:creationId xmlns:a16="http://schemas.microsoft.com/office/drawing/2014/main" id="{97CE94A1-032D-061B-EA23-5BF4950A2F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54275" name="Slide Number Placeholder 3">
            <a:extLst>
              <a:ext uri="{FF2B5EF4-FFF2-40B4-BE49-F238E27FC236}">
                <a16:creationId xmlns:a16="http://schemas.microsoft.com/office/drawing/2014/main" id="{87645B7B-E37D-13AD-D211-02CBB7906D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EB32C4F0-6B02-D04A-AFEF-40B8D96DED2A}" type="slidenum">
              <a:rPr lang="en-US" altLang="tr-TR" sz="1200"/>
              <a:pPr/>
              <a:t>40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>
            <a:extLst>
              <a:ext uri="{FF2B5EF4-FFF2-40B4-BE49-F238E27FC236}">
                <a16:creationId xmlns:a16="http://schemas.microsoft.com/office/drawing/2014/main" id="{7907DB0F-B4C0-07FC-927D-BE04F19294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2" name="Notes Placeholder 2">
            <a:extLst>
              <a:ext uri="{FF2B5EF4-FFF2-40B4-BE49-F238E27FC236}">
                <a16:creationId xmlns:a16="http://schemas.microsoft.com/office/drawing/2014/main" id="{EC6DF78E-6908-0CA3-3043-5BA9D92A80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56323" name="Slide Number Placeholder 3">
            <a:extLst>
              <a:ext uri="{FF2B5EF4-FFF2-40B4-BE49-F238E27FC236}">
                <a16:creationId xmlns:a16="http://schemas.microsoft.com/office/drawing/2014/main" id="{205D5B92-3628-74F1-A8A0-3753516921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A1DE1575-9B79-914B-A65C-70D7302405DC}" type="slidenum">
              <a:rPr lang="en-US" altLang="tr-TR" sz="1200"/>
              <a:pPr/>
              <a:t>41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>
            <a:extLst>
              <a:ext uri="{FF2B5EF4-FFF2-40B4-BE49-F238E27FC236}">
                <a16:creationId xmlns:a16="http://schemas.microsoft.com/office/drawing/2014/main" id="{AB18C1E5-151F-D662-F54C-037BC576BC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8" name="Notes Placeholder 2">
            <a:extLst>
              <a:ext uri="{FF2B5EF4-FFF2-40B4-BE49-F238E27FC236}">
                <a16:creationId xmlns:a16="http://schemas.microsoft.com/office/drawing/2014/main" id="{84EF16E1-43B9-543F-C792-146FE0CCBF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60419" name="Slide Number Placeholder 3">
            <a:extLst>
              <a:ext uri="{FF2B5EF4-FFF2-40B4-BE49-F238E27FC236}">
                <a16:creationId xmlns:a16="http://schemas.microsoft.com/office/drawing/2014/main" id="{A48BB4D6-6CCF-9C27-BAAA-71D4A6C4C9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2A1F7BB0-4796-A441-ACE7-703343659CE0}" type="slidenum">
              <a:rPr lang="en-US" altLang="tr-TR" sz="1200"/>
              <a:pPr/>
              <a:t>42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>
            <a:extLst>
              <a:ext uri="{FF2B5EF4-FFF2-40B4-BE49-F238E27FC236}">
                <a16:creationId xmlns:a16="http://schemas.microsoft.com/office/drawing/2014/main" id="{E7B2FB32-13BC-CEC9-13A6-5C0359C5CC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6" name="Notes Placeholder 2">
            <a:extLst>
              <a:ext uri="{FF2B5EF4-FFF2-40B4-BE49-F238E27FC236}">
                <a16:creationId xmlns:a16="http://schemas.microsoft.com/office/drawing/2014/main" id="{E82AE129-482D-1039-8ADB-154F349D48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62467" name="Slide Number Placeholder 3">
            <a:extLst>
              <a:ext uri="{FF2B5EF4-FFF2-40B4-BE49-F238E27FC236}">
                <a16:creationId xmlns:a16="http://schemas.microsoft.com/office/drawing/2014/main" id="{B3BAB2E3-37CF-BC00-C482-F7ECF47DBC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3EABCE79-64A0-FE47-9080-91C14ACB3E2F}" type="slidenum">
              <a:rPr lang="en-US" altLang="tr-TR" sz="1200"/>
              <a:pPr/>
              <a:t>43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>
            <a:extLst>
              <a:ext uri="{FF2B5EF4-FFF2-40B4-BE49-F238E27FC236}">
                <a16:creationId xmlns:a16="http://schemas.microsoft.com/office/drawing/2014/main" id="{DD0FBADF-6202-9482-FB9F-4A31BCDC3D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4" name="Notes Placeholder 2">
            <a:extLst>
              <a:ext uri="{FF2B5EF4-FFF2-40B4-BE49-F238E27FC236}">
                <a16:creationId xmlns:a16="http://schemas.microsoft.com/office/drawing/2014/main" id="{2858377F-7802-77D9-1EF1-00E90B0D29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64515" name="Slide Number Placeholder 3">
            <a:extLst>
              <a:ext uri="{FF2B5EF4-FFF2-40B4-BE49-F238E27FC236}">
                <a16:creationId xmlns:a16="http://schemas.microsoft.com/office/drawing/2014/main" id="{A593816F-E4B6-3DA8-F00A-FC67350A9C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DB75033E-E3EB-4847-96DD-D71D93334DE9}" type="slidenum">
              <a:rPr lang="en-US" altLang="tr-TR" sz="1200"/>
              <a:pPr/>
              <a:t>44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>
            <a:extLst>
              <a:ext uri="{FF2B5EF4-FFF2-40B4-BE49-F238E27FC236}">
                <a16:creationId xmlns:a16="http://schemas.microsoft.com/office/drawing/2014/main" id="{C548FD59-E41F-2795-310B-61A5764819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2" name="Notes Placeholder 2">
            <a:extLst>
              <a:ext uri="{FF2B5EF4-FFF2-40B4-BE49-F238E27FC236}">
                <a16:creationId xmlns:a16="http://schemas.microsoft.com/office/drawing/2014/main" id="{FFB5894A-24CD-E5B0-B48D-BFF9FA5DCF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66563" name="Slide Number Placeholder 3">
            <a:extLst>
              <a:ext uri="{FF2B5EF4-FFF2-40B4-BE49-F238E27FC236}">
                <a16:creationId xmlns:a16="http://schemas.microsoft.com/office/drawing/2014/main" id="{3643D863-7741-A314-A3BD-F1B740086D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FCBE296C-DF00-4943-B626-793CAEF5CCD8}" type="slidenum">
              <a:rPr lang="en-US" altLang="tr-TR" sz="1200"/>
              <a:pPr/>
              <a:t>45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>
            <a:extLst>
              <a:ext uri="{FF2B5EF4-FFF2-40B4-BE49-F238E27FC236}">
                <a16:creationId xmlns:a16="http://schemas.microsoft.com/office/drawing/2014/main" id="{BCB487E5-AFBB-C21E-68D7-071948B5C0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0" name="Notes Placeholder 2">
            <a:extLst>
              <a:ext uri="{FF2B5EF4-FFF2-40B4-BE49-F238E27FC236}">
                <a16:creationId xmlns:a16="http://schemas.microsoft.com/office/drawing/2014/main" id="{4AF08EE6-43CE-2AD1-4D4B-CEC1072C35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68611" name="Slide Number Placeholder 3">
            <a:extLst>
              <a:ext uri="{FF2B5EF4-FFF2-40B4-BE49-F238E27FC236}">
                <a16:creationId xmlns:a16="http://schemas.microsoft.com/office/drawing/2014/main" id="{7FBAB5C6-0A7D-1A11-231E-5D2BDFA1F8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FF4AA2AB-A3B1-A144-AEF4-DEDE7788718E}" type="slidenum">
              <a:rPr lang="en-US" altLang="tr-TR" sz="1200"/>
              <a:pPr/>
              <a:t>46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>
            <a:extLst>
              <a:ext uri="{FF2B5EF4-FFF2-40B4-BE49-F238E27FC236}">
                <a16:creationId xmlns:a16="http://schemas.microsoft.com/office/drawing/2014/main" id="{32B2B853-59B0-A314-DC4C-B8D5878460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4" name="Notes Placeholder 2">
            <a:extLst>
              <a:ext uri="{FF2B5EF4-FFF2-40B4-BE49-F238E27FC236}">
                <a16:creationId xmlns:a16="http://schemas.microsoft.com/office/drawing/2014/main" id="{F53EB0C7-6CA6-3BF6-6DA0-6C528C218C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13315" name="Slide Number Placeholder 3">
            <a:extLst>
              <a:ext uri="{FF2B5EF4-FFF2-40B4-BE49-F238E27FC236}">
                <a16:creationId xmlns:a16="http://schemas.microsoft.com/office/drawing/2014/main" id="{E3F100EA-9D83-D26F-4E76-2E2DE80861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8D641F18-50EF-A24B-B22E-3CD3EC5151AC}" type="slidenum">
              <a:rPr lang="en-US" altLang="tr-TR" sz="1200"/>
              <a:pPr/>
              <a:t>3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>
            <a:extLst>
              <a:ext uri="{FF2B5EF4-FFF2-40B4-BE49-F238E27FC236}">
                <a16:creationId xmlns:a16="http://schemas.microsoft.com/office/drawing/2014/main" id="{51888986-6A8C-56DE-6516-A7CA6A10B4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8" name="Notes Placeholder 2">
            <a:extLst>
              <a:ext uri="{FF2B5EF4-FFF2-40B4-BE49-F238E27FC236}">
                <a16:creationId xmlns:a16="http://schemas.microsoft.com/office/drawing/2014/main" id="{5F89E263-D591-3B50-CED8-77FE60F210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70659" name="Slide Number Placeholder 3">
            <a:extLst>
              <a:ext uri="{FF2B5EF4-FFF2-40B4-BE49-F238E27FC236}">
                <a16:creationId xmlns:a16="http://schemas.microsoft.com/office/drawing/2014/main" id="{4EE8A2C8-7462-C4B3-D9B1-780F7D58BB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6944C6EB-38A9-8249-8C33-821B47E43676}" type="slidenum">
              <a:rPr lang="en-US" altLang="tr-TR" sz="1200"/>
              <a:pPr/>
              <a:t>47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>
            <a:extLst>
              <a:ext uri="{FF2B5EF4-FFF2-40B4-BE49-F238E27FC236}">
                <a16:creationId xmlns:a16="http://schemas.microsoft.com/office/drawing/2014/main" id="{1400FB0C-7D56-FD92-85E6-6EF8FB375E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6" name="Notes Placeholder 2">
            <a:extLst>
              <a:ext uri="{FF2B5EF4-FFF2-40B4-BE49-F238E27FC236}">
                <a16:creationId xmlns:a16="http://schemas.microsoft.com/office/drawing/2014/main" id="{68189916-E397-2CA9-FAFA-045D824A46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72707" name="Slide Number Placeholder 3">
            <a:extLst>
              <a:ext uri="{FF2B5EF4-FFF2-40B4-BE49-F238E27FC236}">
                <a16:creationId xmlns:a16="http://schemas.microsoft.com/office/drawing/2014/main" id="{9676C067-F1AD-5A6E-8C66-074E1EB0E9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7C2CD14C-D5D5-B84F-87B8-DE398747A875}" type="slidenum">
              <a:rPr lang="en-US" altLang="tr-TR" sz="1200"/>
              <a:pPr/>
              <a:t>48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A0D2511E-3241-E81C-058B-FFA63CDC19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CF137E39-47FC-9BBF-5A75-047B12254A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2F0058E3-E25B-5584-EA85-AD79ADB75D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006B96FD-66D0-8443-879D-061D080F4C2B}" type="slidenum">
              <a:rPr lang="en-US" altLang="tr-TR" sz="1200"/>
              <a:pPr/>
              <a:t>4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6FDE896D-463C-DF87-BA3D-F647019FE9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AC978AE0-1F3F-0057-CAE9-A7FADFEE90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58173AFD-71DB-E3F7-F67F-7003C78610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8B68AEB5-121A-F548-900D-BA591FE7B2FB}" type="slidenum">
              <a:rPr lang="en-US" altLang="tr-TR" sz="1200"/>
              <a:pPr/>
              <a:t>5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>
            <a:extLst>
              <a:ext uri="{FF2B5EF4-FFF2-40B4-BE49-F238E27FC236}">
                <a16:creationId xmlns:a16="http://schemas.microsoft.com/office/drawing/2014/main" id="{3EC8071D-F44A-6720-30CD-5CDA883020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Notes Placeholder 2">
            <a:extLst>
              <a:ext uri="{FF2B5EF4-FFF2-40B4-BE49-F238E27FC236}">
                <a16:creationId xmlns:a16="http://schemas.microsoft.com/office/drawing/2014/main" id="{FC7F5CA0-27CD-1644-1126-CBD3AEF061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2CB2FFE9-4038-15A9-08A7-6E42A61F45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F04184E4-0E32-D84A-99D2-ED0FF3303004}" type="slidenum">
              <a:rPr lang="en-US" altLang="tr-TR" sz="1200"/>
              <a:pPr/>
              <a:t>6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>
            <a:extLst>
              <a:ext uri="{FF2B5EF4-FFF2-40B4-BE49-F238E27FC236}">
                <a16:creationId xmlns:a16="http://schemas.microsoft.com/office/drawing/2014/main" id="{828A9471-2BE1-1B96-4B47-7A8985EE93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6" name="Notes Placeholder 2">
            <a:extLst>
              <a:ext uri="{FF2B5EF4-FFF2-40B4-BE49-F238E27FC236}">
                <a16:creationId xmlns:a16="http://schemas.microsoft.com/office/drawing/2014/main" id="{A6083946-B93F-92AD-3BCC-3DAABE6E7F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21507" name="Slide Number Placeholder 3">
            <a:extLst>
              <a:ext uri="{FF2B5EF4-FFF2-40B4-BE49-F238E27FC236}">
                <a16:creationId xmlns:a16="http://schemas.microsoft.com/office/drawing/2014/main" id="{CE7A2511-3A64-FD07-247C-ABBB760314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8F2070A0-819C-B047-ACBA-21B828B055DF}" type="slidenum">
              <a:rPr lang="en-US" altLang="tr-TR" sz="1200"/>
              <a:pPr/>
              <a:t>7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>
            <a:extLst>
              <a:ext uri="{FF2B5EF4-FFF2-40B4-BE49-F238E27FC236}">
                <a16:creationId xmlns:a16="http://schemas.microsoft.com/office/drawing/2014/main" id="{81301599-75B0-4E9B-7462-D61BCE69AD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4" name="Notes Placeholder 2">
            <a:extLst>
              <a:ext uri="{FF2B5EF4-FFF2-40B4-BE49-F238E27FC236}">
                <a16:creationId xmlns:a16="http://schemas.microsoft.com/office/drawing/2014/main" id="{48BF1CC0-7416-14C6-B279-12B09C3320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85BA730C-B9E6-466C-5A54-EB6B21F860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fld id="{429CC3B2-05B5-2A40-866F-6158055993D2}" type="slidenum">
              <a:rPr lang="en-US" altLang="tr-TR" sz="1200"/>
              <a:pPr/>
              <a:t>8</a:t>
            </a:fld>
            <a:endParaRPr lang="en-US" altLang="tr-TR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A385B2-6AF1-814F-83AA-787A500622FD}" type="slidenum">
              <a:rPr lang="en-US" altLang="tr-TR" smtClean="0"/>
              <a:pPr/>
              <a:t>11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30216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101947C4-A290-3268-79EA-B6DDC02DB052}"/>
              </a:ext>
            </a:extLst>
          </p:cNvPr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3E5BC2F-04C4-4F61-C3E3-21D0B71468A7}"/>
              </a:ext>
            </a:extLst>
          </p:cNvPr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62AD3B99-5B02-6A96-2397-8C825999286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638800" y="6553200"/>
            <a:ext cx="3505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tr-TR" sz="1200" b="0">
                <a:cs typeface="Arial" panose="020B0604020202020204" pitchFamily="34" charset="0"/>
              </a:rPr>
              <a:t>© Copyright Cengage Learning.  All Rights Reserved.</a:t>
            </a:r>
          </a:p>
        </p:txBody>
      </p:sp>
      <p:cxnSp>
        <p:nvCxnSpPr>
          <p:cNvPr id="7" name="Straight Connector 8">
            <a:extLst>
              <a:ext uri="{FF2B5EF4-FFF2-40B4-BE49-F238E27FC236}">
                <a16:creationId xmlns:a16="http://schemas.microsoft.com/office/drawing/2014/main" id="{680F2009-C390-D0DC-AC52-7F2F3EDA4770}"/>
              </a:ext>
            </a:extLst>
          </p:cNvPr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6EBD75D-913B-800D-90AB-E6440C9F14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2C028C41-9EE2-8D4F-91F2-2BF4412C61FF}" type="datetimeFigureOut">
              <a:rPr lang="en-US" altLang="tr-TR"/>
              <a:pPr/>
              <a:t>3/13/26</a:t>
            </a:fld>
            <a:endParaRPr lang="en-US" altLang="tr-T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30D9C5C-51AC-C04D-26FC-B29FE41FB9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D33DD190-ACDF-E64C-BB0D-C5D81BEBF5D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01807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6065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24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5425" indent="-225425">
              <a:buSzPct val="90000"/>
              <a:defRPr sz="2800"/>
            </a:lvl1pPr>
            <a:lvl2pPr marL="569913" indent="-247650">
              <a:buFont typeface="Courier New" pitchFamily="49" charset="0"/>
              <a:buChar char="o"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450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633262ED-CC65-BD99-20C2-EB02B5FBF455}"/>
              </a:ext>
            </a:extLst>
          </p:cNvPr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9AD2D62-7625-AC83-D9BB-9F2561567C8F}"/>
              </a:ext>
            </a:extLst>
          </p:cNvPr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E95BF6FC-AB53-90C9-035E-3840D67C42E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638800" y="6553200"/>
            <a:ext cx="3505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tr-TR" sz="1200" b="0">
                <a:cs typeface="Arial" panose="020B0604020202020204" pitchFamily="34" charset="0"/>
              </a:rPr>
              <a:t>© Copyright Cengage Learning.  All Rights Reserved.</a:t>
            </a:r>
          </a:p>
        </p:txBody>
      </p:sp>
      <p:cxnSp>
        <p:nvCxnSpPr>
          <p:cNvPr id="7" name="Straight Connector 8">
            <a:extLst>
              <a:ext uri="{FF2B5EF4-FFF2-40B4-BE49-F238E27FC236}">
                <a16:creationId xmlns:a16="http://schemas.microsoft.com/office/drawing/2014/main" id="{185CEC9A-F559-A4D7-359F-6DA31FBBF65E}"/>
              </a:ext>
            </a:extLst>
          </p:cNvPr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10">
            <a:extLst>
              <a:ext uri="{FF2B5EF4-FFF2-40B4-BE49-F238E27FC236}">
                <a16:creationId xmlns:a16="http://schemas.microsoft.com/office/drawing/2014/main" id="{C66937AF-A409-DB80-6367-6138E15C628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081088"/>
            <a:ext cx="2667000" cy="341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14400"/>
            <a:ext cx="4992687" cy="3648075"/>
          </a:xfrm>
        </p:spPr>
        <p:txBody>
          <a:bodyPr anchor="b"/>
          <a:lstStyle>
            <a:lvl1pPr algn="l">
              <a:defRPr sz="4800" b="0" cap="all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95074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28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D670E41B-1139-31AA-0193-F91342C6E8DC}"/>
              </a:ext>
            </a:extLst>
          </p:cNvPr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AF1B30E-F8B2-E11B-43F3-B170819A2B95}"/>
              </a:ext>
            </a:extLst>
          </p:cNvPr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3B7C7D12-993A-E0BF-C299-5A8B33B7ABD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638800" y="6553200"/>
            <a:ext cx="3505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tr-TR" sz="1200" b="0">
                <a:cs typeface="Arial" panose="020B0604020202020204" pitchFamily="34" charset="0"/>
              </a:rPr>
              <a:t>© Copyright Cengage Learning.  All Rights Reserved.</a:t>
            </a:r>
          </a:p>
        </p:txBody>
      </p:sp>
      <p:cxnSp>
        <p:nvCxnSpPr>
          <p:cNvPr id="10" name="Straight Connector 8">
            <a:extLst>
              <a:ext uri="{FF2B5EF4-FFF2-40B4-BE49-F238E27FC236}">
                <a16:creationId xmlns:a16="http://schemas.microsoft.com/office/drawing/2014/main" id="{47EC0F1D-3222-889F-387E-F23A63E45637}"/>
              </a:ext>
            </a:extLst>
          </p:cNvPr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00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6321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5A35A1BA-E064-216A-F3B9-7158CC4036AD}"/>
              </a:ext>
            </a:extLst>
          </p:cNvPr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75A8AC71-BD17-93F9-2328-827BE6D41C1F}"/>
              </a:ext>
            </a:extLst>
          </p:cNvPr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1A7ED422-8A2D-A841-D882-1050AFFE1D5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638800" y="6553200"/>
            <a:ext cx="3505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tr-TR" sz="1200" b="0">
                <a:cs typeface="Arial" panose="020B0604020202020204" pitchFamily="34" charset="0"/>
              </a:rPr>
              <a:t>© Copyright Cengage Learning.  All Rights Reserved.</a:t>
            </a:r>
          </a:p>
        </p:txBody>
      </p:sp>
      <p:pic>
        <p:nvPicPr>
          <p:cNvPr id="5" name="Picture 8">
            <a:extLst>
              <a:ext uri="{FF2B5EF4-FFF2-40B4-BE49-F238E27FC236}">
                <a16:creationId xmlns:a16="http://schemas.microsoft.com/office/drawing/2014/main" id="{FDFBE6E1-E3D8-32D3-96E7-7BE24B4C5B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" y="4267200"/>
            <a:ext cx="15875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350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1981200" y="4191000"/>
            <a:ext cx="6781800" cy="2209800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None/>
              <a:tabLst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564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D107C35F-84F9-BDBC-6140-E81747AF4867}"/>
              </a:ext>
            </a:extLst>
          </p:cNvPr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052DCF-9649-4216-B98D-8F3445D54644}"/>
              </a:ext>
            </a:extLst>
          </p:cNvPr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228FF014-5DDE-299B-A871-3FE86982BFF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638800" y="6553200"/>
            <a:ext cx="3505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tr-TR" sz="1200" b="0">
                <a:cs typeface="Arial" panose="020B0604020202020204" pitchFamily="34" charset="0"/>
              </a:rPr>
              <a:t>© Copyright Cengage Learning.  All Rights Reserved.</a:t>
            </a:r>
          </a:p>
        </p:txBody>
      </p:sp>
      <p:cxnSp>
        <p:nvCxnSpPr>
          <p:cNvPr id="7" name="Straight Connector 8">
            <a:extLst>
              <a:ext uri="{FF2B5EF4-FFF2-40B4-BE49-F238E27FC236}">
                <a16:creationId xmlns:a16="http://schemas.microsoft.com/office/drawing/2014/main" id="{DDD21A29-4BAA-8E63-9F23-8B472880F4AF}"/>
              </a:ext>
            </a:extLst>
          </p:cNvPr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>
            <a:extLst>
              <a:ext uri="{FF2B5EF4-FFF2-40B4-BE49-F238E27FC236}">
                <a16:creationId xmlns:a16="http://schemas.microsoft.com/office/drawing/2014/main" id="{0D67EE13-6BD5-C75F-108D-7370C19B6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78200"/>
            <a:ext cx="2154238" cy="299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2103520"/>
          </a:xfrm>
        </p:spPr>
        <p:txBody>
          <a:bodyPr anchor="t">
            <a:noAutofit/>
          </a:bodyPr>
          <a:lstStyle>
            <a:lvl1pPr algn="l">
              <a:defRPr sz="32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8070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3308607-E6AB-1FD2-6090-768447402B98}"/>
              </a:ext>
            </a:extLst>
          </p:cNvPr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E5791A-4215-83FD-3B17-8730AE813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2BB77AA5-0BE4-C194-DEDA-587125C264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426A66-E46E-8DF8-088C-3C4D5C48BA4C}"/>
              </a:ext>
            </a:extLst>
          </p:cNvPr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F9C63488-FA37-07D3-28E4-FA9DBE45465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638800" y="6553200"/>
            <a:ext cx="3505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anose="0202060305040502030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tr-TR" sz="1200" b="0">
                <a:cs typeface="Arial" panose="020B0604020202020204" pitchFamily="34" charset="0"/>
              </a:rPr>
              <a:t>© Copyright Cengage Learning.  All Rights Reserved.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84" r:id="rId2"/>
    <p:sldLayoutId id="2147484191" r:id="rId3"/>
    <p:sldLayoutId id="2147484185" r:id="rId4"/>
    <p:sldLayoutId id="2147484192" r:id="rId5"/>
    <p:sldLayoutId id="2147484186" r:id="rId6"/>
    <p:sldLayoutId id="2147484193" r:id="rId7"/>
    <p:sldLayoutId id="2147484194" r:id="rId8"/>
    <p:sldLayoutId id="2147484187" r:id="rId9"/>
    <p:sldLayoutId id="2147484188" r:id="rId10"/>
    <p:sldLayoutId id="21474841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rgbClr val="1B587C"/>
          </a:solidFill>
          <a:latin typeface="+mj-lt"/>
          <a:ea typeface="Arial"/>
          <a:cs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1B587C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1B587C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1B587C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1B587C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1B587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1B587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1B587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1B587C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Arial"/>
          <a:cs typeface="Arial" charset="0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Arial"/>
          <a:cs typeface="Arial" charset="0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Arial"/>
          <a:cs typeface="Arial" charset="0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Arial"/>
          <a:cs typeface="Arial" charset="0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Arial"/>
          <a:cs typeface="Arial" charset="0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5">
            <a:extLst>
              <a:ext uri="{FF2B5EF4-FFF2-40B4-BE49-F238E27FC236}">
                <a16:creationId xmlns:a16="http://schemas.microsoft.com/office/drawing/2014/main" id="{E5DB64AD-27F5-FC55-D2BD-164D1396BF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  <a:cs typeface="+mj-cs"/>
              </a:rPr>
              <a:t>Chapter 3</a:t>
            </a:r>
          </a:p>
        </p:txBody>
      </p:sp>
      <p:sp>
        <p:nvSpPr>
          <p:cNvPr id="8194" name="Rectangle 1036">
            <a:extLst>
              <a:ext uri="{FF2B5EF4-FFF2-40B4-BE49-F238E27FC236}">
                <a16:creationId xmlns:a16="http://schemas.microsoft.com/office/drawing/2014/main" id="{E05F6C1A-C08B-A74E-899A-F3A8FF7641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2313" y="4627563"/>
            <a:ext cx="7772400" cy="1500187"/>
          </a:xfrm>
        </p:spPr>
        <p:txBody>
          <a:bodyPr/>
          <a:lstStyle/>
          <a:p>
            <a:pPr eaLnBrk="1" hangingPunct="1"/>
            <a:r>
              <a:rPr lang="en-US" altLang="tr-TR">
                <a:cs typeface="Arial" panose="020B0604020202020204" pitchFamily="34" charset="0"/>
              </a:rPr>
              <a:t>Culture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28FB3B-802F-1CF6-E6E2-C5E431766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Components of </a:t>
            </a:r>
            <a:r>
              <a:rPr lang="tr-TR" dirty="0" err="1"/>
              <a:t>Culture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1767D0-4C63-0043-EA86-5C568CDC1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Language</a:t>
            </a:r>
            <a:r>
              <a:rPr lang="tr-TR" dirty="0"/>
              <a:t> is a set of </a:t>
            </a:r>
            <a:r>
              <a:rPr lang="tr-TR" dirty="0" err="1"/>
              <a:t>symbols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expresses</a:t>
            </a:r>
            <a:r>
              <a:rPr lang="tr-TR" dirty="0"/>
              <a:t> </a:t>
            </a:r>
            <a:r>
              <a:rPr lang="tr-TR" dirty="0" err="1"/>
              <a:t>ideas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enables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think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communicate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another</a:t>
            </a:r>
            <a:r>
              <a:rPr lang="tr-TR" dirty="0"/>
              <a:t>.</a:t>
            </a:r>
          </a:p>
          <a:p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allows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:</a:t>
            </a:r>
          </a:p>
          <a:p>
            <a:r>
              <a:rPr lang="tr-TR" dirty="0" err="1"/>
              <a:t>express</a:t>
            </a:r>
            <a:r>
              <a:rPr lang="tr-TR" dirty="0"/>
              <a:t> </a:t>
            </a:r>
            <a:r>
              <a:rPr lang="tr-TR" dirty="0" err="1"/>
              <a:t>ideas</a:t>
            </a:r>
            <a:endParaRPr lang="tr-TR" dirty="0"/>
          </a:p>
          <a:p>
            <a:r>
              <a:rPr lang="tr-TR" dirty="0" err="1"/>
              <a:t>share</a:t>
            </a:r>
            <a:r>
              <a:rPr lang="tr-TR" dirty="0"/>
              <a:t> </a:t>
            </a:r>
            <a:r>
              <a:rPr lang="tr-TR" dirty="0" err="1"/>
              <a:t>information</a:t>
            </a:r>
            <a:endParaRPr lang="tr-TR" dirty="0"/>
          </a:p>
          <a:p>
            <a:r>
              <a:rPr lang="tr-TR" dirty="0" err="1"/>
              <a:t>communicate</a:t>
            </a:r>
            <a:r>
              <a:rPr lang="tr-TR" dirty="0"/>
              <a:t> </a:t>
            </a:r>
            <a:r>
              <a:rPr lang="tr-TR" dirty="0" err="1"/>
              <a:t>emotions</a:t>
            </a:r>
            <a:endParaRPr lang="tr-TR" dirty="0"/>
          </a:p>
          <a:p>
            <a:r>
              <a:rPr lang="tr-TR" dirty="0"/>
              <a:t>transmit </a:t>
            </a:r>
            <a:r>
              <a:rPr lang="tr-TR" dirty="0" err="1"/>
              <a:t>culture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generation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another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Language can </a:t>
            </a:r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b="1" dirty="0" err="1"/>
              <a:t>spoken</a:t>
            </a:r>
            <a:r>
              <a:rPr lang="tr-TR" b="1" dirty="0"/>
              <a:t> </a:t>
            </a:r>
            <a:r>
              <a:rPr lang="tr-TR" b="1" dirty="0" err="1"/>
              <a:t>words</a:t>
            </a:r>
            <a:r>
              <a:rPr lang="tr-TR" b="1" dirty="0"/>
              <a:t>, </a:t>
            </a:r>
            <a:r>
              <a:rPr lang="tr-TR" b="1" dirty="0" err="1"/>
              <a:t>written</a:t>
            </a:r>
            <a:r>
              <a:rPr lang="tr-TR" b="1" dirty="0"/>
              <a:t> </a:t>
            </a:r>
            <a:r>
              <a:rPr lang="tr-TR" b="1" dirty="0" err="1"/>
              <a:t>text,signlanguage</a:t>
            </a:r>
            <a:r>
              <a:rPr lang="tr-TR" b="1" dirty="0"/>
              <a:t>, </a:t>
            </a:r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/>
              <a:t>communication</a:t>
            </a:r>
            <a:endParaRPr lang="tr-TR" b="1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66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5CF0E-7FD9-3E34-E951-E0E370138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Sapir</a:t>
            </a:r>
            <a:r>
              <a:rPr lang="tr-TR" dirty="0"/>
              <a:t>–</a:t>
            </a:r>
            <a:r>
              <a:rPr lang="tr-TR" dirty="0" err="1"/>
              <a:t>Whorf</a:t>
            </a:r>
            <a:r>
              <a:rPr lang="tr-TR" dirty="0"/>
              <a:t> </a:t>
            </a:r>
            <a:r>
              <a:rPr lang="tr-TR" dirty="0" err="1"/>
              <a:t>Hypothesis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3B9082-0BC6-A1AC-9DC7-20BD4CBFA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Sapir</a:t>
            </a:r>
            <a:r>
              <a:rPr lang="tr-TR" dirty="0"/>
              <a:t>–</a:t>
            </a:r>
            <a:r>
              <a:rPr lang="tr-TR" dirty="0" err="1"/>
              <a:t>Whorf</a:t>
            </a:r>
            <a:r>
              <a:rPr lang="tr-TR" dirty="0"/>
              <a:t> </a:t>
            </a:r>
            <a:r>
              <a:rPr lang="tr-TR" dirty="0" err="1"/>
              <a:t>hypothesis</a:t>
            </a:r>
            <a:r>
              <a:rPr lang="tr-TR" dirty="0"/>
              <a:t> </a:t>
            </a:r>
            <a:r>
              <a:rPr lang="tr-TR" dirty="0" err="1"/>
              <a:t>suggests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b="1" dirty="0" err="1"/>
              <a:t>language</a:t>
            </a:r>
            <a:r>
              <a:rPr lang="tr-TR" b="1" dirty="0"/>
              <a:t> </a:t>
            </a:r>
            <a:r>
              <a:rPr lang="tr-TR" b="1" dirty="0" err="1"/>
              <a:t>influences</a:t>
            </a:r>
            <a:r>
              <a:rPr lang="tr-TR" b="1" dirty="0"/>
              <a:t> how </a:t>
            </a:r>
            <a:r>
              <a:rPr lang="tr-TR" b="1" dirty="0" err="1"/>
              <a:t>people</a:t>
            </a:r>
            <a:r>
              <a:rPr lang="tr-TR" b="1" dirty="0"/>
              <a:t> </a:t>
            </a:r>
            <a:r>
              <a:rPr lang="tr-TR" b="1" dirty="0" err="1"/>
              <a:t>think</a:t>
            </a:r>
            <a:r>
              <a:rPr lang="tr-TR" b="1" dirty="0"/>
              <a:t> </a:t>
            </a:r>
            <a:r>
              <a:rPr lang="tr-TR" b="1" dirty="0" err="1"/>
              <a:t>about</a:t>
            </a:r>
            <a:r>
              <a:rPr lang="tr-TR" b="1" dirty="0"/>
              <a:t>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world</a:t>
            </a:r>
            <a:r>
              <a:rPr lang="tr-TR" b="1" dirty="0"/>
              <a:t>.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words</a:t>
            </a:r>
            <a:r>
              <a:rPr lang="tr-TR" dirty="0"/>
              <a:t>: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language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speak</a:t>
            </a:r>
            <a:r>
              <a:rPr lang="tr-TR" dirty="0"/>
              <a:t> can </a:t>
            </a:r>
            <a:r>
              <a:rPr lang="tr-TR" dirty="0" err="1"/>
              <a:t>shape</a:t>
            </a:r>
            <a:r>
              <a:rPr lang="tr-TR" dirty="0"/>
              <a:t> how they </a:t>
            </a:r>
            <a:r>
              <a:rPr lang="tr-TR" dirty="0" err="1"/>
              <a:t>perceive</a:t>
            </a:r>
            <a:r>
              <a:rPr lang="tr-TR" dirty="0"/>
              <a:t> </a:t>
            </a:r>
            <a:r>
              <a:rPr lang="tr-TR" dirty="0" err="1"/>
              <a:t>reality</a:t>
            </a:r>
            <a:r>
              <a:rPr lang="tr-TR" dirty="0"/>
              <a:t>.</a:t>
            </a:r>
          </a:p>
          <a:p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languages</a:t>
            </a:r>
            <a:r>
              <a:rPr lang="tr-TR" dirty="0"/>
              <a:t> </a:t>
            </a:r>
            <a:r>
              <a:rPr lang="tr-TR" b="1" dirty="0" err="1"/>
              <a:t>may</a:t>
            </a:r>
            <a:r>
              <a:rPr lang="tr-TR" b="1" dirty="0"/>
              <a:t> </a:t>
            </a:r>
            <a:r>
              <a:rPr lang="tr-TR" b="1" dirty="0" err="1"/>
              <a:t>lead</a:t>
            </a:r>
            <a:r>
              <a:rPr lang="tr-TR" b="1" dirty="0"/>
              <a:t> </a:t>
            </a:r>
            <a:r>
              <a:rPr lang="tr-TR" b="1" dirty="0" err="1"/>
              <a:t>people</a:t>
            </a:r>
            <a:r>
              <a:rPr lang="tr-TR" b="1" dirty="0"/>
              <a:t> </a:t>
            </a:r>
            <a:r>
              <a:rPr lang="tr-TR" b="1" dirty="0" err="1"/>
              <a:t>to</a:t>
            </a:r>
            <a:r>
              <a:rPr lang="tr-TR" b="1" dirty="0"/>
              <a:t> </a:t>
            </a:r>
            <a:r>
              <a:rPr lang="tr-TR" b="1" dirty="0" err="1"/>
              <a:t>see</a:t>
            </a:r>
            <a:r>
              <a:rPr lang="tr-TR" b="1" dirty="0"/>
              <a:t>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world</a:t>
            </a:r>
            <a:r>
              <a:rPr lang="tr-TR" b="1" dirty="0"/>
              <a:t> in </a:t>
            </a:r>
            <a:r>
              <a:rPr lang="tr-TR" b="1" dirty="0" err="1"/>
              <a:t>different</a:t>
            </a:r>
            <a:r>
              <a:rPr lang="tr-TR" b="1" dirty="0"/>
              <a:t> </a:t>
            </a:r>
            <a:r>
              <a:rPr lang="tr-TR" b="1" dirty="0" err="1"/>
              <a:t>ways</a:t>
            </a:r>
            <a:r>
              <a:rPr lang="tr-TR" b="1" dirty="0"/>
              <a:t>.</a:t>
            </a:r>
          </a:p>
          <a:p>
            <a:pPr marL="0" indent="0">
              <a:buNone/>
            </a:pPr>
            <a:r>
              <a:rPr lang="tr-TR" b="1" dirty="0"/>
              <a:t>**</a:t>
            </a:r>
            <a:r>
              <a:rPr lang="tr-TR" b="1" dirty="0" err="1"/>
              <a:t>Some</a:t>
            </a:r>
            <a:r>
              <a:rPr lang="tr-TR" b="1" dirty="0"/>
              <a:t> </a:t>
            </a:r>
            <a:r>
              <a:rPr lang="tr-TR" b="1" dirty="0" err="1"/>
              <a:t>languages</a:t>
            </a:r>
            <a:r>
              <a:rPr lang="tr-TR" b="1" dirty="0"/>
              <a:t> </a:t>
            </a:r>
            <a:r>
              <a:rPr lang="tr-TR" b="1" dirty="0" err="1"/>
              <a:t>have</a:t>
            </a:r>
            <a:r>
              <a:rPr lang="tr-TR" b="1" dirty="0"/>
              <a:t> </a:t>
            </a:r>
            <a:r>
              <a:rPr lang="tr-TR" b="1" dirty="0" err="1"/>
              <a:t>many</a:t>
            </a:r>
            <a:r>
              <a:rPr lang="tr-TR" b="1" dirty="0"/>
              <a:t> </a:t>
            </a:r>
            <a:r>
              <a:rPr lang="tr-TR" b="1" dirty="0" err="1"/>
              <a:t>words</a:t>
            </a:r>
            <a:r>
              <a:rPr lang="tr-TR" b="1" dirty="0"/>
              <a:t> </a:t>
            </a:r>
            <a:r>
              <a:rPr lang="tr-TR" b="1" dirty="0" err="1"/>
              <a:t>for</a:t>
            </a:r>
            <a:r>
              <a:rPr lang="tr-TR" b="1" dirty="0"/>
              <a:t> </a:t>
            </a:r>
            <a:r>
              <a:rPr lang="tr-TR" b="1" dirty="0" err="1"/>
              <a:t>snow</a:t>
            </a:r>
            <a:r>
              <a:rPr lang="tr-TR" b="1" dirty="0"/>
              <a:t>, </a:t>
            </a:r>
            <a:r>
              <a:rPr lang="tr-TR" b="1" dirty="0" err="1"/>
              <a:t>while</a:t>
            </a:r>
            <a:r>
              <a:rPr lang="tr-TR" b="1" dirty="0"/>
              <a:t> </a:t>
            </a:r>
            <a:r>
              <a:rPr lang="tr-TR" b="1" dirty="0" err="1"/>
              <a:t>others</a:t>
            </a:r>
            <a:r>
              <a:rPr lang="tr-TR" b="1" dirty="0"/>
              <a:t> </a:t>
            </a:r>
            <a:r>
              <a:rPr lang="tr-TR" b="1" dirty="0" err="1"/>
              <a:t>have</a:t>
            </a:r>
            <a:r>
              <a:rPr lang="tr-TR" b="1" dirty="0"/>
              <a:t> </a:t>
            </a:r>
            <a:r>
              <a:rPr lang="tr-TR" b="1" dirty="0" err="1"/>
              <a:t>only</a:t>
            </a:r>
            <a:r>
              <a:rPr lang="tr-TR" b="1" dirty="0"/>
              <a:t> </a:t>
            </a:r>
            <a:r>
              <a:rPr lang="tr-TR" b="1" dirty="0" err="1"/>
              <a:t>one</a:t>
            </a:r>
            <a:r>
              <a:rPr lang="tr-TR" b="1" dirty="0"/>
              <a:t>.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66022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Content Placeholder 2">
            <a:extLst>
              <a:ext uri="{FF2B5EF4-FFF2-40B4-BE49-F238E27FC236}">
                <a16:creationId xmlns:a16="http://schemas.microsoft.com/office/drawing/2014/main" id="{A0E0E3F9-7152-70ED-6E06-150F905EE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/>
          <a:lstStyle/>
          <a:p>
            <a:r>
              <a:rPr lang="en-US" altLang="tr-TR" b="1" dirty="0">
                <a:cs typeface="Arial" panose="020B0604020202020204" pitchFamily="34" charset="0"/>
              </a:rPr>
              <a:t>Values</a:t>
            </a:r>
            <a:r>
              <a:rPr lang="en-US" altLang="tr-TR" dirty="0">
                <a:cs typeface="Arial" panose="020B0604020202020204" pitchFamily="34" charset="0"/>
              </a:rPr>
              <a:t> are collective ideas about what is right or wrong, good or bad, and desirable or undesirable in a particular culture.</a:t>
            </a:r>
          </a:p>
          <a:p>
            <a:pPr lvl="1"/>
            <a:r>
              <a:rPr lang="en-US" altLang="tr-TR" dirty="0">
                <a:cs typeface="Arial" panose="020B0604020202020204" pitchFamily="34" charset="0"/>
              </a:rPr>
              <a:t>Core American Values:</a:t>
            </a:r>
          </a:p>
          <a:p>
            <a:pPr lvl="2"/>
            <a:r>
              <a:rPr lang="en-US" altLang="tr-TR" dirty="0">
                <a:cs typeface="Arial" panose="020B0604020202020204" pitchFamily="34" charset="0"/>
              </a:rPr>
              <a:t>individualism</a:t>
            </a:r>
          </a:p>
          <a:p>
            <a:pPr lvl="2"/>
            <a:r>
              <a:rPr lang="en-US" altLang="tr-TR" dirty="0">
                <a:cs typeface="Arial" panose="020B0604020202020204" pitchFamily="34" charset="0"/>
              </a:rPr>
              <a:t>achievement and success</a:t>
            </a:r>
          </a:p>
          <a:p>
            <a:pPr lvl="2"/>
            <a:r>
              <a:rPr lang="en-US" altLang="tr-TR" dirty="0">
                <a:cs typeface="Arial" panose="020B0604020202020204" pitchFamily="34" charset="0"/>
              </a:rPr>
              <a:t>activity and work</a:t>
            </a:r>
          </a:p>
          <a:p>
            <a:pPr lvl="2"/>
            <a:r>
              <a:rPr lang="en-US" altLang="tr-TR" dirty="0">
                <a:cs typeface="Arial" panose="020B0604020202020204" pitchFamily="34" charset="0"/>
              </a:rPr>
              <a:t>science and technology</a:t>
            </a:r>
          </a:p>
          <a:p>
            <a:pPr lvl="2"/>
            <a:r>
              <a:rPr lang="en-US" altLang="tr-TR" dirty="0">
                <a:cs typeface="Arial" panose="020B0604020202020204" pitchFamily="34" charset="0"/>
              </a:rPr>
              <a:t>progress and material comfort</a:t>
            </a:r>
          </a:p>
          <a:p>
            <a:pPr lvl="2"/>
            <a:r>
              <a:rPr lang="en-US" altLang="tr-TR" dirty="0">
                <a:cs typeface="Arial" panose="020B0604020202020204" pitchFamily="34" charset="0"/>
              </a:rPr>
              <a:t>efficiency and practicality</a:t>
            </a:r>
          </a:p>
          <a:p>
            <a:pPr lvl="2"/>
            <a:r>
              <a:rPr lang="en-US" altLang="tr-TR" dirty="0">
                <a:cs typeface="Arial" panose="020B0604020202020204" pitchFamily="34" charset="0"/>
              </a:rPr>
              <a:t>equality</a:t>
            </a:r>
          </a:p>
          <a:p>
            <a:pPr lvl="2"/>
            <a:r>
              <a:rPr lang="en-US" altLang="tr-TR" dirty="0">
                <a:cs typeface="Arial" panose="020B0604020202020204" pitchFamily="34" charset="0"/>
              </a:rPr>
              <a:t>morality and humanitarianism</a:t>
            </a:r>
          </a:p>
          <a:p>
            <a:pPr lvl="2"/>
            <a:r>
              <a:rPr lang="en-US" altLang="tr-TR" dirty="0">
                <a:cs typeface="Arial" panose="020B0604020202020204" pitchFamily="34" charset="0"/>
              </a:rPr>
              <a:t>freedom and liberty</a:t>
            </a:r>
          </a:p>
          <a:p>
            <a:pPr lvl="2"/>
            <a:r>
              <a:rPr lang="en-US" altLang="tr-TR" dirty="0">
                <a:cs typeface="Arial" panose="020B0604020202020204" pitchFamily="34" charset="0"/>
              </a:rPr>
              <a:t>ethnocentrism and group superiority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74107-4888-23DC-7E5A-B1241596E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j-ea"/>
              <a:cs typeface="+mj-cs"/>
            </a:endParaRP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7C17CEC6-8EAC-D05E-E4F5-C71AD1757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b="1" dirty="0">
                <a:cs typeface="Arial" panose="020B0604020202020204" pitchFamily="34" charset="0"/>
              </a:rPr>
              <a:t>Value contradictions</a:t>
            </a:r>
            <a:r>
              <a:rPr lang="en-US" altLang="tr-TR" dirty="0">
                <a:cs typeface="Arial" panose="020B0604020202020204" pitchFamily="34" charset="0"/>
              </a:rPr>
              <a:t> are values that conflict with one another or are mutually exclusive.</a:t>
            </a:r>
          </a:p>
          <a:p>
            <a:r>
              <a:rPr lang="en-US" altLang="tr-TR" b="1" dirty="0">
                <a:cs typeface="Arial" panose="020B0604020202020204" pitchFamily="34" charset="0"/>
              </a:rPr>
              <a:t>economic success and competition</a:t>
            </a:r>
          </a:p>
          <a:p>
            <a:r>
              <a:rPr lang="en-US" altLang="tr-TR" b="1" dirty="0">
                <a:cs typeface="Arial" panose="020B0604020202020204" pitchFamily="34" charset="0"/>
              </a:rPr>
              <a:t>equality and fairness</a:t>
            </a:r>
          </a:p>
          <a:p>
            <a:r>
              <a:rPr lang="en-US" altLang="tr-TR" b="1" dirty="0">
                <a:cs typeface="Arial" panose="020B0604020202020204" pitchFamily="34" charset="0"/>
              </a:rPr>
              <a:t>Ideal culture</a:t>
            </a:r>
            <a:r>
              <a:rPr lang="en-US" altLang="tr-TR" dirty="0">
                <a:cs typeface="Arial" panose="020B0604020202020204" pitchFamily="34" charset="0"/>
              </a:rPr>
              <a:t> refers to the values and standards of behavior that people in a society profess to hold.</a:t>
            </a:r>
          </a:p>
          <a:p>
            <a:endParaRPr lang="en-US" altLang="tr-TR" b="1" dirty="0">
              <a:cs typeface="Arial" panose="020B0604020202020204" pitchFamily="34" charset="0"/>
            </a:endParaRPr>
          </a:p>
          <a:p>
            <a:r>
              <a:rPr lang="en-US" altLang="tr-TR" b="1" dirty="0">
                <a:cs typeface="Arial" panose="020B0604020202020204" pitchFamily="34" charset="0"/>
              </a:rPr>
              <a:t>Real culture</a:t>
            </a:r>
            <a:r>
              <a:rPr lang="en-US" altLang="tr-TR" dirty="0">
                <a:cs typeface="Arial" panose="020B0604020202020204" pitchFamily="34" charset="0"/>
              </a:rPr>
              <a:t> refers to the values and standards of behavior that people actually follow.</a:t>
            </a:r>
            <a:endParaRPr lang="en-US" altLang="tr-TR" b="1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A8F156-60AA-75FC-CCB0-7ED9C6614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Ideal</a:t>
            </a:r>
            <a:r>
              <a:rPr lang="tr-TR" dirty="0"/>
              <a:t> </a:t>
            </a:r>
            <a:r>
              <a:rPr lang="tr-TR" dirty="0" err="1"/>
              <a:t>Culture</a:t>
            </a:r>
            <a:r>
              <a:rPr lang="tr-TR" dirty="0"/>
              <a:t> </a:t>
            </a:r>
            <a:r>
              <a:rPr lang="tr-TR" dirty="0" err="1"/>
              <a:t>vs</a:t>
            </a:r>
            <a:r>
              <a:rPr lang="tr-TR" dirty="0"/>
              <a:t> Real </a:t>
            </a:r>
            <a:r>
              <a:rPr lang="tr-TR" dirty="0" err="1"/>
              <a:t>Culture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12435E-4E1A-0F29-82D2-B12755881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difference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two </a:t>
            </a:r>
            <a:r>
              <a:rPr lang="tr-TR" dirty="0" err="1"/>
              <a:t>concepts</a:t>
            </a:r>
            <a:r>
              <a:rPr lang="tr-TR" dirty="0"/>
              <a:t> is </a:t>
            </a:r>
            <a:r>
              <a:rPr lang="tr-TR" dirty="0" err="1"/>
              <a:t>important</a:t>
            </a:r>
            <a:r>
              <a:rPr lang="tr-TR" dirty="0"/>
              <a:t>.</a:t>
            </a:r>
          </a:p>
          <a:p>
            <a:r>
              <a:rPr lang="tr-TR" b="1" dirty="0" err="1"/>
              <a:t>Ideal</a:t>
            </a:r>
            <a:r>
              <a:rPr lang="tr-TR" b="1" dirty="0"/>
              <a:t> </a:t>
            </a:r>
            <a:r>
              <a:rPr lang="tr-TR" b="1" dirty="0" err="1"/>
              <a:t>culture</a:t>
            </a:r>
            <a:r>
              <a:rPr lang="tr-TR" b="1" dirty="0"/>
              <a:t> →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say they </a:t>
            </a:r>
            <a:r>
              <a:rPr lang="tr-TR" dirty="0" err="1"/>
              <a:t>believe</a:t>
            </a:r>
            <a:endParaRPr lang="tr-TR" dirty="0"/>
          </a:p>
          <a:p>
            <a:r>
              <a:rPr lang="tr-TR" b="1" dirty="0"/>
              <a:t>Real </a:t>
            </a:r>
            <a:r>
              <a:rPr lang="tr-TR" b="1" dirty="0" err="1"/>
              <a:t>culture</a:t>
            </a:r>
            <a:r>
              <a:rPr lang="tr-TR" b="1" dirty="0"/>
              <a:t> →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actually</a:t>
            </a:r>
            <a:r>
              <a:rPr lang="tr-TR" dirty="0"/>
              <a:t> do</a:t>
            </a:r>
          </a:p>
          <a:p>
            <a:r>
              <a:rPr lang="tr-TR" dirty="0" err="1"/>
              <a:t>Example</a:t>
            </a:r>
            <a:endParaRPr lang="tr-TR" dirty="0"/>
          </a:p>
          <a:p>
            <a:r>
              <a:rPr lang="tr-TR" b="1" dirty="0" err="1"/>
              <a:t>Ideal</a:t>
            </a:r>
            <a:r>
              <a:rPr lang="tr-TR" b="1" dirty="0"/>
              <a:t> </a:t>
            </a:r>
            <a:r>
              <a:rPr lang="tr-TR" b="1" dirty="0" err="1"/>
              <a:t>culture</a:t>
            </a:r>
            <a:r>
              <a:rPr lang="tr-TR" b="1" dirty="0"/>
              <a:t>:</a:t>
            </a:r>
          </a:p>
          <a:p>
            <a:r>
              <a:rPr lang="tr-TR" dirty="0" err="1"/>
              <a:t>Students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always</a:t>
            </a:r>
            <a:r>
              <a:rPr lang="tr-TR" dirty="0"/>
              <a:t> </a:t>
            </a:r>
            <a:r>
              <a:rPr lang="tr-TR" dirty="0" err="1"/>
              <a:t>follow</a:t>
            </a:r>
            <a:r>
              <a:rPr lang="tr-TR" dirty="0"/>
              <a:t> </a:t>
            </a:r>
            <a:r>
              <a:rPr lang="tr-TR" dirty="0" err="1"/>
              <a:t>academic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.</a:t>
            </a:r>
          </a:p>
          <a:p>
            <a:r>
              <a:rPr lang="tr-TR" b="1" dirty="0"/>
              <a:t>Real </a:t>
            </a:r>
            <a:r>
              <a:rPr lang="tr-TR" b="1" dirty="0" err="1"/>
              <a:t>culture</a:t>
            </a:r>
            <a:r>
              <a:rPr lang="tr-TR" b="1" dirty="0"/>
              <a:t>:</a:t>
            </a:r>
          </a:p>
          <a:p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cheat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exams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9667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0ED1B-279B-BFC3-8271-34BD4C80E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j-ea"/>
              <a:cs typeface="+mj-cs"/>
            </a:endParaRP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DC6E518C-A159-603D-73D6-9687E70A8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b="1" dirty="0">
                <a:cs typeface="Arial" panose="020B0604020202020204" pitchFamily="34" charset="0"/>
              </a:rPr>
              <a:t>Norms</a:t>
            </a:r>
            <a:r>
              <a:rPr lang="en-US" altLang="tr-TR" dirty="0">
                <a:cs typeface="Arial" panose="020B0604020202020204" pitchFamily="34" charset="0"/>
              </a:rPr>
              <a:t> are established rules of behavior or standards of conduct.</a:t>
            </a:r>
          </a:p>
          <a:p>
            <a:endParaRPr lang="en-US" altLang="tr-TR" b="1" dirty="0">
              <a:cs typeface="Arial" panose="020B0604020202020204" pitchFamily="34" charset="0"/>
            </a:endParaRPr>
          </a:p>
          <a:p>
            <a:pPr lvl="1"/>
            <a:r>
              <a:rPr lang="en-US" altLang="tr-TR" b="1" dirty="0">
                <a:cs typeface="Arial" panose="020B0604020202020204" pitchFamily="34" charset="0"/>
              </a:rPr>
              <a:t>Prescriptive norms</a:t>
            </a:r>
            <a:r>
              <a:rPr lang="en-US" altLang="tr-TR" dirty="0">
                <a:cs typeface="Arial" panose="020B0604020202020204" pitchFamily="34" charset="0"/>
              </a:rPr>
              <a:t> are norms that dictate what behavior is appropriate or acceptable.</a:t>
            </a:r>
          </a:p>
          <a:p>
            <a:pPr lvl="1"/>
            <a:r>
              <a:rPr lang="en-US" altLang="tr-TR" b="1" dirty="0">
                <a:cs typeface="Arial" panose="020B0604020202020204" pitchFamily="34" charset="0"/>
              </a:rPr>
              <a:t>Proscriptive norms</a:t>
            </a:r>
            <a:r>
              <a:rPr lang="en-US" altLang="tr-TR" dirty="0">
                <a:cs typeface="Arial" panose="020B0604020202020204" pitchFamily="34" charset="0"/>
              </a:rPr>
              <a:t> are those norms that state what behavior is inappropriate or unacceptable.</a:t>
            </a:r>
          </a:p>
          <a:p>
            <a:pPr lvl="1"/>
            <a:endParaRPr lang="en-US" altLang="tr-TR" dirty="0">
              <a:cs typeface="Arial" panose="020B0604020202020204" pitchFamily="34" charset="0"/>
            </a:endParaRPr>
          </a:p>
          <a:p>
            <a:pPr lvl="1"/>
            <a:r>
              <a:rPr lang="en-US" altLang="tr-TR" dirty="0">
                <a:cs typeface="Arial" panose="020B0604020202020204" pitchFamily="34" charset="0"/>
              </a:rPr>
              <a:t>Prescriptive norm → listen when the teacher speaks</a:t>
            </a:r>
          </a:p>
          <a:p>
            <a:pPr lvl="1"/>
            <a:r>
              <a:rPr lang="en-US" altLang="tr-TR" dirty="0">
                <a:cs typeface="Arial" panose="020B0604020202020204" pitchFamily="34" charset="0"/>
              </a:rPr>
              <a:t>Proscriptive norm → do not cheat during exams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Content Placeholder 2">
            <a:extLst>
              <a:ext uri="{FF2B5EF4-FFF2-40B4-BE49-F238E27FC236}">
                <a16:creationId xmlns:a16="http://schemas.microsoft.com/office/drawing/2014/main" id="{886D1D67-D0C1-9052-7EB8-605DCA068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/>
          <a:lstStyle/>
          <a:p>
            <a:pPr lvl="1"/>
            <a:r>
              <a:rPr lang="en-US" altLang="tr-TR" sz="2800" b="1" dirty="0">
                <a:cs typeface="Arial" panose="020B0604020202020204" pitchFamily="34" charset="0"/>
              </a:rPr>
              <a:t>Formal norms</a:t>
            </a:r>
            <a:r>
              <a:rPr lang="en-US" altLang="tr-TR" sz="2800" dirty="0">
                <a:cs typeface="Arial" panose="020B0604020202020204" pitchFamily="34" charset="0"/>
              </a:rPr>
              <a:t> are norms that are written and involve specific punishments for violator (ex: laws).</a:t>
            </a:r>
          </a:p>
          <a:p>
            <a:pPr lvl="1"/>
            <a:endParaRPr lang="en-US" altLang="tr-TR" sz="2800" dirty="0">
              <a:cs typeface="Arial" panose="020B0604020202020204" pitchFamily="34" charset="0"/>
            </a:endParaRPr>
          </a:p>
          <a:p>
            <a:pPr lvl="1"/>
            <a:r>
              <a:rPr lang="en-US" altLang="tr-TR" sz="2800" b="1" dirty="0">
                <a:cs typeface="Arial" panose="020B0604020202020204" pitchFamily="34" charset="0"/>
              </a:rPr>
              <a:t>Sanctions</a:t>
            </a:r>
            <a:r>
              <a:rPr lang="en-US" altLang="tr-TR" sz="2800" dirty="0">
                <a:cs typeface="Arial" panose="020B0604020202020204" pitchFamily="34" charset="0"/>
              </a:rPr>
              <a:t> are rewards for appropriate behavior and penalties for inappropriate behavior.</a:t>
            </a:r>
          </a:p>
          <a:p>
            <a:pPr lvl="2"/>
            <a:r>
              <a:rPr lang="en-US" altLang="tr-TR" sz="2400" dirty="0">
                <a:cs typeface="Arial" panose="020B0604020202020204" pitchFamily="34" charset="0"/>
              </a:rPr>
              <a:t>Positive sanctions</a:t>
            </a:r>
          </a:p>
          <a:p>
            <a:pPr lvl="2"/>
            <a:r>
              <a:rPr lang="en-US" altLang="tr-TR" sz="2400" dirty="0">
                <a:cs typeface="Arial" panose="020B0604020202020204" pitchFamily="34" charset="0"/>
              </a:rPr>
              <a:t>Negative sanctions</a:t>
            </a:r>
          </a:p>
          <a:p>
            <a:pPr lvl="2"/>
            <a:endParaRPr lang="en-US" altLang="tr-TR" sz="2400" dirty="0">
              <a:cs typeface="Arial" panose="020B0604020202020204" pitchFamily="34" charset="0"/>
            </a:endParaRPr>
          </a:p>
          <a:p>
            <a:pPr lvl="1"/>
            <a:r>
              <a:rPr lang="en-US" altLang="tr-TR" sz="2800" b="1" dirty="0">
                <a:cs typeface="Arial" panose="020B0604020202020204" pitchFamily="34" charset="0"/>
              </a:rPr>
              <a:t>Informal norms </a:t>
            </a:r>
            <a:r>
              <a:rPr lang="en-US" altLang="tr-TR" sz="2800" dirty="0">
                <a:cs typeface="Arial" panose="020B0604020202020204" pitchFamily="34" charset="0"/>
              </a:rPr>
              <a:t>are those that are unwritten standards of behavior that are understood by people who share a common identity.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879A2F-0E94-6D11-E329-B26D1FD15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Formal </a:t>
            </a:r>
            <a:r>
              <a:rPr lang="tr-TR" dirty="0" err="1"/>
              <a:t>Norms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EE411F-FCE7-7A18-CF61-A43AA1B59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Formal </a:t>
            </a:r>
            <a:r>
              <a:rPr lang="tr-TR" dirty="0" err="1"/>
              <a:t>norms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officially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clearly</a:t>
            </a:r>
            <a:r>
              <a:rPr lang="tr-TR" dirty="0"/>
              <a:t> </a:t>
            </a:r>
            <a:r>
              <a:rPr lang="tr-TR" dirty="0" err="1"/>
              <a:t>defined</a:t>
            </a:r>
            <a:r>
              <a:rPr lang="tr-TR" dirty="0"/>
              <a:t> in a </a:t>
            </a:r>
            <a:r>
              <a:rPr lang="tr-TR" dirty="0" err="1"/>
              <a:t>society</a:t>
            </a:r>
            <a:r>
              <a:rPr lang="tr-TR" dirty="0"/>
              <a:t>.</a:t>
            </a:r>
          </a:p>
          <a:p>
            <a:r>
              <a:rPr lang="tr-TR" dirty="0" err="1"/>
              <a:t>Governments</a:t>
            </a:r>
            <a:r>
              <a:rPr lang="tr-TR" dirty="0"/>
              <a:t>, </a:t>
            </a:r>
            <a:r>
              <a:rPr lang="tr-TR" dirty="0" err="1"/>
              <a:t>schools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organizations</a:t>
            </a:r>
            <a:r>
              <a:rPr lang="tr-TR" dirty="0"/>
              <a:t>.</a:t>
            </a:r>
          </a:p>
          <a:p>
            <a:r>
              <a:rPr lang="tr-TR" dirty="0"/>
              <a:t>Formal </a:t>
            </a:r>
            <a:r>
              <a:rPr lang="tr-TR" dirty="0" err="1"/>
              <a:t>norms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bc</a:t>
            </a:r>
            <a:r>
              <a:rPr lang="tr-TR" dirty="0"/>
              <a:t> they </a:t>
            </a:r>
            <a:r>
              <a:rPr lang="tr-TR" dirty="0" err="1"/>
              <a:t>help</a:t>
            </a:r>
            <a:r>
              <a:rPr lang="tr-TR" dirty="0"/>
              <a:t> </a:t>
            </a:r>
            <a:r>
              <a:rPr lang="tr-TR" dirty="0" err="1"/>
              <a:t>maintain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stability</a:t>
            </a:r>
            <a:r>
              <a:rPr lang="tr-TR" dirty="0"/>
              <a:t>.</a:t>
            </a:r>
          </a:p>
          <a:p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break formal </a:t>
            </a:r>
            <a:r>
              <a:rPr lang="tr-TR" dirty="0" err="1"/>
              <a:t>norms</a:t>
            </a:r>
            <a:r>
              <a:rPr lang="tr-TR" dirty="0"/>
              <a:t>, they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receive</a:t>
            </a:r>
            <a:r>
              <a:rPr lang="tr-TR" dirty="0"/>
              <a:t> </a:t>
            </a:r>
            <a:r>
              <a:rPr lang="tr-TR" dirty="0" err="1"/>
              <a:t>specific</a:t>
            </a:r>
            <a:r>
              <a:rPr lang="tr-TR" dirty="0"/>
              <a:t> </a:t>
            </a:r>
            <a:r>
              <a:rPr lang="tr-TR" dirty="0" err="1"/>
              <a:t>punishments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3922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767EC1-9594-A042-E558-690D5B824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Formal </a:t>
            </a:r>
            <a:r>
              <a:rPr lang="tr-TR" dirty="0" err="1"/>
              <a:t>Norms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3A4261-97BF-091F-AE9D-A85479B15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Examples</a:t>
            </a:r>
            <a:r>
              <a:rPr lang="tr-TR" dirty="0"/>
              <a:t> of formal </a:t>
            </a:r>
            <a:r>
              <a:rPr lang="tr-TR" dirty="0" err="1"/>
              <a:t>norms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/>
              <a:t>:</a:t>
            </a:r>
          </a:p>
          <a:p>
            <a:r>
              <a:rPr lang="tr-TR" dirty="0" err="1"/>
              <a:t>laws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stealing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violence</a:t>
            </a:r>
            <a:endParaRPr lang="tr-TR" dirty="0"/>
          </a:p>
          <a:p>
            <a:r>
              <a:rPr lang="tr-TR" dirty="0" err="1"/>
              <a:t>traffic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(</a:t>
            </a:r>
            <a:r>
              <a:rPr lang="tr-TR" dirty="0" err="1"/>
              <a:t>speed</a:t>
            </a:r>
            <a:r>
              <a:rPr lang="tr-TR" dirty="0"/>
              <a:t> </a:t>
            </a:r>
            <a:r>
              <a:rPr lang="tr-TR" dirty="0" err="1"/>
              <a:t>limits</a:t>
            </a:r>
            <a:r>
              <a:rPr lang="tr-TR" dirty="0"/>
              <a:t>, </a:t>
            </a:r>
            <a:r>
              <a:rPr lang="tr-TR" dirty="0" err="1"/>
              <a:t>traffic</a:t>
            </a:r>
            <a:r>
              <a:rPr lang="tr-TR" dirty="0"/>
              <a:t> </a:t>
            </a:r>
            <a:r>
              <a:rPr lang="tr-TR" dirty="0" err="1"/>
              <a:t>lights</a:t>
            </a:r>
            <a:r>
              <a:rPr lang="tr-TR" dirty="0"/>
              <a:t>)</a:t>
            </a:r>
          </a:p>
          <a:p>
            <a:r>
              <a:rPr lang="tr-TR" dirty="0" err="1"/>
              <a:t>school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(</a:t>
            </a:r>
            <a:r>
              <a:rPr lang="tr-TR" dirty="0" err="1"/>
              <a:t>attendance</a:t>
            </a:r>
            <a:r>
              <a:rPr lang="tr-TR" dirty="0"/>
              <a:t> </a:t>
            </a:r>
            <a:r>
              <a:rPr lang="tr-TR" dirty="0" err="1"/>
              <a:t>policies</a:t>
            </a:r>
            <a:r>
              <a:rPr lang="tr-TR" dirty="0"/>
              <a:t>, </a:t>
            </a:r>
            <a:r>
              <a:rPr lang="tr-TR" dirty="0" err="1"/>
              <a:t>exam</a:t>
            </a:r>
            <a:r>
              <a:rPr lang="tr-TR" dirty="0"/>
              <a:t> </a:t>
            </a:r>
            <a:r>
              <a:rPr lang="tr-TR" dirty="0" err="1"/>
              <a:t>regulations</a:t>
            </a:r>
            <a:r>
              <a:rPr lang="tr-TR" dirty="0"/>
              <a:t>)</a:t>
            </a:r>
          </a:p>
          <a:p>
            <a:r>
              <a:rPr lang="tr-TR" dirty="0" err="1"/>
              <a:t>workplace</a:t>
            </a:r>
            <a:r>
              <a:rPr lang="tr-TR" dirty="0"/>
              <a:t> </a:t>
            </a:r>
            <a:r>
              <a:rPr lang="tr-TR" dirty="0" err="1"/>
              <a:t>policies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instance</a:t>
            </a:r>
            <a:r>
              <a:rPr lang="tr-TR" dirty="0"/>
              <a:t>,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someone</a:t>
            </a:r>
            <a:r>
              <a:rPr lang="tr-TR" dirty="0"/>
              <a:t> </a:t>
            </a:r>
            <a:r>
              <a:rPr lang="tr-TR" dirty="0" err="1"/>
              <a:t>breaks</a:t>
            </a:r>
            <a:r>
              <a:rPr lang="tr-TR" dirty="0"/>
              <a:t> a </a:t>
            </a:r>
            <a:r>
              <a:rPr lang="tr-TR" dirty="0" err="1"/>
              <a:t>traffic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they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receive</a:t>
            </a:r>
            <a:r>
              <a:rPr lang="tr-TR" dirty="0"/>
              <a:t> a </a:t>
            </a:r>
            <a:r>
              <a:rPr lang="tr-TR" dirty="0" err="1"/>
              <a:t>fine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legal </a:t>
            </a:r>
            <a:r>
              <a:rPr lang="tr-TR" dirty="0" err="1"/>
              <a:t>penalty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9083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43E9F9-062C-E3B1-C352-E583A76B4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Informal</a:t>
            </a:r>
            <a:r>
              <a:rPr lang="tr-TR" dirty="0"/>
              <a:t> </a:t>
            </a:r>
            <a:r>
              <a:rPr lang="tr-TR" dirty="0" err="1"/>
              <a:t>Norms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84DFAD-2943-DCD2-8C4D-CAA32F38C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Informal</a:t>
            </a:r>
            <a:r>
              <a:rPr lang="tr-TR" dirty="0"/>
              <a:t> </a:t>
            </a:r>
            <a:r>
              <a:rPr lang="tr-TR" dirty="0" err="1"/>
              <a:t>norms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unwritten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of </a:t>
            </a:r>
            <a:r>
              <a:rPr lang="tr-TR" dirty="0" err="1"/>
              <a:t>behavior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follow</a:t>
            </a:r>
            <a:r>
              <a:rPr lang="tr-TR" dirty="0"/>
              <a:t> in </a:t>
            </a:r>
            <a:r>
              <a:rPr lang="tr-TR" dirty="0" err="1"/>
              <a:t>everyday</a:t>
            </a:r>
            <a:r>
              <a:rPr lang="tr-TR" dirty="0"/>
              <a:t> life.</a:t>
            </a:r>
          </a:p>
          <a:p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norms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not </a:t>
            </a:r>
            <a:r>
              <a:rPr lang="tr-TR" dirty="0" err="1"/>
              <a:t>officially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, but they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widely</a:t>
            </a:r>
            <a:r>
              <a:rPr lang="tr-TR" dirty="0"/>
              <a:t> </a:t>
            </a:r>
            <a:r>
              <a:rPr lang="tr-TR" dirty="0" err="1"/>
              <a:t>understood</a:t>
            </a:r>
            <a:r>
              <a:rPr lang="tr-TR" dirty="0"/>
              <a:t> </a:t>
            </a:r>
            <a:r>
              <a:rPr lang="tr-TR" dirty="0" err="1"/>
              <a:t>within</a:t>
            </a:r>
            <a:r>
              <a:rPr lang="tr-TR" dirty="0"/>
              <a:t> a </a:t>
            </a:r>
            <a:r>
              <a:rPr lang="tr-TR" dirty="0" err="1"/>
              <a:t>culture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.</a:t>
            </a:r>
          </a:p>
          <a:p>
            <a:r>
              <a:rPr lang="tr-TR" dirty="0"/>
              <a:t>People </a:t>
            </a:r>
            <a:r>
              <a:rPr lang="tr-TR" dirty="0" err="1"/>
              <a:t>learn</a:t>
            </a:r>
            <a:r>
              <a:rPr lang="tr-TR" dirty="0"/>
              <a:t> </a:t>
            </a:r>
            <a:r>
              <a:rPr lang="tr-TR" dirty="0" err="1"/>
              <a:t>informal</a:t>
            </a:r>
            <a:r>
              <a:rPr lang="tr-TR" dirty="0"/>
              <a:t> </a:t>
            </a:r>
            <a:r>
              <a:rPr lang="tr-TR" dirty="0" err="1"/>
              <a:t>norms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socialization</a:t>
            </a:r>
            <a:r>
              <a:rPr lang="tr-TR" dirty="0"/>
              <a:t>, </a:t>
            </a:r>
            <a:r>
              <a:rPr lang="tr-TR" dirty="0" err="1"/>
              <a:t>especially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:</a:t>
            </a:r>
          </a:p>
          <a:p>
            <a:r>
              <a:rPr lang="tr-TR" dirty="0" err="1"/>
              <a:t>family</a:t>
            </a:r>
            <a:endParaRPr lang="tr-TR" dirty="0"/>
          </a:p>
          <a:p>
            <a:r>
              <a:rPr lang="tr-TR" dirty="0" err="1"/>
              <a:t>friends</a:t>
            </a:r>
            <a:endParaRPr lang="tr-TR" dirty="0"/>
          </a:p>
          <a:p>
            <a:r>
              <a:rPr lang="tr-TR" dirty="0" err="1"/>
              <a:t>school</a:t>
            </a:r>
            <a:endParaRPr lang="tr-TR" dirty="0"/>
          </a:p>
          <a:p>
            <a:r>
              <a:rPr lang="tr-TR" dirty="0" err="1"/>
              <a:t>media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865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>
            <a:extLst>
              <a:ext uri="{FF2B5EF4-FFF2-40B4-BE49-F238E27FC236}">
                <a16:creationId xmlns:a16="http://schemas.microsoft.com/office/drawing/2014/main" id="{D9421634-1C71-AAE1-1617-AC9CBB80BF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3"/>
                </a:solidFill>
                <a:ea typeface="+mj-ea"/>
                <a:cs typeface="+mj-cs"/>
              </a:rPr>
              <a:t>Chapter Outline</a:t>
            </a:r>
          </a:p>
        </p:txBody>
      </p:sp>
      <p:sp>
        <p:nvSpPr>
          <p:cNvPr id="10242" name="Rectangle 5">
            <a:extLst>
              <a:ext uri="{FF2B5EF4-FFF2-40B4-BE49-F238E27FC236}">
                <a16:creationId xmlns:a16="http://schemas.microsoft.com/office/drawing/2014/main" id="{5C68F68F-AAD6-B3B0-5C0E-44DF406826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>
                <a:cs typeface="Arial" panose="020B0604020202020204" pitchFamily="34" charset="0"/>
              </a:rPr>
              <a:t>Culture and Society in a Changing World</a:t>
            </a:r>
          </a:p>
          <a:p>
            <a:pPr eaLnBrk="1" hangingPunct="1"/>
            <a:r>
              <a:rPr lang="en-US" altLang="tr-TR">
                <a:cs typeface="Arial" panose="020B0604020202020204" pitchFamily="34" charset="0"/>
              </a:rPr>
              <a:t>Components of Culture</a:t>
            </a:r>
          </a:p>
          <a:p>
            <a:pPr eaLnBrk="1" hangingPunct="1"/>
            <a:r>
              <a:rPr lang="en-US" altLang="tr-TR">
                <a:cs typeface="Arial" panose="020B0604020202020204" pitchFamily="34" charset="0"/>
              </a:rPr>
              <a:t>Technology, Cultural Change, and Diversity</a:t>
            </a:r>
          </a:p>
          <a:p>
            <a:pPr eaLnBrk="1" hangingPunct="1"/>
            <a:r>
              <a:rPr lang="en-US" altLang="tr-TR">
                <a:cs typeface="Arial" panose="020B0604020202020204" pitchFamily="34" charset="0"/>
              </a:rPr>
              <a:t>Sociological Analysis of Culture</a:t>
            </a:r>
          </a:p>
          <a:p>
            <a:pPr eaLnBrk="1" hangingPunct="1"/>
            <a:r>
              <a:rPr lang="en-US" altLang="tr-TR">
                <a:cs typeface="Arial" panose="020B0604020202020204" pitchFamily="34" charset="0"/>
              </a:rPr>
              <a:t>Culture in the Future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8B617C-F768-16CA-BE8B-5CACF3B95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Informal</a:t>
            </a:r>
            <a:r>
              <a:rPr lang="tr-TR" dirty="0"/>
              <a:t> </a:t>
            </a:r>
            <a:r>
              <a:rPr lang="tr-TR" dirty="0" err="1"/>
              <a:t>Norms</a:t>
            </a:r>
            <a:r>
              <a:rPr lang="tr-TR" dirty="0"/>
              <a:t>/</a:t>
            </a:r>
            <a:r>
              <a:rPr lang="tr-TR" dirty="0" err="1"/>
              <a:t>Examples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ECA8F9-CEDC-2705-F88A-6F17A832B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Examples</a:t>
            </a:r>
            <a:r>
              <a:rPr lang="tr-TR" dirty="0"/>
              <a:t> of </a:t>
            </a:r>
            <a:r>
              <a:rPr lang="tr-TR" dirty="0" err="1"/>
              <a:t>informal</a:t>
            </a:r>
            <a:r>
              <a:rPr lang="tr-TR" dirty="0"/>
              <a:t> </a:t>
            </a:r>
            <a:r>
              <a:rPr lang="tr-TR" dirty="0" err="1"/>
              <a:t>norms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/>
              <a:t>:</a:t>
            </a:r>
          </a:p>
          <a:p>
            <a:r>
              <a:rPr lang="tr-TR" dirty="0" err="1"/>
              <a:t>saying</a:t>
            </a:r>
            <a:r>
              <a:rPr lang="tr-TR" dirty="0"/>
              <a:t> “</a:t>
            </a:r>
            <a:r>
              <a:rPr lang="tr-TR" dirty="0" err="1"/>
              <a:t>thank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”</a:t>
            </a:r>
          </a:p>
          <a:p>
            <a:r>
              <a:rPr lang="tr-TR" dirty="0" err="1"/>
              <a:t>greeting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politely</a:t>
            </a:r>
            <a:endParaRPr lang="tr-TR" dirty="0"/>
          </a:p>
          <a:p>
            <a:r>
              <a:rPr lang="tr-TR" dirty="0" err="1"/>
              <a:t>waiting</a:t>
            </a:r>
            <a:r>
              <a:rPr lang="tr-TR" dirty="0"/>
              <a:t> in </a:t>
            </a:r>
            <a:r>
              <a:rPr lang="tr-TR" dirty="0" err="1"/>
              <a:t>line</a:t>
            </a:r>
            <a:endParaRPr lang="tr-TR" dirty="0"/>
          </a:p>
          <a:p>
            <a:r>
              <a:rPr lang="tr-TR" dirty="0" err="1"/>
              <a:t>respecting</a:t>
            </a:r>
            <a:r>
              <a:rPr lang="tr-TR" dirty="0"/>
              <a:t> </a:t>
            </a:r>
            <a:r>
              <a:rPr lang="tr-TR" dirty="0" err="1"/>
              <a:t>personal</a:t>
            </a:r>
            <a:r>
              <a:rPr lang="tr-TR" dirty="0"/>
              <a:t> </a:t>
            </a:r>
            <a:r>
              <a:rPr lang="tr-TR" dirty="0" err="1"/>
              <a:t>space</a:t>
            </a:r>
            <a:endParaRPr lang="tr-TR" dirty="0"/>
          </a:p>
          <a:p>
            <a:r>
              <a:rPr lang="tr-TR" dirty="0"/>
              <a:t>not </a:t>
            </a:r>
            <a:r>
              <a:rPr lang="tr-TR" dirty="0" err="1"/>
              <a:t>speaking</a:t>
            </a:r>
            <a:r>
              <a:rPr lang="tr-TR" dirty="0"/>
              <a:t> </a:t>
            </a:r>
            <a:r>
              <a:rPr lang="tr-TR" dirty="0" err="1"/>
              <a:t>loudly</a:t>
            </a:r>
            <a:r>
              <a:rPr lang="tr-TR" dirty="0"/>
              <a:t> in a </a:t>
            </a:r>
            <a:r>
              <a:rPr lang="tr-TR" dirty="0" err="1"/>
              <a:t>quiet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a </a:t>
            </a:r>
            <a:r>
              <a:rPr lang="tr-TR" dirty="0" err="1"/>
              <a:t>library</a:t>
            </a:r>
            <a:endParaRPr lang="tr-TR" dirty="0"/>
          </a:p>
          <a:p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someone</a:t>
            </a:r>
            <a:r>
              <a:rPr lang="tr-TR" dirty="0"/>
              <a:t> </a:t>
            </a:r>
            <a:r>
              <a:rPr lang="tr-TR" dirty="0" err="1"/>
              <a:t>breaks</a:t>
            </a:r>
            <a:r>
              <a:rPr lang="tr-TR" dirty="0"/>
              <a:t> an </a:t>
            </a:r>
            <a:r>
              <a:rPr lang="tr-TR" dirty="0" err="1"/>
              <a:t>informal</a:t>
            </a:r>
            <a:r>
              <a:rPr lang="tr-TR" dirty="0"/>
              <a:t> norm,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reaction</a:t>
            </a:r>
            <a:r>
              <a:rPr lang="tr-TR" dirty="0"/>
              <a:t> is </a:t>
            </a:r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disapproval</a:t>
            </a:r>
            <a:r>
              <a:rPr lang="tr-TR" dirty="0"/>
              <a:t>, not legal </a:t>
            </a:r>
            <a:r>
              <a:rPr lang="tr-TR" dirty="0" err="1"/>
              <a:t>punishment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670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109F1E-66B6-4216-73CF-B01C94218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Sanctions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3030BE-CF45-4E4F-6AD7-E4E35DBE1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Sanctions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reactions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b="1" dirty="0" err="1"/>
              <a:t>people’s</a:t>
            </a:r>
            <a:r>
              <a:rPr lang="tr-TR" b="1" dirty="0"/>
              <a:t> </a:t>
            </a:r>
            <a:r>
              <a:rPr lang="tr-TR" b="1" dirty="0" err="1"/>
              <a:t>behavior</a:t>
            </a:r>
            <a:r>
              <a:rPr lang="tr-TR" b="1" dirty="0"/>
              <a:t> </a:t>
            </a:r>
            <a:r>
              <a:rPr lang="tr-TR" b="1" dirty="0" err="1"/>
              <a:t>that</a:t>
            </a:r>
            <a:r>
              <a:rPr lang="tr-TR" b="1" dirty="0"/>
              <a:t> </a:t>
            </a:r>
            <a:r>
              <a:rPr lang="tr-TR" b="1" dirty="0" err="1"/>
              <a:t>help</a:t>
            </a:r>
            <a:r>
              <a:rPr lang="tr-TR" b="1" dirty="0"/>
              <a:t> </a:t>
            </a:r>
            <a:r>
              <a:rPr lang="tr-TR" b="1" dirty="0" err="1"/>
              <a:t>enforce</a:t>
            </a:r>
            <a:r>
              <a:rPr lang="tr-TR" b="1" dirty="0"/>
              <a:t> </a:t>
            </a:r>
            <a:r>
              <a:rPr lang="tr-TR" b="1" dirty="0" err="1"/>
              <a:t>social</a:t>
            </a:r>
            <a:r>
              <a:rPr lang="tr-TR" b="1" dirty="0"/>
              <a:t> </a:t>
            </a:r>
            <a:r>
              <a:rPr lang="tr-TR" b="1" dirty="0" err="1"/>
              <a:t>norms</a:t>
            </a:r>
            <a:r>
              <a:rPr lang="tr-TR" b="1" dirty="0"/>
              <a:t>.</a:t>
            </a:r>
          </a:p>
          <a:p>
            <a:r>
              <a:rPr lang="tr-TR" dirty="0"/>
              <a:t>They can be </a:t>
            </a:r>
            <a:r>
              <a:rPr lang="tr-TR" dirty="0" err="1"/>
              <a:t>either</a:t>
            </a:r>
            <a:r>
              <a:rPr lang="tr-TR" dirty="0"/>
              <a:t> </a:t>
            </a:r>
            <a:r>
              <a:rPr lang="tr-TR" b="1" dirty="0" err="1"/>
              <a:t>rewards</a:t>
            </a:r>
            <a:r>
              <a:rPr lang="tr-TR" b="1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b="1" dirty="0" err="1"/>
              <a:t>punishments</a:t>
            </a:r>
            <a:r>
              <a:rPr lang="tr-TR" b="1" dirty="0"/>
              <a:t>.</a:t>
            </a:r>
          </a:p>
          <a:p>
            <a:r>
              <a:rPr lang="tr-TR" dirty="0" err="1"/>
              <a:t>Sanctions</a:t>
            </a:r>
            <a:r>
              <a:rPr lang="tr-TR" dirty="0"/>
              <a:t> </a:t>
            </a:r>
            <a:r>
              <a:rPr lang="tr-TR" dirty="0" err="1"/>
              <a:t>encourage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follow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expectations</a:t>
            </a:r>
            <a:r>
              <a:rPr lang="tr-TR" dirty="0"/>
              <a:t> of </a:t>
            </a:r>
            <a:r>
              <a:rPr lang="tr-TR" dirty="0" err="1"/>
              <a:t>society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73599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8AE65B-6C70-4E7A-46A4-658ECD58F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Negative</a:t>
            </a:r>
            <a:r>
              <a:rPr lang="tr-TR" dirty="0"/>
              <a:t> </a:t>
            </a:r>
            <a:r>
              <a:rPr lang="tr-TR" dirty="0" err="1"/>
              <a:t>Sanctions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E9530F-D583-E19E-89AF-4B6392CF8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Sanctions</a:t>
            </a:r>
            <a:r>
              <a:rPr lang="tr-TR" dirty="0"/>
              <a:t> </a:t>
            </a:r>
            <a:r>
              <a:rPr lang="tr-TR" dirty="0" err="1"/>
              <a:t>encourage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follow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expectations</a:t>
            </a:r>
            <a:r>
              <a:rPr lang="tr-TR" dirty="0"/>
              <a:t> of </a:t>
            </a:r>
            <a:r>
              <a:rPr lang="tr-TR" dirty="0" err="1"/>
              <a:t>society</a:t>
            </a:r>
            <a:r>
              <a:rPr lang="tr-TR" dirty="0"/>
              <a:t>.</a:t>
            </a:r>
          </a:p>
          <a:p>
            <a:r>
              <a:rPr lang="tr-TR" dirty="0" err="1"/>
              <a:t>Examples</a:t>
            </a:r>
            <a:endParaRPr lang="tr-TR" dirty="0"/>
          </a:p>
          <a:p>
            <a:r>
              <a:rPr lang="tr-TR" dirty="0" err="1"/>
              <a:t>Examples</a:t>
            </a:r>
            <a:r>
              <a:rPr lang="tr-TR" dirty="0"/>
              <a:t> of </a:t>
            </a:r>
            <a:r>
              <a:rPr lang="tr-TR" dirty="0" err="1"/>
              <a:t>negative</a:t>
            </a:r>
            <a:r>
              <a:rPr lang="tr-TR" dirty="0"/>
              <a:t> </a:t>
            </a:r>
            <a:r>
              <a:rPr lang="tr-TR" dirty="0" err="1"/>
              <a:t>sanctions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/>
              <a:t>:</a:t>
            </a:r>
          </a:p>
          <a:p>
            <a:r>
              <a:rPr lang="tr-TR" dirty="0" err="1"/>
              <a:t>criticism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disapproval</a:t>
            </a:r>
            <a:endParaRPr lang="tr-TR" dirty="0"/>
          </a:p>
          <a:p>
            <a:r>
              <a:rPr lang="tr-TR" dirty="0" err="1"/>
              <a:t>detention</a:t>
            </a:r>
            <a:r>
              <a:rPr lang="tr-TR" dirty="0"/>
              <a:t> in </a:t>
            </a:r>
            <a:r>
              <a:rPr lang="tr-TR" dirty="0" err="1"/>
              <a:t>school</a:t>
            </a:r>
            <a:endParaRPr lang="tr-TR" dirty="0"/>
          </a:p>
          <a:p>
            <a:r>
              <a:rPr lang="tr-TR" dirty="0" err="1"/>
              <a:t>fines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legal </a:t>
            </a:r>
            <a:r>
              <a:rPr lang="tr-TR" dirty="0" err="1"/>
              <a:t>penalties</a:t>
            </a:r>
            <a:endParaRPr lang="tr-TR" dirty="0"/>
          </a:p>
          <a:p>
            <a:r>
              <a:rPr lang="tr-TR" dirty="0" err="1"/>
              <a:t>losing</a:t>
            </a:r>
            <a:r>
              <a:rPr lang="tr-TR" dirty="0"/>
              <a:t> </a:t>
            </a:r>
            <a:r>
              <a:rPr lang="tr-TR" dirty="0" err="1"/>
              <a:t>privileges</a:t>
            </a:r>
            <a:endParaRPr lang="tr-TR" dirty="0"/>
          </a:p>
          <a:p>
            <a:r>
              <a:rPr lang="tr-TR" dirty="0" err="1"/>
              <a:t>imprisonment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serious</a:t>
            </a:r>
            <a:r>
              <a:rPr lang="tr-TR" dirty="0"/>
              <a:t> </a:t>
            </a:r>
            <a:r>
              <a:rPr lang="tr-TR" dirty="0" err="1"/>
              <a:t>crimes</a:t>
            </a:r>
            <a:endParaRPr lang="tr-TR" dirty="0"/>
          </a:p>
          <a:p>
            <a:r>
              <a:rPr lang="tr-TR" dirty="0" err="1"/>
              <a:t>Negative</a:t>
            </a:r>
            <a:r>
              <a:rPr lang="tr-TR" dirty="0"/>
              <a:t> </a:t>
            </a:r>
            <a:r>
              <a:rPr lang="tr-TR" dirty="0" err="1"/>
              <a:t>sanctions</a:t>
            </a:r>
            <a:r>
              <a:rPr lang="tr-TR" dirty="0"/>
              <a:t> </a:t>
            </a:r>
            <a:r>
              <a:rPr lang="tr-TR" dirty="0" err="1"/>
              <a:t>help</a:t>
            </a:r>
            <a:r>
              <a:rPr lang="tr-TR" dirty="0"/>
              <a:t> </a:t>
            </a:r>
            <a:r>
              <a:rPr lang="tr-TR" dirty="0" err="1"/>
              <a:t>maintain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28580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8C8177-703A-6716-019D-AB59FB91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Sanctions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9B3976-E9D9-6B1F-1FEC-B0B63F0FC8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sanctions</a:t>
            </a:r>
            <a:r>
              <a:rPr lang="tr-TR" dirty="0"/>
              <a:t> </a:t>
            </a:r>
            <a:r>
              <a:rPr lang="tr-TR" dirty="0" err="1"/>
              <a:t>reward</a:t>
            </a:r>
            <a:r>
              <a:rPr lang="tr-TR" dirty="0"/>
              <a:t> </a:t>
            </a:r>
            <a:r>
              <a:rPr lang="tr-TR" dirty="0" err="1"/>
              <a:t>individuals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appropriate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desirable</a:t>
            </a:r>
            <a:r>
              <a:rPr lang="tr-TR" dirty="0"/>
              <a:t> </a:t>
            </a:r>
            <a:r>
              <a:rPr lang="tr-TR" dirty="0" err="1"/>
              <a:t>behavior</a:t>
            </a:r>
            <a:r>
              <a:rPr lang="tr-TR" dirty="0"/>
              <a:t>.</a:t>
            </a:r>
          </a:p>
          <a:p>
            <a:r>
              <a:rPr lang="tr-TR" dirty="0" err="1"/>
              <a:t>Examples</a:t>
            </a:r>
            <a:endParaRPr lang="tr-TR" dirty="0"/>
          </a:p>
          <a:p>
            <a:r>
              <a:rPr lang="tr-TR" dirty="0" err="1"/>
              <a:t>Examples</a:t>
            </a:r>
            <a:r>
              <a:rPr lang="tr-TR" dirty="0"/>
              <a:t> of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sanctions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/>
              <a:t>:</a:t>
            </a:r>
          </a:p>
          <a:p>
            <a:r>
              <a:rPr lang="tr-TR" dirty="0" err="1"/>
              <a:t>praise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teachers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parents</a:t>
            </a:r>
            <a:endParaRPr lang="tr-TR" dirty="0"/>
          </a:p>
          <a:p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grades</a:t>
            </a:r>
            <a:endParaRPr lang="tr-TR" dirty="0"/>
          </a:p>
          <a:p>
            <a:r>
              <a:rPr lang="tr-TR" dirty="0" err="1"/>
              <a:t>awards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certificates</a:t>
            </a:r>
            <a:endParaRPr lang="tr-TR" dirty="0"/>
          </a:p>
          <a:p>
            <a:r>
              <a:rPr lang="tr-TR" dirty="0" err="1"/>
              <a:t>compliments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others</a:t>
            </a:r>
            <a:endParaRPr lang="tr-TR" dirty="0"/>
          </a:p>
          <a:p>
            <a:r>
              <a:rPr lang="tr-TR" dirty="0" err="1"/>
              <a:t>promotions</a:t>
            </a:r>
            <a:r>
              <a:rPr lang="tr-TR" dirty="0"/>
              <a:t> at </a:t>
            </a:r>
            <a:r>
              <a:rPr lang="tr-TR" dirty="0" err="1"/>
              <a:t>work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4598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F12302-659B-24BD-1B16-B17CCA5D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Folkways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F97F96-21AF-8D3C-A9A8-7CFE7BA23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Everyday</a:t>
            </a:r>
            <a:r>
              <a:rPr lang="tr-TR" dirty="0"/>
              <a:t> </a:t>
            </a:r>
            <a:r>
              <a:rPr lang="tr-TR" dirty="0" err="1"/>
              <a:t>informal</a:t>
            </a:r>
            <a:r>
              <a:rPr lang="tr-TR" dirty="0"/>
              <a:t> </a:t>
            </a:r>
            <a:r>
              <a:rPr lang="tr-TR" dirty="0" err="1"/>
              <a:t>norms</a:t>
            </a:r>
            <a:r>
              <a:rPr lang="tr-TR" dirty="0"/>
              <a:t>.</a:t>
            </a:r>
          </a:p>
          <a:p>
            <a:r>
              <a:rPr lang="tr-TR" dirty="0"/>
              <a:t>They </a:t>
            </a:r>
            <a:r>
              <a:rPr lang="tr-TR" dirty="0" err="1"/>
              <a:t>guide</a:t>
            </a:r>
            <a:r>
              <a:rPr lang="tr-TR" dirty="0"/>
              <a:t> normal </a:t>
            </a:r>
            <a:r>
              <a:rPr lang="tr-TR" dirty="0" err="1"/>
              <a:t>daily</a:t>
            </a:r>
            <a:r>
              <a:rPr lang="tr-TR" dirty="0"/>
              <a:t> </a:t>
            </a:r>
            <a:r>
              <a:rPr lang="tr-TR" dirty="0" err="1"/>
              <a:t>behavior</a:t>
            </a:r>
            <a:r>
              <a:rPr lang="tr-TR" dirty="0"/>
              <a:t>, but </a:t>
            </a:r>
            <a:r>
              <a:rPr lang="tr-TR" dirty="0" err="1"/>
              <a:t>breaking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is not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serious</a:t>
            </a:r>
            <a:r>
              <a:rPr lang="tr-TR" dirty="0"/>
              <a:t>.</a:t>
            </a:r>
          </a:p>
          <a:p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someone</a:t>
            </a:r>
            <a:r>
              <a:rPr lang="tr-TR" dirty="0"/>
              <a:t> </a:t>
            </a:r>
            <a:r>
              <a:rPr lang="tr-TR" dirty="0" err="1"/>
              <a:t>breaks</a:t>
            </a:r>
            <a:r>
              <a:rPr lang="tr-TR" dirty="0"/>
              <a:t> a </a:t>
            </a:r>
            <a:r>
              <a:rPr lang="tr-TR" dirty="0" err="1"/>
              <a:t>folkway</a:t>
            </a:r>
            <a:r>
              <a:rPr lang="tr-TR" dirty="0"/>
              <a:t>,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think</a:t>
            </a:r>
            <a:r>
              <a:rPr lang="tr-TR" dirty="0"/>
              <a:t> it is </a:t>
            </a:r>
            <a:r>
              <a:rPr lang="tr-TR" dirty="0" err="1"/>
              <a:t>strange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rude</a:t>
            </a:r>
            <a:r>
              <a:rPr lang="tr-TR" dirty="0"/>
              <a:t>, but </a:t>
            </a:r>
            <a:r>
              <a:rPr lang="tr-TR" dirty="0" err="1"/>
              <a:t>there</a:t>
            </a:r>
            <a:r>
              <a:rPr lang="tr-TR" dirty="0"/>
              <a:t> is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serious</a:t>
            </a:r>
            <a:r>
              <a:rPr lang="tr-TR" dirty="0"/>
              <a:t> </a:t>
            </a:r>
            <a:r>
              <a:rPr lang="tr-TR" dirty="0" err="1"/>
              <a:t>punishment</a:t>
            </a:r>
            <a:r>
              <a:rPr lang="tr-TR" dirty="0"/>
              <a:t>.</a:t>
            </a:r>
          </a:p>
          <a:p>
            <a:r>
              <a:rPr lang="tr-TR" dirty="0" err="1"/>
              <a:t>Examples</a:t>
            </a:r>
            <a:endParaRPr lang="tr-TR" dirty="0"/>
          </a:p>
          <a:p>
            <a:r>
              <a:rPr lang="tr-TR" dirty="0"/>
              <a:t>not </a:t>
            </a:r>
            <a:r>
              <a:rPr lang="tr-TR" dirty="0" err="1"/>
              <a:t>saying</a:t>
            </a:r>
            <a:r>
              <a:rPr lang="tr-TR" dirty="0"/>
              <a:t> “</a:t>
            </a:r>
            <a:r>
              <a:rPr lang="tr-TR" dirty="0" err="1"/>
              <a:t>thank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”</a:t>
            </a:r>
          </a:p>
          <a:p>
            <a:r>
              <a:rPr lang="tr-TR" dirty="0" err="1"/>
              <a:t>eating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hands</a:t>
            </a:r>
            <a:r>
              <a:rPr lang="tr-TR" dirty="0"/>
              <a:t> in a formal </a:t>
            </a:r>
            <a:r>
              <a:rPr lang="tr-TR" dirty="0" err="1"/>
              <a:t>setting</a:t>
            </a:r>
            <a:endParaRPr lang="tr-TR" dirty="0"/>
          </a:p>
          <a:p>
            <a:r>
              <a:rPr lang="tr-TR" dirty="0" err="1"/>
              <a:t>dressing</a:t>
            </a:r>
            <a:r>
              <a:rPr lang="tr-TR" dirty="0"/>
              <a:t> </a:t>
            </a:r>
            <a:r>
              <a:rPr lang="tr-TR" dirty="0" err="1"/>
              <a:t>inappropriately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an </a:t>
            </a:r>
            <a:r>
              <a:rPr lang="tr-TR" dirty="0" err="1"/>
              <a:t>event</a:t>
            </a:r>
            <a:endParaRPr lang="tr-TR" dirty="0"/>
          </a:p>
          <a:p>
            <a:r>
              <a:rPr lang="tr-TR" dirty="0"/>
              <a:t>👉 </a:t>
            </a:r>
            <a:r>
              <a:rPr lang="tr-TR" dirty="0" err="1"/>
              <a:t>Result</a:t>
            </a:r>
            <a:r>
              <a:rPr lang="tr-TR" dirty="0"/>
              <a:t>: People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react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disapproval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mild</a:t>
            </a:r>
            <a:r>
              <a:rPr lang="tr-TR" dirty="0"/>
              <a:t> </a:t>
            </a:r>
            <a:r>
              <a:rPr lang="tr-TR" dirty="0" err="1"/>
              <a:t>criticism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70250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17032A-9C67-94B1-CB11-9E532B1CA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Mores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DB1526-2636-2235-9BD9-EDEAD632E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Mores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norms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society</a:t>
            </a:r>
            <a:r>
              <a:rPr lang="tr-TR" dirty="0"/>
              <a:t>.</a:t>
            </a:r>
          </a:p>
          <a:p>
            <a:r>
              <a:rPr lang="tr-TR" dirty="0"/>
              <a:t>They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connected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morality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ethics</a:t>
            </a:r>
            <a:r>
              <a:rPr lang="tr-TR" dirty="0"/>
              <a:t>.</a:t>
            </a:r>
          </a:p>
          <a:p>
            <a:r>
              <a:rPr lang="tr-TR" dirty="0" err="1"/>
              <a:t>Breaking</a:t>
            </a:r>
            <a:r>
              <a:rPr lang="tr-TR" dirty="0"/>
              <a:t> </a:t>
            </a:r>
            <a:r>
              <a:rPr lang="tr-TR" dirty="0" err="1"/>
              <a:t>mores</a:t>
            </a:r>
            <a:r>
              <a:rPr lang="tr-TR" dirty="0"/>
              <a:t> is </a:t>
            </a:r>
            <a:r>
              <a:rPr lang="tr-TR" dirty="0" err="1"/>
              <a:t>considered</a:t>
            </a:r>
            <a:r>
              <a:rPr lang="tr-TR" dirty="0"/>
              <a:t> </a:t>
            </a:r>
            <a:r>
              <a:rPr lang="tr-TR" dirty="0" err="1"/>
              <a:t>serious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lead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strong</a:t>
            </a:r>
            <a:r>
              <a:rPr lang="tr-TR" dirty="0"/>
              <a:t> </a:t>
            </a:r>
            <a:r>
              <a:rPr lang="tr-TR" dirty="0" err="1"/>
              <a:t>reactions</a:t>
            </a:r>
            <a:r>
              <a:rPr lang="tr-TR" dirty="0"/>
              <a:t>.</a:t>
            </a:r>
          </a:p>
          <a:p>
            <a:r>
              <a:rPr lang="tr-TR" dirty="0" err="1"/>
              <a:t>stealing</a:t>
            </a:r>
            <a:endParaRPr lang="tr-TR" dirty="0"/>
          </a:p>
          <a:p>
            <a:r>
              <a:rPr lang="tr-TR" dirty="0" err="1"/>
              <a:t>lying</a:t>
            </a:r>
            <a:r>
              <a:rPr lang="tr-TR" dirty="0"/>
              <a:t> in </a:t>
            </a:r>
            <a:r>
              <a:rPr lang="tr-TR" dirty="0" err="1"/>
              <a:t>serious</a:t>
            </a:r>
            <a:r>
              <a:rPr lang="tr-TR" dirty="0"/>
              <a:t> </a:t>
            </a:r>
            <a:r>
              <a:rPr lang="tr-TR" dirty="0" err="1"/>
              <a:t>situations</a:t>
            </a:r>
            <a:endParaRPr lang="tr-TR" dirty="0"/>
          </a:p>
          <a:p>
            <a:r>
              <a:rPr lang="tr-TR" dirty="0" err="1"/>
              <a:t>cheating</a:t>
            </a:r>
            <a:r>
              <a:rPr lang="tr-TR" dirty="0"/>
              <a:t> in </a:t>
            </a:r>
            <a:r>
              <a:rPr lang="tr-TR" dirty="0" err="1"/>
              <a:t>exams</a:t>
            </a:r>
            <a:endParaRPr lang="tr-TR" dirty="0"/>
          </a:p>
          <a:p>
            <a:r>
              <a:rPr lang="tr-TR" dirty="0" err="1"/>
              <a:t>harming</a:t>
            </a:r>
            <a:r>
              <a:rPr lang="tr-TR" dirty="0"/>
              <a:t> </a:t>
            </a:r>
            <a:r>
              <a:rPr lang="tr-TR" dirty="0" err="1"/>
              <a:t>others</a:t>
            </a:r>
            <a:endParaRPr lang="tr-TR" dirty="0"/>
          </a:p>
          <a:p>
            <a:r>
              <a:rPr lang="tr-TR" dirty="0"/>
              <a:t>👉 </a:t>
            </a:r>
            <a:r>
              <a:rPr lang="tr-TR" dirty="0" err="1"/>
              <a:t>Result</a:t>
            </a:r>
            <a:r>
              <a:rPr lang="tr-TR" dirty="0"/>
              <a:t>: People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face</a:t>
            </a:r>
            <a:r>
              <a:rPr lang="tr-TR" dirty="0"/>
              <a:t> </a:t>
            </a:r>
            <a:r>
              <a:rPr lang="tr-TR" dirty="0" err="1"/>
              <a:t>strong</a:t>
            </a:r>
            <a:r>
              <a:rPr lang="tr-TR" dirty="0"/>
              <a:t> </a:t>
            </a:r>
            <a:r>
              <a:rPr lang="tr-TR" dirty="0" err="1"/>
              <a:t>disapproval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punishment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57885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2AF0B6-0A5A-4242-3177-498213B9D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Taboos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195764-5EE4-3AA8-FED9-650570612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Taboos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strongest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 of </a:t>
            </a:r>
            <a:r>
              <a:rPr lang="tr-TR" dirty="0" err="1"/>
              <a:t>norms</a:t>
            </a:r>
            <a:r>
              <a:rPr lang="tr-TR" dirty="0"/>
              <a:t>.</a:t>
            </a:r>
          </a:p>
          <a:p>
            <a:r>
              <a:rPr lang="tr-TR" dirty="0"/>
              <a:t>They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serious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consider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unacceptable</a:t>
            </a:r>
            <a:r>
              <a:rPr lang="tr-TR" dirty="0"/>
              <a:t>, </a:t>
            </a:r>
            <a:r>
              <a:rPr lang="tr-TR" dirty="0" err="1"/>
              <a:t>shocking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even</a:t>
            </a:r>
            <a:r>
              <a:rPr lang="tr-TR" dirty="0"/>
              <a:t> </a:t>
            </a:r>
            <a:r>
              <a:rPr lang="tr-TR" dirty="0" err="1"/>
              <a:t>unthinkable</a:t>
            </a:r>
            <a:r>
              <a:rPr lang="tr-TR" dirty="0"/>
              <a:t>.</a:t>
            </a:r>
          </a:p>
          <a:p>
            <a:r>
              <a:rPr lang="tr-TR" dirty="0" err="1"/>
              <a:t>Violating</a:t>
            </a:r>
            <a:r>
              <a:rPr lang="tr-TR" dirty="0"/>
              <a:t> a </a:t>
            </a:r>
            <a:r>
              <a:rPr lang="tr-TR" dirty="0" err="1"/>
              <a:t>taboo</a:t>
            </a:r>
            <a:r>
              <a:rPr lang="tr-TR" dirty="0"/>
              <a:t> </a:t>
            </a:r>
            <a:r>
              <a:rPr lang="tr-TR" dirty="0" err="1"/>
              <a:t>often</a:t>
            </a:r>
            <a:r>
              <a:rPr lang="tr-TR" dirty="0"/>
              <a:t> </a:t>
            </a:r>
            <a:r>
              <a:rPr lang="tr-TR" dirty="0" err="1"/>
              <a:t>causes</a:t>
            </a:r>
            <a:r>
              <a:rPr lang="tr-TR" dirty="0"/>
              <a:t> </a:t>
            </a:r>
            <a:r>
              <a:rPr lang="tr-TR" dirty="0" err="1"/>
              <a:t>extreme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reaction</a:t>
            </a:r>
            <a:r>
              <a:rPr lang="tr-TR" dirty="0"/>
              <a:t>.</a:t>
            </a:r>
          </a:p>
          <a:p>
            <a:r>
              <a:rPr lang="tr-TR" dirty="0" err="1"/>
              <a:t>Examples</a:t>
            </a:r>
            <a:endParaRPr lang="tr-TR" dirty="0"/>
          </a:p>
          <a:p>
            <a:r>
              <a:rPr lang="tr-TR" dirty="0" err="1"/>
              <a:t>incest</a:t>
            </a:r>
            <a:endParaRPr lang="tr-TR" dirty="0"/>
          </a:p>
          <a:p>
            <a:r>
              <a:rPr lang="tr-TR" dirty="0" err="1"/>
              <a:t>cannibalism</a:t>
            </a:r>
            <a:endParaRPr lang="tr-TR" dirty="0"/>
          </a:p>
          <a:p>
            <a:r>
              <a:rPr lang="tr-TR" dirty="0" err="1"/>
              <a:t>extreme</a:t>
            </a:r>
            <a:r>
              <a:rPr lang="tr-TR" dirty="0"/>
              <a:t> </a:t>
            </a:r>
            <a:r>
              <a:rPr lang="tr-TR" dirty="0" err="1"/>
              <a:t>violence</a:t>
            </a:r>
            <a:endParaRPr lang="tr-TR" dirty="0"/>
          </a:p>
          <a:p>
            <a:r>
              <a:rPr lang="tr-TR" dirty="0"/>
              <a:t>👉 </a:t>
            </a:r>
            <a:r>
              <a:rPr lang="tr-TR" dirty="0" err="1"/>
              <a:t>Result</a:t>
            </a:r>
            <a:r>
              <a:rPr lang="tr-TR" dirty="0"/>
              <a:t>: </a:t>
            </a:r>
            <a:r>
              <a:rPr lang="tr-TR" dirty="0" err="1"/>
              <a:t>Strong</a:t>
            </a:r>
            <a:r>
              <a:rPr lang="tr-TR" dirty="0"/>
              <a:t> </a:t>
            </a:r>
            <a:r>
              <a:rPr lang="tr-TR" dirty="0" err="1"/>
              <a:t>rejection</a:t>
            </a:r>
            <a:r>
              <a:rPr lang="tr-TR" dirty="0"/>
              <a:t>, </a:t>
            </a:r>
            <a:r>
              <a:rPr lang="tr-TR" dirty="0" err="1"/>
              <a:t>punishment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exclusion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2811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95FD15-0F7D-3927-0DC5-BA7D186D5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EDD701-65A4-3981-DC7D-410E5A715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Simple </a:t>
            </a:r>
            <a:r>
              <a:rPr lang="tr-TR" b="1" dirty="0" err="1"/>
              <a:t>Difference</a:t>
            </a:r>
            <a:endParaRPr lang="tr-TR" b="1" dirty="0"/>
          </a:p>
          <a:p>
            <a:r>
              <a:rPr lang="tr-TR" dirty="0" err="1"/>
              <a:t>Folkways</a:t>
            </a:r>
            <a:r>
              <a:rPr lang="tr-TR" dirty="0"/>
              <a:t> → </a:t>
            </a:r>
            <a:r>
              <a:rPr lang="tr-TR" dirty="0" err="1"/>
              <a:t>everyday</a:t>
            </a:r>
            <a:r>
              <a:rPr lang="tr-TR" dirty="0"/>
              <a:t> </a:t>
            </a:r>
            <a:r>
              <a:rPr lang="tr-TR" dirty="0" err="1"/>
              <a:t>behavior</a:t>
            </a:r>
            <a:r>
              <a:rPr lang="tr-TR" dirty="0"/>
              <a:t> (not </a:t>
            </a:r>
            <a:r>
              <a:rPr lang="tr-TR" dirty="0" err="1"/>
              <a:t>serious</a:t>
            </a:r>
            <a:r>
              <a:rPr lang="tr-TR" dirty="0"/>
              <a:t>)</a:t>
            </a:r>
          </a:p>
          <a:p>
            <a:r>
              <a:rPr lang="tr-TR" dirty="0" err="1"/>
              <a:t>Mores</a:t>
            </a:r>
            <a:r>
              <a:rPr lang="tr-TR" dirty="0"/>
              <a:t> → moral </a:t>
            </a:r>
            <a:r>
              <a:rPr lang="tr-TR" dirty="0" err="1"/>
              <a:t>rules</a:t>
            </a:r>
            <a:r>
              <a:rPr lang="tr-TR" dirty="0"/>
              <a:t> (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)</a:t>
            </a:r>
          </a:p>
          <a:p>
            <a:r>
              <a:rPr lang="tr-TR" dirty="0" err="1"/>
              <a:t>Taboos</a:t>
            </a:r>
            <a:r>
              <a:rPr lang="tr-TR" dirty="0"/>
              <a:t> → </a:t>
            </a:r>
            <a:r>
              <a:rPr lang="tr-TR" dirty="0" err="1"/>
              <a:t>extremely</a:t>
            </a:r>
            <a:r>
              <a:rPr lang="tr-TR" dirty="0"/>
              <a:t> </a:t>
            </a:r>
            <a:r>
              <a:rPr lang="tr-TR" dirty="0" err="1"/>
              <a:t>serious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unacceptable</a:t>
            </a:r>
            <a:r>
              <a:rPr lang="tr-TR" dirty="0"/>
              <a:t> </a:t>
            </a:r>
            <a:r>
              <a:rPr lang="tr-TR" dirty="0" err="1"/>
              <a:t>behaviors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13534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981E4-8FC3-2870-CA8F-50922FE8D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j-ea"/>
              <a:cs typeface="+mj-cs"/>
            </a:endParaRP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81582BC2-192C-4400-85A1-B1757A994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b="1">
                <a:cs typeface="Arial" panose="020B0604020202020204" pitchFamily="34" charset="0"/>
              </a:rPr>
              <a:t>Laws</a:t>
            </a:r>
            <a:r>
              <a:rPr lang="en-US" altLang="tr-TR">
                <a:cs typeface="Arial" panose="020B0604020202020204" pitchFamily="34" charset="0"/>
              </a:rPr>
              <a:t> are formal, standardized norms that have been enacted by legislatures and are enforced by formal sanctions.</a:t>
            </a:r>
            <a:endParaRPr lang="en-US" altLang="tr-TR" b="1">
              <a:cs typeface="Arial" panose="020B0604020202020204" pitchFamily="34" charset="0"/>
            </a:endParaRPr>
          </a:p>
          <a:p>
            <a:endParaRPr lang="en-US" altLang="tr-TR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22C01174-BAD1-38ED-27C9-260D74AC5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2163"/>
            <a:ext cx="2139950" cy="2103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3"/>
                </a:solidFill>
                <a:ea typeface="+mj-ea"/>
                <a:cs typeface="+mj-cs"/>
              </a:rPr>
              <a:t>Discussion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013AFA28-D074-623F-2356-09684392D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0" y="792163"/>
            <a:ext cx="5715000" cy="5578475"/>
          </a:xfrm>
        </p:spPr>
        <p:txBody>
          <a:bodyPr/>
          <a:lstStyle/>
          <a:p>
            <a:r>
              <a:rPr lang="en-US" altLang="tr-TR">
                <a:cs typeface="Arial" panose="020B0604020202020204" pitchFamily="34" charset="0"/>
              </a:rPr>
              <a:t>What are some examples of norms, mores, taboos, and laws?</a:t>
            </a:r>
          </a:p>
          <a:p>
            <a:endParaRPr lang="en-US" altLang="tr-TR">
              <a:cs typeface="Arial" panose="020B0604020202020204" pitchFamily="34" charset="0"/>
            </a:endParaRPr>
          </a:p>
          <a:p>
            <a:r>
              <a:rPr lang="en-US" altLang="tr-TR">
                <a:cs typeface="Arial" panose="020B0604020202020204" pitchFamily="34" charset="0"/>
              </a:rPr>
              <a:t>How do norms, mores, taboos, and laws change over time?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>
            <a:extLst>
              <a:ext uri="{FF2B5EF4-FFF2-40B4-BE49-F238E27FC236}">
                <a16:creationId xmlns:a16="http://schemas.microsoft.com/office/drawing/2014/main" id="{5BE082D0-B255-1EEC-B09A-30D481BD8A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solidFill>
                <a:schemeClr val="accent3"/>
              </a:solidFill>
              <a:ea typeface="+mj-ea"/>
              <a:cs typeface="+mj-cs"/>
            </a:endParaRPr>
          </a:p>
        </p:txBody>
      </p:sp>
      <p:sp>
        <p:nvSpPr>
          <p:cNvPr id="12290" name="Rectangle 7">
            <a:extLst>
              <a:ext uri="{FF2B5EF4-FFF2-40B4-BE49-F238E27FC236}">
                <a16:creationId xmlns:a16="http://schemas.microsoft.com/office/drawing/2014/main" id="{103A5A5D-F842-C1C5-65CA-295C09BD3F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b="1">
                <a:cs typeface="Arial" panose="020B0604020202020204" pitchFamily="34" charset="0"/>
              </a:rPr>
              <a:t>Culture</a:t>
            </a:r>
            <a:r>
              <a:rPr lang="en-US" altLang="tr-TR">
                <a:cs typeface="Arial" panose="020B0604020202020204" pitchFamily="34" charset="0"/>
              </a:rPr>
              <a:t> is the knowledge, language, values, customs, and material objects that are passed from person to person and from one generation to the next in a human group or society.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E6FAB-435B-10D0-2521-C4889B680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Culture Lag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EB6B0B73-1A40-52BF-B085-D4DEA175E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b="1" dirty="0">
                <a:cs typeface="Arial" panose="020B0604020202020204" pitchFamily="34" charset="0"/>
              </a:rPr>
              <a:t>Cultural lag</a:t>
            </a:r>
            <a:r>
              <a:rPr lang="en-US" altLang="tr-TR" dirty="0">
                <a:cs typeface="Arial" panose="020B0604020202020204" pitchFamily="34" charset="0"/>
              </a:rPr>
              <a:t> a gap between the technical development of a society and its moral and legal institutions.</a:t>
            </a:r>
          </a:p>
          <a:p>
            <a:r>
              <a:rPr lang="en-US" altLang="tr-TR" dirty="0">
                <a:cs typeface="Arial" panose="020B0604020202020204" pitchFamily="34" charset="0"/>
              </a:rPr>
              <a:t>Example</a:t>
            </a:r>
          </a:p>
          <a:p>
            <a:r>
              <a:rPr lang="en-US" altLang="tr-TR" dirty="0">
                <a:cs typeface="Arial" panose="020B0604020202020204" pitchFamily="34" charset="0"/>
              </a:rPr>
              <a:t>Social media develops very fast</a:t>
            </a:r>
          </a:p>
          <a:p>
            <a:r>
              <a:rPr lang="en-US" altLang="tr-TR" dirty="0">
                <a:cs typeface="Arial" panose="020B0604020202020204" pitchFamily="34" charset="0"/>
              </a:rPr>
              <a:t>But laws about privacy or online behavior change slowly</a:t>
            </a:r>
          </a:p>
          <a:p>
            <a:r>
              <a:rPr lang="en-US" altLang="tr-TR" dirty="0">
                <a:cs typeface="Arial" panose="020B0604020202020204" pitchFamily="34" charset="0"/>
              </a:rPr>
              <a:t>👉 This creates a cultural lag.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793C56-1513-B75F-D880-D99EE5DB3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In</a:t>
            </a:r>
            <a:r>
              <a:rPr lang="tr-TR" dirty="0"/>
              <a:t> Vitro </a:t>
            </a:r>
            <a:r>
              <a:rPr lang="tr-TR" dirty="0" err="1"/>
              <a:t>Fertilization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9A5B13-7A08-E699-6462-4A1F6E8AB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229600" cy="4876800"/>
          </a:xfrm>
        </p:spPr>
        <p:txBody>
          <a:bodyPr/>
          <a:lstStyle/>
          <a:p>
            <a:r>
              <a:rPr lang="tr-TR" b="1" dirty="0" err="1"/>
              <a:t>What</a:t>
            </a:r>
            <a:r>
              <a:rPr lang="tr-TR" b="1" dirty="0"/>
              <a:t> is </a:t>
            </a:r>
            <a:r>
              <a:rPr lang="tr-TR" b="1" dirty="0" err="1"/>
              <a:t>the</a:t>
            </a:r>
            <a:r>
              <a:rPr lang="tr-TR" b="1" dirty="0"/>
              <a:t> problem?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technology</a:t>
            </a:r>
            <a:r>
              <a:rPr lang="tr-TR" dirty="0"/>
              <a:t> </a:t>
            </a:r>
            <a:r>
              <a:rPr lang="tr-TR" dirty="0" err="1"/>
              <a:t>developed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quickly</a:t>
            </a:r>
            <a:r>
              <a:rPr lang="tr-TR" dirty="0"/>
              <a:t>, but:</a:t>
            </a:r>
          </a:p>
          <a:p>
            <a:r>
              <a:rPr lang="tr-TR" dirty="0" err="1"/>
              <a:t>Laws</a:t>
            </a:r>
            <a:r>
              <a:rPr lang="tr-TR" dirty="0"/>
              <a:t>, moral </a:t>
            </a:r>
            <a:r>
              <a:rPr lang="tr-TR" dirty="0" err="1"/>
              <a:t>values</a:t>
            </a:r>
            <a:r>
              <a:rPr lang="tr-TR" dirty="0"/>
              <a:t>,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beliefs</a:t>
            </a:r>
            <a:endParaRPr lang="tr-TR" dirty="0"/>
          </a:p>
          <a:p>
            <a:r>
              <a:rPr lang="tr-TR" dirty="0" err="1"/>
              <a:t>did</a:t>
            </a:r>
            <a:r>
              <a:rPr lang="tr-TR" dirty="0"/>
              <a:t> not </a:t>
            </a:r>
            <a:r>
              <a:rPr lang="tr-TR" dirty="0" err="1"/>
              <a:t>change</a:t>
            </a:r>
            <a:r>
              <a:rPr lang="tr-TR" dirty="0"/>
              <a:t> 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speed</a:t>
            </a:r>
            <a:r>
              <a:rPr lang="tr-TR" dirty="0"/>
              <a:t>.</a:t>
            </a:r>
          </a:p>
          <a:p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societies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unsure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parent</a:t>
            </a:r>
            <a:endParaRPr lang="tr-TR" dirty="0"/>
          </a:p>
          <a:p>
            <a:r>
              <a:rPr lang="tr-TR" dirty="0" err="1"/>
              <a:t>Ethical</a:t>
            </a:r>
            <a:r>
              <a:rPr lang="tr-TR" dirty="0"/>
              <a:t> </a:t>
            </a:r>
            <a:r>
              <a:rPr lang="tr-TR" dirty="0" err="1"/>
              <a:t>debates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embryos</a:t>
            </a:r>
            <a:endParaRPr lang="tr-TR" dirty="0"/>
          </a:p>
          <a:p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beliefs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not </a:t>
            </a:r>
            <a:r>
              <a:rPr lang="tr-TR" dirty="0" err="1"/>
              <a:t>accept</a:t>
            </a:r>
            <a:r>
              <a:rPr lang="tr-TR" dirty="0"/>
              <a:t> IVF/</a:t>
            </a:r>
            <a:r>
              <a:rPr lang="tr-TR" dirty="0" err="1"/>
              <a:t>q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31849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1326F-4086-F0D3-F265-6AC04404A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Cultural Diversity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C28FA646-B657-7050-2B94-4DF0685FF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z="2400" dirty="0">
                <a:cs typeface="Arial" panose="020B0604020202020204" pitchFamily="34" charset="0"/>
              </a:rPr>
              <a:t>Cultural diversity between countries may be the result of natural circumstances or social circumstances.</a:t>
            </a:r>
          </a:p>
          <a:p>
            <a:endParaRPr lang="en-US" altLang="tr-TR" sz="2400" dirty="0">
              <a:cs typeface="Arial" panose="020B0604020202020204" pitchFamily="34" charset="0"/>
            </a:endParaRPr>
          </a:p>
          <a:p>
            <a:r>
              <a:rPr lang="en-US" altLang="tr-TR" sz="2400" b="1" dirty="0">
                <a:cs typeface="Arial" panose="020B0604020202020204" pitchFamily="34" charset="0"/>
              </a:rPr>
              <a:t>Subcultures</a:t>
            </a:r>
            <a:r>
              <a:rPr lang="en-US" altLang="tr-TR" sz="2400" dirty="0">
                <a:cs typeface="Arial" panose="020B0604020202020204" pitchFamily="34" charset="0"/>
              </a:rPr>
              <a:t> are a category of people who share distinguishing attributes, beliefs, values, and/or norms that set them apart in some significant manner from the dominant culture.</a:t>
            </a:r>
          </a:p>
          <a:p>
            <a:endParaRPr lang="en-US" altLang="tr-TR" sz="2400" dirty="0">
              <a:cs typeface="Arial" panose="020B0604020202020204" pitchFamily="34" charset="0"/>
            </a:endParaRPr>
          </a:p>
          <a:p>
            <a:r>
              <a:rPr lang="en-US" altLang="tr-TR" sz="2400" b="1" dirty="0">
                <a:cs typeface="Arial" panose="020B0604020202020204" pitchFamily="34" charset="0"/>
              </a:rPr>
              <a:t>Countercultures</a:t>
            </a:r>
            <a:r>
              <a:rPr lang="en-US" altLang="tr-TR" sz="2400" dirty="0">
                <a:cs typeface="Arial" panose="020B0604020202020204" pitchFamily="34" charset="0"/>
              </a:rPr>
              <a:t> are groups that strongly reject dominant societal values and norms and seeks alternative lifestyles.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1403B2-3FD1-E709-785E-2B4D2F167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Examples</a:t>
            </a:r>
            <a:r>
              <a:rPr lang="tr-TR" dirty="0"/>
              <a:t> of </a:t>
            </a:r>
            <a:r>
              <a:rPr lang="tr-TR" dirty="0" err="1"/>
              <a:t>Subcultures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FC2797-96F1-64A1-F046-171E7BFD5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teenagers</a:t>
            </a:r>
            <a:endParaRPr lang="tr-TR" dirty="0"/>
          </a:p>
          <a:p>
            <a:r>
              <a:rPr lang="tr-TR" dirty="0" err="1"/>
              <a:t>gamers</a:t>
            </a:r>
            <a:endParaRPr lang="tr-TR" dirty="0"/>
          </a:p>
          <a:p>
            <a:r>
              <a:rPr lang="tr-TR" dirty="0" err="1"/>
              <a:t>skateboarders</a:t>
            </a:r>
            <a:endParaRPr lang="tr-TR" dirty="0"/>
          </a:p>
          <a:p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students</a:t>
            </a:r>
            <a:endParaRPr lang="tr-TR" dirty="0"/>
          </a:p>
          <a:p>
            <a:r>
              <a:rPr lang="tr-TR" dirty="0" err="1"/>
              <a:t>music</a:t>
            </a:r>
            <a:r>
              <a:rPr lang="tr-TR" dirty="0"/>
              <a:t> </a:t>
            </a:r>
            <a:r>
              <a:rPr lang="tr-TR" dirty="0" err="1"/>
              <a:t>groups</a:t>
            </a:r>
            <a:r>
              <a:rPr lang="tr-TR" dirty="0"/>
              <a:t> (</a:t>
            </a:r>
            <a:r>
              <a:rPr lang="tr-TR" dirty="0" err="1"/>
              <a:t>hip</a:t>
            </a:r>
            <a:r>
              <a:rPr lang="tr-TR" dirty="0"/>
              <a:t>-hop </a:t>
            </a:r>
            <a:r>
              <a:rPr lang="tr-TR" dirty="0" err="1"/>
              <a:t>culture</a:t>
            </a:r>
            <a:r>
              <a:rPr lang="tr-TR" dirty="0"/>
              <a:t>, </a:t>
            </a:r>
            <a:r>
              <a:rPr lang="tr-TR" dirty="0" err="1"/>
              <a:t>rock</a:t>
            </a:r>
            <a:r>
              <a:rPr lang="tr-TR" dirty="0"/>
              <a:t> </a:t>
            </a:r>
            <a:r>
              <a:rPr lang="tr-TR" dirty="0" err="1"/>
              <a:t>culture</a:t>
            </a:r>
            <a:r>
              <a:rPr lang="tr-TR" dirty="0"/>
              <a:t>)</a:t>
            </a:r>
          </a:p>
          <a:p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 has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own</a:t>
            </a:r>
            <a:r>
              <a:rPr lang="tr-TR" dirty="0"/>
              <a:t>:</a:t>
            </a:r>
          </a:p>
          <a:p>
            <a:r>
              <a:rPr lang="tr-TR" dirty="0" err="1"/>
              <a:t>style</a:t>
            </a:r>
            <a:endParaRPr lang="tr-TR" dirty="0"/>
          </a:p>
          <a:p>
            <a:r>
              <a:rPr lang="tr-TR" dirty="0" err="1"/>
              <a:t>language</a:t>
            </a:r>
            <a:endParaRPr lang="tr-TR" dirty="0"/>
          </a:p>
          <a:p>
            <a:r>
              <a:rPr lang="tr-TR" dirty="0" err="1"/>
              <a:t>behavior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55749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C267D-9C3C-BEEC-F03E-D2CE7D975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Examples</a:t>
            </a:r>
            <a:r>
              <a:rPr lang="tr-TR" dirty="0"/>
              <a:t> of </a:t>
            </a:r>
            <a:r>
              <a:rPr lang="tr-TR" dirty="0" err="1"/>
              <a:t>Countercultures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48DF45-ABA1-93BC-6B40-6CDB483A6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hippie</a:t>
            </a:r>
            <a:r>
              <a:rPr lang="tr-TR" dirty="0"/>
              <a:t> </a:t>
            </a:r>
            <a:r>
              <a:rPr lang="tr-TR" dirty="0" err="1"/>
              <a:t>movement</a:t>
            </a:r>
            <a:r>
              <a:rPr lang="tr-TR" dirty="0"/>
              <a:t> (1960s)</a:t>
            </a:r>
          </a:p>
          <a:p>
            <a:r>
              <a:rPr lang="tr-TR" dirty="0" err="1"/>
              <a:t>radical</a:t>
            </a:r>
            <a:r>
              <a:rPr lang="tr-TR" dirty="0"/>
              <a:t> </a:t>
            </a:r>
            <a:r>
              <a:rPr lang="tr-TR" dirty="0" err="1"/>
              <a:t>activist</a:t>
            </a:r>
            <a:r>
              <a:rPr lang="tr-TR" dirty="0"/>
              <a:t> </a:t>
            </a:r>
            <a:r>
              <a:rPr lang="tr-TR" dirty="0" err="1"/>
              <a:t>groups</a:t>
            </a:r>
            <a:endParaRPr lang="tr-TR" dirty="0"/>
          </a:p>
          <a:p>
            <a:r>
              <a:rPr lang="tr-TR" dirty="0" err="1"/>
              <a:t>groups</a:t>
            </a:r>
            <a:r>
              <a:rPr lang="tr-TR" dirty="0"/>
              <a:t> </a:t>
            </a:r>
            <a:r>
              <a:rPr lang="tr-TR" dirty="0" err="1"/>
              <a:t>rejecting</a:t>
            </a:r>
            <a:r>
              <a:rPr lang="tr-TR" dirty="0"/>
              <a:t> </a:t>
            </a:r>
            <a:r>
              <a:rPr lang="tr-TR" dirty="0" err="1"/>
              <a:t>consumerism</a:t>
            </a:r>
            <a:endParaRPr lang="tr-TR" dirty="0"/>
          </a:p>
          <a:p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extreme</a:t>
            </a:r>
            <a:r>
              <a:rPr lang="tr-TR" dirty="0"/>
              <a:t> anti-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groups</a:t>
            </a:r>
            <a:endParaRPr lang="tr-TR" dirty="0"/>
          </a:p>
          <a:p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groups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:</a:t>
            </a:r>
          </a:p>
          <a:p>
            <a:r>
              <a:rPr lang="tr-TR" dirty="0" err="1"/>
              <a:t>reject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 err="1"/>
              <a:t>challenge</a:t>
            </a:r>
            <a:r>
              <a:rPr lang="tr-TR" dirty="0"/>
              <a:t> </a:t>
            </a:r>
            <a:r>
              <a:rPr lang="tr-TR" dirty="0" err="1"/>
              <a:t>authority</a:t>
            </a:r>
            <a:endParaRPr lang="tr-TR" dirty="0"/>
          </a:p>
          <a:p>
            <a:r>
              <a:rPr lang="tr-TR" dirty="0" err="1"/>
              <a:t>promote</a:t>
            </a:r>
            <a:r>
              <a:rPr lang="tr-TR" dirty="0"/>
              <a:t>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ways</a:t>
            </a:r>
            <a:r>
              <a:rPr lang="tr-TR" dirty="0"/>
              <a:t> of </a:t>
            </a:r>
            <a:r>
              <a:rPr lang="tr-TR" dirty="0" err="1"/>
              <a:t>living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64906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A1201-6F3B-D15D-D1E6-DDC6DFD1D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j-ea"/>
              <a:cs typeface="+mj-cs"/>
            </a:endParaRP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1E130053-DD65-2ED7-FEFC-222A56426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b="1" dirty="0">
                <a:cs typeface="Arial" panose="020B0604020202020204" pitchFamily="34" charset="0"/>
              </a:rPr>
              <a:t>Culture shock</a:t>
            </a:r>
            <a:r>
              <a:rPr lang="en-US" altLang="tr-TR" dirty="0">
                <a:cs typeface="Arial" panose="020B0604020202020204" pitchFamily="34" charset="0"/>
              </a:rPr>
              <a:t> is the disorientation that people feel when they encounter cultures radically different from their own and believe they cannot depend on their own taken-for-granted assumptions about life.</a:t>
            </a:r>
            <a:endParaRPr lang="en-US" altLang="tr-TR" b="1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15CF2-6622-A3D0-7B32-4FCBFD16C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j-ea"/>
              <a:cs typeface="+mj-cs"/>
            </a:endParaRP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6CDCB4BC-2E85-6C90-31ED-5AC928D60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b="1">
                <a:cs typeface="Arial" panose="020B0604020202020204" pitchFamily="34" charset="0"/>
              </a:rPr>
              <a:t>Ethnocentrism</a:t>
            </a:r>
            <a:r>
              <a:rPr lang="en-US" altLang="tr-TR">
                <a:cs typeface="Arial" panose="020B0604020202020204" pitchFamily="34" charset="0"/>
              </a:rPr>
              <a:t> is the practice of judging all other culture by one</a:t>
            </a:r>
            <a:r>
              <a:rPr lang="ja-JP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cs typeface="Arial" panose="020B0604020202020204" pitchFamily="34" charset="0"/>
              </a:rPr>
              <a:t>s own culture.</a:t>
            </a:r>
          </a:p>
          <a:p>
            <a:endParaRPr lang="en-US" altLang="tr-TR" b="1">
              <a:cs typeface="Arial" panose="020B0604020202020204" pitchFamily="34" charset="0"/>
            </a:endParaRPr>
          </a:p>
          <a:p>
            <a:r>
              <a:rPr lang="en-US" altLang="tr-TR" b="1">
                <a:cs typeface="Arial" panose="020B0604020202020204" pitchFamily="34" charset="0"/>
              </a:rPr>
              <a:t>Cultural relativism</a:t>
            </a:r>
            <a:r>
              <a:rPr lang="en-US" altLang="tr-TR">
                <a:cs typeface="Arial" panose="020B0604020202020204" pitchFamily="34" charset="0"/>
              </a:rPr>
              <a:t> is the belief that the behaviors and customs of any culture must be viewed and analyzed by the culture</a:t>
            </a:r>
            <a:r>
              <a:rPr lang="ja-JP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cs typeface="Arial" panose="020B0604020202020204" pitchFamily="34" charset="0"/>
              </a:rPr>
              <a:t>s own standards.</a:t>
            </a:r>
            <a:endParaRPr lang="en-US" altLang="tr-TR" b="1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2852D692-25A3-6DBD-845F-E9740858C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2163"/>
            <a:ext cx="2139950" cy="2103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3"/>
                </a:solidFill>
                <a:ea typeface="+mj-ea"/>
                <a:cs typeface="+mj-cs"/>
              </a:rPr>
              <a:t>Discussion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CB368641-2DDA-929A-F9EE-37DE8913A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0" y="792163"/>
            <a:ext cx="5715000" cy="5578475"/>
          </a:xfrm>
        </p:spPr>
        <p:txBody>
          <a:bodyPr/>
          <a:lstStyle/>
          <a:p>
            <a:r>
              <a:rPr lang="en-US" altLang="tr-TR">
                <a:cs typeface="Arial" panose="020B0604020202020204" pitchFamily="34" charset="0"/>
              </a:rPr>
              <a:t>What are the advantages of ethnocentrism and cultural relativism?</a:t>
            </a:r>
          </a:p>
          <a:p>
            <a:endParaRPr lang="en-US" altLang="tr-TR">
              <a:cs typeface="Arial" panose="020B0604020202020204" pitchFamily="34" charset="0"/>
            </a:endParaRPr>
          </a:p>
          <a:p>
            <a:r>
              <a:rPr lang="en-US" altLang="tr-TR">
                <a:cs typeface="Arial" panose="020B0604020202020204" pitchFamily="34" charset="0"/>
              </a:rPr>
              <a:t>What are the disadvantages of ethnocentrism and cultural relativism?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41F33-B919-F088-92BC-221ACB7CD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 Global Popular Culture?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AAC935CE-81D1-037E-B0DC-A58BFA80B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b="1">
                <a:cs typeface="Arial" panose="020B0604020202020204" pitchFamily="34" charset="0"/>
              </a:rPr>
              <a:t>High culture</a:t>
            </a:r>
            <a:r>
              <a:rPr lang="en-US" altLang="tr-TR">
                <a:cs typeface="Arial" panose="020B0604020202020204" pitchFamily="34" charset="0"/>
              </a:rPr>
              <a:t> consists of classical music, opera, ballet, live theater, and other activities usually patronized by elite audiences.</a:t>
            </a:r>
          </a:p>
          <a:p>
            <a:endParaRPr lang="en-US" altLang="tr-TR" b="1">
              <a:cs typeface="Arial" panose="020B0604020202020204" pitchFamily="34" charset="0"/>
            </a:endParaRPr>
          </a:p>
          <a:p>
            <a:r>
              <a:rPr lang="en-US" altLang="tr-TR" b="1">
                <a:cs typeface="Arial" panose="020B0604020202020204" pitchFamily="34" charset="0"/>
              </a:rPr>
              <a:t>Popular culture</a:t>
            </a:r>
            <a:r>
              <a:rPr lang="en-US" altLang="tr-TR">
                <a:cs typeface="Arial" panose="020B0604020202020204" pitchFamily="34" charset="0"/>
              </a:rPr>
              <a:t> consists of activities, products, and services that are assumed to appeal primarily to members of the working and middle classes.</a:t>
            </a:r>
          </a:p>
          <a:p>
            <a:pPr lvl="1"/>
            <a:r>
              <a:rPr lang="en-US" altLang="tr-TR">
                <a:cs typeface="Arial" panose="020B0604020202020204" pitchFamily="34" charset="0"/>
              </a:rPr>
              <a:t>Ex: fads, fashions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67AC5-AC5A-A71F-1B9B-DCD4FC737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Sociological Analysis of Culture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F71F333B-E383-4FCD-4C3C-089064B72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>
                <a:cs typeface="Arial" panose="020B0604020202020204" pitchFamily="34" charset="0"/>
              </a:rPr>
              <a:t>Functionalist Perspective</a:t>
            </a:r>
          </a:p>
          <a:p>
            <a:pPr lvl="1"/>
            <a:r>
              <a:rPr lang="en-US" altLang="tr-TR">
                <a:cs typeface="Arial" panose="020B0604020202020204" pitchFamily="34" charset="0"/>
              </a:rPr>
              <a:t>Culture helps people meet their biological, instrumental, and integrative needs.</a:t>
            </a:r>
          </a:p>
          <a:p>
            <a:pPr lvl="1"/>
            <a:endParaRPr lang="en-US" altLang="tr-TR">
              <a:cs typeface="Arial" panose="020B0604020202020204" pitchFamily="34" charset="0"/>
            </a:endParaRPr>
          </a:p>
          <a:p>
            <a:pPr lvl="1"/>
            <a:r>
              <a:rPr lang="en-US" altLang="tr-TR">
                <a:cs typeface="Arial" panose="020B0604020202020204" pitchFamily="34" charset="0"/>
              </a:rPr>
              <a:t>Popular culture is the </a:t>
            </a:r>
            <a:r>
              <a:rPr lang="ja-JP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“</a:t>
            </a:r>
            <a:r>
              <a:rPr lang="en-US" altLang="ja-JP">
                <a:ea typeface="ＭＳ Ｐゴシック" panose="020B0600070205080204" pitchFamily="34" charset="-128"/>
                <a:cs typeface="Arial" panose="020B0604020202020204" pitchFamily="34" charset="0"/>
              </a:rPr>
              <a:t>glue</a:t>
            </a:r>
            <a:r>
              <a:rPr lang="ja-JP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”</a:t>
            </a:r>
            <a:r>
              <a:rPr lang="en-US" altLang="ja-JP">
                <a:ea typeface="ＭＳ Ｐゴシック" panose="020B0600070205080204" pitchFamily="34" charset="-128"/>
                <a:cs typeface="Arial" panose="020B0604020202020204" pitchFamily="34" charset="0"/>
              </a:rPr>
              <a:t> that holds society together.</a:t>
            </a:r>
            <a:endParaRPr lang="en-US" altLang="tr-TR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5BBE9-9F82-923D-27D9-F6BBDB92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Culture and Society in a Changing World</a:t>
            </a:r>
          </a:p>
        </p:txBody>
      </p:sp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EB4B6EF8-854C-79AB-18F6-0D0F2C450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>
                <a:cs typeface="Arial" panose="020B0604020202020204" pitchFamily="34" charset="0"/>
              </a:rPr>
              <a:t>Culture is essential</a:t>
            </a:r>
          </a:p>
          <a:p>
            <a:endParaRPr lang="en-US" altLang="tr-TR">
              <a:cs typeface="Arial" panose="020B0604020202020204" pitchFamily="34" charset="0"/>
            </a:endParaRPr>
          </a:p>
          <a:p>
            <a:r>
              <a:rPr lang="en-US" altLang="tr-TR">
                <a:cs typeface="Arial" panose="020B0604020202020204" pitchFamily="34" charset="0"/>
              </a:rPr>
              <a:t>Culture is learned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0E252-B634-66DE-5258-1C7EEB78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j-ea"/>
              <a:cs typeface="+mj-cs"/>
            </a:endParaRP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E7827C8A-6643-D405-43E0-418F000E8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>
                <a:cs typeface="Arial" panose="020B0604020202020204" pitchFamily="34" charset="0"/>
              </a:rPr>
              <a:t>Conflict Perspective</a:t>
            </a:r>
          </a:p>
          <a:p>
            <a:pPr lvl="1"/>
            <a:r>
              <a:rPr lang="en-US" altLang="tr-TR">
                <a:cs typeface="Arial" panose="020B0604020202020204" pitchFamily="34" charset="0"/>
              </a:rPr>
              <a:t>Values and norms help create and sustain the privileged position of the powerful in society.</a:t>
            </a:r>
          </a:p>
          <a:p>
            <a:pPr lvl="1"/>
            <a:endParaRPr lang="en-US" altLang="tr-TR">
              <a:cs typeface="Arial" panose="020B0604020202020204" pitchFamily="34" charset="0"/>
            </a:endParaRPr>
          </a:p>
          <a:p>
            <a:pPr lvl="1"/>
            <a:r>
              <a:rPr lang="en-US" altLang="tr-TR">
                <a:cs typeface="Arial" panose="020B0604020202020204" pitchFamily="34" charset="0"/>
              </a:rPr>
              <a:t>Popular culture is part of the capitalist economy.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0CF1E-6A36-5D1B-22AC-F4CEAB960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j-ea"/>
              <a:cs typeface="+mj-cs"/>
            </a:endParaRP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D82EF168-FA8A-84C8-CD19-32D68F8D6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>
                <a:cs typeface="Arial" panose="020B0604020202020204" pitchFamily="34" charset="0"/>
              </a:rPr>
              <a:t>Symbolic Interactionist Perspective</a:t>
            </a:r>
          </a:p>
          <a:p>
            <a:pPr lvl="1"/>
            <a:r>
              <a:rPr lang="en-US" altLang="tr-TR">
                <a:cs typeface="Arial" panose="020B0604020202020204" pitchFamily="34" charset="0"/>
              </a:rPr>
              <a:t>People create, maintain, and modify culture as they go about their daily activities.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FFEAE-8689-ED70-E914-A71E2FB39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Culture in the Future</a:t>
            </a: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D7886334-9C56-CD31-89E3-4BCBFAA91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>
                <a:cs typeface="Arial" panose="020B0604020202020204" pitchFamily="34" charset="0"/>
              </a:rPr>
              <a:t>increased cultural diversity</a:t>
            </a:r>
          </a:p>
          <a:p>
            <a:endParaRPr lang="en-US" altLang="tr-TR">
              <a:cs typeface="Arial" panose="020B0604020202020204" pitchFamily="34" charset="0"/>
            </a:endParaRPr>
          </a:p>
          <a:p>
            <a:r>
              <a:rPr lang="en-US" altLang="tr-TR">
                <a:cs typeface="Arial" panose="020B0604020202020204" pitchFamily="34" charset="0"/>
              </a:rPr>
              <a:t>impact of technology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246855F4-656C-69FE-3C9B-AAE658E5B29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Times" charset="0"/>
              <a:buNone/>
              <a:defRPr/>
            </a:pPr>
            <a:r>
              <a:rPr lang="en-US" dirty="0">
                <a:ea typeface="+mj-ea"/>
                <a:cs typeface="+mj-cs"/>
              </a:rPr>
              <a:t>Quick Quiz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>
            <a:extLst>
              <a:ext uri="{FF2B5EF4-FFF2-40B4-BE49-F238E27FC236}">
                <a16:creationId xmlns:a16="http://schemas.microsoft.com/office/drawing/2014/main" id="{EBD2492A-0911-0708-C317-4928460279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spcBef>
                <a:spcPts val="600"/>
              </a:spcBef>
              <a:buFont typeface="Times" panose="02020603050405020304" charset="0"/>
              <a:buAutoNum type="arabicPeriod"/>
            </a:pPr>
            <a:r>
              <a:rPr lang="en-US" altLang="tr-TR">
                <a:cs typeface="Arial" panose="020B0604020202020204" pitchFamily="34" charset="0"/>
              </a:rPr>
              <a:t>_____ consists of knowledge, language, values, customs, and material objects. </a:t>
            </a:r>
          </a:p>
          <a:p>
            <a:pPr marL="1174750" lvl="1" indent="-533400" eaLnBrk="1" hangingPunct="1">
              <a:buFont typeface="Times" panose="0202060305040502030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Social structure</a:t>
            </a:r>
          </a:p>
          <a:p>
            <a:pPr marL="1174750" lvl="1" indent="-533400" eaLnBrk="1" hangingPunct="1">
              <a:buFont typeface="Times" panose="0202060305040502030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Society</a:t>
            </a:r>
          </a:p>
          <a:p>
            <a:pPr marL="1174750" lvl="1" indent="-533400" eaLnBrk="1" hangingPunct="1">
              <a:buFont typeface="Times" panose="0202060305040502030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Culture</a:t>
            </a:r>
            <a:endParaRPr lang="en-US" altLang="tr-TR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1174750" lvl="1" indent="-533400" eaLnBrk="1" hangingPunct="1">
              <a:buFont typeface="Times" panose="0202060305040502030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Social organization</a:t>
            </a:r>
          </a:p>
        </p:txBody>
      </p:sp>
      <p:sp>
        <p:nvSpPr>
          <p:cNvPr id="63490" name="Content Placeholder 4">
            <a:extLst>
              <a:ext uri="{FF2B5EF4-FFF2-40B4-BE49-F238E27FC236}">
                <a16:creationId xmlns:a16="http://schemas.microsoft.com/office/drawing/2014/main" id="{F0ED1B6A-FF05-E044-3289-619A74EC518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S" altLang="tr-TR" sz="200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5">
            <a:extLst>
              <a:ext uri="{FF2B5EF4-FFF2-40B4-BE49-F238E27FC236}">
                <a16:creationId xmlns:a16="http://schemas.microsoft.com/office/drawing/2014/main" id="{545D7F7D-11F5-24CF-3822-796B8BA352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AutoNum type="arabicPeriod" startAt="2"/>
            </a:pPr>
            <a:r>
              <a:rPr lang="en-US" altLang="tr-TR">
                <a:cs typeface="Arial" panose="020B0604020202020204" pitchFamily="34" charset="0"/>
              </a:rPr>
              <a:t>Language, beliefs, values, rules of behavior, family patterns, and political systems are examples of:</a:t>
            </a:r>
          </a:p>
          <a:p>
            <a:pPr marL="1152525" lvl="1" indent="-609600" eaLnBrk="1" hangingPunct="1">
              <a:buFont typeface="Arial" panose="020B0604020202020204" pitchFamily="3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material culture</a:t>
            </a:r>
          </a:p>
          <a:p>
            <a:pPr marL="1152525" lvl="1" indent="-609600" eaLnBrk="1" hangingPunct="1">
              <a:buFont typeface="Arial" panose="020B0604020202020204" pitchFamily="3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high culture</a:t>
            </a:r>
          </a:p>
          <a:p>
            <a:pPr marL="1152525" lvl="1" indent="-609600" eaLnBrk="1" hangingPunct="1">
              <a:buFont typeface="Arial" panose="020B0604020202020204" pitchFamily="3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nonmaterial culture</a:t>
            </a:r>
          </a:p>
          <a:p>
            <a:pPr marL="1152525" lvl="1" indent="-609600" eaLnBrk="1" hangingPunct="1">
              <a:buFont typeface="Arial" panose="020B0604020202020204" pitchFamily="3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cultural universals </a:t>
            </a:r>
          </a:p>
        </p:txBody>
      </p:sp>
      <p:sp>
        <p:nvSpPr>
          <p:cNvPr id="65538" name="Content Placeholder 3">
            <a:extLst>
              <a:ext uri="{FF2B5EF4-FFF2-40B4-BE49-F238E27FC236}">
                <a16:creationId xmlns:a16="http://schemas.microsoft.com/office/drawing/2014/main" id="{BE7D3658-0CB8-BDE3-238B-5C8F2FB7D8F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tr-TR" dirty="0">
                <a:cs typeface="Arial" panose="020B0604020202020204" pitchFamily="34" charset="0"/>
              </a:rPr>
              <a:t>Answer: c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5">
            <a:extLst>
              <a:ext uri="{FF2B5EF4-FFF2-40B4-BE49-F238E27FC236}">
                <a16:creationId xmlns:a16="http://schemas.microsoft.com/office/drawing/2014/main" id="{432676C7-0CB7-F585-0CDD-1A4C16FEE7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Arial" panose="020B0604020202020204" pitchFamily="34" charset="0"/>
              <a:buAutoNum type="arabicPeriod" startAt="3"/>
            </a:pPr>
            <a:r>
              <a:rPr lang="en-US" altLang="tr-TR">
                <a:cs typeface="Arial" panose="020B0604020202020204" pitchFamily="34" charset="0"/>
              </a:rPr>
              <a:t>According to the Sapir-Whorf Hypothesis: </a:t>
            </a:r>
          </a:p>
          <a:p>
            <a:pPr marL="1138238" lvl="1" indent="-609600" eaLnBrk="1" hangingPunct="1">
              <a:buFont typeface="Times" panose="0202060305040502030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reality is objective and is easily understood by humans</a:t>
            </a:r>
          </a:p>
          <a:p>
            <a:pPr marL="1138238" lvl="1" indent="-609600" eaLnBrk="1" hangingPunct="1">
              <a:buFont typeface="Times" panose="0202060305040502030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language shapes the view of reality of its speakers</a:t>
            </a:r>
          </a:p>
          <a:p>
            <a:pPr marL="1138238" lvl="1" indent="-609600" eaLnBrk="1" hangingPunct="1">
              <a:buFont typeface="Times" panose="0202060305040502030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reality is based on the interactions of individuals</a:t>
            </a:r>
          </a:p>
          <a:p>
            <a:pPr marL="1138238" lvl="1" indent="-609600" eaLnBrk="1" hangingPunct="1">
              <a:buFont typeface="Times" panose="0202060305040502030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with more knowledge, a person minimizes the influence of language</a:t>
            </a:r>
          </a:p>
        </p:txBody>
      </p:sp>
      <p:sp>
        <p:nvSpPr>
          <p:cNvPr id="67586" name="Content Placeholder 2">
            <a:extLst>
              <a:ext uri="{FF2B5EF4-FFF2-40B4-BE49-F238E27FC236}">
                <a16:creationId xmlns:a16="http://schemas.microsoft.com/office/drawing/2014/main" id="{C58184C5-3301-858C-58D5-7F9D2B7697B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S" altLang="tr-TR" sz="200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3">
            <a:extLst>
              <a:ext uri="{FF2B5EF4-FFF2-40B4-BE49-F238E27FC236}">
                <a16:creationId xmlns:a16="http://schemas.microsoft.com/office/drawing/2014/main" id="{281052CB-7E56-49E2-A6BF-040ED42037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buFont typeface="Arial" panose="020B0604020202020204" pitchFamily="34" charset="0"/>
              <a:buAutoNum type="arabicPeriod" startAt="4"/>
            </a:pPr>
            <a:r>
              <a:rPr lang="en-US" altLang="tr-TR">
                <a:cs typeface="Arial" panose="020B0604020202020204" pitchFamily="34" charset="0"/>
              </a:rPr>
              <a:t>According to the conflict perspective:</a:t>
            </a:r>
          </a:p>
          <a:p>
            <a:pPr marL="990600" lvl="1" indent="-533400" eaLnBrk="1" hangingPunct="1">
              <a:buFont typeface="Times" panose="0202060305040502030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ideas are used by agents of the wealthy to affect the thoughts and actions of members of other classes</a:t>
            </a:r>
          </a:p>
          <a:p>
            <a:pPr marL="990600" lvl="1" indent="-533400" eaLnBrk="1" hangingPunct="1">
              <a:buFont typeface="Times" panose="0202060305040502030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ideas are effective for the working classes to motivate the wealthy</a:t>
            </a:r>
          </a:p>
          <a:p>
            <a:pPr marL="990600" lvl="1" indent="-533400" eaLnBrk="1" hangingPunct="1">
              <a:buFont typeface="Times" panose="0202060305040502030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ideas have little impact on the relations between the wealthy and poor in societies</a:t>
            </a:r>
          </a:p>
          <a:p>
            <a:pPr marL="990600" lvl="1" indent="-533400" eaLnBrk="1" hangingPunct="1">
              <a:buFont typeface="Times" panose="0202060305040502030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none of the choices</a:t>
            </a:r>
          </a:p>
        </p:txBody>
      </p:sp>
      <p:sp>
        <p:nvSpPr>
          <p:cNvPr id="69634" name="Content Placeholder 2">
            <a:extLst>
              <a:ext uri="{FF2B5EF4-FFF2-40B4-BE49-F238E27FC236}">
                <a16:creationId xmlns:a16="http://schemas.microsoft.com/office/drawing/2014/main" id="{FAD6ECE9-587D-25E1-2B97-FEC610D351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90600" y="4045527"/>
            <a:ext cx="6781800" cy="22098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S" altLang="tr-TR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3">
            <a:extLst>
              <a:ext uri="{FF2B5EF4-FFF2-40B4-BE49-F238E27FC236}">
                <a16:creationId xmlns:a16="http://schemas.microsoft.com/office/drawing/2014/main" id="{A6D06B8E-642E-2396-0084-EBF6C497B0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buFont typeface="Arial" panose="020B0604020202020204" pitchFamily="34" charset="0"/>
              <a:buAutoNum type="arabicPeriod" startAt="5"/>
            </a:pPr>
            <a:r>
              <a:rPr lang="en-US" altLang="tr-TR">
                <a:cs typeface="Arial" panose="020B0604020202020204" pitchFamily="34" charset="0"/>
              </a:rPr>
              <a:t>Popular culture consists of:</a:t>
            </a:r>
          </a:p>
          <a:p>
            <a:pPr marL="1136650" lvl="1" indent="-609600" eaLnBrk="1" hangingPunct="1">
              <a:lnSpc>
                <a:spcPct val="90000"/>
              </a:lnSpc>
              <a:buFont typeface="Calibri" panose="020F0502020204030204" pitchFamily="3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activities, products, and services that are assumed to appeal primarily to members of the middle and working classes</a:t>
            </a:r>
          </a:p>
          <a:p>
            <a:pPr marL="1136650" lvl="1" indent="-609600" eaLnBrk="1" hangingPunct="1">
              <a:lnSpc>
                <a:spcPct val="90000"/>
              </a:lnSpc>
              <a:buFont typeface="Calibri" panose="020F0502020204030204" pitchFamily="3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media events, which are typically on TV or the Internet </a:t>
            </a:r>
          </a:p>
          <a:p>
            <a:pPr marL="1136650" lvl="1" indent="-609600" eaLnBrk="1" hangingPunct="1">
              <a:lnSpc>
                <a:spcPct val="90000"/>
              </a:lnSpc>
              <a:buFont typeface="Calibri" panose="020F0502020204030204" pitchFamily="3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ideas that can transform a society, but have yet to take shape or form</a:t>
            </a:r>
          </a:p>
          <a:p>
            <a:pPr marL="1136650" lvl="1" indent="-609600" eaLnBrk="1" hangingPunct="1">
              <a:lnSpc>
                <a:spcPct val="90000"/>
              </a:lnSpc>
              <a:buFont typeface="Calibri" panose="020F0502020204030204" pitchFamily="34" charset="0"/>
              <a:buAutoNum type="alphaLcPeriod"/>
            </a:pPr>
            <a:r>
              <a:rPr lang="en-US" altLang="tr-TR">
                <a:cs typeface="Arial" panose="020B0604020202020204" pitchFamily="34" charset="0"/>
              </a:rPr>
              <a:t>fads to keep the populace uninterested in politics, which then removes them from power and disrupts organization and stability in everyday life</a:t>
            </a:r>
          </a:p>
        </p:txBody>
      </p:sp>
      <p:sp>
        <p:nvSpPr>
          <p:cNvPr id="71682" name="Content Placeholder 2">
            <a:extLst>
              <a:ext uri="{FF2B5EF4-FFF2-40B4-BE49-F238E27FC236}">
                <a16:creationId xmlns:a16="http://schemas.microsoft.com/office/drawing/2014/main" id="{08D77721-0427-BD92-B2CB-F619D6BABD6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S" altLang="tr-TR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3038979C-818F-3A95-348D-D893BEA13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2163"/>
            <a:ext cx="2139950" cy="2103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3"/>
                </a:solidFill>
                <a:ea typeface="+mj-ea"/>
                <a:cs typeface="+mj-cs"/>
              </a:rPr>
              <a:t>Discussion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00511FA4-08F4-B340-BBD1-8DAD2CC19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0" y="792163"/>
            <a:ext cx="5715000" cy="5578475"/>
          </a:xfrm>
        </p:spPr>
        <p:txBody>
          <a:bodyPr/>
          <a:lstStyle/>
          <a:p>
            <a:r>
              <a:rPr lang="en-US" altLang="tr-TR">
                <a:cs typeface="Arial" panose="020B0604020202020204" pitchFamily="34" charset="0"/>
              </a:rPr>
              <a:t>What are some ways that members of our society pass on culture to their children?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A8702-5D70-7AB0-4601-8E30DC9D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j-ea"/>
              <a:cs typeface="+mj-cs"/>
            </a:endParaRP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69B0A039-9349-0AC8-E9A9-8886B7669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b="1" dirty="0">
                <a:cs typeface="Arial" panose="020B0604020202020204" pitchFamily="34" charset="0"/>
              </a:rPr>
              <a:t>Material culture </a:t>
            </a:r>
            <a:r>
              <a:rPr lang="en-US" altLang="tr-TR" dirty="0">
                <a:cs typeface="Arial" panose="020B0604020202020204" pitchFamily="34" charset="0"/>
              </a:rPr>
              <a:t>consists of the physical or tangible creations that members of a society make, use, and share.</a:t>
            </a:r>
          </a:p>
          <a:p>
            <a:pPr lvl="1"/>
            <a:r>
              <a:rPr lang="en-US" altLang="tr-TR" dirty="0">
                <a:cs typeface="Arial" panose="020B0604020202020204" pitchFamily="34" charset="0"/>
              </a:rPr>
              <a:t>Ex: raw materials, tools, technology, clothing</a:t>
            </a:r>
          </a:p>
          <a:p>
            <a:pPr lvl="1"/>
            <a:endParaRPr lang="en-US" altLang="tr-TR" dirty="0">
              <a:cs typeface="Arial" panose="020B0604020202020204" pitchFamily="34" charset="0"/>
            </a:endParaRPr>
          </a:p>
          <a:p>
            <a:r>
              <a:rPr lang="en-US" altLang="tr-TR" b="1" dirty="0">
                <a:cs typeface="Arial" panose="020B0604020202020204" pitchFamily="34" charset="0"/>
              </a:rPr>
              <a:t>Nonmaterial culture</a:t>
            </a:r>
            <a:r>
              <a:rPr lang="en-US" altLang="tr-TR" dirty="0">
                <a:cs typeface="Arial" panose="020B0604020202020204" pitchFamily="34" charset="0"/>
              </a:rPr>
              <a:t> consists of the abstract or intangible human creations of society that influence people</a:t>
            </a:r>
            <a:r>
              <a:rPr lang="ja-JP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’</a:t>
            </a:r>
            <a:r>
              <a:rPr lang="en-US" altLang="ja-JP" dirty="0">
                <a:ea typeface="ＭＳ Ｐゴシック" panose="020B0600070205080204" pitchFamily="34" charset="-128"/>
                <a:cs typeface="Arial" panose="020B0604020202020204" pitchFamily="34" charset="0"/>
              </a:rPr>
              <a:t>s behavior.</a:t>
            </a:r>
          </a:p>
          <a:p>
            <a:pPr lvl="1"/>
            <a:r>
              <a:rPr lang="en-US" altLang="tr-TR" dirty="0">
                <a:cs typeface="Arial" panose="020B0604020202020204" pitchFamily="34" charset="0"/>
              </a:rPr>
              <a:t>Ex: language, values, beliefs, political systems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3DD58-2AE0-2027-F708-EB78DF9C3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j-ea"/>
              <a:cs typeface="+mj-cs"/>
            </a:endParaRP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7FA68D08-1CD3-A881-6014-0E3E2553F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b="1" dirty="0">
                <a:cs typeface="Arial" panose="020B0604020202020204" pitchFamily="34" charset="0"/>
              </a:rPr>
              <a:t>Cultural universals</a:t>
            </a:r>
            <a:r>
              <a:rPr lang="en-US" altLang="tr-TR" dirty="0">
                <a:cs typeface="Arial" panose="020B0604020202020204" pitchFamily="34" charset="0"/>
              </a:rPr>
              <a:t> are customs and practices that occur across all societies.</a:t>
            </a:r>
          </a:p>
          <a:p>
            <a:pPr lvl="1"/>
            <a:r>
              <a:rPr lang="en-US" altLang="tr-TR" dirty="0">
                <a:cs typeface="Arial" panose="020B0604020202020204" pitchFamily="34" charset="0"/>
              </a:rPr>
              <a:t>Ex: appearance, activities, social institutions, customary practices</a:t>
            </a:r>
          </a:p>
          <a:p>
            <a:pPr lvl="1"/>
            <a:r>
              <a:rPr lang="tr-TR" dirty="0" err="1"/>
              <a:t>Family</a:t>
            </a:r>
            <a:endParaRPr lang="tr-TR" dirty="0"/>
          </a:p>
          <a:p>
            <a:pPr lvl="1"/>
            <a:r>
              <a:rPr lang="en-US" altLang="tr-TR" dirty="0">
                <a:cs typeface="Arial" panose="020B0604020202020204" pitchFamily="34" charset="0"/>
              </a:rPr>
              <a:t>Language – every society has a system of communication</a:t>
            </a:r>
          </a:p>
          <a:p>
            <a:pPr lvl="1"/>
            <a:r>
              <a:rPr lang="en-US" altLang="tr-TR" dirty="0">
                <a:cs typeface="Arial" panose="020B0604020202020204" pitchFamily="34" charset="0"/>
              </a:rPr>
              <a:t>Marriage – rules about relationships between partners</a:t>
            </a:r>
          </a:p>
          <a:p>
            <a:pPr lvl="1"/>
            <a:r>
              <a:rPr lang="en-US" altLang="tr-TR" dirty="0">
                <a:cs typeface="Arial" panose="020B0604020202020204" pitchFamily="34" charset="0"/>
              </a:rPr>
              <a:t>Food preparation – people cook or prepare food in all societies</a:t>
            </a:r>
          </a:p>
          <a:p>
            <a:pPr lvl="1"/>
            <a:r>
              <a:rPr lang="en-US" altLang="tr-TR" dirty="0">
                <a:cs typeface="Arial" panose="020B0604020202020204" pitchFamily="34" charset="0"/>
              </a:rPr>
              <a:t>Funeral rituals – societies have ways to deal with death</a:t>
            </a:r>
          </a:p>
          <a:p>
            <a:pPr lvl="1"/>
            <a:r>
              <a:rPr lang="en-US" altLang="tr-TR" dirty="0">
                <a:cs typeface="Arial" panose="020B0604020202020204" pitchFamily="34" charset="0"/>
              </a:rPr>
              <a:t>Music and dance – used for celebration or expression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D846F-A944-FCEB-0992-C287D057B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Components of Culture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F5D3077F-A602-CC67-E7F2-8F0C4980D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b="1" dirty="0">
                <a:cs typeface="Arial" panose="020B0604020202020204" pitchFamily="34" charset="0"/>
              </a:rPr>
              <a:t>Symbols</a:t>
            </a:r>
            <a:r>
              <a:rPr lang="en-US" altLang="tr-TR" dirty="0">
                <a:cs typeface="Arial" panose="020B0604020202020204" pitchFamily="34" charset="0"/>
              </a:rPr>
              <a:t> are anything that meaningfully represents something else.</a:t>
            </a:r>
          </a:p>
          <a:p>
            <a:r>
              <a:rPr lang="en-US" altLang="tr-TR" dirty="0">
                <a:cs typeface="Arial" panose="020B0604020202020204" pitchFamily="34" charset="0"/>
              </a:rPr>
              <a:t>People use symbols </a:t>
            </a:r>
            <a:r>
              <a:rPr lang="en-US" altLang="tr-TR" b="1" dirty="0">
                <a:cs typeface="Arial" panose="020B0604020202020204" pitchFamily="34" charset="0"/>
              </a:rPr>
              <a:t>to communicate ideas, feelings, and values.</a:t>
            </a:r>
          </a:p>
          <a:p>
            <a:r>
              <a:rPr lang="en-US" altLang="tr-TR" dirty="0">
                <a:cs typeface="Arial" panose="020B0604020202020204" pitchFamily="34" charset="0"/>
              </a:rPr>
              <a:t>Symbols can include:</a:t>
            </a:r>
          </a:p>
          <a:p>
            <a:r>
              <a:rPr lang="en-US" altLang="tr-TR" dirty="0">
                <a:cs typeface="Arial" panose="020B0604020202020204" pitchFamily="34" charset="0"/>
              </a:rPr>
              <a:t>words</a:t>
            </a:r>
          </a:p>
          <a:p>
            <a:r>
              <a:rPr lang="en-US" altLang="tr-TR" dirty="0">
                <a:cs typeface="Arial" panose="020B0604020202020204" pitchFamily="34" charset="0"/>
              </a:rPr>
              <a:t>gestures</a:t>
            </a:r>
          </a:p>
          <a:p>
            <a:r>
              <a:rPr lang="en-US" altLang="tr-TR" dirty="0">
                <a:cs typeface="Arial" panose="020B0604020202020204" pitchFamily="34" charset="0"/>
              </a:rPr>
              <a:t>objects</a:t>
            </a:r>
          </a:p>
          <a:p>
            <a:r>
              <a:rPr lang="en-US" altLang="tr-TR" dirty="0">
                <a:cs typeface="Arial" panose="020B0604020202020204" pitchFamily="34" charset="0"/>
              </a:rPr>
              <a:t>images</a:t>
            </a:r>
          </a:p>
          <a:p>
            <a:r>
              <a:rPr lang="en-US" altLang="tr-TR" dirty="0">
                <a:cs typeface="Arial" panose="020B0604020202020204" pitchFamily="34" charset="0"/>
              </a:rPr>
              <a:t>signs</a:t>
            </a:r>
          </a:p>
          <a:p>
            <a:pPr lvl="1"/>
            <a:endParaRPr lang="en-US" altLang="tr-TR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2DDEDB-4C1E-F3F0-0627-37FEBAE17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Components of </a:t>
            </a:r>
            <a:r>
              <a:rPr lang="tr-TR" dirty="0" err="1"/>
              <a:t>Culture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9F1EC3-A43A-34A1-FCD6-6B803DB89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Examples</a:t>
            </a:r>
            <a:endParaRPr lang="tr-TR" dirty="0"/>
          </a:p>
          <a:p>
            <a:r>
              <a:rPr lang="tr-TR" b="1" dirty="0"/>
              <a:t>A </a:t>
            </a:r>
            <a:r>
              <a:rPr lang="tr-TR" b="1" dirty="0" err="1"/>
              <a:t>national</a:t>
            </a:r>
            <a:r>
              <a:rPr lang="tr-TR" b="1" dirty="0"/>
              <a:t> </a:t>
            </a:r>
            <a:r>
              <a:rPr lang="tr-TR" b="1" dirty="0" err="1"/>
              <a:t>flag</a:t>
            </a:r>
            <a:r>
              <a:rPr lang="tr-TR" b="1" dirty="0"/>
              <a:t> </a:t>
            </a:r>
            <a:r>
              <a:rPr lang="tr-TR" dirty="0" err="1"/>
              <a:t>represents</a:t>
            </a:r>
            <a:r>
              <a:rPr lang="tr-TR" dirty="0"/>
              <a:t> </a:t>
            </a:r>
            <a:r>
              <a:rPr lang="tr-TR" b="1" dirty="0"/>
              <a:t>a </a:t>
            </a:r>
            <a:r>
              <a:rPr lang="tr-TR" b="1" dirty="0" err="1"/>
              <a:t>country</a:t>
            </a:r>
            <a:r>
              <a:rPr lang="tr-TR" b="1" dirty="0"/>
              <a:t>.</a:t>
            </a:r>
          </a:p>
          <a:p>
            <a:r>
              <a:rPr lang="tr-TR" b="1" dirty="0"/>
              <a:t>A </a:t>
            </a:r>
            <a:r>
              <a:rPr lang="tr-TR" b="1" dirty="0" err="1"/>
              <a:t>wedding</a:t>
            </a:r>
            <a:r>
              <a:rPr lang="tr-TR" b="1" dirty="0"/>
              <a:t> ring </a:t>
            </a:r>
            <a:r>
              <a:rPr lang="tr-TR" dirty="0" err="1"/>
              <a:t>represents</a:t>
            </a:r>
            <a:r>
              <a:rPr lang="tr-TR" dirty="0"/>
              <a:t> </a:t>
            </a:r>
            <a:r>
              <a:rPr lang="tr-TR" b="1" dirty="0" err="1"/>
              <a:t>marriage</a:t>
            </a:r>
            <a:r>
              <a:rPr lang="tr-TR" b="1" dirty="0"/>
              <a:t>.</a:t>
            </a:r>
          </a:p>
          <a:p>
            <a:r>
              <a:rPr lang="tr-TR" b="1" dirty="0"/>
              <a:t>A </a:t>
            </a:r>
            <a:r>
              <a:rPr lang="tr-TR" b="1" dirty="0" err="1"/>
              <a:t>red</a:t>
            </a:r>
            <a:r>
              <a:rPr lang="tr-TR" b="1" dirty="0"/>
              <a:t> </a:t>
            </a:r>
            <a:r>
              <a:rPr lang="tr-TR" b="1" dirty="0" err="1"/>
              <a:t>traffic</a:t>
            </a:r>
            <a:r>
              <a:rPr lang="tr-TR" b="1" dirty="0"/>
              <a:t> </a:t>
            </a:r>
            <a:r>
              <a:rPr lang="tr-TR" b="1" dirty="0" err="1"/>
              <a:t>light</a:t>
            </a:r>
            <a:r>
              <a:rPr lang="tr-TR" b="1" dirty="0"/>
              <a:t> </a:t>
            </a:r>
            <a:r>
              <a:rPr lang="tr-TR" dirty="0" err="1"/>
              <a:t>means</a:t>
            </a:r>
            <a:r>
              <a:rPr lang="tr-TR" dirty="0"/>
              <a:t> </a:t>
            </a:r>
            <a:r>
              <a:rPr lang="tr-TR" b="1" dirty="0"/>
              <a:t>stop.</a:t>
            </a:r>
          </a:p>
          <a:p>
            <a:r>
              <a:rPr lang="tr-TR" b="1" dirty="0"/>
              <a:t>A </a:t>
            </a:r>
            <a:r>
              <a:rPr lang="tr-TR" b="1" dirty="0" err="1"/>
              <a:t>heart</a:t>
            </a:r>
            <a:r>
              <a:rPr lang="tr-TR" b="1" dirty="0"/>
              <a:t> emoji </a:t>
            </a:r>
            <a:r>
              <a:rPr lang="tr-TR" dirty="0"/>
              <a:t>❤️ </a:t>
            </a:r>
            <a:r>
              <a:rPr lang="tr-TR" dirty="0" err="1"/>
              <a:t>represents</a:t>
            </a:r>
            <a:r>
              <a:rPr lang="tr-TR" dirty="0"/>
              <a:t> </a:t>
            </a:r>
            <a:r>
              <a:rPr lang="tr-TR" b="1" dirty="0" err="1"/>
              <a:t>love</a:t>
            </a:r>
            <a:r>
              <a:rPr lang="tr-TR" b="1" dirty="0"/>
              <a:t>.</a:t>
            </a:r>
          </a:p>
          <a:p>
            <a:pPr marL="0" indent="0">
              <a:buNone/>
            </a:pPr>
            <a:endParaRPr lang="tr-TR" b="1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point</a:t>
            </a:r>
            <a:r>
              <a:rPr lang="tr-TR" dirty="0"/>
              <a:t> is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meaning</a:t>
            </a:r>
            <a:r>
              <a:rPr lang="tr-TR" dirty="0"/>
              <a:t> of </a:t>
            </a:r>
            <a:r>
              <a:rPr lang="tr-TR" dirty="0" err="1"/>
              <a:t>symbols</a:t>
            </a:r>
            <a:r>
              <a:rPr lang="tr-TR" dirty="0"/>
              <a:t> is </a:t>
            </a:r>
            <a:r>
              <a:rPr lang="tr-TR" dirty="0" err="1"/>
              <a:t>learned</a:t>
            </a:r>
            <a:r>
              <a:rPr lang="tr-TR" dirty="0"/>
              <a:t> </a:t>
            </a:r>
            <a:r>
              <a:rPr lang="tr-TR" dirty="0" err="1"/>
              <a:t>socially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4577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7050</TotalTime>
  <Words>1969</Words>
  <Application>Microsoft Macintosh PowerPoint</Application>
  <PresentationFormat>Ekran Gösterisi (4:3)</PresentationFormat>
  <Paragraphs>314</Paragraphs>
  <Slides>48</Slides>
  <Notes>31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48</vt:i4>
      </vt:variant>
    </vt:vector>
  </HeadingPairs>
  <TitlesOfParts>
    <vt:vector size="54" baseType="lpstr">
      <vt:lpstr>Times</vt:lpstr>
      <vt:lpstr>ＭＳ Ｐゴシック</vt:lpstr>
      <vt:lpstr>Arial</vt:lpstr>
      <vt:lpstr>Calibri</vt:lpstr>
      <vt:lpstr>Courier New</vt:lpstr>
      <vt:lpstr>Clarity</vt:lpstr>
      <vt:lpstr>Chapter 3</vt:lpstr>
      <vt:lpstr>Chapter Outline</vt:lpstr>
      <vt:lpstr>PowerPoint Sunusu</vt:lpstr>
      <vt:lpstr>Culture and Society in a Changing World</vt:lpstr>
      <vt:lpstr>Discussion</vt:lpstr>
      <vt:lpstr>PowerPoint Sunusu</vt:lpstr>
      <vt:lpstr>PowerPoint Sunusu</vt:lpstr>
      <vt:lpstr>Components of Culture</vt:lpstr>
      <vt:lpstr>Components of Culture</vt:lpstr>
      <vt:lpstr>Components of Culture</vt:lpstr>
      <vt:lpstr>Sapir–Whorf Hypothesis</vt:lpstr>
      <vt:lpstr>PowerPoint Sunusu</vt:lpstr>
      <vt:lpstr>PowerPoint Sunusu</vt:lpstr>
      <vt:lpstr>Ideal Culture vs Real Culture</vt:lpstr>
      <vt:lpstr>PowerPoint Sunusu</vt:lpstr>
      <vt:lpstr>PowerPoint Sunusu</vt:lpstr>
      <vt:lpstr>Formal Norms</vt:lpstr>
      <vt:lpstr>Formal Norms</vt:lpstr>
      <vt:lpstr>Informal Norms</vt:lpstr>
      <vt:lpstr>Informal Norms/Examples</vt:lpstr>
      <vt:lpstr>Sanctions</vt:lpstr>
      <vt:lpstr>Negative Sanctions</vt:lpstr>
      <vt:lpstr>Positive Sanctions</vt:lpstr>
      <vt:lpstr>Folkways</vt:lpstr>
      <vt:lpstr>Mores</vt:lpstr>
      <vt:lpstr>Taboos</vt:lpstr>
      <vt:lpstr>PowerPoint Sunusu</vt:lpstr>
      <vt:lpstr>PowerPoint Sunusu</vt:lpstr>
      <vt:lpstr>Discussion</vt:lpstr>
      <vt:lpstr>Culture Lag</vt:lpstr>
      <vt:lpstr>In Vitro Fertilization</vt:lpstr>
      <vt:lpstr>Cultural Diversity</vt:lpstr>
      <vt:lpstr>Examples of Subcultures  </vt:lpstr>
      <vt:lpstr>Examples of Countercultures </vt:lpstr>
      <vt:lpstr>PowerPoint Sunusu</vt:lpstr>
      <vt:lpstr>PowerPoint Sunusu</vt:lpstr>
      <vt:lpstr>Discussion</vt:lpstr>
      <vt:lpstr>A Global Popular Culture?</vt:lpstr>
      <vt:lpstr>Sociological Analysis of Culture</vt:lpstr>
      <vt:lpstr>PowerPoint Sunusu</vt:lpstr>
      <vt:lpstr>PowerPoint Sunusu</vt:lpstr>
      <vt:lpstr>Culture in the Future</vt:lpstr>
      <vt:lpstr>Quick Quiz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Innerstace Productions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Sociology in Our Times:  The Essentials</dc:title>
  <dc:creator>Stacy SCHOOLFIELD</dc:creator>
  <cp:lastModifiedBy>İLHAN KARMUTOĞLU </cp:lastModifiedBy>
  <cp:revision>96</cp:revision>
  <dcterms:created xsi:type="dcterms:W3CDTF">2005-01-17T15:57:44Z</dcterms:created>
  <dcterms:modified xsi:type="dcterms:W3CDTF">2026-03-17T09:36:54Z</dcterms:modified>
</cp:coreProperties>
</file>