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79" r:id="rId9"/>
    <p:sldId id="280" r:id="rId10"/>
    <p:sldId id="281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85" r:id="rId19"/>
    <p:sldId id="282" r:id="rId20"/>
    <p:sldId id="283" r:id="rId21"/>
    <p:sldId id="284" r:id="rId22"/>
    <p:sldId id="286" r:id="rId23"/>
    <p:sldId id="271" r:id="rId24"/>
    <p:sldId id="287" r:id="rId25"/>
    <p:sldId id="293" r:id="rId26"/>
    <p:sldId id="294" r:id="rId27"/>
    <p:sldId id="273" r:id="rId28"/>
    <p:sldId id="272" r:id="rId29"/>
    <p:sldId id="274" r:id="rId30"/>
    <p:sldId id="295" r:id="rId31"/>
    <p:sldId id="275" r:id="rId32"/>
    <p:sldId id="296" r:id="rId33"/>
    <p:sldId id="276" r:id="rId34"/>
    <p:sldId id="298" r:id="rId35"/>
    <p:sldId id="297" r:id="rId36"/>
    <p:sldId id="300" r:id="rId37"/>
    <p:sldId id="301" r:id="rId38"/>
    <p:sldId id="277" r:id="rId39"/>
    <p:sldId id="299" r:id="rId40"/>
    <p:sldId id="278" r:id="rId41"/>
    <p:sldId id="302" r:id="rId42"/>
    <p:sldId id="303" r:id="rId43"/>
    <p:sldId id="288" r:id="rId44"/>
    <p:sldId id="304" r:id="rId45"/>
    <p:sldId id="305" r:id="rId46"/>
    <p:sldId id="306" r:id="rId47"/>
    <p:sldId id="307" r:id="rId48"/>
    <p:sldId id="308" r:id="rId49"/>
    <p:sldId id="309" r:id="rId50"/>
    <p:sldId id="289" r:id="rId51"/>
    <p:sldId id="310" r:id="rId52"/>
    <p:sldId id="290" r:id="rId53"/>
    <p:sldId id="291" r:id="rId54"/>
    <p:sldId id="292" r:id="rId55"/>
    <p:sldId id="311" r:id="rId56"/>
    <p:sldId id="312" r:id="rId57"/>
    <p:sldId id="313" r:id="rId5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46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2438400"/>
          </a:xfrm>
        </p:spPr>
        <p:txBody>
          <a:bodyPr>
            <a:noAutofit/>
          </a:bodyPr>
          <a:lstStyle/>
          <a:p>
            <a:pPr algn="l"/>
            <a:r>
              <a:rPr lang="tr-TR" sz="4800" b="1" dirty="0" smtClean="0"/>
              <a:t>CHAPTER 3</a:t>
            </a:r>
            <a:br>
              <a:rPr lang="tr-TR" sz="4800" b="1" dirty="0" smtClean="0"/>
            </a:br>
            <a:r>
              <a:rPr lang="tr-TR" sz="4800" b="1" dirty="0" smtClean="0"/>
              <a:t>WORKING CAPITAL, SEASONALITY AND GROWTH</a:t>
            </a:r>
            <a:endParaRPr lang="tr-TR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4267200"/>
            <a:ext cx="7315200" cy="1905000"/>
          </a:xfrm>
        </p:spPr>
        <p:txBody>
          <a:bodyPr/>
          <a:lstStyle/>
          <a:p>
            <a:pPr algn="l"/>
            <a:r>
              <a:rPr lang="tr-TR" dirty="0" smtClean="0">
                <a:solidFill>
                  <a:schemeClr val="tx1"/>
                </a:solidFill>
              </a:rPr>
              <a:t>Süreyya YILMAZ –RA</a:t>
            </a:r>
          </a:p>
          <a:p>
            <a:pPr algn="l"/>
            <a:r>
              <a:rPr lang="tr-TR" dirty="0" smtClean="0">
                <a:solidFill>
                  <a:schemeClr val="tx1"/>
                </a:solidFill>
              </a:rPr>
              <a:t>Working Capital Management</a:t>
            </a:r>
          </a:p>
          <a:p>
            <a:pPr algn="l"/>
            <a:r>
              <a:rPr lang="tr-TR" dirty="0" smtClean="0">
                <a:solidFill>
                  <a:schemeClr val="tx1"/>
                </a:solidFill>
              </a:rPr>
              <a:t>2018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71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Let’s go back to our basic concepts. Recall from Chapter 2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FNOs </a:t>
            </a:r>
            <a:r>
              <a:rPr lang="en-US" dirty="0">
                <a:solidFill>
                  <a:srgbClr val="00B050"/>
                </a:solidFill>
              </a:rPr>
              <a:t>are a short-term </a:t>
            </a:r>
            <a:r>
              <a:rPr lang="en-US" dirty="0" smtClean="0">
                <a:solidFill>
                  <a:srgbClr val="00B050"/>
                </a:solidFill>
              </a:rPr>
              <a:t>financing </a:t>
            </a:r>
            <a:r>
              <a:rPr lang="en-US" dirty="0">
                <a:solidFill>
                  <a:srgbClr val="00B050"/>
                </a:solidFill>
              </a:rPr>
              <a:t>notion, </a:t>
            </a:r>
            <a:r>
              <a:rPr lang="en-US" dirty="0">
                <a:solidFill>
                  <a:srgbClr val="FF0000"/>
                </a:solidFill>
              </a:rPr>
              <a:t>whereas working capital </a:t>
            </a:r>
            <a:r>
              <a:rPr lang="en-US" dirty="0" smtClean="0">
                <a:solidFill>
                  <a:srgbClr val="FF0000"/>
                </a:solidFill>
              </a:rPr>
              <a:t>is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mostly </a:t>
            </a:r>
            <a:r>
              <a:rPr lang="en-US" dirty="0">
                <a:solidFill>
                  <a:srgbClr val="FF0000"/>
                </a:solidFill>
              </a:rPr>
              <a:t>connected to long-term </a:t>
            </a:r>
            <a:r>
              <a:rPr lang="en-US" dirty="0" smtClean="0">
                <a:solidFill>
                  <a:srgbClr val="FF0000"/>
                </a:solidFill>
              </a:rPr>
              <a:t>finance.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</a:p>
          <a:p>
            <a:pPr algn="just"/>
            <a:r>
              <a:rPr lang="en-US" dirty="0" smtClean="0"/>
              <a:t>This </a:t>
            </a:r>
            <a:r>
              <a:rPr lang="en-US" dirty="0"/>
              <a:t>became obvious when </a:t>
            </a:r>
            <a:r>
              <a:rPr lang="en-US" dirty="0" smtClean="0"/>
              <a:t>we</a:t>
            </a:r>
            <a:r>
              <a:rPr lang="tr-TR" dirty="0" smtClean="0"/>
              <a:t> </a:t>
            </a:r>
            <a:r>
              <a:rPr lang="en-US" dirty="0" smtClean="0"/>
              <a:t>departed </a:t>
            </a:r>
            <a:r>
              <a:rPr lang="en-US" dirty="0"/>
              <a:t>from the traditional </a:t>
            </a:r>
            <a:r>
              <a:rPr lang="en-US" i="1" dirty="0"/>
              <a:t>accounting </a:t>
            </a:r>
            <a:r>
              <a:rPr lang="en-US" dirty="0"/>
              <a:t>view of working capital 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FF0000"/>
                </a:solidFill>
              </a:rPr>
              <a:t>current </a:t>
            </a:r>
            <a:r>
              <a:rPr lang="en-US" dirty="0">
                <a:solidFill>
                  <a:srgbClr val="FF0000"/>
                </a:solidFill>
              </a:rPr>
              <a:t>assets minus current liabilities</a:t>
            </a:r>
            <a:r>
              <a:rPr lang="en-US" dirty="0"/>
              <a:t>) and </a:t>
            </a:r>
            <a:r>
              <a:rPr lang="en-US" dirty="0" smtClean="0"/>
              <a:t>defined </a:t>
            </a:r>
            <a:r>
              <a:rPr lang="en-US" dirty="0"/>
              <a:t>it as the </a:t>
            </a:r>
            <a:r>
              <a:rPr lang="en-US" dirty="0" smtClean="0"/>
              <a:t>difference</a:t>
            </a:r>
            <a:r>
              <a:rPr lang="tr-TR" dirty="0" smtClean="0"/>
              <a:t> </a:t>
            </a:r>
            <a:r>
              <a:rPr lang="en-US" dirty="0" smtClean="0"/>
              <a:t>between </a:t>
            </a:r>
            <a:r>
              <a:rPr lang="en-US" dirty="0"/>
              <a:t>the permanent resources and the </a:t>
            </a:r>
            <a:r>
              <a:rPr lang="en-US" dirty="0" smtClean="0"/>
              <a:t>fixed </a:t>
            </a:r>
            <a:r>
              <a:rPr lang="en-US" dirty="0"/>
              <a:t>(noncurrent) assets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the firm</a:t>
            </a:r>
            <a:r>
              <a:rPr lang="en-US" dirty="0"/>
              <a:t>. We illustrate the connection between these concepts </a:t>
            </a:r>
            <a:r>
              <a:rPr lang="en-US" dirty="0" smtClean="0"/>
              <a:t>once</a:t>
            </a:r>
            <a:r>
              <a:rPr lang="tr-TR" dirty="0" smtClean="0"/>
              <a:t> more </a:t>
            </a:r>
            <a:r>
              <a:rPr lang="tr-TR" dirty="0"/>
              <a:t>in </a:t>
            </a:r>
            <a:r>
              <a:rPr lang="tr-TR" dirty="0" smtClean="0"/>
              <a:t>Figure 1.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09694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762000"/>
            <a:ext cx="8229600" cy="5410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84184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Now, let’s use this new perspective to analyze what happens to </a:t>
            </a:r>
            <a:r>
              <a:rPr lang="en-US" dirty="0" smtClean="0"/>
              <a:t>working</a:t>
            </a:r>
            <a:r>
              <a:rPr lang="tr-TR" dirty="0" smtClean="0"/>
              <a:t> </a:t>
            </a:r>
            <a:r>
              <a:rPr lang="en-US" dirty="0" smtClean="0"/>
              <a:t>capital </a:t>
            </a:r>
            <a:r>
              <a:rPr lang="en-US" dirty="0"/>
              <a:t>when the toy company enters its peak season. </a:t>
            </a:r>
            <a:r>
              <a:rPr lang="en-US" dirty="0">
                <a:solidFill>
                  <a:srgbClr val="FF0000"/>
                </a:solidFill>
              </a:rPr>
              <a:t>Will the </a:t>
            </a:r>
            <a:r>
              <a:rPr lang="en-US" dirty="0" smtClean="0">
                <a:solidFill>
                  <a:srgbClr val="FF0000"/>
                </a:solidFill>
              </a:rPr>
              <a:t>manager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be </a:t>
            </a:r>
            <a:r>
              <a:rPr lang="en-US" dirty="0">
                <a:solidFill>
                  <a:srgbClr val="FF0000"/>
                </a:solidFill>
              </a:rPr>
              <a:t>likely to </a:t>
            </a:r>
            <a:r>
              <a:rPr lang="en-US" dirty="0" smtClean="0">
                <a:solidFill>
                  <a:srgbClr val="FF0000"/>
                </a:solidFill>
              </a:rPr>
              <a:t>finance </a:t>
            </a:r>
            <a:r>
              <a:rPr lang="en-US" dirty="0">
                <a:solidFill>
                  <a:srgbClr val="FF0000"/>
                </a:solidFill>
              </a:rPr>
              <a:t>the </a:t>
            </a:r>
            <a:r>
              <a:rPr lang="en-US" dirty="0" smtClean="0">
                <a:solidFill>
                  <a:srgbClr val="FF0000"/>
                </a:solidFill>
              </a:rPr>
              <a:t>firm’s </a:t>
            </a:r>
            <a:r>
              <a:rPr lang="en-US" dirty="0">
                <a:solidFill>
                  <a:srgbClr val="FF0000"/>
                </a:solidFill>
              </a:rPr>
              <a:t>higher operating activity by </a:t>
            </a:r>
            <a:r>
              <a:rPr lang="en-US" dirty="0" smtClean="0">
                <a:solidFill>
                  <a:srgbClr val="FF0000"/>
                </a:solidFill>
              </a:rPr>
              <a:t>increasing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the </a:t>
            </a:r>
            <a:r>
              <a:rPr lang="en-US" dirty="0">
                <a:solidFill>
                  <a:srgbClr val="FF0000"/>
                </a:solidFill>
              </a:rPr>
              <a:t>working capital </a:t>
            </a:r>
            <a:r>
              <a:rPr lang="en-US" i="1" dirty="0">
                <a:solidFill>
                  <a:srgbClr val="FF0000"/>
                </a:solidFill>
              </a:rPr>
              <a:t>invested </a:t>
            </a:r>
            <a:r>
              <a:rPr lang="en-US" dirty="0">
                <a:solidFill>
                  <a:srgbClr val="FF0000"/>
                </a:solidFill>
              </a:rPr>
              <a:t>in the </a:t>
            </a:r>
            <a:r>
              <a:rPr lang="en-US" dirty="0" smtClean="0">
                <a:solidFill>
                  <a:srgbClr val="FF0000"/>
                </a:solidFill>
              </a:rPr>
              <a:t>firm</a:t>
            </a:r>
            <a:r>
              <a:rPr lang="en-US" dirty="0">
                <a:solidFill>
                  <a:srgbClr val="FF0000"/>
                </a:solidFill>
              </a:rPr>
              <a:t>?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2352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Well, let’s think! Will the </a:t>
            </a:r>
            <a:r>
              <a:rPr lang="en-US" dirty="0" smtClean="0">
                <a:solidFill>
                  <a:srgbClr val="FF0000"/>
                </a:solidFill>
              </a:rPr>
              <a:t>toy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producer </a:t>
            </a:r>
            <a:r>
              <a:rPr lang="en-US" dirty="0">
                <a:solidFill>
                  <a:srgbClr val="FF0000"/>
                </a:solidFill>
              </a:rPr>
              <a:t>issue new long-term debt, or even equity, in order to </a:t>
            </a:r>
            <a:r>
              <a:rPr lang="en-US" dirty="0" smtClean="0">
                <a:solidFill>
                  <a:srgbClr val="FF0000"/>
                </a:solidFill>
              </a:rPr>
              <a:t>finance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increased </a:t>
            </a:r>
            <a:r>
              <a:rPr lang="en-US" dirty="0">
                <a:solidFill>
                  <a:srgbClr val="FF0000"/>
                </a:solidFill>
              </a:rPr>
              <a:t>activity during these three months? 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Considering </a:t>
            </a:r>
            <a:r>
              <a:rPr lang="en-US" dirty="0"/>
              <a:t>the </a:t>
            </a:r>
            <a:r>
              <a:rPr lang="en-US" dirty="0" smtClean="0"/>
              <a:t>related</a:t>
            </a:r>
            <a:r>
              <a:rPr lang="tr-TR" dirty="0" smtClean="0"/>
              <a:t> </a:t>
            </a:r>
            <a:r>
              <a:rPr lang="en-US" dirty="0" smtClean="0"/>
              <a:t>issuance</a:t>
            </a:r>
            <a:r>
              <a:rPr lang="en-US" dirty="0"/>
              <a:t>, agency, and information costs, this would probably be an </a:t>
            </a:r>
            <a:r>
              <a:rPr lang="en-US" dirty="0" smtClean="0"/>
              <a:t>inefficient </a:t>
            </a:r>
            <a:r>
              <a:rPr lang="en-US" dirty="0"/>
              <a:t>solution. </a:t>
            </a:r>
            <a:endParaRPr lang="tr-TR" dirty="0" smtClean="0"/>
          </a:p>
          <a:p>
            <a:r>
              <a:rPr lang="en-US" dirty="0" smtClean="0"/>
              <a:t> </a:t>
            </a:r>
            <a:r>
              <a:rPr lang="en-US" dirty="0"/>
              <a:t>As a consequence (under the conditions we are </a:t>
            </a:r>
            <a:r>
              <a:rPr lang="en-US" dirty="0" smtClean="0"/>
              <a:t>exploring</a:t>
            </a:r>
            <a:r>
              <a:rPr lang="tr-TR" dirty="0" smtClean="0"/>
              <a:t> </a:t>
            </a:r>
            <a:r>
              <a:rPr lang="en-US" dirty="0" smtClean="0"/>
              <a:t>right </a:t>
            </a:r>
            <a:r>
              <a:rPr lang="en-US" dirty="0"/>
              <a:t>now), the </a:t>
            </a:r>
            <a:r>
              <a:rPr lang="en-US" dirty="0" smtClean="0"/>
              <a:t>firm’s </a:t>
            </a:r>
            <a:r>
              <a:rPr lang="en-US" i="1" dirty="0"/>
              <a:t>permanent resources </a:t>
            </a:r>
            <a:r>
              <a:rPr lang="en-US" dirty="0"/>
              <a:t>will probably </a:t>
            </a:r>
            <a:r>
              <a:rPr lang="en-US" dirty="0" smtClean="0"/>
              <a:t>remain</a:t>
            </a:r>
            <a:r>
              <a:rPr lang="tr-TR" dirty="0" smtClean="0"/>
              <a:t> </a:t>
            </a:r>
            <a:r>
              <a:rPr lang="en-US" dirty="0" smtClean="0"/>
              <a:t>unchanged </a:t>
            </a:r>
            <a:r>
              <a:rPr lang="en-US" dirty="0"/>
              <a:t>throughout the year. </a:t>
            </a:r>
            <a:endParaRPr lang="tr-TR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What </a:t>
            </a:r>
            <a:r>
              <a:rPr lang="en-US" dirty="0">
                <a:solidFill>
                  <a:srgbClr val="FF0000"/>
                </a:solidFill>
              </a:rPr>
              <a:t>about the </a:t>
            </a:r>
            <a:r>
              <a:rPr lang="en-US" dirty="0" smtClean="0">
                <a:solidFill>
                  <a:srgbClr val="FF0000"/>
                </a:solidFill>
              </a:rPr>
              <a:t>firm’s fixed </a:t>
            </a:r>
            <a:r>
              <a:rPr lang="en-US" dirty="0">
                <a:solidFill>
                  <a:srgbClr val="FF0000"/>
                </a:solidFill>
              </a:rPr>
              <a:t>assets (</a:t>
            </a:r>
            <a:r>
              <a:rPr lang="en-US" dirty="0" smtClean="0">
                <a:solidFill>
                  <a:srgbClr val="FF0000"/>
                </a:solidFill>
              </a:rPr>
              <a:t>which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affect </a:t>
            </a:r>
            <a:r>
              <a:rPr lang="en-US" dirty="0">
                <a:solidFill>
                  <a:srgbClr val="FF0000"/>
                </a:solidFill>
              </a:rPr>
              <a:t>working capital in the opposite direction)? 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Will </a:t>
            </a:r>
            <a:r>
              <a:rPr lang="en-US" dirty="0">
                <a:solidFill>
                  <a:srgbClr val="FF0000"/>
                </a:solidFill>
              </a:rPr>
              <a:t>our toy </a:t>
            </a:r>
            <a:r>
              <a:rPr lang="en-US" dirty="0" smtClean="0">
                <a:solidFill>
                  <a:srgbClr val="FF0000"/>
                </a:solidFill>
              </a:rPr>
              <a:t>producer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be likely to, say, buy a new truck to adjust her distribution system </a:t>
            </a:r>
            <a:r>
              <a:rPr lang="en-US" dirty="0" smtClean="0">
                <a:solidFill>
                  <a:srgbClr val="FF0000"/>
                </a:solidFill>
              </a:rPr>
              <a:t>according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to </a:t>
            </a:r>
            <a:r>
              <a:rPr lang="en-US" dirty="0">
                <a:solidFill>
                  <a:srgbClr val="FF0000"/>
                </a:solidFill>
              </a:rPr>
              <a:t>the high season’s requirements?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8091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If she does, she would have to </a:t>
            </a:r>
            <a:r>
              <a:rPr lang="en-US" dirty="0" smtClean="0"/>
              <a:t>sell</a:t>
            </a:r>
            <a:r>
              <a:rPr lang="tr-TR" dirty="0" smtClean="0"/>
              <a:t> </a:t>
            </a:r>
            <a:r>
              <a:rPr lang="en-US" dirty="0" smtClean="0"/>
              <a:t>it </a:t>
            </a:r>
            <a:r>
              <a:rPr lang="en-US" dirty="0"/>
              <a:t>back right after the high season ends to avoid an increase in idle capacity!</a:t>
            </a:r>
          </a:p>
          <a:p>
            <a:pPr algn="just"/>
            <a:r>
              <a:rPr lang="en-US" dirty="0"/>
              <a:t>So this does not sound like a reasonable strategy either; that is, </a:t>
            </a:r>
            <a:r>
              <a:rPr lang="en-US" i="1" dirty="0" smtClean="0"/>
              <a:t>noncurrent</a:t>
            </a:r>
            <a:r>
              <a:rPr lang="tr-TR" i="1" dirty="0" smtClean="0"/>
              <a:t> </a:t>
            </a:r>
            <a:r>
              <a:rPr lang="en-US" i="1" dirty="0" smtClean="0"/>
              <a:t>assets </a:t>
            </a:r>
            <a:r>
              <a:rPr lang="en-US" dirty="0"/>
              <a:t>are also likely to remain unchanged. So if </a:t>
            </a:r>
            <a:r>
              <a:rPr lang="en-US" dirty="0" smtClean="0"/>
              <a:t>permanent</a:t>
            </a:r>
            <a:r>
              <a:rPr lang="tr-TR" dirty="0" smtClean="0"/>
              <a:t> </a:t>
            </a:r>
            <a:r>
              <a:rPr lang="en-US" dirty="0" smtClean="0"/>
              <a:t>resources </a:t>
            </a:r>
            <a:r>
              <a:rPr lang="en-US" dirty="0"/>
              <a:t>(long-term debt and equity) do not change, and </a:t>
            </a:r>
            <a:r>
              <a:rPr lang="en-US" dirty="0" smtClean="0"/>
              <a:t>noncurrent</a:t>
            </a:r>
            <a:r>
              <a:rPr lang="tr-TR" dirty="0" smtClean="0"/>
              <a:t> </a:t>
            </a:r>
            <a:r>
              <a:rPr lang="en-US" dirty="0" smtClean="0"/>
              <a:t>assets </a:t>
            </a:r>
            <a:r>
              <a:rPr lang="en-US" dirty="0"/>
              <a:t>do not change, working capital, by construction, cannot change.</a:t>
            </a:r>
          </a:p>
          <a:p>
            <a:pPr algn="just"/>
            <a:r>
              <a:rPr lang="en-US" dirty="0"/>
              <a:t>Ergo, seasonality should not affect decisions about the optimal level </a:t>
            </a:r>
            <a:r>
              <a:rPr lang="en-US" dirty="0" smtClean="0"/>
              <a:t>of</a:t>
            </a:r>
            <a:r>
              <a:rPr lang="tr-TR" dirty="0" smtClean="0"/>
              <a:t> working </a:t>
            </a:r>
            <a:r>
              <a:rPr lang="tr-TR" dirty="0"/>
              <a:t>capital.</a:t>
            </a:r>
          </a:p>
        </p:txBody>
      </p:sp>
    </p:spTree>
    <p:extLst>
      <p:ext uri="{BB962C8B-B14F-4D97-AF65-F5344CB8AC3E}">
        <p14:creationId xmlns:p14="http://schemas.microsoft.com/office/powerpoint/2010/main" val="33431043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previous discussion sounds like a proof. However, it does </a:t>
            </a:r>
            <a:r>
              <a:rPr lang="en-US" dirty="0" smtClean="0"/>
              <a:t>not</a:t>
            </a:r>
            <a:r>
              <a:rPr lang="tr-TR" dirty="0" smtClean="0"/>
              <a:t> </a:t>
            </a:r>
            <a:r>
              <a:rPr lang="en-US" dirty="0" smtClean="0"/>
              <a:t>silence </a:t>
            </a:r>
            <a:r>
              <a:rPr lang="en-US" dirty="0"/>
              <a:t>our perceptions, which tell us that </a:t>
            </a:r>
            <a:r>
              <a:rPr lang="en-US" i="1" dirty="0"/>
              <a:t>something </a:t>
            </a:r>
            <a:r>
              <a:rPr lang="en-US" dirty="0"/>
              <a:t>changes during </a:t>
            </a:r>
            <a:r>
              <a:rPr lang="en-US" dirty="0" smtClean="0"/>
              <a:t>seasonal</a:t>
            </a:r>
            <a:r>
              <a:rPr lang="tr-TR" dirty="0" smtClean="0"/>
              <a:t> </a:t>
            </a:r>
            <a:r>
              <a:rPr lang="en-US" dirty="0" smtClean="0"/>
              <a:t>peaks</a:t>
            </a:r>
            <a:r>
              <a:rPr lang="en-US" dirty="0"/>
              <a:t>. </a:t>
            </a:r>
            <a:r>
              <a:rPr lang="en-US" dirty="0">
                <a:solidFill>
                  <a:srgbClr val="FF0000"/>
                </a:solidFill>
              </a:rPr>
              <a:t>If working capital does not change, what does? </a:t>
            </a:r>
            <a:r>
              <a:rPr lang="en-US" dirty="0"/>
              <a:t>The </a:t>
            </a:r>
            <a:r>
              <a:rPr lang="en-US" dirty="0" smtClean="0"/>
              <a:t>answer:</a:t>
            </a:r>
            <a:r>
              <a:rPr lang="tr-TR" dirty="0" smtClean="0"/>
              <a:t> the firm’s </a:t>
            </a:r>
            <a:r>
              <a:rPr lang="tr-TR" dirty="0"/>
              <a:t>FNOs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22484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Let’s imagine the summarized </a:t>
            </a:r>
            <a:r>
              <a:rPr lang="en-US" sz="3200" dirty="0" smtClean="0"/>
              <a:t>accounting</a:t>
            </a:r>
            <a:r>
              <a:rPr lang="tr-TR" sz="3200" dirty="0" smtClean="0"/>
              <a:t> </a:t>
            </a:r>
            <a:r>
              <a:rPr lang="en-US" sz="3200" dirty="0" smtClean="0"/>
              <a:t>information </a:t>
            </a:r>
            <a:r>
              <a:rPr lang="en-US" sz="3200" dirty="0"/>
              <a:t>presented </a:t>
            </a:r>
            <a:r>
              <a:rPr lang="en-US" sz="3200" dirty="0" smtClean="0"/>
              <a:t>in</a:t>
            </a:r>
            <a:r>
              <a:rPr lang="tr-TR" sz="3200" dirty="0" smtClean="0"/>
              <a:t> </a:t>
            </a:r>
            <a:r>
              <a:rPr lang="en-US" sz="3200" dirty="0" smtClean="0"/>
              <a:t>Table </a:t>
            </a:r>
            <a:r>
              <a:rPr lang="en-US" sz="3200" dirty="0"/>
              <a:t>3.1</a:t>
            </a:r>
            <a:endParaRPr lang="tr-T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  <a:p>
            <a:pPr algn="just"/>
            <a:r>
              <a:rPr lang="en-US" sz="2800" dirty="0" smtClean="0"/>
              <a:t>Now </a:t>
            </a:r>
            <a:r>
              <a:rPr lang="en-US" sz="2800" dirty="0"/>
              <a:t>imagine that the </a:t>
            </a:r>
            <a:r>
              <a:rPr lang="en-US" sz="2800" dirty="0" smtClean="0"/>
              <a:t>firm’s </a:t>
            </a:r>
            <a:r>
              <a:rPr lang="en-US" sz="2800" dirty="0"/>
              <a:t>high season </a:t>
            </a:r>
            <a:r>
              <a:rPr lang="en-US" sz="2800" dirty="0" smtClean="0"/>
              <a:t>arrives,</a:t>
            </a:r>
            <a:r>
              <a:rPr lang="tr-TR" sz="2800" dirty="0" smtClean="0"/>
              <a:t> </a:t>
            </a:r>
            <a:r>
              <a:rPr lang="en-US" sz="2800" dirty="0" smtClean="0"/>
              <a:t>during </a:t>
            </a:r>
            <a:r>
              <a:rPr lang="en-US" sz="2800" dirty="0"/>
              <a:t>which time sales are 50% higher; assume operating ratios </a:t>
            </a:r>
            <a:r>
              <a:rPr lang="en-US" sz="2800" dirty="0" smtClean="0"/>
              <a:t>remain</a:t>
            </a:r>
            <a:r>
              <a:rPr lang="tr-TR" sz="2800" dirty="0" smtClean="0"/>
              <a:t> </a:t>
            </a:r>
            <a:r>
              <a:rPr lang="en-US" sz="2800" dirty="0" smtClean="0"/>
              <a:t>the </a:t>
            </a:r>
            <a:r>
              <a:rPr lang="en-US" sz="2800" dirty="0"/>
              <a:t>same. What will the </a:t>
            </a:r>
            <a:r>
              <a:rPr lang="en-US" sz="2800" dirty="0" smtClean="0"/>
              <a:t>firm’s </a:t>
            </a:r>
            <a:r>
              <a:rPr lang="en-US" sz="2800" dirty="0"/>
              <a:t>new FNOs be?</a:t>
            </a:r>
            <a:endParaRPr lang="tr-TR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447800"/>
            <a:ext cx="71628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01016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00200"/>
            <a:ext cx="8153399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68914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>
                <a:solidFill>
                  <a:srgbClr val="FF0000"/>
                </a:solidFill>
              </a:rPr>
              <a:t>We now have the question: if during its high season the </a:t>
            </a:r>
            <a:r>
              <a:rPr lang="en-US" dirty="0" smtClean="0">
                <a:solidFill>
                  <a:srgbClr val="FF0000"/>
                </a:solidFill>
              </a:rPr>
              <a:t>firm increases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its </a:t>
            </a:r>
            <a:r>
              <a:rPr lang="en-US" dirty="0">
                <a:solidFill>
                  <a:srgbClr val="FF0000"/>
                </a:solidFill>
              </a:rPr>
              <a:t>net operating investment </a:t>
            </a:r>
            <a:r>
              <a:rPr lang="en-US" dirty="0" smtClean="0">
                <a:solidFill>
                  <a:srgbClr val="FF0000"/>
                </a:solidFill>
              </a:rPr>
              <a:t>(FNOs</a:t>
            </a:r>
            <a:r>
              <a:rPr lang="en-US" dirty="0">
                <a:solidFill>
                  <a:srgbClr val="FF0000"/>
                </a:solidFill>
              </a:rPr>
              <a:t>) but does not change its </a:t>
            </a:r>
            <a:r>
              <a:rPr lang="en-US" dirty="0" smtClean="0">
                <a:solidFill>
                  <a:srgbClr val="FF0000"/>
                </a:solidFill>
              </a:rPr>
              <a:t>long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term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financing</a:t>
            </a:r>
            <a:r>
              <a:rPr lang="en-US" dirty="0">
                <a:solidFill>
                  <a:srgbClr val="FF0000"/>
                </a:solidFill>
              </a:rPr>
              <a:t>, how does the </a:t>
            </a:r>
            <a:r>
              <a:rPr lang="en-US" dirty="0" smtClean="0">
                <a:solidFill>
                  <a:srgbClr val="FF0000"/>
                </a:solidFill>
              </a:rPr>
              <a:t>firm </a:t>
            </a:r>
            <a:r>
              <a:rPr lang="en-US" dirty="0">
                <a:solidFill>
                  <a:srgbClr val="FF0000"/>
                </a:solidFill>
              </a:rPr>
              <a:t>cover the gap? </a:t>
            </a:r>
            <a:endParaRPr lang="tr-TR" dirty="0" smtClean="0">
              <a:solidFill>
                <a:srgbClr val="FF0000"/>
              </a:solidFill>
            </a:endParaRPr>
          </a:p>
          <a:p>
            <a:pPr algn="just"/>
            <a:r>
              <a:rPr lang="en-US" dirty="0" smtClean="0"/>
              <a:t>we </a:t>
            </a:r>
            <a:r>
              <a:rPr lang="en-US" dirty="0"/>
              <a:t>learned that, </a:t>
            </a:r>
            <a:r>
              <a:rPr lang="en-US" dirty="0" smtClean="0"/>
              <a:t>following </a:t>
            </a:r>
            <a:r>
              <a:rPr lang="en-US" dirty="0"/>
              <a:t>the </a:t>
            </a:r>
            <a:r>
              <a:rPr lang="en-US" dirty="0" smtClean="0"/>
              <a:t>conceptual</a:t>
            </a:r>
            <a:r>
              <a:rPr lang="tr-TR" dirty="0" smtClean="0"/>
              <a:t> </a:t>
            </a:r>
            <a:r>
              <a:rPr lang="en-US" dirty="0" smtClean="0"/>
              <a:t>path</a:t>
            </a:r>
            <a:r>
              <a:rPr lang="en-US" dirty="0"/>
              <a:t>, we should estimate FNOs as the difference between </a:t>
            </a:r>
            <a:r>
              <a:rPr lang="en-US" dirty="0" smtClean="0"/>
              <a:t>current</a:t>
            </a:r>
            <a:r>
              <a:rPr lang="tr-TR" dirty="0" smtClean="0"/>
              <a:t> </a:t>
            </a:r>
            <a:r>
              <a:rPr lang="en-US" dirty="0" smtClean="0"/>
              <a:t>assets </a:t>
            </a:r>
            <a:r>
              <a:rPr lang="en-US" dirty="0"/>
              <a:t>and spontaneous resources, but we can also compute them as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sum </a:t>
            </a:r>
            <a:r>
              <a:rPr lang="en-US" dirty="0"/>
              <a:t>of short-term debt and working capital. </a:t>
            </a:r>
            <a:endParaRPr lang="tr-TR" dirty="0" smtClean="0"/>
          </a:p>
          <a:p>
            <a:pPr algn="just"/>
            <a:r>
              <a:rPr lang="en-US" dirty="0" smtClean="0"/>
              <a:t>This </a:t>
            </a:r>
            <a:r>
              <a:rPr lang="en-US" dirty="0"/>
              <a:t>second </a:t>
            </a:r>
            <a:r>
              <a:rPr lang="en-US" dirty="0" smtClean="0"/>
              <a:t>expression</a:t>
            </a:r>
            <a:r>
              <a:rPr lang="tr-TR" dirty="0" smtClean="0"/>
              <a:t> </a:t>
            </a:r>
            <a:r>
              <a:rPr lang="en-US" dirty="0" smtClean="0"/>
              <a:t>makes </a:t>
            </a:r>
            <a:r>
              <a:rPr lang="en-US" dirty="0"/>
              <a:t>it clear that the necessary net operating investment can be </a:t>
            </a:r>
            <a:r>
              <a:rPr lang="en-US" dirty="0" smtClean="0"/>
              <a:t>financed</a:t>
            </a:r>
            <a:r>
              <a:rPr lang="tr-TR" dirty="0"/>
              <a:t> </a:t>
            </a:r>
            <a:r>
              <a:rPr lang="en-US" dirty="0" smtClean="0"/>
              <a:t>in </a:t>
            </a:r>
            <a:r>
              <a:rPr lang="en-US" dirty="0"/>
              <a:t>two possible ways: working capital or short-term debt, where </a:t>
            </a:r>
            <a:r>
              <a:rPr lang="en-US" dirty="0" smtClean="0"/>
              <a:t>working</a:t>
            </a:r>
            <a:r>
              <a:rPr lang="tr-TR" dirty="0" smtClean="0"/>
              <a:t> </a:t>
            </a:r>
            <a:r>
              <a:rPr lang="en-US" dirty="0" smtClean="0"/>
              <a:t>capital </a:t>
            </a:r>
            <a:r>
              <a:rPr lang="en-US" dirty="0"/>
              <a:t>is interpreted not simply as an investment decision but also as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financing </a:t>
            </a:r>
            <a:r>
              <a:rPr lang="en-US" dirty="0"/>
              <a:t>strategy. In our previous graphs, we can see that whatever is </a:t>
            </a:r>
            <a:r>
              <a:rPr lang="en-US" dirty="0" smtClean="0"/>
              <a:t>not</a:t>
            </a:r>
            <a:r>
              <a:rPr lang="tr-TR" dirty="0" smtClean="0"/>
              <a:t> </a:t>
            </a:r>
            <a:r>
              <a:rPr lang="en-US" dirty="0" smtClean="0"/>
              <a:t>covered </a:t>
            </a:r>
            <a:r>
              <a:rPr lang="en-US" dirty="0"/>
              <a:t>with working capital is </a:t>
            </a:r>
            <a:r>
              <a:rPr lang="en-US" dirty="0" smtClean="0"/>
              <a:t>financed </a:t>
            </a:r>
            <a:r>
              <a:rPr lang="en-US" dirty="0"/>
              <a:t>with short-term debt.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76135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/>
              <a:t>A</a:t>
            </a:r>
            <a:r>
              <a:rPr lang="tr-TR" sz="2800" dirty="0" smtClean="0"/>
              <a:t>s </a:t>
            </a:r>
            <a:r>
              <a:rPr lang="tr-TR" sz="2800" dirty="0"/>
              <a:t>the </a:t>
            </a:r>
            <a:r>
              <a:rPr lang="tr-TR" sz="2800" dirty="0" smtClean="0"/>
              <a:t>firm </a:t>
            </a:r>
            <a:r>
              <a:rPr lang="en-US" sz="2800" dirty="0" smtClean="0"/>
              <a:t>increases </a:t>
            </a:r>
            <a:r>
              <a:rPr lang="en-US" sz="2800" dirty="0"/>
              <a:t>its activity level, its FNOs should follow the trend; </a:t>
            </a:r>
            <a:r>
              <a:rPr lang="en-US" sz="2800" dirty="0" smtClean="0"/>
              <a:t>however,</a:t>
            </a:r>
            <a:r>
              <a:rPr lang="tr-TR" sz="2800" dirty="0" smtClean="0"/>
              <a:t> </a:t>
            </a:r>
            <a:r>
              <a:rPr lang="en-US" sz="2800" dirty="0" smtClean="0"/>
              <a:t>because </a:t>
            </a:r>
            <a:r>
              <a:rPr lang="en-US" sz="2800" dirty="0"/>
              <a:t>the higher level of activity is expected to last only </a:t>
            </a:r>
            <a:r>
              <a:rPr lang="en-US" sz="2800" i="1" dirty="0"/>
              <a:t>temporarily, </a:t>
            </a:r>
            <a:r>
              <a:rPr lang="en-US" sz="2800" dirty="0" smtClean="0"/>
              <a:t>the</a:t>
            </a:r>
            <a:r>
              <a:rPr lang="tr-TR" sz="2800" dirty="0" smtClean="0"/>
              <a:t> </a:t>
            </a:r>
            <a:r>
              <a:rPr lang="en-US" sz="2800" dirty="0" smtClean="0"/>
              <a:t>firm </a:t>
            </a:r>
            <a:r>
              <a:rPr lang="en-US" sz="2800" dirty="0"/>
              <a:t>has no incentive to change its working capital (which should </a:t>
            </a:r>
            <a:r>
              <a:rPr lang="en-US" sz="2800" dirty="0" smtClean="0"/>
              <a:t>change</a:t>
            </a:r>
            <a:r>
              <a:rPr lang="tr-TR" sz="2800" dirty="0" smtClean="0"/>
              <a:t> </a:t>
            </a:r>
            <a:r>
              <a:rPr lang="en-US" sz="2800" dirty="0" smtClean="0"/>
              <a:t>as </a:t>
            </a:r>
            <a:r>
              <a:rPr lang="en-US" sz="2800" dirty="0"/>
              <a:t>a result of long-term changes in business activity). Graphically, we </a:t>
            </a:r>
            <a:r>
              <a:rPr lang="en-US" sz="2800" dirty="0" smtClean="0"/>
              <a:t>can</a:t>
            </a:r>
            <a:r>
              <a:rPr lang="tr-TR" sz="2800" dirty="0" smtClean="0"/>
              <a:t> </a:t>
            </a:r>
            <a:r>
              <a:rPr lang="en-US" sz="2800" dirty="0" smtClean="0"/>
              <a:t>summarize </a:t>
            </a:r>
            <a:r>
              <a:rPr lang="en-US" sz="2800" dirty="0"/>
              <a:t>this conclusion as shown in Figure 3.3 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254672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goal of this chapter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The </a:t>
            </a:r>
            <a:r>
              <a:rPr lang="tr-TR" dirty="0" smtClean="0"/>
              <a:t>goal </a:t>
            </a:r>
            <a:r>
              <a:rPr lang="en-US" dirty="0" smtClean="0"/>
              <a:t>of </a:t>
            </a:r>
            <a:r>
              <a:rPr lang="en-US" dirty="0"/>
              <a:t>this chapter is to help managers better understand the relation </a:t>
            </a:r>
            <a:r>
              <a:rPr lang="en-US" dirty="0" smtClean="0"/>
              <a:t>between</a:t>
            </a:r>
            <a:r>
              <a:rPr lang="tr-TR" dirty="0" smtClean="0"/>
              <a:t> </a:t>
            </a:r>
            <a:r>
              <a:rPr lang="en-US" dirty="0" smtClean="0"/>
              <a:t>a firm’s </a:t>
            </a:r>
            <a:r>
              <a:rPr lang="en-US" dirty="0"/>
              <a:t>level of operating activity and working capital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Firms tend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match financing </a:t>
            </a:r>
            <a:r>
              <a:rPr lang="en-US" dirty="0"/>
              <a:t>maturity with their assets’ average </a:t>
            </a:r>
            <a:r>
              <a:rPr lang="en-US" dirty="0" smtClean="0"/>
              <a:t>life.</a:t>
            </a:r>
            <a:r>
              <a:rPr lang="tr-TR" dirty="0"/>
              <a:t> </a:t>
            </a:r>
            <a:r>
              <a:rPr lang="en-US" dirty="0" smtClean="0"/>
              <a:t>This </a:t>
            </a:r>
            <a:r>
              <a:rPr lang="en-US" dirty="0"/>
              <a:t>may </a:t>
            </a:r>
            <a:r>
              <a:rPr lang="en-US" dirty="0" smtClean="0"/>
              <a:t>lead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manager to </a:t>
            </a:r>
            <a:r>
              <a:rPr lang="en-US" dirty="0" smtClean="0"/>
              <a:t>finance </a:t>
            </a:r>
            <a:r>
              <a:rPr lang="en-US" dirty="0"/>
              <a:t>short-term operating assets with short-term debt.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59616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76400"/>
            <a:ext cx="8229600" cy="444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99686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This discussion suggests that when a </a:t>
            </a:r>
            <a:r>
              <a:rPr lang="en-US" dirty="0" smtClean="0"/>
              <a:t>firm </a:t>
            </a:r>
            <a:r>
              <a:rPr lang="en-US" dirty="0"/>
              <a:t>faces seasonality, it needs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analyze </a:t>
            </a:r>
            <a:r>
              <a:rPr lang="en-US" dirty="0"/>
              <a:t>how to mix alternative sources of funding in order to </a:t>
            </a:r>
            <a:r>
              <a:rPr lang="en-US" dirty="0" smtClean="0"/>
              <a:t>cover</a:t>
            </a:r>
            <a:r>
              <a:rPr lang="tr-TR" dirty="0" smtClean="0"/>
              <a:t> </a:t>
            </a:r>
            <a:r>
              <a:rPr lang="en-US" dirty="0" smtClean="0"/>
              <a:t>financing </a:t>
            </a:r>
            <a:r>
              <a:rPr lang="en-US" dirty="0"/>
              <a:t>needs that vary over time. To deepen our analysis, we </a:t>
            </a:r>
            <a:r>
              <a:rPr lang="en-US" dirty="0" smtClean="0"/>
              <a:t>now</a:t>
            </a:r>
            <a:r>
              <a:rPr lang="tr-TR" dirty="0" smtClean="0"/>
              <a:t> explore </a:t>
            </a:r>
            <a:r>
              <a:rPr lang="tr-TR" dirty="0"/>
              <a:t>alternative </a:t>
            </a:r>
            <a:r>
              <a:rPr lang="tr-TR" dirty="0" smtClean="0"/>
              <a:t>financing </a:t>
            </a:r>
            <a:r>
              <a:rPr lang="tr-TR" dirty="0"/>
              <a:t>strategies.</a:t>
            </a:r>
          </a:p>
        </p:txBody>
      </p:sp>
    </p:spTree>
    <p:extLst>
      <p:ext uri="{BB962C8B-B14F-4D97-AF65-F5344CB8AC3E}">
        <p14:creationId xmlns:p14="http://schemas.microsoft.com/office/powerpoint/2010/main" val="21568975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Imagine that the </a:t>
            </a:r>
            <a:r>
              <a:rPr lang="en-US" dirty="0" smtClean="0"/>
              <a:t>firm’s </a:t>
            </a:r>
            <a:r>
              <a:rPr lang="en-US" dirty="0"/>
              <a:t>manager wants to minimize raising </a:t>
            </a:r>
            <a:r>
              <a:rPr lang="en-US" dirty="0" smtClean="0"/>
              <a:t>long-term</a:t>
            </a:r>
            <a:r>
              <a:rPr lang="tr-TR" dirty="0" smtClean="0"/>
              <a:t> </a:t>
            </a:r>
            <a:r>
              <a:rPr lang="en-US" dirty="0" smtClean="0"/>
              <a:t>financing </a:t>
            </a:r>
            <a:r>
              <a:rPr lang="en-US" dirty="0"/>
              <a:t>to avoid having to pay associated fees on funds that are </a:t>
            </a:r>
            <a:r>
              <a:rPr lang="en-US" dirty="0" smtClean="0"/>
              <a:t>not</a:t>
            </a:r>
            <a:r>
              <a:rPr lang="tr-TR" dirty="0" smtClean="0"/>
              <a:t> </a:t>
            </a:r>
            <a:r>
              <a:rPr lang="en-US" dirty="0" smtClean="0"/>
              <a:t>needed </a:t>
            </a:r>
            <a:r>
              <a:rPr lang="en-US" dirty="0"/>
              <a:t>during long periods of lower activity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In this case, the </a:t>
            </a:r>
            <a:r>
              <a:rPr lang="en-US" dirty="0" smtClean="0"/>
              <a:t>manager</a:t>
            </a:r>
            <a:r>
              <a:rPr lang="tr-TR" dirty="0" smtClean="0"/>
              <a:t> </a:t>
            </a:r>
            <a:r>
              <a:rPr lang="en-US" dirty="0" smtClean="0"/>
              <a:t>picks </a:t>
            </a:r>
            <a:r>
              <a:rPr lang="en-US" dirty="0"/>
              <a:t>a level of working capital equal to the minimum monthly </a:t>
            </a:r>
            <a:r>
              <a:rPr lang="en-US" dirty="0" smtClean="0"/>
              <a:t>operating</a:t>
            </a:r>
            <a:r>
              <a:rPr lang="tr-TR" dirty="0" smtClean="0"/>
              <a:t> </a:t>
            </a:r>
            <a:r>
              <a:rPr lang="en-US" dirty="0" smtClean="0"/>
              <a:t>financial </a:t>
            </a:r>
            <a:r>
              <a:rPr lang="en-US" dirty="0"/>
              <a:t>need and covers all peaks with short-term </a:t>
            </a:r>
            <a:r>
              <a:rPr lang="en-US" dirty="0" smtClean="0"/>
              <a:t>financing</a:t>
            </a:r>
            <a:r>
              <a:rPr lang="en-US" dirty="0"/>
              <a:t>. Figure </a:t>
            </a:r>
            <a:r>
              <a:rPr lang="en-US" dirty="0" smtClean="0"/>
              <a:t>3.4</a:t>
            </a:r>
            <a:r>
              <a:rPr lang="tr-TR" dirty="0" smtClean="0"/>
              <a:t> illustrates </a:t>
            </a:r>
            <a:r>
              <a:rPr lang="tr-TR" dirty="0"/>
              <a:t>this choice.</a:t>
            </a:r>
          </a:p>
        </p:txBody>
      </p:sp>
    </p:spTree>
    <p:extLst>
      <p:ext uri="{BB962C8B-B14F-4D97-AF65-F5344CB8AC3E}">
        <p14:creationId xmlns:p14="http://schemas.microsoft.com/office/powerpoint/2010/main" val="29948109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1" y="290513"/>
            <a:ext cx="8458200" cy="627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16127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The graph shows that during the high season,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firm </a:t>
            </a:r>
            <a:r>
              <a:rPr lang="en-US" dirty="0"/>
              <a:t>will increase its operating investment and, since working </a:t>
            </a:r>
            <a:r>
              <a:rPr lang="en-US" dirty="0" smtClean="0"/>
              <a:t>capital</a:t>
            </a:r>
            <a:r>
              <a:rPr lang="tr-TR" dirty="0" smtClean="0"/>
              <a:t> </a:t>
            </a:r>
            <a:r>
              <a:rPr lang="en-US" dirty="0" smtClean="0"/>
              <a:t>does </a:t>
            </a:r>
            <a:r>
              <a:rPr lang="en-US" dirty="0"/>
              <a:t>not change, the increased investment will be </a:t>
            </a:r>
            <a:r>
              <a:rPr lang="en-US" dirty="0" smtClean="0"/>
              <a:t>financed </a:t>
            </a:r>
            <a:r>
              <a:rPr lang="en-US" dirty="0"/>
              <a:t>using </a:t>
            </a:r>
            <a:r>
              <a:rPr lang="en-US" dirty="0" smtClean="0"/>
              <a:t>short</a:t>
            </a:r>
            <a:r>
              <a:rPr lang="tr-TR" dirty="0" smtClean="0"/>
              <a:t> </a:t>
            </a:r>
            <a:r>
              <a:rPr lang="en-US" dirty="0" smtClean="0"/>
              <a:t>term</a:t>
            </a:r>
            <a:r>
              <a:rPr lang="tr-TR" dirty="0"/>
              <a:t> </a:t>
            </a:r>
            <a:r>
              <a:rPr lang="en-US" dirty="0" smtClean="0"/>
              <a:t>financial </a:t>
            </a:r>
            <a:r>
              <a:rPr lang="en-US" dirty="0"/>
              <a:t>debt. </a:t>
            </a:r>
            <a:endParaRPr lang="tr-TR" dirty="0" smtClean="0"/>
          </a:p>
          <a:p>
            <a:pPr algn="just"/>
            <a:r>
              <a:rPr lang="en-US" dirty="0" smtClean="0"/>
              <a:t>During </a:t>
            </a:r>
            <a:r>
              <a:rPr lang="en-US" dirty="0"/>
              <a:t>the low season, in contrast, the </a:t>
            </a:r>
            <a:r>
              <a:rPr lang="en-US" dirty="0" smtClean="0"/>
              <a:t>firm covers</a:t>
            </a:r>
            <a:r>
              <a:rPr lang="tr-TR" dirty="0" smtClean="0"/>
              <a:t> </a:t>
            </a:r>
            <a:r>
              <a:rPr lang="en-US" dirty="0" smtClean="0"/>
              <a:t>all </a:t>
            </a:r>
            <a:r>
              <a:rPr lang="en-US" dirty="0"/>
              <a:t>its </a:t>
            </a:r>
            <a:r>
              <a:rPr lang="en-US" dirty="0" smtClean="0"/>
              <a:t>financial </a:t>
            </a:r>
            <a:r>
              <a:rPr lang="en-US" dirty="0"/>
              <a:t>needs with working capital and has zero </a:t>
            </a:r>
            <a:r>
              <a:rPr lang="en-US" dirty="0" smtClean="0"/>
              <a:t>short-term</a:t>
            </a:r>
            <a:r>
              <a:rPr lang="tr-TR" dirty="0" smtClean="0"/>
              <a:t> financing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31798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>
                <a:solidFill>
                  <a:srgbClr val="FF0000"/>
                </a:solidFill>
              </a:rPr>
              <a:t>Under </a:t>
            </a:r>
            <a:r>
              <a:rPr lang="en-US" i="1" dirty="0">
                <a:solidFill>
                  <a:srgbClr val="FF0000"/>
                </a:solidFill>
              </a:rPr>
              <a:t>normal </a:t>
            </a:r>
            <a:r>
              <a:rPr lang="en-US" dirty="0">
                <a:solidFill>
                  <a:srgbClr val="FF0000"/>
                </a:solidFill>
              </a:rPr>
              <a:t>conditions</a:t>
            </a:r>
            <a:r>
              <a:rPr lang="en-US" dirty="0"/>
              <a:t>, this strategy could be a cheap one: it </a:t>
            </a:r>
            <a:r>
              <a:rPr lang="en-US" dirty="0" smtClean="0"/>
              <a:t>minimizes</a:t>
            </a:r>
            <a:r>
              <a:rPr lang="tr-TR" dirty="0" smtClean="0"/>
              <a:t>  </a:t>
            </a:r>
            <a:r>
              <a:rPr lang="en-US" dirty="0" smtClean="0"/>
              <a:t>the </a:t>
            </a:r>
            <a:r>
              <a:rPr lang="en-US" dirty="0"/>
              <a:t>use of more expensive long-term capital. </a:t>
            </a:r>
            <a:endParaRPr lang="tr-TR" dirty="0" smtClean="0"/>
          </a:p>
          <a:p>
            <a:pPr algn="just"/>
            <a:r>
              <a:rPr lang="en-US" dirty="0" smtClean="0"/>
              <a:t>However</a:t>
            </a:r>
            <a:r>
              <a:rPr lang="en-US" dirty="0"/>
              <a:t>, in a </a:t>
            </a:r>
            <a:r>
              <a:rPr lang="en-US" dirty="0" smtClean="0"/>
              <a:t>more</a:t>
            </a:r>
            <a:r>
              <a:rPr lang="tr-TR" dirty="0" smtClean="0"/>
              <a:t> </a:t>
            </a:r>
            <a:r>
              <a:rPr lang="en-US" dirty="0" smtClean="0"/>
              <a:t>risky </a:t>
            </a:r>
            <a:r>
              <a:rPr lang="en-US" dirty="0"/>
              <a:t>or uncertain market environment, this strategy could subject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firm </a:t>
            </a:r>
            <a:r>
              <a:rPr lang="en-US" dirty="0"/>
              <a:t>to a high level of risk. </a:t>
            </a:r>
            <a:endParaRPr lang="tr-TR" dirty="0" smtClean="0"/>
          </a:p>
          <a:p>
            <a:pPr algn="just"/>
            <a:r>
              <a:rPr lang="en-US" dirty="0" smtClean="0"/>
              <a:t>For </a:t>
            </a:r>
            <a:r>
              <a:rPr lang="en-US" dirty="0"/>
              <a:t>example, if, when the </a:t>
            </a:r>
            <a:r>
              <a:rPr lang="en-US" dirty="0" smtClean="0"/>
              <a:t>firm’s financing</a:t>
            </a:r>
            <a:r>
              <a:rPr lang="tr-TR" dirty="0"/>
              <a:t> </a:t>
            </a:r>
            <a:r>
              <a:rPr lang="en-US" dirty="0" smtClean="0"/>
              <a:t>requirement </a:t>
            </a:r>
            <a:r>
              <a:rPr lang="en-US" dirty="0"/>
              <a:t>is high, a credit crunch or a similar crisis makes it </a:t>
            </a:r>
            <a:r>
              <a:rPr lang="en-US" dirty="0" smtClean="0"/>
              <a:t>impossible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raise short-term </a:t>
            </a:r>
            <a:r>
              <a:rPr lang="en-US" dirty="0" smtClean="0"/>
              <a:t>financing</a:t>
            </a:r>
            <a:r>
              <a:rPr lang="en-US" dirty="0"/>
              <a:t>, this strategy could lead the </a:t>
            </a:r>
            <a:r>
              <a:rPr lang="en-US" dirty="0" smtClean="0"/>
              <a:t>firm </a:t>
            </a:r>
            <a:r>
              <a:rPr lang="en-US" dirty="0"/>
              <a:t>to miss </a:t>
            </a:r>
            <a:r>
              <a:rPr lang="en-US" dirty="0" smtClean="0"/>
              <a:t>out</a:t>
            </a:r>
            <a:r>
              <a:rPr lang="tr-TR" dirty="0" smtClean="0"/>
              <a:t> </a:t>
            </a:r>
            <a:r>
              <a:rPr lang="en-US" dirty="0" smtClean="0"/>
              <a:t>on </a:t>
            </a:r>
            <a:r>
              <a:rPr lang="en-US" dirty="0"/>
              <a:t>participating in the hot market and in turn to suffer a </a:t>
            </a:r>
            <a:r>
              <a:rPr lang="en-US" dirty="0" smtClean="0"/>
              <a:t>considerable</a:t>
            </a:r>
            <a:r>
              <a:rPr lang="tr-TR" dirty="0" smtClean="0"/>
              <a:t> loss </a:t>
            </a:r>
            <a:r>
              <a:rPr lang="tr-TR" dirty="0"/>
              <a:t>or even bankruptcy.</a:t>
            </a:r>
          </a:p>
        </p:txBody>
      </p:sp>
    </p:spTree>
    <p:extLst>
      <p:ext uri="{BB962C8B-B14F-4D97-AF65-F5344CB8AC3E}">
        <p14:creationId xmlns:p14="http://schemas.microsoft.com/office/powerpoint/2010/main" val="9654915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Now imagine that the manager decides to pursue the opposite </a:t>
            </a:r>
            <a:r>
              <a:rPr lang="en-US" dirty="0" smtClean="0"/>
              <a:t>strategy.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is, to avoid rushing in search of immediate </a:t>
            </a:r>
            <a:r>
              <a:rPr lang="en-US" dirty="0" smtClean="0"/>
              <a:t>financing </a:t>
            </a:r>
            <a:r>
              <a:rPr lang="en-US" dirty="0"/>
              <a:t>for </a:t>
            </a:r>
            <a:r>
              <a:rPr lang="en-US" dirty="0" smtClean="0"/>
              <a:t>each</a:t>
            </a:r>
            <a:r>
              <a:rPr lang="tr-TR" dirty="0" smtClean="0"/>
              <a:t> </a:t>
            </a:r>
            <a:r>
              <a:rPr lang="en-US" dirty="0" smtClean="0"/>
              <a:t>peak</a:t>
            </a:r>
            <a:r>
              <a:rPr lang="en-US" dirty="0"/>
              <a:t>, she chooses a high level of working capital covered by </a:t>
            </a:r>
            <a:r>
              <a:rPr lang="en-US" dirty="0" smtClean="0"/>
              <a:t>long-term</a:t>
            </a:r>
            <a:r>
              <a:rPr lang="tr-TR" dirty="0" smtClean="0"/>
              <a:t> </a:t>
            </a:r>
            <a:r>
              <a:rPr lang="en-US" dirty="0" smtClean="0"/>
              <a:t>finance</a:t>
            </a:r>
            <a:r>
              <a:rPr lang="en-US" dirty="0"/>
              <a:t>. This extreme scenario is depicted in Figure 3.5 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69754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2400"/>
            <a:ext cx="8229600" cy="6019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01540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Following this second strategy, the manager could sleep very </a:t>
            </a:r>
            <a:r>
              <a:rPr lang="en-US" dirty="0" smtClean="0"/>
              <a:t>confidently</a:t>
            </a:r>
            <a:r>
              <a:rPr lang="en-US" dirty="0"/>
              <a:t>, knowing that all her </a:t>
            </a:r>
            <a:r>
              <a:rPr lang="en-US" i="1" dirty="0"/>
              <a:t>potential </a:t>
            </a:r>
            <a:r>
              <a:rPr lang="en-US" dirty="0"/>
              <a:t>operating </a:t>
            </a:r>
            <a:r>
              <a:rPr lang="en-US" dirty="0" smtClean="0"/>
              <a:t>financials </a:t>
            </a:r>
            <a:r>
              <a:rPr lang="en-US" dirty="0"/>
              <a:t>needs will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covered.</a:t>
            </a:r>
            <a:endParaRPr lang="tr-TR" dirty="0" smtClean="0"/>
          </a:p>
          <a:p>
            <a:r>
              <a:rPr lang="en-US" dirty="0" smtClean="0"/>
              <a:t> </a:t>
            </a:r>
            <a:r>
              <a:rPr lang="en-US" dirty="0"/>
              <a:t>However, her comfortable </a:t>
            </a:r>
            <a:r>
              <a:rPr lang="en-US" i="1" dirty="0"/>
              <a:t>pillow </a:t>
            </a:r>
            <a:r>
              <a:rPr lang="en-US" dirty="0"/>
              <a:t>is likely to be extremely </a:t>
            </a:r>
            <a:r>
              <a:rPr lang="en-US" dirty="0" smtClean="0"/>
              <a:t>expensive,</a:t>
            </a:r>
            <a:r>
              <a:rPr lang="tr-TR" dirty="0" smtClean="0"/>
              <a:t> </a:t>
            </a:r>
            <a:r>
              <a:rPr lang="en-US" dirty="0" smtClean="0"/>
              <a:t>with </a:t>
            </a:r>
            <a:r>
              <a:rPr lang="en-US" dirty="0"/>
              <a:t>the </a:t>
            </a:r>
            <a:r>
              <a:rPr lang="en-US" dirty="0" smtClean="0"/>
              <a:t>firm </a:t>
            </a:r>
            <a:r>
              <a:rPr lang="en-US" dirty="0"/>
              <a:t>not using its assets to their full potential. </a:t>
            </a:r>
            <a:endParaRPr lang="tr-TR" dirty="0" smtClean="0"/>
          </a:p>
          <a:p>
            <a:r>
              <a:rPr lang="en-US" dirty="0" smtClean="0"/>
              <a:t>During low</a:t>
            </a:r>
            <a:r>
              <a:rPr lang="tr-TR" dirty="0" smtClean="0"/>
              <a:t> </a:t>
            </a:r>
            <a:r>
              <a:rPr lang="en-US" dirty="0" smtClean="0"/>
              <a:t>season</a:t>
            </a:r>
            <a:r>
              <a:rPr lang="en-US" dirty="0"/>
              <a:t>, there would be more funds than necessary within the </a:t>
            </a:r>
            <a:r>
              <a:rPr lang="en-US" dirty="0" smtClean="0"/>
              <a:t>firm which</a:t>
            </a:r>
            <a:r>
              <a:rPr lang="en-US" dirty="0"/>
              <a:t>, being long-term loans or even equity, are likely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require </a:t>
            </a:r>
            <a:r>
              <a:rPr lang="en-US" dirty="0"/>
              <a:t>a considerable return. </a:t>
            </a:r>
            <a:endParaRPr lang="tr-TR" dirty="0" smtClean="0"/>
          </a:p>
          <a:p>
            <a:r>
              <a:rPr lang="en-US" dirty="0" smtClean="0"/>
              <a:t>The </a:t>
            </a:r>
            <a:r>
              <a:rPr lang="en-US" dirty="0"/>
              <a:t>idle funds could certainly be </a:t>
            </a:r>
            <a:r>
              <a:rPr lang="en-US" dirty="0" smtClean="0"/>
              <a:t>invested</a:t>
            </a:r>
            <a:r>
              <a:rPr lang="tr-TR" dirty="0" smtClean="0"/>
              <a:t> </a:t>
            </a:r>
            <a:r>
              <a:rPr lang="en-US" dirty="0" smtClean="0"/>
              <a:t>in short-term, </a:t>
            </a:r>
            <a:r>
              <a:rPr lang="en-US" dirty="0"/>
              <a:t>but the return on such investments is generally low, </a:t>
            </a:r>
            <a:r>
              <a:rPr lang="en-US" dirty="0" smtClean="0"/>
              <a:t>particularly</a:t>
            </a:r>
            <a:r>
              <a:rPr lang="tr-TR" dirty="0" smtClean="0"/>
              <a:t> </a:t>
            </a:r>
            <a:r>
              <a:rPr lang="en-US" dirty="0" smtClean="0"/>
              <a:t>if </a:t>
            </a:r>
            <a:r>
              <a:rPr lang="en-US" dirty="0"/>
              <a:t>one compares it with its associated cost.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24134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Moreover, this strategy </a:t>
            </a:r>
            <a:r>
              <a:rPr lang="tr-TR" dirty="0" smtClean="0"/>
              <a:t>also </a:t>
            </a:r>
            <a:r>
              <a:rPr lang="en-US" dirty="0" smtClean="0"/>
              <a:t>implies </a:t>
            </a:r>
            <a:r>
              <a:rPr lang="en-US" dirty="0"/>
              <a:t>assuming some interest rate risk. Since the duration of </a:t>
            </a:r>
            <a:r>
              <a:rPr lang="en-US" dirty="0" smtClean="0"/>
              <a:t>assets</a:t>
            </a:r>
            <a:r>
              <a:rPr lang="tr-TR" dirty="0" smtClean="0"/>
              <a:t> </a:t>
            </a:r>
            <a:r>
              <a:rPr lang="en-US" dirty="0" smtClean="0"/>
              <a:t>would </a:t>
            </a:r>
            <a:r>
              <a:rPr lang="en-US" dirty="0"/>
              <a:t>be, on average, shorter than the duration of liabilities, interest </a:t>
            </a:r>
            <a:r>
              <a:rPr lang="en-US" dirty="0" smtClean="0"/>
              <a:t>rate</a:t>
            </a:r>
            <a:r>
              <a:rPr lang="tr-TR" dirty="0" smtClean="0"/>
              <a:t> </a:t>
            </a:r>
            <a:r>
              <a:rPr lang="en-US" dirty="0" smtClean="0"/>
              <a:t>variation </a:t>
            </a:r>
            <a:r>
              <a:rPr lang="en-US" dirty="0"/>
              <a:t>would break the balance among them. </a:t>
            </a:r>
            <a:endParaRPr lang="tr-TR" dirty="0" smtClean="0"/>
          </a:p>
          <a:p>
            <a:pPr algn="just"/>
            <a:r>
              <a:rPr lang="en-US" dirty="0" smtClean="0"/>
              <a:t>For </a:t>
            </a:r>
            <a:r>
              <a:rPr lang="en-US" dirty="0"/>
              <a:t>example, if the </a:t>
            </a:r>
            <a:r>
              <a:rPr lang="en-US" dirty="0" smtClean="0"/>
              <a:t>economy</a:t>
            </a:r>
            <a:r>
              <a:rPr lang="tr-TR" dirty="0" smtClean="0"/>
              <a:t> </a:t>
            </a:r>
            <a:r>
              <a:rPr lang="en-US" dirty="0" smtClean="0"/>
              <a:t>enters </a:t>
            </a:r>
            <a:r>
              <a:rPr lang="en-US" dirty="0"/>
              <a:t>a recession, leading to lower interest rates, even though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value </a:t>
            </a:r>
            <a:r>
              <a:rPr lang="en-US" dirty="0"/>
              <a:t>of both assets and liabilities would increase, the latter would do </a:t>
            </a:r>
            <a:r>
              <a:rPr lang="en-US" dirty="0" smtClean="0"/>
              <a:t>so</a:t>
            </a:r>
            <a:r>
              <a:rPr lang="tr-TR" dirty="0" smtClean="0"/>
              <a:t> </a:t>
            </a:r>
            <a:r>
              <a:rPr lang="en-US" dirty="0" smtClean="0"/>
              <a:t>more </a:t>
            </a:r>
            <a:r>
              <a:rPr lang="en-US" dirty="0"/>
              <a:t>strongly, weakening the </a:t>
            </a:r>
            <a:r>
              <a:rPr lang="en-US" dirty="0" smtClean="0"/>
              <a:t>financial </a:t>
            </a:r>
            <a:r>
              <a:rPr lang="en-US" dirty="0"/>
              <a:t>position of the </a:t>
            </a:r>
            <a:r>
              <a:rPr lang="en-US" dirty="0" smtClean="0"/>
              <a:t>firm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6950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THE EFFECTS OF SEASONALITY ON WORKING CAPITAL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000" dirty="0"/>
              <a:t>Many industries are characterized by high seasonality. A seasonal </a:t>
            </a:r>
            <a:r>
              <a:rPr lang="en-US" sz="3000" dirty="0" smtClean="0"/>
              <a:t>business</a:t>
            </a:r>
            <a:r>
              <a:rPr lang="tr-TR" sz="3000" dirty="0" smtClean="0"/>
              <a:t> </a:t>
            </a:r>
            <a:r>
              <a:rPr lang="en-US" sz="3000" dirty="0" smtClean="0"/>
              <a:t>is </a:t>
            </a:r>
            <a:r>
              <a:rPr lang="en-US" sz="3000" dirty="0"/>
              <a:t>one in which the majority of its trade occurs during a short period </a:t>
            </a:r>
            <a:r>
              <a:rPr lang="en-US" sz="3000" dirty="0" smtClean="0"/>
              <a:t>each</a:t>
            </a:r>
            <a:r>
              <a:rPr lang="tr-TR" sz="3000" dirty="0" smtClean="0"/>
              <a:t> </a:t>
            </a:r>
            <a:r>
              <a:rPr lang="en-US" sz="3000" dirty="0" smtClean="0"/>
              <a:t>year</a:t>
            </a:r>
            <a:r>
              <a:rPr lang="en-US" sz="3000" dirty="0"/>
              <a:t>, or a business that experiences substantial changes in trading </a:t>
            </a:r>
            <a:r>
              <a:rPr lang="en-US" sz="3000" dirty="0" smtClean="0"/>
              <a:t>activity</a:t>
            </a:r>
            <a:r>
              <a:rPr lang="tr-TR" sz="3000" dirty="0" smtClean="0"/>
              <a:t> throughout </a:t>
            </a:r>
            <a:r>
              <a:rPr lang="tr-TR" sz="3000" dirty="0"/>
              <a:t>the year.</a:t>
            </a:r>
          </a:p>
        </p:txBody>
      </p:sp>
    </p:spTree>
    <p:extLst>
      <p:ext uri="{BB962C8B-B14F-4D97-AF65-F5344CB8AC3E}">
        <p14:creationId xmlns:p14="http://schemas.microsoft.com/office/powerpoint/2010/main" val="25571643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Which of these strategies is the best one to follow?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tr-TR" sz="2800" dirty="0" smtClean="0"/>
              <a:t>It’s </a:t>
            </a:r>
            <a:r>
              <a:rPr lang="en-US" sz="2800" dirty="0"/>
              <a:t>depends, among other things, on the business’s debt capacity and </a:t>
            </a:r>
            <a:r>
              <a:rPr lang="en-US" sz="2800" dirty="0" smtClean="0"/>
              <a:t>its</a:t>
            </a:r>
            <a:r>
              <a:rPr lang="tr-TR" sz="2800" dirty="0" smtClean="0"/>
              <a:t> access </a:t>
            </a:r>
            <a:r>
              <a:rPr lang="tr-TR" sz="2800" dirty="0"/>
              <a:t>to debt</a:t>
            </a:r>
            <a:r>
              <a:rPr lang="tr-TR" sz="2800" dirty="0" smtClean="0"/>
              <a:t>.</a:t>
            </a:r>
          </a:p>
          <a:p>
            <a:pPr algn="just"/>
            <a:r>
              <a:rPr lang="en-US" sz="2800" dirty="0"/>
              <a:t>A </a:t>
            </a:r>
            <a:r>
              <a:rPr lang="en-US" sz="2800" dirty="0" smtClean="0"/>
              <a:t>firm’s </a:t>
            </a:r>
            <a:r>
              <a:rPr lang="en-US" sz="2800" dirty="0"/>
              <a:t>location is also likely to </a:t>
            </a:r>
            <a:r>
              <a:rPr lang="en-US" sz="2800" dirty="0" smtClean="0"/>
              <a:t>influence </a:t>
            </a:r>
            <a:r>
              <a:rPr lang="en-US" sz="2800" dirty="0"/>
              <a:t>this decision: </a:t>
            </a:r>
            <a:r>
              <a:rPr lang="en-US" sz="2800" dirty="0" smtClean="0"/>
              <a:t>if</a:t>
            </a:r>
            <a:r>
              <a:rPr lang="tr-TR" sz="2800" dirty="0" smtClean="0"/>
              <a:t> </a:t>
            </a:r>
            <a:r>
              <a:rPr lang="en-US" sz="2800" dirty="0" smtClean="0"/>
              <a:t>the </a:t>
            </a:r>
            <a:r>
              <a:rPr lang="en-US" sz="2800" dirty="0"/>
              <a:t>seasonal </a:t>
            </a:r>
            <a:r>
              <a:rPr lang="en-US" sz="2800" dirty="0" smtClean="0"/>
              <a:t>firm </a:t>
            </a:r>
            <a:r>
              <a:rPr lang="en-US" sz="2800" dirty="0"/>
              <a:t>is in the United States, Germany, or similar </a:t>
            </a:r>
            <a:r>
              <a:rPr lang="en-US" sz="2800" dirty="0" smtClean="0"/>
              <a:t>countries</a:t>
            </a:r>
            <a:r>
              <a:rPr lang="tr-TR" sz="2800" dirty="0" smtClean="0"/>
              <a:t> </a:t>
            </a:r>
            <a:r>
              <a:rPr lang="en-US" sz="2800" dirty="0" smtClean="0"/>
              <a:t>(where financing </a:t>
            </a:r>
            <a:r>
              <a:rPr lang="en-US" sz="2800" dirty="0"/>
              <a:t>opportunities are usually relatively easy to access), </a:t>
            </a:r>
            <a:r>
              <a:rPr lang="en-US" sz="2800" dirty="0" smtClean="0"/>
              <a:t>the</a:t>
            </a:r>
            <a:r>
              <a:rPr lang="tr-TR" sz="2800" dirty="0" smtClean="0"/>
              <a:t> </a:t>
            </a:r>
            <a:r>
              <a:rPr lang="en-US" sz="2800" dirty="0" smtClean="0"/>
              <a:t>optimal </a:t>
            </a:r>
            <a:r>
              <a:rPr lang="en-US" sz="2800" dirty="0"/>
              <a:t>choice would probably require a lower investment in </a:t>
            </a:r>
            <a:r>
              <a:rPr lang="en-US" sz="2800" dirty="0" smtClean="0"/>
              <a:t>working</a:t>
            </a:r>
            <a:r>
              <a:rPr lang="tr-TR" sz="2800" dirty="0" smtClean="0"/>
              <a:t> </a:t>
            </a:r>
            <a:r>
              <a:rPr lang="en-US" sz="2800" dirty="0" smtClean="0"/>
              <a:t>capital </a:t>
            </a:r>
            <a:r>
              <a:rPr lang="en-US" sz="2800" dirty="0"/>
              <a:t>(</a:t>
            </a:r>
            <a:r>
              <a:rPr lang="en-US" sz="2800" dirty="0" smtClean="0"/>
              <a:t>long-t</a:t>
            </a:r>
            <a:r>
              <a:rPr lang="tr-TR" sz="2800" dirty="0" smtClean="0"/>
              <a:t>e</a:t>
            </a:r>
            <a:r>
              <a:rPr lang="en-US" sz="2800" dirty="0" err="1" smtClean="0"/>
              <a:t>rm</a:t>
            </a:r>
            <a:r>
              <a:rPr lang="en-US" sz="2800" dirty="0" smtClean="0"/>
              <a:t> </a:t>
            </a:r>
            <a:r>
              <a:rPr lang="en-US" sz="2800" dirty="0"/>
              <a:t>operating </a:t>
            </a:r>
            <a:r>
              <a:rPr lang="en-US" sz="2800" dirty="0" smtClean="0"/>
              <a:t>finance</a:t>
            </a:r>
            <a:r>
              <a:rPr lang="en-US" sz="2800" dirty="0"/>
              <a:t>) than if the same business </a:t>
            </a:r>
            <a:r>
              <a:rPr lang="en-US" sz="2800" dirty="0" smtClean="0"/>
              <a:t>were</a:t>
            </a:r>
            <a:r>
              <a:rPr lang="tr-TR" sz="2800" dirty="0" smtClean="0"/>
              <a:t> </a:t>
            </a:r>
            <a:r>
              <a:rPr lang="en-US" sz="2800" dirty="0" smtClean="0"/>
              <a:t>located </a:t>
            </a:r>
            <a:r>
              <a:rPr lang="en-US" sz="2800" dirty="0"/>
              <a:t>in a developing </a:t>
            </a:r>
            <a:r>
              <a:rPr lang="en-US" sz="2800" dirty="0" smtClean="0"/>
              <a:t>country</a:t>
            </a:r>
            <a:r>
              <a:rPr lang="tr-TR" sz="2800" dirty="0" smtClean="0"/>
              <a:t>.</a:t>
            </a:r>
          </a:p>
          <a:p>
            <a:pPr algn="just"/>
            <a:r>
              <a:rPr lang="en-US" sz="2800" dirty="0" smtClean="0"/>
              <a:t>However</a:t>
            </a:r>
            <a:r>
              <a:rPr lang="en-US" sz="2800" dirty="0"/>
              <a:t>, in general, the optimal strategy is not likely to </a:t>
            </a:r>
            <a:r>
              <a:rPr lang="en-US" sz="2800" dirty="0" smtClean="0"/>
              <a:t>be</a:t>
            </a:r>
            <a:r>
              <a:rPr lang="tr-TR" sz="2800" dirty="0" smtClean="0"/>
              <a:t> </a:t>
            </a:r>
            <a:r>
              <a:rPr lang="en-US" sz="2800" dirty="0" smtClean="0"/>
              <a:t>characterized </a:t>
            </a:r>
            <a:r>
              <a:rPr lang="en-US" sz="2800" dirty="0"/>
              <a:t>by either of these extreme strategies, but rather is likely </a:t>
            </a:r>
            <a:r>
              <a:rPr lang="en-US" sz="2800" dirty="0" smtClean="0"/>
              <a:t>to</a:t>
            </a:r>
            <a:r>
              <a:rPr lang="tr-TR" sz="2800" dirty="0" smtClean="0"/>
              <a:t> </a:t>
            </a:r>
            <a:r>
              <a:rPr lang="en-US" sz="2800" dirty="0" smtClean="0"/>
              <a:t>lie </a:t>
            </a:r>
            <a:r>
              <a:rPr lang="en-US" sz="2800" dirty="0"/>
              <a:t>somewhere in between. Such an intermediate strategy is depicted </a:t>
            </a:r>
            <a:r>
              <a:rPr lang="en-US" sz="2800" dirty="0" smtClean="0"/>
              <a:t>in</a:t>
            </a:r>
            <a:r>
              <a:rPr lang="tr-TR" sz="2800" dirty="0" smtClean="0"/>
              <a:t> Figure </a:t>
            </a:r>
            <a:r>
              <a:rPr lang="tr-TR" sz="2800" dirty="0"/>
              <a:t>3.6 .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1492600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33400"/>
            <a:ext cx="8229600" cy="6019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19725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trade-off between the goals of minimizing low-return investments</a:t>
            </a:r>
            <a:r>
              <a:rPr lang="tr-TR" dirty="0"/>
              <a:t> </a:t>
            </a:r>
            <a:r>
              <a:rPr lang="en-US" dirty="0"/>
              <a:t>(</a:t>
            </a:r>
            <a:r>
              <a:rPr lang="en-US" i="1" dirty="0"/>
              <a:t>idle </a:t>
            </a:r>
            <a:r>
              <a:rPr lang="en-US" dirty="0"/>
              <a:t>cash) and avoiding liquidity risk should guide the proper level of</a:t>
            </a:r>
            <a:r>
              <a:rPr lang="tr-TR" dirty="0"/>
              <a:t> </a:t>
            </a:r>
            <a:r>
              <a:rPr lang="en-US" dirty="0"/>
              <a:t>working capital selected. Given this choice, the portion of financial needs</a:t>
            </a:r>
            <a:r>
              <a:rPr lang="tr-TR" dirty="0"/>
              <a:t> </a:t>
            </a:r>
            <a:r>
              <a:rPr lang="en-US" dirty="0"/>
              <a:t>for operation that are not covered with working capital will be financed</a:t>
            </a:r>
            <a:r>
              <a:rPr lang="tr-TR" dirty="0"/>
              <a:t> with short-term debt.</a:t>
            </a:r>
          </a:p>
          <a:p>
            <a:r>
              <a:rPr lang="en-US" dirty="0"/>
              <a:t>Thus, while a sound </a:t>
            </a:r>
            <a:r>
              <a:rPr lang="en-US" dirty="0" smtClean="0"/>
              <a:t>financial </a:t>
            </a:r>
            <a:r>
              <a:rPr lang="en-US" dirty="0"/>
              <a:t>policy will count </a:t>
            </a:r>
            <a:r>
              <a:rPr lang="en-US" dirty="0" smtClean="0"/>
              <a:t>on</a:t>
            </a:r>
            <a:r>
              <a:rPr lang="tr-TR" dirty="0" smtClean="0"/>
              <a:t> </a:t>
            </a:r>
            <a:r>
              <a:rPr lang="en-US" dirty="0" smtClean="0"/>
              <a:t>long-term financing </a:t>
            </a:r>
            <a:r>
              <a:rPr lang="en-US" dirty="0"/>
              <a:t>to partially cover varying </a:t>
            </a:r>
            <a:r>
              <a:rPr lang="en-US" dirty="0" smtClean="0"/>
              <a:t>financial </a:t>
            </a:r>
            <a:r>
              <a:rPr lang="en-US" dirty="0"/>
              <a:t>needs, </a:t>
            </a:r>
            <a:r>
              <a:rPr lang="en-US" dirty="0" smtClean="0"/>
              <a:t>short-term</a:t>
            </a:r>
            <a:r>
              <a:rPr lang="tr-TR" dirty="0" smtClean="0"/>
              <a:t> </a:t>
            </a:r>
            <a:r>
              <a:rPr lang="en-US" dirty="0" smtClean="0"/>
              <a:t>debt </a:t>
            </a:r>
            <a:r>
              <a:rPr lang="en-US" dirty="0"/>
              <a:t>should be optimally raised to </a:t>
            </a:r>
            <a:r>
              <a:rPr lang="en-US" dirty="0" smtClean="0"/>
              <a:t>finance </a:t>
            </a:r>
            <a:r>
              <a:rPr lang="en-US" dirty="0"/>
              <a:t>seasonal cash shortages due </a:t>
            </a:r>
            <a:r>
              <a:rPr lang="en-US" dirty="0" smtClean="0"/>
              <a:t>to</a:t>
            </a:r>
            <a:r>
              <a:rPr lang="tr-TR" dirty="0" smtClean="0"/>
              <a:t> changes </a:t>
            </a:r>
            <a:r>
              <a:rPr lang="tr-TR" dirty="0"/>
              <a:t>in operational investment.</a:t>
            </a:r>
          </a:p>
        </p:txBody>
      </p:sp>
    </p:spTree>
    <p:extLst>
      <p:ext uri="{BB962C8B-B14F-4D97-AF65-F5344CB8AC3E}">
        <p14:creationId xmlns:p14="http://schemas.microsoft.com/office/powerpoint/2010/main" val="35263736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When </a:t>
            </a:r>
            <a:r>
              <a:rPr lang="en-US" dirty="0" smtClean="0"/>
              <a:t>firms </a:t>
            </a:r>
            <a:r>
              <a:rPr lang="en-US" dirty="0"/>
              <a:t>fail to have a coherent working capital policy in the </a:t>
            </a:r>
            <a:r>
              <a:rPr lang="en-US" dirty="0" smtClean="0"/>
              <a:t>context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 developed capital market, a wise advisor would probably </a:t>
            </a:r>
            <a:r>
              <a:rPr lang="en-US" dirty="0" smtClean="0"/>
              <a:t>point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out and the </a:t>
            </a:r>
            <a:r>
              <a:rPr lang="en-US" dirty="0" smtClean="0"/>
              <a:t>firm </a:t>
            </a:r>
            <a:r>
              <a:rPr lang="en-US" dirty="0"/>
              <a:t>would correct the problem, experiencing almost </a:t>
            </a:r>
            <a:r>
              <a:rPr lang="en-US" dirty="0" smtClean="0"/>
              <a:t>no</a:t>
            </a:r>
            <a:r>
              <a:rPr lang="tr-TR" dirty="0" smtClean="0"/>
              <a:t> </a:t>
            </a:r>
            <a:r>
              <a:rPr lang="en-US" dirty="0" smtClean="0"/>
              <a:t>frictions.</a:t>
            </a:r>
            <a:endParaRPr lang="tr-TR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When the </a:t>
            </a:r>
            <a:r>
              <a:rPr lang="en-US" dirty="0" smtClean="0"/>
              <a:t>firm </a:t>
            </a:r>
            <a:r>
              <a:rPr lang="en-US" dirty="0"/>
              <a:t>instead operates in an emerging </a:t>
            </a:r>
            <a:r>
              <a:rPr lang="en-US" dirty="0" smtClean="0"/>
              <a:t>economy,</a:t>
            </a:r>
            <a:r>
              <a:rPr lang="tr-TR" dirty="0" smtClean="0"/>
              <a:t> </a:t>
            </a:r>
            <a:r>
              <a:rPr lang="en-US" dirty="0" smtClean="0"/>
              <a:t>which</a:t>
            </a:r>
            <a:r>
              <a:rPr lang="en-US" dirty="0"/>
              <a:t>, as we’ve noted, usually have low-quality capital markets (i.e., </a:t>
            </a:r>
            <a:r>
              <a:rPr lang="en-US" dirty="0" smtClean="0"/>
              <a:t>capi</a:t>
            </a:r>
            <a:r>
              <a:rPr lang="en-US" dirty="0"/>
              <a:t>tal is in short supply, market size and liquidity are an issue, and </a:t>
            </a:r>
            <a:r>
              <a:rPr lang="en-US" dirty="0" smtClean="0"/>
              <a:t>institutional</a:t>
            </a:r>
            <a:r>
              <a:rPr lang="tr-TR" dirty="0" smtClean="0"/>
              <a:t> </a:t>
            </a:r>
            <a:r>
              <a:rPr lang="en-US" dirty="0" smtClean="0"/>
              <a:t>failures </a:t>
            </a:r>
            <a:r>
              <a:rPr lang="en-US" dirty="0"/>
              <a:t>are common), inappropriate </a:t>
            </a:r>
            <a:r>
              <a:rPr lang="en-US" dirty="0" smtClean="0"/>
              <a:t>f</a:t>
            </a:r>
            <a:r>
              <a:rPr lang="tr-TR" dirty="0" smtClean="0"/>
              <a:t>i</a:t>
            </a:r>
            <a:r>
              <a:rPr lang="en-US" dirty="0" err="1" smtClean="0"/>
              <a:t>nancing</a:t>
            </a:r>
            <a:r>
              <a:rPr lang="en-US" dirty="0" smtClean="0"/>
              <a:t> </a:t>
            </a:r>
            <a:r>
              <a:rPr lang="en-US" dirty="0"/>
              <a:t>of </a:t>
            </a:r>
            <a:r>
              <a:rPr lang="en-US" dirty="0" smtClean="0"/>
              <a:t>operating</a:t>
            </a:r>
            <a:r>
              <a:rPr lang="tr-TR" dirty="0" smtClean="0"/>
              <a:t> </a:t>
            </a:r>
            <a:r>
              <a:rPr lang="en-US" dirty="0" smtClean="0"/>
              <a:t>activities </a:t>
            </a:r>
            <a:r>
              <a:rPr lang="en-US" dirty="0"/>
              <a:t>can lead the </a:t>
            </a:r>
            <a:r>
              <a:rPr lang="en-US" dirty="0" smtClean="0"/>
              <a:t>f</a:t>
            </a:r>
            <a:r>
              <a:rPr lang="tr-TR" dirty="0" smtClean="0"/>
              <a:t>i</a:t>
            </a:r>
            <a:r>
              <a:rPr lang="en-US" dirty="0" err="1" smtClean="0"/>
              <a:t>rm</a:t>
            </a:r>
            <a:r>
              <a:rPr lang="en-US" dirty="0" smtClean="0"/>
              <a:t> </a:t>
            </a:r>
            <a:r>
              <a:rPr lang="en-US" dirty="0"/>
              <a:t>into </a:t>
            </a:r>
            <a:r>
              <a:rPr lang="en-US" dirty="0" smtClean="0"/>
              <a:t>financial </a:t>
            </a:r>
            <a:r>
              <a:rPr lang="en-US" dirty="0"/>
              <a:t>distress.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53761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FINANCING GROWTH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So far, we have considered the problem of a manager selecting the </a:t>
            </a:r>
            <a:r>
              <a:rPr lang="en-US" dirty="0" smtClean="0"/>
              <a:t>optimal</a:t>
            </a:r>
            <a:r>
              <a:rPr lang="tr-TR" dirty="0" smtClean="0"/>
              <a:t> </a:t>
            </a:r>
            <a:r>
              <a:rPr lang="en-US" dirty="0" smtClean="0"/>
              <a:t>level </a:t>
            </a:r>
            <a:r>
              <a:rPr lang="en-US" dirty="0"/>
              <a:t>of working capital for the case of </a:t>
            </a:r>
            <a:r>
              <a:rPr lang="en-US" dirty="0" smtClean="0"/>
              <a:t>firms </a:t>
            </a:r>
            <a:r>
              <a:rPr lang="en-US" dirty="0"/>
              <a:t>facing seasonality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dirty="0"/>
              <a:t>However, this optimal decision is potentially, indeed, most </a:t>
            </a:r>
            <a:r>
              <a:rPr lang="en-US" dirty="0" smtClean="0"/>
              <a:t>likely,</a:t>
            </a:r>
            <a:r>
              <a:rPr lang="tr-TR" dirty="0" smtClean="0"/>
              <a:t> </a:t>
            </a:r>
            <a:r>
              <a:rPr lang="en-US" dirty="0" smtClean="0"/>
              <a:t>dynamic</a:t>
            </a:r>
            <a:r>
              <a:rPr lang="en-US" dirty="0"/>
              <a:t>: most </a:t>
            </a:r>
            <a:r>
              <a:rPr lang="en-US" dirty="0" smtClean="0"/>
              <a:t>firms </a:t>
            </a:r>
            <a:r>
              <a:rPr lang="en-US" dirty="0"/>
              <a:t>not only observe seasonal variation in </a:t>
            </a:r>
            <a:r>
              <a:rPr lang="en-US" dirty="0" smtClean="0"/>
              <a:t>economic</a:t>
            </a:r>
            <a:r>
              <a:rPr lang="tr-TR" dirty="0" smtClean="0"/>
              <a:t> </a:t>
            </a:r>
            <a:r>
              <a:rPr lang="en-US" dirty="0" smtClean="0"/>
              <a:t>activity </a:t>
            </a:r>
            <a:r>
              <a:rPr lang="en-US" dirty="0"/>
              <a:t>but also grow over time.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255800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000" dirty="0"/>
              <a:t>The question we turn to here is whether </a:t>
            </a:r>
            <a:r>
              <a:rPr lang="en-US" sz="3000" dirty="0" smtClean="0"/>
              <a:t>a</a:t>
            </a:r>
            <a:r>
              <a:rPr lang="tr-TR" sz="3000" dirty="0" smtClean="0"/>
              <a:t> </a:t>
            </a:r>
            <a:r>
              <a:rPr lang="en-US" sz="3000" dirty="0" smtClean="0"/>
              <a:t>firm </a:t>
            </a:r>
            <a:r>
              <a:rPr lang="en-US" sz="3000" dirty="0"/>
              <a:t>should adjust its working capital when it experiences not just </a:t>
            </a:r>
            <a:r>
              <a:rPr lang="en-US" sz="3000" dirty="0" smtClean="0"/>
              <a:t>seasonality</a:t>
            </a:r>
            <a:r>
              <a:rPr lang="tr-TR" sz="3000" dirty="0" smtClean="0"/>
              <a:t> </a:t>
            </a:r>
            <a:r>
              <a:rPr lang="en-US" sz="3000" dirty="0" smtClean="0"/>
              <a:t>but </a:t>
            </a:r>
            <a:r>
              <a:rPr lang="en-US" sz="3000" dirty="0"/>
              <a:t>also a clearly </a:t>
            </a:r>
            <a:r>
              <a:rPr lang="en-US" sz="3000" dirty="0" smtClean="0"/>
              <a:t>defined </a:t>
            </a:r>
            <a:r>
              <a:rPr lang="en-US" sz="3000" dirty="0"/>
              <a:t>trend (either positive </a:t>
            </a:r>
            <a:r>
              <a:rPr lang="en-US" sz="3000" dirty="0" smtClean="0"/>
              <a:t>or</a:t>
            </a:r>
            <a:r>
              <a:rPr lang="tr-TR" sz="3000" dirty="0" smtClean="0"/>
              <a:t> </a:t>
            </a:r>
            <a:r>
              <a:rPr lang="en-US" sz="3000" dirty="0" smtClean="0"/>
              <a:t>negative</a:t>
            </a:r>
            <a:r>
              <a:rPr lang="en-US" sz="3000" dirty="0"/>
              <a:t>) </a:t>
            </a:r>
            <a:r>
              <a:rPr lang="en-US" sz="3000" dirty="0" smtClean="0"/>
              <a:t>in</a:t>
            </a:r>
            <a:r>
              <a:rPr lang="tr-TR" sz="3000" dirty="0" smtClean="0"/>
              <a:t> activity </a:t>
            </a:r>
            <a:r>
              <a:rPr lang="tr-TR" sz="3000" dirty="0"/>
              <a:t>level</a:t>
            </a:r>
            <a:r>
              <a:rPr lang="tr-TR" sz="3000" dirty="0" smtClean="0"/>
              <a:t>.</a:t>
            </a:r>
          </a:p>
          <a:p>
            <a:pPr algn="just"/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196599866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Imagine a </a:t>
            </a:r>
            <a:r>
              <a:rPr lang="en-US" dirty="0" smtClean="0"/>
              <a:t>firm </a:t>
            </a:r>
            <a:r>
              <a:rPr lang="en-US" dirty="0"/>
              <a:t>that, without changing any commercial, </a:t>
            </a:r>
            <a:r>
              <a:rPr lang="en-US" dirty="0" smtClean="0"/>
              <a:t>production,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operational policy, is experiencing a sudden increase in sales (e.g., </a:t>
            </a:r>
            <a:r>
              <a:rPr lang="en-US" dirty="0" smtClean="0"/>
              <a:t>consumers</a:t>
            </a:r>
            <a:r>
              <a:rPr lang="tr-TR" dirty="0" smtClean="0"/>
              <a:t> </a:t>
            </a:r>
            <a:r>
              <a:rPr lang="en-US" dirty="0" smtClean="0"/>
              <a:t>started </a:t>
            </a:r>
            <a:r>
              <a:rPr lang="en-US" dirty="0"/>
              <a:t>going crazy about one of its key products). Since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investment </a:t>
            </a:r>
            <a:r>
              <a:rPr lang="en-US" dirty="0"/>
              <a:t>in, say, receivables will be equal to </a:t>
            </a:r>
            <a:r>
              <a:rPr lang="en-US" i="1" dirty="0"/>
              <a:t>number of days of </a:t>
            </a:r>
            <a:r>
              <a:rPr lang="en-US" i="1" dirty="0" smtClean="0"/>
              <a:t>customers’</a:t>
            </a:r>
            <a:r>
              <a:rPr lang="tr-TR" i="1" dirty="0" smtClean="0"/>
              <a:t> </a:t>
            </a:r>
            <a:r>
              <a:rPr lang="en-US" i="1" dirty="0" smtClean="0"/>
              <a:t>credit </a:t>
            </a:r>
            <a:r>
              <a:rPr lang="en-US" dirty="0"/>
              <a:t>´ </a:t>
            </a:r>
            <a:r>
              <a:rPr lang="en-US" i="1" dirty="0"/>
              <a:t>daily sales, </a:t>
            </a:r>
            <a:r>
              <a:rPr lang="en-US" dirty="0"/>
              <a:t>the </a:t>
            </a:r>
            <a:r>
              <a:rPr lang="en-US" dirty="0" smtClean="0"/>
              <a:t>firm’s </a:t>
            </a:r>
            <a:r>
              <a:rPr lang="en-US" dirty="0"/>
              <a:t>operational investment will certainly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higher</a:t>
            </a:r>
            <a:r>
              <a:rPr lang="en-US" dirty="0"/>
              <a:t>. </a:t>
            </a:r>
            <a:endParaRPr lang="tr-TR" dirty="0" smtClean="0"/>
          </a:p>
          <a:p>
            <a:pPr algn="just"/>
            <a:r>
              <a:rPr lang="en-US" dirty="0"/>
              <a:t>However, the impact of growth on operational investment will be</a:t>
            </a:r>
            <a:r>
              <a:rPr lang="tr-TR" dirty="0"/>
              <a:t> </a:t>
            </a:r>
            <a:r>
              <a:rPr lang="en-US" dirty="0"/>
              <a:t>stressed if it results not only from an external phenomenon (such as fashion</a:t>
            </a:r>
            <a:r>
              <a:rPr lang="tr-TR" dirty="0"/>
              <a:t> </a:t>
            </a:r>
            <a:r>
              <a:rPr lang="en-US" dirty="0"/>
              <a:t>hits or general market growth) but also from the firm’s strategic decisions.</a:t>
            </a:r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684693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As an example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/>
              <a:t>C</a:t>
            </a:r>
            <a:r>
              <a:rPr lang="en-US" dirty="0" err="1" smtClean="0"/>
              <a:t>onsider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smtClean="0"/>
              <a:t>firm </a:t>
            </a:r>
            <a:r>
              <a:rPr lang="en-US" dirty="0"/>
              <a:t>that used to allow customers to pay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15 </a:t>
            </a:r>
            <a:r>
              <a:rPr lang="en-US" dirty="0"/>
              <a:t>days, but that has extended the collection period to 20 days, </a:t>
            </a:r>
            <a:r>
              <a:rPr lang="en-US" dirty="0" smtClean="0"/>
              <a:t>there</a:t>
            </a:r>
            <a:r>
              <a:rPr lang="tr-TR" dirty="0" smtClean="0"/>
              <a:t> </a:t>
            </a:r>
            <a:r>
              <a:rPr lang="en-US" dirty="0" smtClean="0"/>
              <a:t>by</a:t>
            </a:r>
            <a:r>
              <a:rPr lang="tr-TR" dirty="0" smtClean="0"/>
              <a:t> </a:t>
            </a:r>
            <a:r>
              <a:rPr lang="en-US" dirty="0" smtClean="0"/>
              <a:t>attracting </a:t>
            </a:r>
            <a:r>
              <a:rPr lang="en-US" dirty="0"/>
              <a:t>more customers and in turn increasing sales. </a:t>
            </a:r>
            <a:r>
              <a:rPr lang="en-US" dirty="0" smtClean="0"/>
              <a:t>For </a:t>
            </a:r>
            <a:r>
              <a:rPr lang="en-US" dirty="0"/>
              <a:t>each dollar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sales</a:t>
            </a:r>
            <a:r>
              <a:rPr lang="en-US" dirty="0"/>
              <a:t>, there would now be </a:t>
            </a:r>
            <a:r>
              <a:rPr lang="en-US" dirty="0" smtClean="0"/>
              <a:t>five </a:t>
            </a:r>
            <a:r>
              <a:rPr lang="en-US" dirty="0"/>
              <a:t>extra days of account receivables waiting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cashed in. There would also be more sales dollars to </a:t>
            </a:r>
            <a:r>
              <a:rPr lang="en-US" dirty="0" smtClean="0"/>
              <a:t>finance.</a:t>
            </a:r>
            <a:endParaRPr lang="tr-TR" dirty="0" smtClean="0"/>
          </a:p>
          <a:p>
            <a:pPr algn="just"/>
            <a:r>
              <a:rPr lang="en-US" dirty="0" smtClean="0"/>
              <a:t>This</a:t>
            </a:r>
            <a:r>
              <a:rPr lang="tr-TR" dirty="0" smtClean="0"/>
              <a:t> </a:t>
            </a:r>
            <a:r>
              <a:rPr lang="en-US" dirty="0" smtClean="0"/>
              <a:t>represents </a:t>
            </a:r>
            <a:r>
              <a:rPr lang="en-US" dirty="0"/>
              <a:t>a supplementary investment in customers equal to </a:t>
            </a:r>
            <a:r>
              <a:rPr lang="en-US" i="1" dirty="0"/>
              <a:t>5 </a:t>
            </a:r>
            <a:r>
              <a:rPr lang="en-US" i="1" dirty="0" smtClean="0"/>
              <a:t>days</a:t>
            </a:r>
            <a:r>
              <a:rPr lang="tr-TR" i="1" dirty="0" smtClean="0"/>
              <a:t>’ </a:t>
            </a:r>
            <a:r>
              <a:rPr lang="en-US" i="1" dirty="0" smtClean="0"/>
              <a:t>the</a:t>
            </a:r>
            <a:r>
              <a:rPr lang="tr-TR" i="1" dirty="0"/>
              <a:t> </a:t>
            </a:r>
            <a:r>
              <a:rPr lang="en-US" i="1" dirty="0" smtClean="0"/>
              <a:t>previous </a:t>
            </a:r>
            <a:r>
              <a:rPr lang="en-US" i="1" dirty="0"/>
              <a:t>daily volume </a:t>
            </a:r>
            <a:r>
              <a:rPr lang="en-US" dirty="0"/>
              <a:t>+ </a:t>
            </a:r>
            <a:r>
              <a:rPr lang="en-US" i="1" dirty="0"/>
              <a:t>20 days </a:t>
            </a:r>
            <a:r>
              <a:rPr lang="en-US" dirty="0"/>
              <a:t>´ </a:t>
            </a:r>
            <a:r>
              <a:rPr lang="en-US" i="1" dirty="0"/>
              <a:t>the volume increase in daily sales. </a:t>
            </a:r>
            <a:r>
              <a:rPr lang="en-US" dirty="0"/>
              <a:t>In </a:t>
            </a:r>
            <a:r>
              <a:rPr lang="en-US" dirty="0" smtClean="0"/>
              <a:t>this</a:t>
            </a:r>
            <a:r>
              <a:rPr lang="tr-TR" dirty="0" smtClean="0"/>
              <a:t> </a:t>
            </a:r>
            <a:r>
              <a:rPr lang="en-US" dirty="0" smtClean="0"/>
              <a:t>case</a:t>
            </a:r>
            <a:r>
              <a:rPr lang="en-US" dirty="0"/>
              <a:t>, both the increase in the collection period and the higher level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sales </a:t>
            </a:r>
            <a:r>
              <a:rPr lang="en-US" dirty="0"/>
              <a:t>would require higher investment in current assets, investment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would </a:t>
            </a:r>
            <a:r>
              <a:rPr lang="en-US" dirty="0"/>
              <a:t>require additional </a:t>
            </a:r>
            <a:r>
              <a:rPr lang="en-US" dirty="0" smtClean="0"/>
              <a:t>financing</a:t>
            </a:r>
            <a:r>
              <a:rPr lang="en-US" dirty="0"/>
              <a:t>. This type of strategy is depicted </a:t>
            </a:r>
            <a:r>
              <a:rPr lang="en-US" dirty="0" smtClean="0"/>
              <a:t>in</a:t>
            </a:r>
            <a:r>
              <a:rPr lang="tr-TR" dirty="0" smtClean="0"/>
              <a:t> Figure </a:t>
            </a:r>
            <a:r>
              <a:rPr lang="tr-TR" dirty="0"/>
              <a:t>3.7 .</a:t>
            </a:r>
          </a:p>
        </p:txBody>
      </p:sp>
    </p:spTree>
    <p:extLst>
      <p:ext uri="{BB962C8B-B14F-4D97-AF65-F5344CB8AC3E}">
        <p14:creationId xmlns:p14="http://schemas.microsoft.com/office/powerpoint/2010/main" val="17183417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"/>
            <a:ext cx="8153399" cy="5791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89063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Given that the </a:t>
            </a:r>
            <a:r>
              <a:rPr lang="en-US" dirty="0" smtClean="0"/>
              <a:t>firm </a:t>
            </a:r>
            <a:r>
              <a:rPr lang="en-US" dirty="0"/>
              <a:t>must increase its investment in current </a:t>
            </a:r>
            <a:r>
              <a:rPr lang="en-US" dirty="0" smtClean="0"/>
              <a:t>assets</a:t>
            </a:r>
            <a:r>
              <a:rPr lang="tr-TR" dirty="0" smtClean="0"/>
              <a:t> </a:t>
            </a:r>
            <a:r>
              <a:rPr lang="en-US" dirty="0" smtClean="0"/>
              <a:t>to</a:t>
            </a:r>
            <a:r>
              <a:rPr lang="tr-TR" dirty="0"/>
              <a:t> </a:t>
            </a:r>
            <a:r>
              <a:rPr lang="en-US" dirty="0" smtClean="0"/>
              <a:t>implement </a:t>
            </a:r>
            <a:r>
              <a:rPr lang="en-US" dirty="0"/>
              <a:t>its strategic growth policies, the </a:t>
            </a:r>
            <a:r>
              <a:rPr lang="en-US" dirty="0" smtClean="0"/>
              <a:t>firm </a:t>
            </a:r>
            <a:r>
              <a:rPr lang="en-US" dirty="0"/>
              <a:t>has to choose </a:t>
            </a:r>
            <a:r>
              <a:rPr lang="en-US" dirty="0" smtClean="0"/>
              <a:t>between</a:t>
            </a:r>
            <a:r>
              <a:rPr lang="tr-TR" dirty="0" smtClean="0"/>
              <a:t> </a:t>
            </a:r>
            <a:r>
              <a:rPr lang="en-US" dirty="0" smtClean="0"/>
              <a:t>financing </a:t>
            </a:r>
            <a:r>
              <a:rPr lang="en-US" dirty="0"/>
              <a:t>this investment with short-term debt or working </a:t>
            </a:r>
            <a:r>
              <a:rPr lang="en-US" dirty="0" smtClean="0"/>
              <a:t>capital.</a:t>
            </a:r>
            <a:endParaRPr lang="tr-TR" dirty="0" smtClean="0"/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But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how </a:t>
            </a:r>
            <a:r>
              <a:rPr lang="en-US" dirty="0">
                <a:solidFill>
                  <a:srgbClr val="FF0000"/>
                </a:solidFill>
              </a:rPr>
              <a:t>should this decision be made? Is it optimal, as in the case of a </a:t>
            </a:r>
            <a:r>
              <a:rPr lang="en-US" dirty="0" smtClean="0">
                <a:solidFill>
                  <a:srgbClr val="FF0000"/>
                </a:solidFill>
              </a:rPr>
              <a:t>seasonal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firm</a:t>
            </a:r>
            <a:r>
              <a:rPr lang="en-US" dirty="0">
                <a:solidFill>
                  <a:srgbClr val="FF0000"/>
                </a:solidFill>
              </a:rPr>
              <a:t>, to maintain a given level of working capital and cover </a:t>
            </a:r>
            <a:r>
              <a:rPr lang="en-US" dirty="0" smtClean="0">
                <a:solidFill>
                  <a:srgbClr val="FF0000"/>
                </a:solidFill>
              </a:rPr>
              <a:t>all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additional financing </a:t>
            </a:r>
            <a:r>
              <a:rPr lang="en-US" dirty="0">
                <a:solidFill>
                  <a:srgbClr val="FF0000"/>
                </a:solidFill>
              </a:rPr>
              <a:t>requirements with short-term debt? </a:t>
            </a:r>
            <a:endParaRPr lang="tr-TR" dirty="0" smtClean="0">
              <a:solidFill>
                <a:srgbClr val="FF0000"/>
              </a:solidFill>
            </a:endParaRPr>
          </a:p>
          <a:p>
            <a:pPr algn="just"/>
            <a:r>
              <a:rPr lang="en-US" dirty="0" smtClean="0"/>
              <a:t>Let’s explore</a:t>
            </a:r>
            <a:r>
              <a:rPr lang="tr-TR" dirty="0" smtClean="0"/>
              <a:t> </a:t>
            </a:r>
            <a:r>
              <a:rPr lang="en-US" dirty="0" smtClean="0"/>
              <a:t>this </a:t>
            </a:r>
            <a:r>
              <a:rPr lang="en-US" dirty="0"/>
              <a:t>option. If the </a:t>
            </a:r>
            <a:r>
              <a:rPr lang="en-US" dirty="0" smtClean="0"/>
              <a:t>firm </a:t>
            </a:r>
            <a:r>
              <a:rPr lang="en-US" dirty="0"/>
              <a:t>decides to maintain its level of working </a:t>
            </a:r>
            <a:r>
              <a:rPr lang="en-US" dirty="0" smtClean="0"/>
              <a:t>capital,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situation would be as depicted in Figure 3.8 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1703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What is the seasonal businesses?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000" dirty="0"/>
              <a:t>Typical examples of seasonal businesses are </a:t>
            </a:r>
            <a:r>
              <a:rPr lang="en-US" sz="3000" dirty="0" smtClean="0"/>
              <a:t>those</a:t>
            </a:r>
            <a:r>
              <a:rPr lang="tr-TR" sz="3000" dirty="0" smtClean="0"/>
              <a:t> </a:t>
            </a:r>
            <a:r>
              <a:rPr lang="en-US" sz="3000" dirty="0" smtClean="0"/>
              <a:t>operating </a:t>
            </a:r>
            <a:r>
              <a:rPr lang="en-US" sz="3000" dirty="0"/>
              <a:t>in the toy, tourism, and farming industries. For these </a:t>
            </a:r>
            <a:r>
              <a:rPr lang="en-US" sz="3000" dirty="0" smtClean="0"/>
              <a:t>businesses,</a:t>
            </a:r>
            <a:r>
              <a:rPr lang="tr-TR" sz="3000" dirty="0" smtClean="0"/>
              <a:t> </a:t>
            </a:r>
            <a:r>
              <a:rPr lang="en-US" sz="3000" dirty="0" smtClean="0"/>
              <a:t>it </a:t>
            </a:r>
            <a:r>
              <a:rPr lang="en-US" sz="3000" dirty="0"/>
              <a:t>is essential to consider the impact of seasonality on the </a:t>
            </a:r>
            <a:r>
              <a:rPr lang="en-US" sz="3000" dirty="0" smtClean="0"/>
              <a:t>optimal</a:t>
            </a:r>
            <a:r>
              <a:rPr lang="tr-TR" sz="3000" dirty="0" smtClean="0"/>
              <a:t> level </a:t>
            </a:r>
            <a:r>
              <a:rPr lang="tr-TR" sz="3000" dirty="0"/>
              <a:t>of working capital.</a:t>
            </a:r>
          </a:p>
        </p:txBody>
      </p:sp>
    </p:spTree>
    <p:extLst>
      <p:ext uri="{BB962C8B-B14F-4D97-AF65-F5344CB8AC3E}">
        <p14:creationId xmlns:p14="http://schemas.microsoft.com/office/powerpoint/2010/main" val="111920670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76400"/>
            <a:ext cx="8229600" cy="4419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767678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As we can see from the </a:t>
            </a:r>
            <a:r>
              <a:rPr lang="en-US" dirty="0" smtClean="0"/>
              <a:t>figure</a:t>
            </a:r>
            <a:r>
              <a:rPr lang="en-US" dirty="0"/>
              <a:t>, the gap between the </a:t>
            </a:r>
            <a:r>
              <a:rPr lang="en-US" dirty="0" smtClean="0"/>
              <a:t>financial </a:t>
            </a:r>
            <a:r>
              <a:rPr lang="en-US" dirty="0"/>
              <a:t>needs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operation </a:t>
            </a:r>
            <a:r>
              <a:rPr lang="en-US" dirty="0"/>
              <a:t>and the corresponding long-term </a:t>
            </a:r>
            <a:r>
              <a:rPr lang="en-US" dirty="0" smtClean="0"/>
              <a:t>financing </a:t>
            </a:r>
            <a:r>
              <a:rPr lang="en-US" dirty="0"/>
              <a:t>(working </a:t>
            </a:r>
            <a:r>
              <a:rPr lang="en-US" dirty="0" smtClean="0"/>
              <a:t>capital)</a:t>
            </a:r>
            <a:r>
              <a:rPr lang="tr-TR" dirty="0" smtClean="0"/>
              <a:t> </a:t>
            </a:r>
            <a:r>
              <a:rPr lang="en-US" dirty="0" smtClean="0"/>
              <a:t>would </a:t>
            </a:r>
            <a:r>
              <a:rPr lang="en-US" dirty="0"/>
              <a:t>increase over time. Ergo, the </a:t>
            </a:r>
            <a:r>
              <a:rPr lang="en-US" dirty="0" smtClean="0"/>
              <a:t>firm </a:t>
            </a:r>
            <a:r>
              <a:rPr lang="en-US" dirty="0"/>
              <a:t>would need even greater </a:t>
            </a:r>
            <a:r>
              <a:rPr lang="en-US" dirty="0" smtClean="0"/>
              <a:t>access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credit (short-term debt), which is not always </a:t>
            </a:r>
            <a:r>
              <a:rPr lang="en-US" dirty="0" smtClean="0"/>
              <a:t>available</a:t>
            </a:r>
            <a:r>
              <a:rPr lang="tr-TR" dirty="0" smtClean="0"/>
              <a:t> </a:t>
            </a:r>
            <a:r>
              <a:rPr lang="en-US" dirty="0" smtClean="0"/>
              <a:t>particularly in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case of emerging markets. </a:t>
            </a:r>
            <a:endParaRPr lang="tr-TR" dirty="0" smtClean="0"/>
          </a:p>
          <a:p>
            <a:pPr algn="just"/>
            <a:r>
              <a:rPr lang="en-US" dirty="0" smtClean="0"/>
              <a:t>As </a:t>
            </a:r>
            <a:r>
              <a:rPr lang="en-US" dirty="0"/>
              <a:t>a consequence, the company will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able </a:t>
            </a:r>
            <a:r>
              <a:rPr lang="en-US" dirty="0"/>
              <a:t>to take advantage of all possible growth opportunities only in </a:t>
            </a:r>
            <a:r>
              <a:rPr lang="en-US" dirty="0" smtClean="0"/>
              <a:t>those</a:t>
            </a:r>
            <a:r>
              <a:rPr lang="tr-TR" dirty="0" smtClean="0"/>
              <a:t> </a:t>
            </a:r>
            <a:r>
              <a:rPr lang="en-US" dirty="0" smtClean="0"/>
              <a:t>cases </a:t>
            </a:r>
            <a:r>
              <a:rPr lang="en-US" dirty="0"/>
              <a:t>in which the current </a:t>
            </a:r>
            <a:r>
              <a:rPr lang="en-US" dirty="0" smtClean="0"/>
              <a:t>financial </a:t>
            </a:r>
            <a:r>
              <a:rPr lang="en-US" dirty="0"/>
              <a:t>market climate makes it possible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access </a:t>
            </a:r>
            <a:r>
              <a:rPr lang="en-US" dirty="0"/>
              <a:t>the necessary funds. This is a very risky strategy.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709961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Most </a:t>
            </a:r>
            <a:r>
              <a:rPr lang="en-US" dirty="0" smtClean="0"/>
              <a:t>firms </a:t>
            </a:r>
            <a:r>
              <a:rPr lang="en-US" dirty="0"/>
              <a:t>would instead choose a level of working capital that </a:t>
            </a:r>
            <a:r>
              <a:rPr lang="en-US" dirty="0" smtClean="0"/>
              <a:t>moves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response not to seasonal sales variation, but to a </a:t>
            </a:r>
            <a:r>
              <a:rPr lang="en-US" dirty="0" smtClean="0"/>
              <a:t>well-defined </a:t>
            </a:r>
            <a:r>
              <a:rPr lang="en-US" dirty="0"/>
              <a:t>trend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level of economic activity (which is indicated with a dashed line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Figure </a:t>
            </a:r>
            <a:r>
              <a:rPr lang="en-US" dirty="0"/>
              <a:t>3.8 ). The shape of the adjustment path will depend on </a:t>
            </a:r>
            <a:r>
              <a:rPr lang="en-US" dirty="0" smtClean="0"/>
              <a:t>firm and</a:t>
            </a:r>
            <a:r>
              <a:rPr lang="tr-TR" dirty="0" smtClean="0"/>
              <a:t> </a:t>
            </a:r>
            <a:r>
              <a:rPr lang="en-US" dirty="0" smtClean="0"/>
              <a:t>market </a:t>
            </a:r>
            <a:r>
              <a:rPr lang="en-US" dirty="0"/>
              <a:t>characteristics. </a:t>
            </a:r>
            <a:r>
              <a:rPr lang="en-US" dirty="0" smtClean="0"/>
              <a:t>One</a:t>
            </a:r>
            <a:r>
              <a:rPr lang="tr-TR" dirty="0" smtClean="0"/>
              <a:t> </a:t>
            </a:r>
            <a:r>
              <a:rPr lang="en-US" dirty="0" smtClean="0"/>
              <a:t>possible </a:t>
            </a:r>
            <a:r>
              <a:rPr lang="en-US" dirty="0"/>
              <a:t>scenario is shown in Figure </a:t>
            </a:r>
            <a:r>
              <a:rPr lang="en-US" dirty="0" smtClean="0"/>
              <a:t>3.9.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042394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24000"/>
            <a:ext cx="8153400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720698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3600" b="1" dirty="0"/>
              <a:t>POSITIVE VERSUS NEGATIVE WORKING CAPITAL </a:t>
            </a:r>
            <a:r>
              <a:rPr lang="en-US" sz="3600" b="1" dirty="0" smtClean="0"/>
              <a:t>STRATEGIES</a:t>
            </a:r>
            <a:r>
              <a:rPr lang="tr-TR" sz="3600" b="1" dirty="0" smtClean="0"/>
              <a:t> AND </a:t>
            </a:r>
            <a:r>
              <a:rPr lang="tr-TR" sz="3600" b="1" dirty="0"/>
              <a:t>GROWTH</a:t>
            </a:r>
            <a:endParaRPr lang="tr-T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Consider </a:t>
            </a:r>
            <a:r>
              <a:rPr lang="en-US" dirty="0" smtClean="0"/>
              <a:t>first </a:t>
            </a:r>
            <a:r>
              <a:rPr lang="en-US" dirty="0"/>
              <a:t>the investment in current assets of airlines. These </a:t>
            </a:r>
            <a:r>
              <a:rPr lang="en-US" dirty="0" smtClean="0"/>
              <a:t>firms’</a:t>
            </a:r>
            <a:r>
              <a:rPr lang="tr-TR" dirty="0" smtClean="0"/>
              <a:t> </a:t>
            </a:r>
            <a:r>
              <a:rPr lang="en-US" dirty="0" smtClean="0"/>
              <a:t>sales </a:t>
            </a:r>
            <a:r>
              <a:rPr lang="en-US" dirty="0"/>
              <a:t>are typically made on the basis of cash or short-term credit </a:t>
            </a:r>
            <a:r>
              <a:rPr lang="en-US" dirty="0" smtClean="0"/>
              <a:t>card</a:t>
            </a:r>
            <a:r>
              <a:rPr lang="tr-TR" dirty="0" smtClean="0"/>
              <a:t> </a:t>
            </a:r>
            <a:r>
              <a:rPr lang="en-US" dirty="0" smtClean="0"/>
              <a:t>financing</a:t>
            </a:r>
            <a:r>
              <a:rPr lang="en-US" dirty="0"/>
              <a:t>; on average, they have a collection period (i.e., account </a:t>
            </a:r>
            <a:r>
              <a:rPr lang="en-US" dirty="0" smtClean="0"/>
              <a:t>receivables)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less than 15 days. Moreover, outstanding inventory also tends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low (as is the case for most service businesses); let’s pick a 10-day ratio.</a:t>
            </a:r>
          </a:p>
          <a:p>
            <a:r>
              <a:rPr lang="en-US" dirty="0"/>
              <a:t>Finally, especially in the case of large airlines, which enjoy market </a:t>
            </a:r>
            <a:r>
              <a:rPr lang="en-US" dirty="0" smtClean="0"/>
              <a:t>power,</a:t>
            </a:r>
            <a:r>
              <a:rPr lang="tr-TR" dirty="0" smtClean="0"/>
              <a:t> </a:t>
            </a:r>
            <a:r>
              <a:rPr lang="en-US" dirty="0" smtClean="0"/>
              <a:t>suppliers </a:t>
            </a:r>
            <a:r>
              <a:rPr lang="en-US" dirty="0"/>
              <a:t>often provide between 20 and 30 days of </a:t>
            </a:r>
            <a:r>
              <a:rPr lang="en-US" dirty="0" smtClean="0"/>
              <a:t>financing</a:t>
            </a:r>
            <a:r>
              <a:rPr lang="en-US" dirty="0"/>
              <a:t>. The </a:t>
            </a:r>
            <a:r>
              <a:rPr lang="en-US" dirty="0" smtClean="0"/>
              <a:t>FNOs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airlines are therefore close to zero or even negative, which implies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these firms </a:t>
            </a:r>
            <a:r>
              <a:rPr lang="en-US" dirty="0"/>
              <a:t>are able to pursue a </a:t>
            </a:r>
            <a:r>
              <a:rPr lang="en-US" dirty="0" smtClean="0"/>
              <a:t>self-financing </a:t>
            </a:r>
            <a:r>
              <a:rPr lang="en-US" dirty="0"/>
              <a:t>growth strategy.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448368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Next, consider businesses in which inventory of high turnover or </a:t>
            </a:r>
            <a:r>
              <a:rPr lang="en-US" dirty="0" smtClean="0"/>
              <a:t>perishable</a:t>
            </a:r>
            <a:r>
              <a:rPr lang="tr-TR" dirty="0" smtClean="0"/>
              <a:t> </a:t>
            </a:r>
            <a:r>
              <a:rPr lang="en-US" dirty="0" smtClean="0"/>
              <a:t>goods </a:t>
            </a:r>
            <a:r>
              <a:rPr lang="en-US" dirty="0"/>
              <a:t>is normally delivered at high-frequency intervals (e.g., on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daily </a:t>
            </a:r>
            <a:r>
              <a:rPr lang="en-US" dirty="0"/>
              <a:t>basis). The use of automatic replenishment systems, together </a:t>
            </a:r>
            <a:r>
              <a:rPr lang="en-US" dirty="0" smtClean="0"/>
              <a:t>with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effective exercise of market power, allows these </a:t>
            </a:r>
            <a:r>
              <a:rPr lang="en-US" dirty="0" smtClean="0"/>
              <a:t>firms </a:t>
            </a:r>
            <a:r>
              <a:rPr lang="en-US" dirty="0"/>
              <a:t>to maintain </a:t>
            </a:r>
            <a:r>
              <a:rPr lang="en-US" dirty="0" smtClean="0"/>
              <a:t>relatively</a:t>
            </a:r>
            <a:r>
              <a:rPr lang="tr-TR" dirty="0" smtClean="0"/>
              <a:t> </a:t>
            </a:r>
            <a:r>
              <a:rPr lang="en-US" dirty="0" smtClean="0"/>
              <a:t>low </a:t>
            </a:r>
            <a:r>
              <a:rPr lang="en-US" dirty="0"/>
              <a:t>levels of inventory; let’s pick for our example a holding </a:t>
            </a:r>
            <a:r>
              <a:rPr lang="en-US" dirty="0" smtClean="0"/>
              <a:t>period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about seven days. </a:t>
            </a:r>
            <a:endParaRPr lang="tr-TR" dirty="0" smtClean="0"/>
          </a:p>
          <a:p>
            <a:pPr algn="just"/>
            <a:r>
              <a:rPr lang="en-US" dirty="0" smtClean="0"/>
              <a:t>What </a:t>
            </a:r>
            <a:r>
              <a:rPr lang="en-US" dirty="0"/>
              <a:t>about trade receivables? Even though </a:t>
            </a:r>
            <a:r>
              <a:rPr lang="en-US" dirty="0" smtClean="0"/>
              <a:t>some</a:t>
            </a:r>
            <a:r>
              <a:rPr lang="tr-TR" dirty="0" smtClean="0"/>
              <a:t> </a:t>
            </a:r>
            <a:r>
              <a:rPr lang="en-US" dirty="0" smtClean="0"/>
              <a:t>fraction </a:t>
            </a:r>
            <a:r>
              <a:rPr lang="en-US" dirty="0"/>
              <a:t>of sales is made on credit, the regular collection period is </a:t>
            </a:r>
            <a:r>
              <a:rPr lang="en-US" dirty="0" smtClean="0"/>
              <a:t>fairly</a:t>
            </a:r>
            <a:r>
              <a:rPr lang="tr-TR" dirty="0" smtClean="0"/>
              <a:t> </a:t>
            </a:r>
            <a:r>
              <a:rPr lang="en-US" dirty="0" smtClean="0"/>
              <a:t>short</a:t>
            </a:r>
            <a:r>
              <a:rPr lang="en-US" dirty="0"/>
              <a:t>, probably less than 10 days.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525197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400" dirty="0"/>
              <a:t>Turning to financing from suppliers,</a:t>
            </a:r>
            <a:r>
              <a:rPr lang="tr-TR" sz="2400" dirty="0"/>
              <a:t> </a:t>
            </a:r>
            <a:r>
              <a:rPr lang="en-US" sz="2400" dirty="0"/>
              <a:t>given the volume and consequent market power characterizing some of</a:t>
            </a:r>
            <a:r>
              <a:rPr lang="tr-TR" sz="2400" dirty="0"/>
              <a:t> </a:t>
            </a:r>
            <a:r>
              <a:rPr lang="en-US" sz="2400" dirty="0"/>
              <a:t>these businesses (e.g., McDonalds), we can assume a pretty long payment</a:t>
            </a:r>
            <a:r>
              <a:rPr lang="tr-TR" sz="2400" dirty="0"/>
              <a:t> period.</a:t>
            </a:r>
          </a:p>
          <a:p>
            <a:pPr algn="just"/>
            <a:r>
              <a:rPr lang="en-US" sz="2400" dirty="0" smtClean="0"/>
              <a:t>Taken </a:t>
            </a:r>
            <a:r>
              <a:rPr lang="en-US" sz="2400" dirty="0"/>
              <a:t>together, and considering that these </a:t>
            </a:r>
            <a:r>
              <a:rPr lang="en-US" sz="2400" dirty="0" smtClean="0"/>
              <a:t>firms </a:t>
            </a:r>
            <a:r>
              <a:rPr lang="en-US" sz="2400" dirty="0"/>
              <a:t>will likely have </a:t>
            </a:r>
            <a:r>
              <a:rPr lang="en-US" sz="2400" dirty="0" smtClean="0"/>
              <a:t>a</a:t>
            </a:r>
            <a:r>
              <a:rPr lang="tr-TR" sz="2400" dirty="0" smtClean="0"/>
              <a:t> </a:t>
            </a:r>
            <a:r>
              <a:rPr lang="en-US" sz="2400" dirty="0" smtClean="0"/>
              <a:t>few </a:t>
            </a:r>
            <a:r>
              <a:rPr lang="en-US" sz="2400" dirty="0"/>
              <a:t>days’ cash on hand, we again have a class of </a:t>
            </a:r>
            <a:r>
              <a:rPr lang="en-US" sz="2400" dirty="0" smtClean="0"/>
              <a:t>firms </a:t>
            </a:r>
            <a:r>
              <a:rPr lang="en-US" sz="2400" dirty="0"/>
              <a:t>that are likely </a:t>
            </a:r>
            <a:r>
              <a:rPr lang="en-US" sz="2400" dirty="0" smtClean="0"/>
              <a:t>to</a:t>
            </a:r>
            <a:r>
              <a:rPr lang="tr-TR" sz="2400" dirty="0" smtClean="0"/>
              <a:t> </a:t>
            </a:r>
            <a:r>
              <a:rPr lang="en-US" sz="2400" dirty="0" smtClean="0"/>
              <a:t>have </a:t>
            </a:r>
            <a:r>
              <a:rPr lang="en-US" sz="2400" dirty="0"/>
              <a:t>zero or negative FNOs, that is, companies that are capable of </a:t>
            </a:r>
            <a:r>
              <a:rPr lang="en-US" sz="2400" dirty="0" smtClean="0"/>
              <a:t>self</a:t>
            </a:r>
            <a:r>
              <a:rPr lang="tr-TR" sz="2400" dirty="0" smtClean="0"/>
              <a:t> </a:t>
            </a:r>
            <a:r>
              <a:rPr lang="en-US" sz="2400" dirty="0" smtClean="0"/>
              <a:t>fi</a:t>
            </a:r>
            <a:r>
              <a:rPr lang="tr-TR" sz="2400" dirty="0" smtClean="0"/>
              <a:t>nancing </a:t>
            </a:r>
            <a:r>
              <a:rPr lang="tr-TR" sz="2400" dirty="0"/>
              <a:t>their growth</a:t>
            </a:r>
            <a:r>
              <a:rPr lang="tr-TR" sz="2400" dirty="0" smtClean="0"/>
              <a:t>.</a:t>
            </a:r>
          </a:p>
          <a:p>
            <a:r>
              <a:rPr lang="en-US" sz="2400" dirty="0"/>
              <a:t>Note that zero or negative FNOs may arise not just from patterns </a:t>
            </a:r>
            <a:r>
              <a:rPr lang="en-US" sz="2400" dirty="0" smtClean="0"/>
              <a:t>particular</a:t>
            </a:r>
            <a:r>
              <a:rPr lang="tr-TR" sz="2400" dirty="0" smtClean="0"/>
              <a:t> </a:t>
            </a:r>
            <a:r>
              <a:rPr lang="en-US" sz="2400" dirty="0" smtClean="0"/>
              <a:t>to </a:t>
            </a:r>
            <a:r>
              <a:rPr lang="en-US" sz="2400" dirty="0"/>
              <a:t>a </a:t>
            </a:r>
            <a:r>
              <a:rPr lang="en-US" sz="2400" dirty="0" smtClean="0"/>
              <a:t>firm’s </a:t>
            </a:r>
            <a:r>
              <a:rPr lang="en-US" sz="2400" dirty="0"/>
              <a:t>industry but also from a </a:t>
            </a:r>
            <a:r>
              <a:rPr lang="en-US" sz="2400" dirty="0" smtClean="0"/>
              <a:t>specific firm’s </a:t>
            </a:r>
            <a:r>
              <a:rPr lang="en-US" sz="2400" dirty="0"/>
              <a:t>business </a:t>
            </a:r>
            <a:r>
              <a:rPr lang="en-US" sz="2400" dirty="0" err="1" smtClean="0"/>
              <a:t>strateg</a:t>
            </a:r>
            <a:r>
              <a:rPr lang="tr-TR" sz="2400" dirty="0" smtClean="0"/>
              <a:t>y </a:t>
            </a:r>
            <a:r>
              <a:rPr lang="en-US" sz="2400" dirty="0" smtClean="0"/>
              <a:t>a </a:t>
            </a:r>
            <a:r>
              <a:rPr lang="en-US" sz="2400" dirty="0"/>
              <a:t>strategy that may even break industry patterns.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4485228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A classic example is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case </a:t>
            </a:r>
            <a:r>
              <a:rPr lang="en-US" dirty="0"/>
              <a:t>of Dell. Dell’s strategy consists of providing online-based, </a:t>
            </a:r>
            <a:r>
              <a:rPr lang="en-US" dirty="0" smtClean="0"/>
              <a:t>customized</a:t>
            </a:r>
            <a:r>
              <a:rPr lang="tr-TR" dirty="0" smtClean="0"/>
              <a:t> </a:t>
            </a:r>
            <a:r>
              <a:rPr lang="en-US" dirty="0" smtClean="0"/>
              <a:t>sales</a:t>
            </a:r>
            <a:r>
              <a:rPr lang="en-US" dirty="0"/>
              <a:t>, which translates into almost zero inventory and accounts </a:t>
            </a:r>
            <a:r>
              <a:rPr lang="en-US" dirty="0" smtClean="0"/>
              <a:t>receivable:</a:t>
            </a:r>
            <a:r>
              <a:rPr lang="tr-TR" dirty="0" smtClean="0"/>
              <a:t> </a:t>
            </a:r>
          </a:p>
          <a:p>
            <a:pPr algn="just"/>
            <a:r>
              <a:rPr lang="en-US" dirty="0" smtClean="0"/>
              <a:t>Dell’s </a:t>
            </a:r>
            <a:r>
              <a:rPr lang="en-US" dirty="0"/>
              <a:t>customers place their order on the internet, together with their </a:t>
            </a:r>
            <a:r>
              <a:rPr lang="en-US" dirty="0" smtClean="0"/>
              <a:t>credit</a:t>
            </a:r>
            <a:r>
              <a:rPr lang="tr-TR" dirty="0" smtClean="0"/>
              <a:t> </a:t>
            </a:r>
            <a:r>
              <a:rPr lang="en-US" dirty="0" smtClean="0"/>
              <a:t>card </a:t>
            </a:r>
            <a:r>
              <a:rPr lang="en-US" dirty="0"/>
              <a:t>information; only after payment information has been processed </a:t>
            </a:r>
            <a:r>
              <a:rPr lang="en-US" dirty="0" smtClean="0"/>
              <a:t>does</a:t>
            </a:r>
            <a:r>
              <a:rPr lang="tr-TR" dirty="0" smtClean="0"/>
              <a:t> </a:t>
            </a:r>
            <a:r>
              <a:rPr lang="en-US" dirty="0" smtClean="0"/>
              <a:t>the firm </a:t>
            </a:r>
            <a:r>
              <a:rPr lang="en-US" dirty="0"/>
              <a:t>inform its suppliers to start building the required system. </a:t>
            </a:r>
            <a:endParaRPr lang="tr-TR" dirty="0" smtClean="0"/>
          </a:p>
          <a:p>
            <a:pPr algn="just"/>
            <a:r>
              <a:rPr lang="en-US" dirty="0" smtClean="0"/>
              <a:t>This</a:t>
            </a:r>
            <a:r>
              <a:rPr lang="tr-TR" dirty="0" smtClean="0"/>
              <a:t> </a:t>
            </a:r>
            <a:r>
              <a:rPr lang="en-US" dirty="0" smtClean="0"/>
              <a:t>strategy</a:t>
            </a:r>
            <a:r>
              <a:rPr lang="en-US" dirty="0"/>
              <a:t>, as has been widely documented, allowed Dell to grow </a:t>
            </a:r>
            <a:r>
              <a:rPr lang="en-US" dirty="0" smtClean="0"/>
              <a:t>steadily</a:t>
            </a:r>
            <a:r>
              <a:rPr lang="tr-TR" dirty="0" smtClean="0"/>
              <a:t> </a:t>
            </a:r>
            <a:r>
              <a:rPr lang="en-US" dirty="0" smtClean="0"/>
              <a:t>without </a:t>
            </a:r>
            <a:r>
              <a:rPr lang="en-US" dirty="0"/>
              <a:t>requiring high investment in working capital.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719102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It is instructive at this point to stop to </a:t>
            </a:r>
            <a:r>
              <a:rPr lang="en-US" dirty="0" smtClean="0"/>
              <a:t>reflect </a:t>
            </a:r>
            <a:r>
              <a:rPr lang="en-US" dirty="0"/>
              <a:t>again on the </a:t>
            </a:r>
            <a:r>
              <a:rPr lang="en-US" dirty="0" smtClean="0"/>
              <a:t>differences—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complementarities—between FNOs and working capital.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this </a:t>
            </a:r>
            <a:r>
              <a:rPr lang="en-US" dirty="0"/>
              <a:t>section so far, we are </a:t>
            </a:r>
            <a:r>
              <a:rPr lang="en-US" i="1" dirty="0"/>
              <a:t>not </a:t>
            </a:r>
            <a:r>
              <a:rPr lang="en-US" dirty="0"/>
              <a:t>focusing attention on </a:t>
            </a:r>
            <a:r>
              <a:rPr lang="en-US" dirty="0" smtClean="0"/>
              <a:t>firms </a:t>
            </a:r>
            <a:r>
              <a:rPr lang="en-US" dirty="0"/>
              <a:t>or </a:t>
            </a:r>
            <a:r>
              <a:rPr lang="en-US" dirty="0" smtClean="0"/>
              <a:t>industries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are distinguished for simply having </a:t>
            </a:r>
            <a:r>
              <a:rPr lang="en-US" i="1" dirty="0"/>
              <a:t>negative working capital </a:t>
            </a:r>
            <a:r>
              <a:rPr lang="en-US" dirty="0"/>
              <a:t>(</a:t>
            </a:r>
            <a:r>
              <a:rPr lang="en-US" dirty="0" smtClean="0"/>
              <a:t>although</a:t>
            </a:r>
            <a:r>
              <a:rPr lang="tr-TR" dirty="0" smtClean="0"/>
              <a:t> </a:t>
            </a:r>
            <a:r>
              <a:rPr lang="en-US" dirty="0" smtClean="0"/>
              <a:t>these firms </a:t>
            </a:r>
            <a:r>
              <a:rPr lang="en-US" dirty="0"/>
              <a:t>would indeed have negative working capital). </a:t>
            </a:r>
            <a:endParaRPr lang="tr-TR" dirty="0" smtClean="0"/>
          </a:p>
          <a:p>
            <a:pPr algn="just"/>
            <a:r>
              <a:rPr lang="en-US" dirty="0" smtClean="0"/>
              <a:t>Rather</a:t>
            </a:r>
            <a:r>
              <a:rPr lang="en-US" dirty="0"/>
              <a:t>, we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en-US" dirty="0" smtClean="0"/>
              <a:t>pointing </a:t>
            </a:r>
            <a:r>
              <a:rPr lang="en-US" dirty="0"/>
              <a:t>out that </a:t>
            </a:r>
            <a:r>
              <a:rPr lang="en-US" dirty="0" smtClean="0"/>
              <a:t>firms </a:t>
            </a:r>
            <a:r>
              <a:rPr lang="en-US" dirty="0"/>
              <a:t>that have low required investment in </a:t>
            </a:r>
            <a:r>
              <a:rPr lang="en-US" dirty="0" smtClean="0"/>
              <a:t>current</a:t>
            </a:r>
            <a:r>
              <a:rPr lang="tr-TR" dirty="0" smtClean="0"/>
              <a:t> </a:t>
            </a:r>
            <a:r>
              <a:rPr lang="en-US" dirty="0" smtClean="0"/>
              <a:t>assets </a:t>
            </a:r>
            <a:r>
              <a:rPr lang="en-US" dirty="0"/>
              <a:t>(because of industry patterns or a particular business strategy)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are likely to rely on </a:t>
            </a:r>
            <a:r>
              <a:rPr lang="en-US" dirty="0" smtClean="0"/>
              <a:t>significant financing </a:t>
            </a:r>
            <a:r>
              <a:rPr lang="en-US" dirty="0"/>
              <a:t>from suppliers </a:t>
            </a:r>
            <a:r>
              <a:rPr lang="en-US" dirty="0" smtClean="0"/>
              <a:t>experience</a:t>
            </a:r>
            <a:r>
              <a:rPr lang="tr-TR" dirty="0" smtClean="0"/>
              <a:t> </a:t>
            </a:r>
            <a:r>
              <a:rPr lang="tr-TR" i="1" dirty="0" smtClean="0"/>
              <a:t>negative </a:t>
            </a:r>
            <a:r>
              <a:rPr lang="tr-TR" i="1" dirty="0"/>
              <a:t>FNOs.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231639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Moreover, we are saying that, under these conditions,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firm </a:t>
            </a:r>
            <a:r>
              <a:rPr lang="en-US" dirty="0"/>
              <a:t>is likely to be able to </a:t>
            </a:r>
            <a:r>
              <a:rPr lang="en-US" dirty="0" smtClean="0"/>
              <a:t>self-finance </a:t>
            </a:r>
            <a:r>
              <a:rPr lang="en-US" dirty="0"/>
              <a:t>its operations and hence would </a:t>
            </a:r>
            <a:r>
              <a:rPr lang="en-US" dirty="0" smtClean="0"/>
              <a:t>not</a:t>
            </a:r>
            <a:r>
              <a:rPr lang="tr-TR" dirty="0" smtClean="0"/>
              <a:t> </a:t>
            </a:r>
            <a:r>
              <a:rPr lang="en-US" dirty="0" smtClean="0"/>
              <a:t>need </a:t>
            </a:r>
            <a:r>
              <a:rPr lang="en-US" dirty="0"/>
              <a:t>to search for </a:t>
            </a:r>
            <a:r>
              <a:rPr lang="en-US" dirty="0" smtClean="0"/>
              <a:t>financing </a:t>
            </a:r>
            <a:r>
              <a:rPr lang="en-US" dirty="0"/>
              <a:t>(be it short-term debt or working capital</a:t>
            </a:r>
            <a:r>
              <a:rPr lang="en-US" dirty="0" smtClean="0"/>
              <a:t>),</a:t>
            </a:r>
            <a:r>
              <a:rPr lang="tr-TR" dirty="0" smtClean="0"/>
              <a:t> </a:t>
            </a:r>
            <a:r>
              <a:rPr lang="en-US" dirty="0" smtClean="0"/>
              <a:t>regardless </a:t>
            </a:r>
            <a:r>
              <a:rPr lang="en-US" dirty="0"/>
              <a:t>of whether the </a:t>
            </a:r>
            <a:r>
              <a:rPr lang="en-US" dirty="0" smtClean="0"/>
              <a:t>firm </a:t>
            </a:r>
            <a:r>
              <a:rPr lang="en-US" dirty="0"/>
              <a:t>faces seasonality or pursues steady </a:t>
            </a:r>
            <a:r>
              <a:rPr lang="en-US" dirty="0" smtClean="0"/>
              <a:t>growth.</a:t>
            </a:r>
            <a:r>
              <a:rPr lang="tr-TR" dirty="0" smtClean="0"/>
              <a:t> </a:t>
            </a:r>
            <a:r>
              <a:rPr lang="en-US" dirty="0" smtClean="0"/>
              <a:t>Figure </a:t>
            </a:r>
            <a:r>
              <a:rPr lang="en-US" dirty="0"/>
              <a:t>3.10 shows this graphically.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6383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One might expect </a:t>
            </a:r>
            <a:r>
              <a:rPr lang="tr-TR" dirty="0" smtClean="0"/>
              <a:t>the </a:t>
            </a:r>
            <a:r>
              <a:rPr lang="en-US" dirty="0" smtClean="0"/>
              <a:t>impact </a:t>
            </a:r>
            <a:r>
              <a:rPr lang="en-US" dirty="0"/>
              <a:t>of seasonality on a </a:t>
            </a:r>
            <a:r>
              <a:rPr lang="en-US" dirty="0" smtClean="0"/>
              <a:t>firm’s </a:t>
            </a:r>
            <a:r>
              <a:rPr lang="en-US" dirty="0"/>
              <a:t>operating activity to be such that, </a:t>
            </a:r>
            <a:r>
              <a:rPr lang="en-US" dirty="0" smtClean="0"/>
              <a:t>during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seasonal peak, the </a:t>
            </a:r>
            <a:r>
              <a:rPr lang="en-US" dirty="0" smtClean="0"/>
              <a:t>firm </a:t>
            </a:r>
            <a:r>
              <a:rPr lang="en-US" dirty="0"/>
              <a:t>will require higher net investment in </a:t>
            </a:r>
            <a:r>
              <a:rPr lang="en-US" dirty="0" smtClean="0"/>
              <a:t>short</a:t>
            </a:r>
            <a:r>
              <a:rPr lang="tr-TR" dirty="0" smtClean="0"/>
              <a:t> </a:t>
            </a:r>
            <a:r>
              <a:rPr lang="en-US" dirty="0" smtClean="0"/>
              <a:t>term</a:t>
            </a:r>
            <a:r>
              <a:rPr lang="tr-TR" dirty="0"/>
              <a:t> </a:t>
            </a:r>
            <a:r>
              <a:rPr lang="en-US" dirty="0" smtClean="0"/>
              <a:t>(current</a:t>
            </a:r>
            <a:r>
              <a:rPr lang="en-US" dirty="0"/>
              <a:t>) assets and therefore higher working capital. This </a:t>
            </a:r>
            <a:r>
              <a:rPr lang="en-US" dirty="0" smtClean="0"/>
              <a:t>intuition,</a:t>
            </a:r>
            <a:r>
              <a:rPr lang="tr-TR" dirty="0" smtClean="0"/>
              <a:t> </a:t>
            </a:r>
            <a:r>
              <a:rPr lang="en-US" dirty="0" smtClean="0"/>
              <a:t>however</a:t>
            </a:r>
            <a:r>
              <a:rPr lang="en-US" dirty="0"/>
              <a:t>, is part of the usual confusion.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880474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752600"/>
            <a:ext cx="8077199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452234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Note that in the previous scenario, a </a:t>
            </a:r>
            <a:r>
              <a:rPr lang="en-US" dirty="0" smtClean="0"/>
              <a:t>firm’s </a:t>
            </a:r>
            <a:r>
              <a:rPr lang="en-US" dirty="0"/>
              <a:t>working capital will </a:t>
            </a:r>
            <a:r>
              <a:rPr lang="en-US" dirty="0" smtClean="0"/>
              <a:t>not</a:t>
            </a:r>
            <a:r>
              <a:rPr lang="tr-TR" dirty="0" smtClean="0"/>
              <a:t> </a:t>
            </a:r>
            <a:r>
              <a:rPr lang="en-US" dirty="0" smtClean="0"/>
              <a:t>always </a:t>
            </a:r>
            <a:r>
              <a:rPr lang="en-US" dirty="0"/>
              <a:t>be equal to its FNOs (as it appears in Figure 3.10 ). Indeed, </a:t>
            </a:r>
            <a:r>
              <a:rPr lang="en-US" dirty="0" smtClean="0"/>
              <a:t>this</a:t>
            </a:r>
            <a:r>
              <a:rPr lang="tr-TR" dirty="0" smtClean="0"/>
              <a:t> </a:t>
            </a:r>
            <a:r>
              <a:rPr lang="en-US" dirty="0" smtClean="0"/>
              <a:t>would </a:t>
            </a:r>
            <a:r>
              <a:rPr lang="en-US" dirty="0"/>
              <a:t>be the case only if short-term debt were equal to zero. In </a:t>
            </a:r>
            <a:r>
              <a:rPr lang="en-US" dirty="0" smtClean="0"/>
              <a:t>contrast,</a:t>
            </a:r>
            <a:r>
              <a:rPr lang="tr-TR" dirty="0" smtClean="0"/>
              <a:t> </a:t>
            </a:r>
            <a:r>
              <a:rPr lang="en-US" dirty="0" smtClean="0"/>
              <a:t>if </a:t>
            </a:r>
            <a:r>
              <a:rPr lang="en-US" dirty="0"/>
              <a:t>there is at least some short-term debt, working capital will be larger (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absolute </a:t>
            </a:r>
            <a:r>
              <a:rPr lang="en-US" dirty="0"/>
              <a:t>value) than the FNOs.</a:t>
            </a:r>
          </a:p>
          <a:p>
            <a:pPr algn="just"/>
            <a:r>
              <a:rPr lang="en-US" dirty="0"/>
              <a:t>Shifting gears, we now consider a totally different scenario, </a:t>
            </a:r>
            <a:r>
              <a:rPr lang="en-US" dirty="0" smtClean="0"/>
              <a:t>namely,</a:t>
            </a:r>
            <a:r>
              <a:rPr lang="tr-TR" dirty="0" smtClean="0"/>
              <a:t> </a:t>
            </a:r>
            <a:r>
              <a:rPr lang="en-US" dirty="0" smtClean="0"/>
              <a:t>one </a:t>
            </a:r>
            <a:r>
              <a:rPr lang="en-US" dirty="0"/>
              <a:t>in which a </a:t>
            </a:r>
            <a:r>
              <a:rPr lang="en-US" dirty="0" smtClean="0"/>
              <a:t>firm </a:t>
            </a:r>
            <a:r>
              <a:rPr lang="en-US" dirty="0"/>
              <a:t>has </a:t>
            </a:r>
            <a:r>
              <a:rPr lang="en-US" i="1" dirty="0"/>
              <a:t>positive </a:t>
            </a:r>
            <a:r>
              <a:rPr lang="en-US" dirty="0"/>
              <a:t>FNOs </a:t>
            </a:r>
            <a:r>
              <a:rPr lang="en-US" dirty="0" smtClean="0"/>
              <a:t>(a </a:t>
            </a:r>
            <a:r>
              <a:rPr lang="en-US" dirty="0"/>
              <a:t>positive </a:t>
            </a:r>
            <a:r>
              <a:rPr lang="en-US" dirty="0" smtClean="0"/>
              <a:t>financing </a:t>
            </a:r>
            <a:r>
              <a:rPr lang="en-US" dirty="0"/>
              <a:t>gap)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negative </a:t>
            </a:r>
            <a:r>
              <a:rPr lang="en-US" dirty="0"/>
              <a:t>working capital. 10 This scenario is depicted in Figure 3.11 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923194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00200"/>
            <a:ext cx="8153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132574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/>
              <a:t>In this case, the </a:t>
            </a:r>
            <a:r>
              <a:rPr lang="en-US" sz="2800" dirty="0" smtClean="0"/>
              <a:t>firm </a:t>
            </a:r>
            <a:r>
              <a:rPr lang="en-US" sz="2800" dirty="0"/>
              <a:t>needs to </a:t>
            </a:r>
            <a:r>
              <a:rPr lang="en-US" sz="2800" i="1" dirty="0"/>
              <a:t>actively </a:t>
            </a:r>
            <a:r>
              <a:rPr lang="en-US" sz="2800" dirty="0" smtClean="0"/>
              <a:t>finance </a:t>
            </a:r>
            <a:r>
              <a:rPr lang="en-US" sz="2800" dirty="0"/>
              <a:t>its operation </a:t>
            </a:r>
            <a:r>
              <a:rPr lang="en-US" sz="2800" dirty="0" smtClean="0"/>
              <a:t>(FNOs</a:t>
            </a:r>
            <a:r>
              <a:rPr lang="tr-TR" sz="2800" dirty="0" smtClean="0"/>
              <a:t> </a:t>
            </a:r>
            <a:r>
              <a:rPr lang="en-US" sz="2800" dirty="0" smtClean="0"/>
              <a:t>are </a:t>
            </a:r>
            <a:r>
              <a:rPr lang="en-US" sz="2800" dirty="0"/>
              <a:t>greater than zero), and it does so completely with short-term </a:t>
            </a:r>
            <a:r>
              <a:rPr lang="en-US" sz="2800" dirty="0" smtClean="0"/>
              <a:t>finance.</a:t>
            </a:r>
            <a:r>
              <a:rPr lang="tr-TR" sz="2800" dirty="0" smtClean="0"/>
              <a:t> </a:t>
            </a:r>
            <a:r>
              <a:rPr lang="en-US" sz="2800" dirty="0" smtClean="0"/>
              <a:t>Note </a:t>
            </a:r>
            <a:r>
              <a:rPr lang="en-US" sz="2800" dirty="0"/>
              <a:t>that the short-term </a:t>
            </a:r>
            <a:r>
              <a:rPr lang="en-US" sz="2800" dirty="0" smtClean="0"/>
              <a:t>finance </a:t>
            </a:r>
            <a:r>
              <a:rPr lang="en-US" sz="2800" dirty="0"/>
              <a:t>even covers part of the </a:t>
            </a:r>
            <a:r>
              <a:rPr lang="en-US" sz="2800" dirty="0" smtClean="0"/>
              <a:t>firm’s fixed</a:t>
            </a:r>
            <a:r>
              <a:rPr lang="tr-TR" sz="2800" dirty="0"/>
              <a:t> </a:t>
            </a:r>
            <a:r>
              <a:rPr lang="en-US" sz="2800" dirty="0"/>
              <a:t>investment. </a:t>
            </a:r>
            <a:endParaRPr lang="tr-TR" sz="2800" dirty="0" smtClean="0"/>
          </a:p>
          <a:p>
            <a:pPr algn="just"/>
            <a:r>
              <a:rPr lang="en-US" sz="2800" dirty="0" smtClean="0"/>
              <a:t>In </a:t>
            </a:r>
            <a:r>
              <a:rPr lang="en-US" sz="2800" dirty="0"/>
              <a:t>general, this is very risky: the </a:t>
            </a:r>
            <a:r>
              <a:rPr lang="en-US" sz="2800" dirty="0" smtClean="0"/>
              <a:t>firm </a:t>
            </a:r>
            <a:r>
              <a:rPr lang="en-US" sz="2800" dirty="0"/>
              <a:t>doesn’t simply fail </a:t>
            </a:r>
            <a:r>
              <a:rPr lang="en-US" sz="2800" dirty="0" smtClean="0"/>
              <a:t>to</a:t>
            </a:r>
            <a:r>
              <a:rPr lang="tr-TR" sz="2800" dirty="0" smtClean="0"/>
              <a:t> </a:t>
            </a:r>
            <a:r>
              <a:rPr lang="en-US" sz="2800" dirty="0" smtClean="0"/>
              <a:t>f</a:t>
            </a:r>
            <a:r>
              <a:rPr lang="tr-TR" sz="2800" dirty="0" smtClean="0"/>
              <a:t>i</a:t>
            </a:r>
            <a:r>
              <a:rPr lang="en-US" sz="2800" dirty="0" err="1" smtClean="0"/>
              <a:t>nance</a:t>
            </a:r>
            <a:r>
              <a:rPr lang="en-US" sz="2800" dirty="0" smtClean="0"/>
              <a:t> </a:t>
            </a:r>
            <a:r>
              <a:rPr lang="en-US" sz="2800" dirty="0"/>
              <a:t>long-term investment with long-term sources of funds (</a:t>
            </a:r>
            <a:r>
              <a:rPr lang="en-US" sz="2800" dirty="0" smtClean="0"/>
              <a:t>either</a:t>
            </a:r>
            <a:r>
              <a:rPr lang="tr-TR" sz="2800" dirty="0" smtClean="0"/>
              <a:t> </a:t>
            </a:r>
            <a:r>
              <a:rPr lang="en-US" sz="2800" dirty="0" smtClean="0"/>
              <a:t>debt </a:t>
            </a:r>
            <a:r>
              <a:rPr lang="en-US" sz="2800" dirty="0"/>
              <a:t>or equity), but it sustains the whole operation (which, as we </a:t>
            </a:r>
            <a:r>
              <a:rPr lang="en-US" sz="2800" dirty="0" smtClean="0"/>
              <a:t>have</a:t>
            </a:r>
            <a:r>
              <a:rPr lang="tr-TR" sz="2800" dirty="0" smtClean="0"/>
              <a:t> </a:t>
            </a:r>
            <a:r>
              <a:rPr lang="en-US" sz="2800" dirty="0" smtClean="0"/>
              <a:t>observed</a:t>
            </a:r>
            <a:r>
              <a:rPr lang="en-US" sz="2800" dirty="0"/>
              <a:t>, is not completely short term in </a:t>
            </a:r>
            <a:r>
              <a:rPr lang="en-US" sz="2800" i="1" dirty="0"/>
              <a:t>real terms </a:t>
            </a:r>
            <a:r>
              <a:rPr lang="en-US" sz="2800" dirty="0"/>
              <a:t>) with </a:t>
            </a:r>
            <a:r>
              <a:rPr lang="en-US" sz="2800" dirty="0" smtClean="0"/>
              <a:t>short-term</a:t>
            </a:r>
            <a:r>
              <a:rPr lang="tr-TR" sz="2800" dirty="0" smtClean="0"/>
              <a:t> financing</a:t>
            </a:r>
            <a:r>
              <a:rPr lang="tr-TR" sz="2800" dirty="0"/>
              <a:t>.</a:t>
            </a:r>
            <a:endParaRPr lang="tr-TR" sz="2800" dirty="0" smtClean="0"/>
          </a:p>
          <a:p>
            <a:pPr algn="just"/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10177756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could be potential reasons for doing this?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Perhaps </a:t>
            </a:r>
            <a:r>
              <a:rPr lang="tr-TR" dirty="0" smtClean="0"/>
              <a:t>the </a:t>
            </a:r>
            <a:r>
              <a:rPr lang="en-US" dirty="0" smtClean="0"/>
              <a:t>firm </a:t>
            </a:r>
            <a:r>
              <a:rPr lang="en-US" dirty="0"/>
              <a:t>has a particular view about future business conditions, or more </a:t>
            </a:r>
            <a:r>
              <a:rPr lang="en-US" dirty="0" smtClean="0"/>
              <a:t>likely</a:t>
            </a:r>
            <a:r>
              <a:rPr lang="tr-TR" dirty="0" smtClean="0"/>
              <a:t> </a:t>
            </a:r>
            <a:r>
              <a:rPr lang="en-US" dirty="0" smtClean="0"/>
              <a:t>it </a:t>
            </a:r>
            <a:r>
              <a:rPr lang="en-US" dirty="0"/>
              <a:t>has no other option (i.e., it faces </a:t>
            </a:r>
            <a:r>
              <a:rPr lang="en-US" dirty="0" smtClean="0"/>
              <a:t>financing </a:t>
            </a:r>
            <a:r>
              <a:rPr lang="en-US" dirty="0"/>
              <a:t>constraints). </a:t>
            </a:r>
            <a:endParaRPr lang="tr-TR" dirty="0" smtClean="0"/>
          </a:p>
          <a:p>
            <a:pPr algn="just"/>
            <a:r>
              <a:rPr lang="en-US" dirty="0" smtClean="0"/>
              <a:t>Indeed</a:t>
            </a:r>
            <a:r>
              <a:rPr lang="en-US" dirty="0"/>
              <a:t>, it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often </a:t>
            </a:r>
            <a:r>
              <a:rPr lang="en-US" dirty="0"/>
              <a:t>the case in emerging economies that </a:t>
            </a:r>
            <a:r>
              <a:rPr lang="en-US" dirty="0" smtClean="0"/>
              <a:t>firms </a:t>
            </a:r>
            <a:r>
              <a:rPr lang="en-US" dirty="0"/>
              <a:t>are unable to match </a:t>
            </a:r>
            <a:r>
              <a:rPr lang="en-US" dirty="0" smtClean="0"/>
              <a:t>asset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liability maturities due to market restrictions—they get the </a:t>
            </a:r>
            <a:r>
              <a:rPr lang="en-US" dirty="0" smtClean="0"/>
              <a:t>financing</a:t>
            </a:r>
            <a:r>
              <a:rPr lang="tr-TR" dirty="0"/>
              <a:t> </a:t>
            </a:r>
            <a:r>
              <a:rPr lang="en-US" dirty="0" smtClean="0"/>
              <a:t>they </a:t>
            </a:r>
            <a:r>
              <a:rPr lang="en-US" i="1" dirty="0"/>
              <a:t>can. </a:t>
            </a:r>
            <a:r>
              <a:rPr lang="en-US" dirty="0"/>
              <a:t>We will go over these issues later, when we discuss </a:t>
            </a:r>
            <a:r>
              <a:rPr lang="en-US" dirty="0" smtClean="0"/>
              <a:t>working</a:t>
            </a:r>
            <a:r>
              <a:rPr lang="tr-TR" dirty="0" smtClean="0"/>
              <a:t> </a:t>
            </a:r>
            <a:r>
              <a:rPr lang="en-US" dirty="0" smtClean="0"/>
              <a:t>capital </a:t>
            </a:r>
            <a:r>
              <a:rPr lang="en-US" dirty="0"/>
              <a:t>management in the context of emerging markets.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721500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CONCLUSION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The punch line of this analysis is that, while revenues (cash </a:t>
            </a:r>
            <a:r>
              <a:rPr lang="en-US" dirty="0" smtClean="0"/>
              <a:t>flow</a:t>
            </a:r>
            <a:r>
              <a:rPr lang="en-US" dirty="0"/>
              <a:t>) </a:t>
            </a:r>
            <a:r>
              <a:rPr lang="en-US" dirty="0" smtClean="0"/>
              <a:t>should</a:t>
            </a:r>
            <a:r>
              <a:rPr lang="tr-TR" dirty="0" smtClean="0"/>
              <a:t> </a:t>
            </a:r>
            <a:r>
              <a:rPr lang="en-US" dirty="0" smtClean="0"/>
              <a:t>be financed </a:t>
            </a:r>
            <a:r>
              <a:rPr lang="en-US" dirty="0"/>
              <a:t>with short-term debt, </a:t>
            </a:r>
            <a:r>
              <a:rPr lang="en-US" dirty="0" smtClean="0"/>
              <a:t>profits </a:t>
            </a:r>
            <a:r>
              <a:rPr lang="en-US" dirty="0"/>
              <a:t>(growth) should be </a:t>
            </a:r>
            <a:r>
              <a:rPr lang="en-US" dirty="0" smtClean="0"/>
              <a:t>financed</a:t>
            </a:r>
            <a:r>
              <a:rPr lang="tr-TR" dirty="0"/>
              <a:t> </a:t>
            </a:r>
            <a:r>
              <a:rPr lang="en-US" dirty="0" smtClean="0"/>
              <a:t>with </a:t>
            </a:r>
            <a:r>
              <a:rPr lang="en-US" dirty="0"/>
              <a:t>more permanent </a:t>
            </a:r>
            <a:r>
              <a:rPr lang="en-US" dirty="0" smtClean="0"/>
              <a:t>sources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 </a:t>
            </a:r>
            <a:r>
              <a:rPr lang="en-US" dirty="0" smtClean="0"/>
              <a:t>Put </a:t>
            </a:r>
            <a:r>
              <a:rPr lang="en-US" dirty="0"/>
              <a:t>differently, while </a:t>
            </a:r>
            <a:r>
              <a:rPr lang="en-US" dirty="0" smtClean="0"/>
              <a:t>seasonality-related</a:t>
            </a:r>
            <a:r>
              <a:rPr lang="tr-TR" dirty="0" smtClean="0"/>
              <a:t> </a:t>
            </a:r>
            <a:r>
              <a:rPr lang="en-US" dirty="0" smtClean="0"/>
              <a:t>sales </a:t>
            </a:r>
            <a:r>
              <a:rPr lang="en-US" dirty="0"/>
              <a:t>should be funded primarily through the use of short-term </a:t>
            </a:r>
            <a:r>
              <a:rPr lang="en-US" dirty="0" smtClean="0"/>
              <a:t>financing,</a:t>
            </a:r>
            <a:r>
              <a:rPr lang="tr-TR" dirty="0" smtClean="0"/>
              <a:t> </a:t>
            </a:r>
            <a:r>
              <a:rPr lang="en-US" dirty="0" smtClean="0"/>
              <a:t>growth </a:t>
            </a:r>
            <a:r>
              <a:rPr lang="en-US" dirty="0"/>
              <a:t>should be funded by adjusting the level of working </a:t>
            </a:r>
            <a:r>
              <a:rPr lang="en-US" dirty="0" smtClean="0"/>
              <a:t>capital—with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exception of </a:t>
            </a:r>
            <a:r>
              <a:rPr lang="en-US" dirty="0" smtClean="0"/>
              <a:t>firms </a:t>
            </a:r>
            <a:r>
              <a:rPr lang="en-US" dirty="0"/>
              <a:t>and/or industries that enjoy low required </a:t>
            </a:r>
            <a:r>
              <a:rPr lang="en-US" dirty="0" smtClean="0"/>
              <a:t>investment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current assets and high supplier </a:t>
            </a:r>
            <a:r>
              <a:rPr lang="en-US" dirty="0" smtClean="0"/>
              <a:t>financing</a:t>
            </a:r>
            <a:r>
              <a:rPr lang="en-US" dirty="0"/>
              <a:t>, that is, negative </a:t>
            </a:r>
            <a:r>
              <a:rPr lang="en-US" dirty="0" smtClean="0"/>
              <a:t>FNOs</a:t>
            </a:r>
            <a:r>
              <a:rPr lang="tr-TR" dirty="0" smtClean="0"/>
              <a:t> and </a:t>
            </a:r>
            <a:r>
              <a:rPr lang="tr-TR" dirty="0"/>
              <a:t>working capital.</a:t>
            </a:r>
          </a:p>
        </p:txBody>
      </p:sp>
    </p:spTree>
    <p:extLst>
      <p:ext uri="{BB962C8B-B14F-4D97-AF65-F5344CB8AC3E}">
        <p14:creationId xmlns:p14="http://schemas.microsoft.com/office/powerpoint/2010/main" val="38701760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This distinction in optimal funding for </a:t>
            </a:r>
            <a:r>
              <a:rPr lang="en-US" dirty="0" smtClean="0"/>
              <a:t>seasonality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growth should have clear implications for a company’s </a:t>
            </a:r>
            <a:r>
              <a:rPr lang="en-US" dirty="0" smtClean="0"/>
              <a:t>financial</a:t>
            </a:r>
            <a:r>
              <a:rPr lang="tr-TR" dirty="0" smtClean="0"/>
              <a:t> </a:t>
            </a:r>
            <a:r>
              <a:rPr lang="en-US" dirty="0" smtClean="0"/>
              <a:t>planning.</a:t>
            </a:r>
            <a:r>
              <a:rPr lang="tr-TR" dirty="0" smtClean="0"/>
              <a:t> </a:t>
            </a:r>
          </a:p>
          <a:p>
            <a:pPr algn="just"/>
            <a:r>
              <a:rPr lang="en-US" dirty="0" smtClean="0"/>
              <a:t>In </a:t>
            </a:r>
            <a:r>
              <a:rPr lang="en-US" dirty="0"/>
              <a:t>particular, failure to differentiate between seasonal </a:t>
            </a:r>
            <a:r>
              <a:rPr lang="en-US" dirty="0" smtClean="0"/>
              <a:t>fluctuations</a:t>
            </a:r>
            <a:r>
              <a:rPr lang="tr-TR" dirty="0" smtClean="0"/>
              <a:t> </a:t>
            </a:r>
            <a:r>
              <a:rPr lang="en-US" dirty="0"/>
              <a:t>in economic activity and actual growth will cause the </a:t>
            </a:r>
            <a:r>
              <a:rPr lang="en-US" dirty="0" smtClean="0"/>
              <a:t>firm </a:t>
            </a:r>
            <a:r>
              <a:rPr lang="en-US" dirty="0"/>
              <a:t>to either </a:t>
            </a:r>
            <a:r>
              <a:rPr lang="en-US" dirty="0" smtClean="0"/>
              <a:t>take</a:t>
            </a:r>
            <a:r>
              <a:rPr lang="tr-TR" dirty="0" smtClean="0"/>
              <a:t> </a:t>
            </a:r>
            <a:r>
              <a:rPr lang="en-US" dirty="0" smtClean="0"/>
              <a:t>suboptimal financing </a:t>
            </a:r>
            <a:r>
              <a:rPr lang="en-US" dirty="0"/>
              <a:t>risks (</a:t>
            </a:r>
            <a:r>
              <a:rPr lang="en-US" dirty="0" smtClean="0"/>
              <a:t>financing </a:t>
            </a:r>
            <a:r>
              <a:rPr lang="en-US" dirty="0"/>
              <a:t>with short-term debt </a:t>
            </a:r>
            <a:r>
              <a:rPr lang="en-US" dirty="0" smtClean="0"/>
              <a:t>investments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really call for long-term </a:t>
            </a:r>
            <a:r>
              <a:rPr lang="en-US" dirty="0" smtClean="0"/>
              <a:t>f</a:t>
            </a:r>
            <a:r>
              <a:rPr lang="tr-TR" dirty="0" smtClean="0"/>
              <a:t>i</a:t>
            </a:r>
            <a:r>
              <a:rPr lang="en-US" dirty="0" err="1" smtClean="0"/>
              <a:t>nancing</a:t>
            </a:r>
            <a:r>
              <a:rPr lang="en-US" dirty="0"/>
              <a:t>, resulting in the risk that </a:t>
            </a:r>
            <a:r>
              <a:rPr lang="en-US" dirty="0" smtClean="0"/>
              <a:t>some</a:t>
            </a:r>
            <a:r>
              <a:rPr lang="tr-TR" dirty="0" smtClean="0"/>
              <a:t> </a:t>
            </a:r>
            <a:r>
              <a:rPr lang="en-US" dirty="0" smtClean="0"/>
              <a:t>opportunities </a:t>
            </a:r>
            <a:r>
              <a:rPr lang="en-US" dirty="0"/>
              <a:t>may not receive funding) or pay too high a required </a:t>
            </a:r>
            <a:r>
              <a:rPr lang="en-US" dirty="0" smtClean="0"/>
              <a:t>return</a:t>
            </a:r>
            <a:r>
              <a:rPr lang="tr-TR" dirty="0" smtClean="0"/>
              <a:t> </a:t>
            </a:r>
            <a:r>
              <a:rPr lang="en-US" dirty="0" smtClean="0"/>
              <a:t>on financial </a:t>
            </a:r>
            <a:r>
              <a:rPr lang="en-US" dirty="0"/>
              <a:t>capital (</a:t>
            </a:r>
            <a:r>
              <a:rPr lang="en-US" dirty="0" smtClean="0"/>
              <a:t>financing </a:t>
            </a:r>
            <a:r>
              <a:rPr lang="en-US" dirty="0"/>
              <a:t>short-term needs with long-term </a:t>
            </a:r>
            <a:r>
              <a:rPr lang="en-US" dirty="0" smtClean="0"/>
              <a:t>debt,</a:t>
            </a:r>
            <a:r>
              <a:rPr lang="tr-TR" dirty="0" smtClean="0"/>
              <a:t> </a:t>
            </a:r>
            <a:r>
              <a:rPr lang="en-US" dirty="0" smtClean="0"/>
              <a:t>resulting </a:t>
            </a:r>
            <a:r>
              <a:rPr lang="en-US" dirty="0"/>
              <a:t>in idle funds upon which payments are due).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353472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NEXT WEEK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Read chapter 4</a:t>
            </a:r>
          </a:p>
          <a:p>
            <a:pPr marL="0" indent="0" algn="r">
              <a:buNone/>
            </a:pPr>
            <a:endParaRPr lang="tr-TR" dirty="0"/>
          </a:p>
          <a:p>
            <a:pPr marL="0" indent="0" algn="r">
              <a:buNone/>
            </a:pPr>
            <a:endParaRPr lang="tr-TR" dirty="0" smtClean="0"/>
          </a:p>
          <a:p>
            <a:pPr marL="0" indent="0" algn="r">
              <a:buNone/>
            </a:pPr>
            <a:r>
              <a:rPr lang="tr-TR" dirty="0" smtClean="0"/>
              <a:t>Thank </a:t>
            </a:r>
            <a:r>
              <a:rPr lang="tr-TR" dirty="0"/>
              <a:t>you for attendance</a:t>
            </a:r>
          </a:p>
          <a:p>
            <a:pPr marL="0" indent="0" algn="r">
              <a:buNone/>
            </a:pPr>
            <a:endParaRPr lang="tr-TR" dirty="0"/>
          </a:p>
          <a:p>
            <a:pPr marL="0" indent="0" algn="r">
              <a:buNone/>
            </a:pPr>
            <a:endParaRPr lang="tr-TR" dirty="0"/>
          </a:p>
          <a:p>
            <a:pPr marL="0" indent="0" algn="r">
              <a:buNone/>
            </a:pPr>
            <a:r>
              <a:rPr lang="tr-TR" b="1" dirty="0">
                <a:solidFill>
                  <a:srgbClr val="FF3399"/>
                </a:solidFill>
              </a:rPr>
              <a:t>Lovely week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1404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To see this, let’s consider the case of a </a:t>
            </a:r>
            <a:r>
              <a:rPr lang="en-US" dirty="0" smtClean="0"/>
              <a:t>firm </a:t>
            </a:r>
            <a:r>
              <a:rPr lang="en-US" dirty="0"/>
              <a:t>whose main activity is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production </a:t>
            </a:r>
            <a:r>
              <a:rPr lang="en-US" dirty="0"/>
              <a:t>and sale of toys (the toy industry is highly seasonal, with </a:t>
            </a:r>
            <a:r>
              <a:rPr lang="en-US" dirty="0" smtClean="0"/>
              <a:t>most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its sales concentrated between October and December). </a:t>
            </a:r>
            <a:endParaRPr lang="tr-TR" dirty="0" smtClean="0"/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What happens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to </a:t>
            </a:r>
            <a:r>
              <a:rPr lang="en-US" dirty="0">
                <a:solidFill>
                  <a:srgbClr val="FF0000"/>
                </a:solidFill>
              </a:rPr>
              <a:t>the operating investment of the toy company during its </a:t>
            </a:r>
            <a:r>
              <a:rPr lang="en-US" dirty="0" smtClean="0">
                <a:solidFill>
                  <a:srgbClr val="FF0000"/>
                </a:solidFill>
              </a:rPr>
              <a:t>seasonal</a:t>
            </a:r>
            <a:r>
              <a:rPr lang="tr-TR" dirty="0" smtClean="0">
                <a:solidFill>
                  <a:srgbClr val="FF0000"/>
                </a:solidFill>
              </a:rPr>
              <a:t> peak</a:t>
            </a:r>
            <a:r>
              <a:rPr lang="tr-TR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2323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To answer this question, let’s look at each of the components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operating </a:t>
            </a:r>
            <a:r>
              <a:rPr lang="en-US" dirty="0"/>
              <a:t>investment. </a:t>
            </a:r>
            <a:endParaRPr lang="tr-TR" dirty="0" smtClean="0"/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First</a:t>
            </a:r>
            <a:r>
              <a:rPr lang="en-US" dirty="0">
                <a:solidFill>
                  <a:srgbClr val="FF0000"/>
                </a:solidFill>
              </a:rPr>
              <a:t>, would it have more cash on its balance sheet?</a:t>
            </a:r>
          </a:p>
          <a:p>
            <a:pPr algn="just"/>
            <a:r>
              <a:rPr lang="en-US" dirty="0"/>
              <a:t>Probably yes, since it is likely that the </a:t>
            </a:r>
            <a:r>
              <a:rPr lang="en-US" dirty="0" smtClean="0"/>
              <a:t>firm </a:t>
            </a:r>
            <a:r>
              <a:rPr lang="en-US" dirty="0"/>
              <a:t>will face higher costs, such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dirty="0" smtClean="0"/>
              <a:t>production </a:t>
            </a:r>
            <a:r>
              <a:rPr lang="en-US" dirty="0"/>
              <a:t>and marketing costs, during this time.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989242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rgbClr val="FF0000"/>
                </a:solidFill>
              </a:rPr>
              <a:t>Second, would the</a:t>
            </a:r>
            <a:r>
              <a:rPr lang="tr-TR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firm maintain higher levels of inventory in its balance sheet during the</a:t>
            </a:r>
            <a:r>
              <a:rPr lang="tr-TR" sz="2800" dirty="0">
                <a:solidFill>
                  <a:srgbClr val="FF0000"/>
                </a:solidFill>
              </a:rPr>
              <a:t> high season?</a:t>
            </a:r>
          </a:p>
          <a:p>
            <a:pPr algn="just"/>
            <a:r>
              <a:rPr lang="en-US" sz="3000" dirty="0" smtClean="0"/>
              <a:t>Presumably</a:t>
            </a:r>
            <a:r>
              <a:rPr lang="en-US" sz="3000" dirty="0"/>
              <a:t>. The timing for the increase in inventory </a:t>
            </a:r>
            <a:r>
              <a:rPr lang="en-US" sz="3000" dirty="0" smtClean="0"/>
              <a:t>will</a:t>
            </a:r>
            <a:r>
              <a:rPr lang="tr-TR" sz="3000" dirty="0" smtClean="0"/>
              <a:t> </a:t>
            </a:r>
            <a:r>
              <a:rPr lang="en-US" sz="3000" dirty="0"/>
              <a:t>depend on whether the </a:t>
            </a:r>
            <a:r>
              <a:rPr lang="en-US" sz="3000" dirty="0" smtClean="0"/>
              <a:t>firm </a:t>
            </a:r>
            <a:r>
              <a:rPr lang="en-US" sz="3000" dirty="0"/>
              <a:t>selects a </a:t>
            </a:r>
            <a:r>
              <a:rPr lang="en-US" sz="3000" i="1" dirty="0"/>
              <a:t>level </a:t>
            </a:r>
            <a:r>
              <a:rPr lang="en-US" sz="3000" dirty="0"/>
              <a:t>production plan, which has </a:t>
            </a:r>
            <a:r>
              <a:rPr lang="en-US" sz="3000" dirty="0" smtClean="0"/>
              <a:t>a</a:t>
            </a:r>
            <a:r>
              <a:rPr lang="tr-TR" sz="3000" dirty="0" smtClean="0"/>
              <a:t> </a:t>
            </a:r>
            <a:r>
              <a:rPr lang="en-US" sz="3000" dirty="0" smtClean="0"/>
              <a:t>stable </a:t>
            </a:r>
            <a:r>
              <a:rPr lang="en-US" sz="3000" dirty="0"/>
              <a:t>production rate, or a </a:t>
            </a:r>
            <a:r>
              <a:rPr lang="en-US" sz="3000" i="1" dirty="0"/>
              <a:t>seasonal </a:t>
            </a:r>
            <a:r>
              <a:rPr lang="en-US" sz="3000" dirty="0"/>
              <a:t>production plan, where </a:t>
            </a:r>
            <a:r>
              <a:rPr lang="en-US" sz="3000" dirty="0" smtClean="0"/>
              <a:t>production</a:t>
            </a:r>
            <a:r>
              <a:rPr lang="tr-TR" sz="3000" dirty="0" smtClean="0"/>
              <a:t> </a:t>
            </a:r>
            <a:r>
              <a:rPr lang="en-US" sz="3000" dirty="0" smtClean="0"/>
              <a:t>follows </a:t>
            </a:r>
            <a:r>
              <a:rPr lang="en-US" sz="3000" dirty="0"/>
              <a:t>sales, but in either case average inventory will generally be </a:t>
            </a:r>
            <a:r>
              <a:rPr lang="en-US" sz="3000" dirty="0" smtClean="0"/>
              <a:t>higher</a:t>
            </a:r>
            <a:r>
              <a:rPr lang="tr-TR" sz="3000" dirty="0" smtClean="0"/>
              <a:t> during </a:t>
            </a:r>
            <a:r>
              <a:rPr lang="tr-TR" sz="3000" dirty="0"/>
              <a:t>the peak season.</a:t>
            </a:r>
          </a:p>
        </p:txBody>
      </p:sp>
    </p:spTree>
    <p:extLst>
      <p:ext uri="{BB962C8B-B14F-4D97-AF65-F5344CB8AC3E}">
        <p14:creationId xmlns:p14="http://schemas.microsoft.com/office/powerpoint/2010/main" val="3012147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solidFill>
                  <a:srgbClr val="FF0000"/>
                </a:solidFill>
              </a:rPr>
              <a:t>Third, would the </a:t>
            </a:r>
            <a:r>
              <a:rPr lang="en-US" dirty="0" smtClean="0">
                <a:solidFill>
                  <a:srgbClr val="FF0000"/>
                </a:solidFill>
              </a:rPr>
              <a:t>firm </a:t>
            </a:r>
            <a:r>
              <a:rPr lang="en-US" dirty="0">
                <a:solidFill>
                  <a:srgbClr val="FF0000"/>
                </a:solidFill>
              </a:rPr>
              <a:t>show greater </a:t>
            </a:r>
            <a:r>
              <a:rPr lang="en-US" dirty="0" smtClean="0">
                <a:solidFill>
                  <a:srgbClr val="FF0000"/>
                </a:solidFill>
              </a:rPr>
              <a:t>account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receivables </a:t>
            </a:r>
            <a:r>
              <a:rPr lang="en-US" dirty="0">
                <a:solidFill>
                  <a:srgbClr val="FF0000"/>
                </a:solidFill>
              </a:rPr>
              <a:t>during the peak? </a:t>
            </a:r>
            <a:endParaRPr lang="tr-TR" dirty="0" smtClean="0">
              <a:solidFill>
                <a:srgbClr val="FF0000"/>
              </a:solidFill>
            </a:endParaRPr>
          </a:p>
          <a:p>
            <a:pPr algn="just"/>
            <a:r>
              <a:rPr lang="en-US" dirty="0" smtClean="0"/>
              <a:t>Certainly</a:t>
            </a:r>
            <a:r>
              <a:rPr lang="en-US" dirty="0"/>
              <a:t>. To help fund this higher </a:t>
            </a:r>
            <a:r>
              <a:rPr lang="en-US" dirty="0" smtClean="0"/>
              <a:t>operating</a:t>
            </a:r>
            <a:r>
              <a:rPr lang="tr-TR" dirty="0" smtClean="0"/>
              <a:t> </a:t>
            </a:r>
            <a:r>
              <a:rPr lang="en-US" dirty="0" smtClean="0"/>
              <a:t>investment</a:t>
            </a:r>
            <a:r>
              <a:rPr lang="en-US" dirty="0"/>
              <a:t>, the </a:t>
            </a:r>
            <a:r>
              <a:rPr lang="en-US" dirty="0" smtClean="0"/>
              <a:t>firm </a:t>
            </a:r>
            <a:r>
              <a:rPr lang="en-US" dirty="0"/>
              <a:t>will likely rely on more </a:t>
            </a:r>
            <a:r>
              <a:rPr lang="en-US" dirty="0" smtClean="0"/>
              <a:t>financing </a:t>
            </a:r>
            <a:r>
              <a:rPr lang="en-US" dirty="0"/>
              <a:t>from suppliers.</a:t>
            </a:r>
          </a:p>
          <a:p>
            <a:pPr algn="just"/>
            <a:r>
              <a:rPr lang="en-US" dirty="0"/>
              <a:t>Nevertheless, the </a:t>
            </a:r>
            <a:r>
              <a:rPr lang="en-US" dirty="0" smtClean="0"/>
              <a:t>firm’s </a:t>
            </a:r>
            <a:r>
              <a:rPr lang="en-US" dirty="0"/>
              <a:t>net operating investment </a:t>
            </a:r>
            <a:r>
              <a:rPr lang="en-US" dirty="0" smtClean="0"/>
              <a:t>(FNOs</a:t>
            </a:r>
            <a:r>
              <a:rPr lang="en-US" dirty="0"/>
              <a:t>) is likely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higher during the peak season.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04418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812</TotalTime>
  <Words>3638</Words>
  <Application>Microsoft Office PowerPoint</Application>
  <PresentationFormat>On-screen Show (4:3)</PresentationFormat>
  <Paragraphs>118</Paragraphs>
  <Slides>57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8" baseType="lpstr">
      <vt:lpstr>Clarity</vt:lpstr>
      <vt:lpstr>CHAPTER 3 WORKING CAPITAL, SEASONALITY AND GROWTH</vt:lpstr>
      <vt:lpstr>What is the goal of this chapter?</vt:lpstr>
      <vt:lpstr>THE EFFECTS OF SEASONALITY ON WORKING CAPITAL</vt:lpstr>
      <vt:lpstr>What is the seasonal businesses?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Let’s imagine the summarized accounting information presented in Table 3.1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Which of these strategies is the best one to follow?</vt:lpstr>
      <vt:lpstr>PowerPoint Presentation</vt:lpstr>
      <vt:lpstr>PowerPoint Presentation</vt:lpstr>
      <vt:lpstr>PowerPoint Presentation</vt:lpstr>
      <vt:lpstr>FINANCING GROWTH</vt:lpstr>
      <vt:lpstr>PowerPoint Presentation</vt:lpstr>
      <vt:lpstr>PowerPoint Presentation</vt:lpstr>
      <vt:lpstr>As an 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POSITIVE VERSUS NEGATIVE WORKING CAPITAL STRATEGIES AND GROWTH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could be potential reasons for doing this?</vt:lpstr>
      <vt:lpstr>CONCLUSION</vt:lpstr>
      <vt:lpstr>PowerPoint Presentation</vt:lpstr>
      <vt:lpstr>NEXT WEEK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 WORKING CAPITAL, SEASONALITY AND GROWTH</dc:title>
  <dc:creator>Sureyya YILMAZ</dc:creator>
  <cp:lastModifiedBy>Sureyya YILMAZ</cp:lastModifiedBy>
  <cp:revision>30</cp:revision>
  <dcterms:created xsi:type="dcterms:W3CDTF">2006-08-16T00:00:00Z</dcterms:created>
  <dcterms:modified xsi:type="dcterms:W3CDTF">2018-10-22T12:13:03Z</dcterms:modified>
</cp:coreProperties>
</file>