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7" r:id="rId7"/>
    <p:sldId id="268" r:id="rId8"/>
    <p:sldId id="269" r:id="rId9"/>
    <p:sldId id="270" r:id="rId10"/>
    <p:sldId id="271" r:id="rId11"/>
    <p:sldId id="260" r:id="rId12"/>
    <p:sldId id="262" r:id="rId13"/>
    <p:sldId id="272" r:id="rId14"/>
    <p:sldId id="273" r:id="rId15"/>
    <p:sldId id="274" r:id="rId16"/>
    <p:sldId id="263" r:id="rId17"/>
    <p:sldId id="264" r:id="rId18"/>
    <p:sldId id="275" r:id="rId19"/>
    <p:sldId id="265" r:id="rId20"/>
    <p:sldId id="26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8D148E0-E888-4B12-A235-32F47424487C}"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1184639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D148E0-E888-4B12-A235-32F47424487C}"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1752653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D148E0-E888-4B12-A235-32F47424487C}"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14781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D148E0-E888-4B12-A235-32F47424487C}"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3328042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D148E0-E888-4B12-A235-32F47424487C}" type="datetimeFigureOut">
              <a:rPr lang="en-GB" smtClean="0"/>
              <a:t>13/05/2025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174485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8D148E0-E888-4B12-A235-32F47424487C}" type="datetimeFigureOut">
              <a:rPr lang="en-GB" smtClean="0"/>
              <a:t>13/05/2025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300704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8D148E0-E888-4B12-A235-32F47424487C}" type="datetimeFigureOut">
              <a:rPr lang="en-GB" smtClean="0"/>
              <a:t>13/05/2025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775750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8D148E0-E888-4B12-A235-32F47424487C}" type="datetimeFigureOut">
              <a:rPr lang="en-GB" smtClean="0"/>
              <a:t>13/05/2025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318607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D148E0-E888-4B12-A235-32F47424487C}" type="datetimeFigureOut">
              <a:rPr lang="en-GB" smtClean="0"/>
              <a:t>13/05/2025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835118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D148E0-E888-4B12-A235-32F47424487C}" type="datetimeFigureOut">
              <a:rPr lang="en-GB" smtClean="0"/>
              <a:t>13/05/2025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2264819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D148E0-E888-4B12-A235-32F47424487C}" type="datetimeFigureOut">
              <a:rPr lang="en-GB" smtClean="0"/>
              <a:t>13/05/2025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AFDAE2-F780-40CB-99BB-B2D4E756210D}" type="slidenum">
              <a:rPr lang="en-GB" smtClean="0"/>
              <a:t>‹#›</a:t>
            </a:fld>
            <a:endParaRPr lang="en-GB"/>
          </a:p>
        </p:txBody>
      </p:sp>
    </p:spTree>
    <p:extLst>
      <p:ext uri="{BB962C8B-B14F-4D97-AF65-F5344CB8AC3E}">
        <p14:creationId xmlns:p14="http://schemas.microsoft.com/office/powerpoint/2010/main" val="1989997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D148E0-E888-4B12-A235-32F47424487C}" type="datetimeFigureOut">
              <a:rPr lang="en-GB" smtClean="0"/>
              <a:t>13/05/2025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FDAE2-F780-40CB-99BB-B2D4E756210D}" type="slidenum">
              <a:rPr lang="en-GB" smtClean="0"/>
              <a:t>‹#›</a:t>
            </a:fld>
            <a:endParaRPr lang="en-GB"/>
          </a:p>
        </p:txBody>
      </p:sp>
    </p:spTree>
    <p:extLst>
      <p:ext uri="{BB962C8B-B14F-4D97-AF65-F5344CB8AC3E}">
        <p14:creationId xmlns:p14="http://schemas.microsoft.com/office/powerpoint/2010/main" val="1640912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 </a:t>
            </a:r>
            <a:r>
              <a:rPr lang="en-GB" b="1" dirty="0" smtClean="0"/>
              <a:t>Other International </a:t>
            </a:r>
            <a:r>
              <a:rPr lang="en-GB" b="1" dirty="0"/>
              <a:t>Economic Organizations</a:t>
            </a:r>
            <a:endParaRPr lang="en-GB" dirty="0"/>
          </a:p>
        </p:txBody>
      </p:sp>
      <p:sp>
        <p:nvSpPr>
          <p:cNvPr id="3" name="Subtitle 2"/>
          <p:cNvSpPr>
            <a:spLocks noGrp="1"/>
          </p:cNvSpPr>
          <p:nvPr>
            <p:ph type="subTitle" idx="1"/>
          </p:nvPr>
        </p:nvSpPr>
        <p:spPr/>
        <p:txBody>
          <a:bodyPr/>
          <a:lstStyle/>
          <a:p>
            <a:r>
              <a:rPr lang="en-GB" dirty="0" err="1" smtClean="0"/>
              <a:t>Dr.</a:t>
            </a:r>
            <a:r>
              <a:rPr lang="en-GB" dirty="0" smtClean="0"/>
              <a:t> </a:t>
            </a:r>
            <a:r>
              <a:rPr lang="en-GB" dirty="0" err="1" smtClean="0"/>
              <a:t>Cansu</a:t>
            </a:r>
            <a:r>
              <a:rPr lang="en-GB" dirty="0" smtClean="0"/>
              <a:t> </a:t>
            </a:r>
            <a:r>
              <a:rPr lang="en-GB" dirty="0" err="1" smtClean="0"/>
              <a:t>Unver-Erbas</a:t>
            </a:r>
            <a:r>
              <a:rPr lang="en-GB" dirty="0" smtClean="0"/>
              <a:t> </a:t>
            </a:r>
            <a:endParaRPr lang="en-GB" dirty="0"/>
          </a:p>
        </p:txBody>
      </p:sp>
    </p:spTree>
    <p:extLst>
      <p:ext uri="{BB962C8B-B14F-4D97-AF65-F5344CB8AC3E}">
        <p14:creationId xmlns:p14="http://schemas.microsoft.com/office/powerpoint/2010/main" val="3301463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(6) World Trade Organization (WTO) (done)</a:t>
            </a:r>
            <a:r>
              <a:rPr lang="en-GB" dirty="0" smtClean="0"/>
              <a:t/>
            </a:r>
            <a:br>
              <a:rPr lang="en-GB" dirty="0" smtClean="0"/>
            </a:br>
            <a:endParaRPr lang="en-GB" b="1" dirty="0"/>
          </a:p>
        </p:txBody>
      </p:sp>
      <p:sp>
        <p:nvSpPr>
          <p:cNvPr id="3" name="Content Placeholder 2"/>
          <p:cNvSpPr>
            <a:spLocks noGrp="1"/>
          </p:cNvSpPr>
          <p:nvPr>
            <p:ph idx="1"/>
          </p:nvPr>
        </p:nvSpPr>
        <p:spPr/>
        <p:txBody>
          <a:bodyPr>
            <a:normAutofit fontScale="55000" lnSpcReduction="20000"/>
          </a:bodyPr>
          <a:lstStyle/>
          <a:p>
            <a:pPr lvl="0"/>
            <a:r>
              <a:rPr lang="en-GB" b="1" dirty="0"/>
              <a:t>Established:</a:t>
            </a:r>
            <a:r>
              <a:rPr lang="en-GB" dirty="0"/>
              <a:t> 1995, replacing the General Agreement on Tariffs and Trade (GATT).</a:t>
            </a:r>
            <a:endParaRPr lang="en-GB" sz="2800" dirty="0"/>
          </a:p>
          <a:p>
            <a:pPr lvl="0"/>
            <a:r>
              <a:rPr lang="en-GB" b="1" dirty="0"/>
              <a:t>Headquarters:</a:t>
            </a:r>
            <a:r>
              <a:rPr lang="en-GB" dirty="0"/>
              <a:t> Geneva, Switzerland.</a:t>
            </a:r>
            <a:endParaRPr lang="en-GB" sz="2800" dirty="0"/>
          </a:p>
          <a:p>
            <a:pPr lvl="0"/>
            <a:r>
              <a:rPr lang="en-GB" b="1" dirty="0"/>
              <a:t>Primary Functions:</a:t>
            </a:r>
            <a:endParaRPr lang="en-GB" sz="2800" dirty="0"/>
          </a:p>
          <a:p>
            <a:pPr lvl="1"/>
            <a:r>
              <a:rPr lang="en-GB" b="1" dirty="0"/>
              <a:t>Trade Negotiations:</a:t>
            </a:r>
            <a:r>
              <a:rPr lang="en-GB" dirty="0"/>
              <a:t> Facilitates negotiations between countries to reduce tariffs and trade barriers.</a:t>
            </a:r>
            <a:endParaRPr lang="en-GB" sz="2400" dirty="0"/>
          </a:p>
          <a:p>
            <a:pPr lvl="1"/>
            <a:r>
              <a:rPr lang="en-GB" b="1" dirty="0"/>
              <a:t>Dispute Resolution:</a:t>
            </a:r>
            <a:r>
              <a:rPr lang="en-GB" dirty="0"/>
              <a:t> Provides a legal framework for resolving trade disputes between member states.</a:t>
            </a:r>
            <a:endParaRPr lang="en-GB" sz="2400" dirty="0"/>
          </a:p>
          <a:p>
            <a:pPr lvl="1"/>
            <a:r>
              <a:rPr lang="en-GB" b="1" dirty="0"/>
              <a:t>Trade Policy Review:</a:t>
            </a:r>
            <a:r>
              <a:rPr lang="en-GB" dirty="0"/>
              <a:t> Monitors and reviews the trade policies of member states to ensure compliance with agreed rules.</a:t>
            </a:r>
            <a:endParaRPr lang="en-GB" sz="2400" dirty="0"/>
          </a:p>
          <a:p>
            <a:pPr lvl="0"/>
            <a:r>
              <a:rPr lang="en-GB" b="1" dirty="0"/>
              <a:t>Goals:</a:t>
            </a:r>
            <a:endParaRPr lang="en-GB" sz="2800" dirty="0"/>
          </a:p>
          <a:p>
            <a:pPr lvl="1"/>
            <a:r>
              <a:rPr lang="en-GB" dirty="0"/>
              <a:t>Promotes free trade by encouraging the reduction of trade barriers and fostering global trade integration.</a:t>
            </a:r>
            <a:endParaRPr lang="en-GB" sz="2400" dirty="0"/>
          </a:p>
          <a:p>
            <a:pPr lvl="1"/>
            <a:r>
              <a:rPr lang="en-GB" dirty="0"/>
              <a:t>Ensures that trade flows as smoothly, predictably, and freely as possible.</a:t>
            </a:r>
            <a:endParaRPr lang="en-GB" sz="2400" dirty="0"/>
          </a:p>
          <a:p>
            <a:pPr lvl="0"/>
            <a:r>
              <a:rPr lang="en-GB" b="1" dirty="0"/>
              <a:t>Criticism:</a:t>
            </a:r>
            <a:endParaRPr lang="en-GB" sz="2800" dirty="0"/>
          </a:p>
          <a:p>
            <a:pPr lvl="1"/>
            <a:r>
              <a:rPr lang="en-GB" dirty="0"/>
              <a:t>The WTO has faced criticism for prioritizing corporate interests over social and environmental concerns, and for not adequately addressing issues related to developing countries.</a:t>
            </a:r>
            <a:endParaRPr lang="en-GB" sz="2400" dirty="0"/>
          </a:p>
          <a:p>
            <a:endParaRPr lang="en-GB" dirty="0"/>
          </a:p>
        </p:txBody>
      </p:sp>
    </p:spTree>
    <p:extLst>
      <p:ext uri="{BB962C8B-B14F-4D97-AF65-F5344CB8AC3E}">
        <p14:creationId xmlns:p14="http://schemas.microsoft.com/office/powerpoint/2010/main" val="4072118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Role of Regional Economic Organizations</a:t>
            </a:r>
            <a:endParaRPr lang="en-GB" dirty="0"/>
          </a:p>
        </p:txBody>
      </p:sp>
      <p:sp>
        <p:nvSpPr>
          <p:cNvPr id="3" name="Content Placeholder 2"/>
          <p:cNvSpPr>
            <a:spLocks noGrp="1"/>
          </p:cNvSpPr>
          <p:nvPr>
            <p:ph idx="1"/>
          </p:nvPr>
        </p:nvSpPr>
        <p:spPr/>
        <p:txBody>
          <a:bodyPr/>
          <a:lstStyle/>
          <a:p>
            <a:pPr marL="514350" indent="-514350">
              <a:buFont typeface="+mj-lt"/>
              <a:buAutoNum type="arabicParenR"/>
            </a:pPr>
            <a:r>
              <a:rPr lang="en-GB" b="1" dirty="0"/>
              <a:t>European Union (EU</a:t>
            </a:r>
            <a:r>
              <a:rPr lang="en-GB" b="1" dirty="0" smtClean="0"/>
              <a:t>)</a:t>
            </a:r>
          </a:p>
          <a:p>
            <a:pPr marL="514350" indent="-514350">
              <a:buFont typeface="+mj-lt"/>
              <a:buAutoNum type="arabicParenR"/>
            </a:pPr>
            <a:r>
              <a:rPr lang="en-GB" b="1" dirty="0"/>
              <a:t>African Union (AU</a:t>
            </a:r>
            <a:r>
              <a:rPr lang="en-GB" b="1" dirty="0" smtClean="0"/>
              <a:t>)</a:t>
            </a:r>
          </a:p>
          <a:p>
            <a:pPr marL="514350" indent="-514350">
              <a:buFont typeface="+mj-lt"/>
              <a:buAutoNum type="arabicParenR"/>
            </a:pPr>
            <a:r>
              <a:rPr lang="en-GB" b="1" dirty="0"/>
              <a:t>Association of Southeast Asian Nations (ASEAN</a:t>
            </a:r>
            <a:r>
              <a:rPr lang="en-GB" b="1" dirty="0" smtClean="0"/>
              <a:t>)</a:t>
            </a:r>
          </a:p>
          <a:p>
            <a:pPr marL="514350" indent="-514350">
              <a:buFont typeface="+mj-lt"/>
              <a:buAutoNum type="arabicParenR"/>
            </a:pPr>
            <a:r>
              <a:rPr lang="en-GB" b="1" dirty="0" err="1" smtClean="0"/>
              <a:t>Mercosur</a:t>
            </a:r>
            <a:endParaRPr lang="en-GB" b="1" dirty="0" smtClean="0"/>
          </a:p>
          <a:p>
            <a:endParaRPr lang="en-GB" dirty="0"/>
          </a:p>
        </p:txBody>
      </p:sp>
    </p:spTree>
    <p:extLst>
      <p:ext uri="{BB962C8B-B14F-4D97-AF65-F5344CB8AC3E}">
        <p14:creationId xmlns:p14="http://schemas.microsoft.com/office/powerpoint/2010/main" val="3983576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(1)European Union (EU)</a:t>
            </a:r>
            <a:br>
              <a:rPr lang="en-GB" b="1" dirty="0" smtClean="0"/>
            </a:br>
            <a:endParaRPr lang="en-GB" dirty="0"/>
          </a:p>
        </p:txBody>
      </p:sp>
      <p:sp>
        <p:nvSpPr>
          <p:cNvPr id="3" name="Content Placeholder 2"/>
          <p:cNvSpPr>
            <a:spLocks noGrp="1"/>
          </p:cNvSpPr>
          <p:nvPr>
            <p:ph idx="1"/>
          </p:nvPr>
        </p:nvSpPr>
        <p:spPr/>
        <p:txBody>
          <a:bodyPr>
            <a:normAutofit fontScale="70000" lnSpcReduction="20000"/>
          </a:bodyPr>
          <a:lstStyle/>
          <a:p>
            <a:pPr lvl="0"/>
            <a:r>
              <a:rPr lang="en-GB" b="1" dirty="0"/>
              <a:t>Established:</a:t>
            </a:r>
            <a:r>
              <a:rPr lang="en-GB" dirty="0"/>
              <a:t> 1957 (Treaty of Rome).</a:t>
            </a:r>
            <a:endParaRPr lang="en-GB" sz="2800" dirty="0"/>
          </a:p>
          <a:p>
            <a:pPr lvl="0"/>
            <a:r>
              <a:rPr lang="en-GB" b="1" dirty="0"/>
              <a:t>Headquarters:</a:t>
            </a:r>
            <a:r>
              <a:rPr lang="en-GB" dirty="0"/>
              <a:t> Brussels, Belgium.</a:t>
            </a:r>
            <a:endParaRPr lang="en-GB" sz="2800" dirty="0"/>
          </a:p>
          <a:p>
            <a:pPr lvl="0"/>
            <a:r>
              <a:rPr lang="en-GB" b="1" dirty="0"/>
              <a:t>Primary Functions:</a:t>
            </a:r>
            <a:endParaRPr lang="en-GB" sz="2800" dirty="0"/>
          </a:p>
          <a:p>
            <a:pPr lvl="1"/>
            <a:r>
              <a:rPr lang="en-GB" b="1" dirty="0"/>
              <a:t>Economic Integration:</a:t>
            </a:r>
            <a:r>
              <a:rPr lang="en-GB" dirty="0"/>
              <a:t> Promotes economic cooperation and integration among its member countries, including a single market and a common currency (the euro).</a:t>
            </a:r>
            <a:endParaRPr lang="en-GB" sz="2400" dirty="0"/>
          </a:p>
          <a:p>
            <a:pPr lvl="1"/>
            <a:r>
              <a:rPr lang="en-GB" b="1" dirty="0"/>
              <a:t>Trade and Economic Policy:</a:t>
            </a:r>
            <a:r>
              <a:rPr lang="en-GB" dirty="0"/>
              <a:t> Sets common trade, competition, and economic policies.</a:t>
            </a:r>
            <a:endParaRPr lang="en-GB" sz="2400" dirty="0"/>
          </a:p>
          <a:p>
            <a:pPr lvl="1"/>
            <a:r>
              <a:rPr lang="en-GB" b="1" dirty="0"/>
              <a:t>Financial Assistance:</a:t>
            </a:r>
            <a:r>
              <a:rPr lang="en-GB" dirty="0"/>
              <a:t> Provides funding to regional development projects, especially in less developed areas.</a:t>
            </a:r>
            <a:endParaRPr lang="en-GB" sz="2400" dirty="0"/>
          </a:p>
          <a:p>
            <a:pPr lvl="0"/>
            <a:r>
              <a:rPr lang="en-GB" b="1" dirty="0"/>
              <a:t>Key Institutions:</a:t>
            </a:r>
            <a:endParaRPr lang="en-GB" sz="2800" dirty="0"/>
          </a:p>
          <a:p>
            <a:pPr lvl="1"/>
            <a:r>
              <a:rPr lang="en-GB" b="1" dirty="0"/>
              <a:t>European Central Bank (ECB):</a:t>
            </a:r>
            <a:r>
              <a:rPr lang="en-GB" dirty="0"/>
              <a:t> Manages monetary policy for the </a:t>
            </a:r>
            <a:r>
              <a:rPr lang="en-GB" dirty="0" err="1"/>
              <a:t>eurozone</a:t>
            </a:r>
            <a:r>
              <a:rPr lang="en-GB" dirty="0"/>
              <a:t>.</a:t>
            </a:r>
            <a:endParaRPr lang="en-GB" sz="2400" dirty="0"/>
          </a:p>
          <a:p>
            <a:pPr lvl="1"/>
            <a:r>
              <a:rPr lang="en-GB" b="1" dirty="0"/>
              <a:t>European Commission:</a:t>
            </a:r>
            <a:r>
              <a:rPr lang="en-GB" dirty="0"/>
              <a:t> Proposes legislation and implements policies.</a:t>
            </a:r>
            <a:endParaRPr lang="en-GB" sz="2400" dirty="0"/>
          </a:p>
          <a:p>
            <a:pPr lvl="1"/>
            <a:r>
              <a:rPr lang="en-GB" b="1" dirty="0"/>
              <a:t>European Council:</a:t>
            </a:r>
            <a:r>
              <a:rPr lang="en-GB" dirty="0"/>
              <a:t> Provides overall political direction.</a:t>
            </a:r>
            <a:endParaRPr lang="en-GB" sz="2400" dirty="0"/>
          </a:p>
          <a:p>
            <a:endParaRPr lang="en-GB" dirty="0"/>
          </a:p>
        </p:txBody>
      </p:sp>
    </p:spTree>
    <p:extLst>
      <p:ext uri="{BB962C8B-B14F-4D97-AF65-F5344CB8AC3E}">
        <p14:creationId xmlns:p14="http://schemas.microsoft.com/office/powerpoint/2010/main" val="1664780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(2)</a:t>
            </a:r>
            <a:r>
              <a:rPr lang="en-GB" b="1" dirty="0" smtClean="0"/>
              <a:t> African Union (AU)</a:t>
            </a:r>
            <a:br>
              <a:rPr lang="en-GB" b="1" dirty="0" smtClean="0"/>
            </a:br>
            <a:endParaRPr lang="en-GB" dirty="0"/>
          </a:p>
        </p:txBody>
      </p:sp>
      <p:sp>
        <p:nvSpPr>
          <p:cNvPr id="3" name="Content Placeholder 2"/>
          <p:cNvSpPr>
            <a:spLocks noGrp="1"/>
          </p:cNvSpPr>
          <p:nvPr>
            <p:ph idx="1"/>
          </p:nvPr>
        </p:nvSpPr>
        <p:spPr/>
        <p:txBody>
          <a:bodyPr>
            <a:normAutofit fontScale="92500" lnSpcReduction="20000"/>
          </a:bodyPr>
          <a:lstStyle/>
          <a:p>
            <a:pPr lvl="0"/>
            <a:r>
              <a:rPr lang="en-GB" b="1" dirty="0"/>
              <a:t>Established:</a:t>
            </a:r>
            <a:r>
              <a:rPr lang="en-GB" dirty="0"/>
              <a:t> 2001 (formerly the Organization of African Unity).</a:t>
            </a:r>
            <a:endParaRPr lang="en-GB" sz="2800" dirty="0"/>
          </a:p>
          <a:p>
            <a:pPr lvl="0"/>
            <a:r>
              <a:rPr lang="en-GB" b="1" dirty="0"/>
              <a:t>Headquarters:</a:t>
            </a:r>
            <a:r>
              <a:rPr lang="en-GB" dirty="0"/>
              <a:t> Addis Ababa, Ethiopia.</a:t>
            </a:r>
            <a:endParaRPr lang="en-GB" sz="2800" dirty="0"/>
          </a:p>
          <a:p>
            <a:pPr lvl="0"/>
            <a:r>
              <a:rPr lang="en-GB" b="1" dirty="0"/>
              <a:t>Primary Functions:</a:t>
            </a:r>
            <a:endParaRPr lang="en-GB" sz="2800" dirty="0"/>
          </a:p>
          <a:p>
            <a:pPr lvl="1"/>
            <a:r>
              <a:rPr lang="en-GB" b="1" dirty="0"/>
              <a:t>Economic Integration:</a:t>
            </a:r>
            <a:r>
              <a:rPr lang="en-GB" dirty="0"/>
              <a:t> Promotes economic cooperation and integration across Africa.</a:t>
            </a:r>
            <a:endParaRPr lang="en-GB" sz="2400" dirty="0"/>
          </a:p>
          <a:p>
            <a:pPr lvl="1"/>
            <a:r>
              <a:rPr lang="en-GB" b="1" dirty="0"/>
              <a:t>Peace and Security:</a:t>
            </a:r>
            <a:r>
              <a:rPr lang="en-GB" dirty="0"/>
              <a:t> Works on resolving conflicts and maintaining stability across the continent.</a:t>
            </a:r>
            <a:endParaRPr lang="en-GB" sz="2400" dirty="0"/>
          </a:p>
          <a:p>
            <a:pPr lvl="1"/>
            <a:r>
              <a:rPr lang="en-GB" b="1" dirty="0"/>
              <a:t>Development Assistance:</a:t>
            </a:r>
            <a:r>
              <a:rPr lang="en-GB" dirty="0"/>
              <a:t> Focuses on poverty reduction, sustainable development, and human rights.</a:t>
            </a:r>
            <a:endParaRPr lang="en-GB" sz="2400" dirty="0"/>
          </a:p>
          <a:p>
            <a:endParaRPr lang="en-GB" dirty="0"/>
          </a:p>
        </p:txBody>
      </p:sp>
    </p:spTree>
    <p:extLst>
      <p:ext uri="{BB962C8B-B14F-4D97-AF65-F5344CB8AC3E}">
        <p14:creationId xmlns:p14="http://schemas.microsoft.com/office/powerpoint/2010/main" val="1814063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(3)</a:t>
            </a:r>
            <a:r>
              <a:rPr lang="en-GB" b="1" dirty="0" smtClean="0"/>
              <a:t> Association of Southeast Asian Nations (ASEAN)</a:t>
            </a:r>
            <a:br>
              <a:rPr lang="en-GB" b="1" dirty="0" smtClean="0"/>
            </a:br>
            <a:endParaRPr lang="en-GB" dirty="0"/>
          </a:p>
        </p:txBody>
      </p:sp>
      <p:sp>
        <p:nvSpPr>
          <p:cNvPr id="3" name="Content Placeholder 2"/>
          <p:cNvSpPr>
            <a:spLocks noGrp="1"/>
          </p:cNvSpPr>
          <p:nvPr>
            <p:ph idx="1"/>
          </p:nvPr>
        </p:nvSpPr>
        <p:spPr/>
        <p:txBody>
          <a:bodyPr>
            <a:normAutofit fontScale="92500" lnSpcReduction="10000"/>
          </a:bodyPr>
          <a:lstStyle/>
          <a:p>
            <a:pPr lvl="0"/>
            <a:r>
              <a:rPr lang="en-GB" b="1" dirty="0"/>
              <a:t>Established:</a:t>
            </a:r>
            <a:r>
              <a:rPr lang="en-GB" dirty="0"/>
              <a:t> 1967.</a:t>
            </a:r>
            <a:endParaRPr lang="en-GB" sz="2800" dirty="0"/>
          </a:p>
          <a:p>
            <a:pPr lvl="0"/>
            <a:r>
              <a:rPr lang="en-GB" b="1" dirty="0"/>
              <a:t>Headquarters:</a:t>
            </a:r>
            <a:r>
              <a:rPr lang="en-GB" dirty="0"/>
              <a:t> Jakarta, Indonesia.</a:t>
            </a:r>
            <a:endParaRPr lang="en-GB" sz="2800" dirty="0"/>
          </a:p>
          <a:p>
            <a:pPr lvl="0"/>
            <a:r>
              <a:rPr lang="en-GB" b="1" dirty="0"/>
              <a:t>Primary Functions:</a:t>
            </a:r>
            <a:endParaRPr lang="en-GB" sz="2800" dirty="0"/>
          </a:p>
          <a:p>
            <a:pPr lvl="1"/>
            <a:r>
              <a:rPr lang="en-GB" b="1" dirty="0"/>
              <a:t>Economic Cooperation:</a:t>
            </a:r>
            <a:r>
              <a:rPr lang="en-GB" dirty="0"/>
              <a:t> Promotes regional economic integration and trade among Southeast Asian nations.</a:t>
            </a:r>
            <a:endParaRPr lang="en-GB" sz="2400" dirty="0"/>
          </a:p>
          <a:p>
            <a:pPr lvl="1"/>
            <a:r>
              <a:rPr lang="en-GB" b="1" dirty="0"/>
              <a:t>Political and Security Cooperation:</a:t>
            </a:r>
            <a:r>
              <a:rPr lang="en-GB" dirty="0"/>
              <a:t> Aims to foster political stability and security in the region.</a:t>
            </a:r>
            <a:endParaRPr lang="en-GB" sz="2400" dirty="0"/>
          </a:p>
          <a:p>
            <a:pPr lvl="1"/>
            <a:r>
              <a:rPr lang="en-GB" b="1" dirty="0"/>
              <a:t>Social and Cultural Cooperation:</a:t>
            </a:r>
            <a:r>
              <a:rPr lang="en-GB" dirty="0"/>
              <a:t> Encourages collaboration in social and cultural areas, such as education and environmental sustainability.</a:t>
            </a:r>
            <a:endParaRPr lang="en-GB" sz="2400" dirty="0"/>
          </a:p>
          <a:p>
            <a:endParaRPr lang="en-GB" dirty="0"/>
          </a:p>
        </p:txBody>
      </p:sp>
    </p:spTree>
    <p:extLst>
      <p:ext uri="{BB962C8B-B14F-4D97-AF65-F5344CB8AC3E}">
        <p14:creationId xmlns:p14="http://schemas.microsoft.com/office/powerpoint/2010/main" val="854425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(4)</a:t>
            </a:r>
            <a:r>
              <a:rPr lang="en-GB" b="1" dirty="0" smtClean="0"/>
              <a:t> </a:t>
            </a:r>
            <a:r>
              <a:rPr lang="en-GB" b="1" dirty="0" err="1" smtClean="0"/>
              <a:t>Mercosur</a:t>
            </a:r>
            <a:r>
              <a:rPr lang="en-GB" b="1" dirty="0" smtClean="0"/>
              <a:t/>
            </a:r>
            <a:br>
              <a:rPr lang="en-GB" b="1" dirty="0" smtClean="0"/>
            </a:br>
            <a:endParaRPr lang="en-GB" dirty="0"/>
          </a:p>
        </p:txBody>
      </p:sp>
      <p:sp>
        <p:nvSpPr>
          <p:cNvPr id="3" name="Content Placeholder 2"/>
          <p:cNvSpPr>
            <a:spLocks noGrp="1"/>
          </p:cNvSpPr>
          <p:nvPr>
            <p:ph idx="1"/>
          </p:nvPr>
        </p:nvSpPr>
        <p:spPr/>
        <p:txBody>
          <a:bodyPr>
            <a:normAutofit fontScale="92500"/>
          </a:bodyPr>
          <a:lstStyle/>
          <a:p>
            <a:pPr lvl="0"/>
            <a:r>
              <a:rPr lang="en-GB" b="1" dirty="0"/>
              <a:t>Established:</a:t>
            </a:r>
            <a:r>
              <a:rPr lang="en-GB" dirty="0"/>
              <a:t> 1991.</a:t>
            </a:r>
            <a:endParaRPr lang="en-GB" sz="2800" dirty="0"/>
          </a:p>
          <a:p>
            <a:pPr lvl="0"/>
            <a:r>
              <a:rPr lang="en-GB" b="1" dirty="0"/>
              <a:t>Headquarters:</a:t>
            </a:r>
            <a:r>
              <a:rPr lang="en-GB" dirty="0"/>
              <a:t> Montevideo, Uruguay.</a:t>
            </a:r>
            <a:endParaRPr lang="en-GB" sz="2800" dirty="0"/>
          </a:p>
          <a:p>
            <a:pPr lvl="0"/>
            <a:r>
              <a:rPr lang="en-GB" b="1" dirty="0"/>
              <a:t>Primary Functions:</a:t>
            </a:r>
            <a:endParaRPr lang="en-GB" sz="2800" dirty="0"/>
          </a:p>
          <a:p>
            <a:pPr lvl="1"/>
            <a:r>
              <a:rPr lang="en-GB" b="1" dirty="0"/>
              <a:t>Regional Trade Integration:</a:t>
            </a:r>
            <a:r>
              <a:rPr lang="en-GB" dirty="0"/>
              <a:t> Promotes free trade and economic cooperation among South American countries, particularly in the Southern Cone.</a:t>
            </a:r>
            <a:endParaRPr lang="en-GB" sz="2400" dirty="0"/>
          </a:p>
          <a:p>
            <a:pPr lvl="1"/>
            <a:r>
              <a:rPr lang="en-GB" b="1" dirty="0"/>
              <a:t>Common Market:</a:t>
            </a:r>
            <a:r>
              <a:rPr lang="en-GB" dirty="0"/>
              <a:t> Seeks to establish a common market, similar to the EU, among its members (Argentina, Brazil, Paraguay, Uruguay, and Venezuela).</a:t>
            </a:r>
            <a:endParaRPr lang="en-GB" sz="2400" dirty="0"/>
          </a:p>
          <a:p>
            <a:endParaRPr lang="en-GB" dirty="0"/>
          </a:p>
        </p:txBody>
      </p:sp>
    </p:spTree>
    <p:extLst>
      <p:ext uri="{BB962C8B-B14F-4D97-AF65-F5344CB8AC3E}">
        <p14:creationId xmlns:p14="http://schemas.microsoft.com/office/powerpoint/2010/main" val="665960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Specialized Agencies of the United Nations</a:t>
            </a:r>
            <a:endParaRPr lang="en-GB" dirty="0"/>
          </a:p>
        </p:txBody>
      </p:sp>
      <p:sp>
        <p:nvSpPr>
          <p:cNvPr id="3" name="Content Placeholder 2"/>
          <p:cNvSpPr>
            <a:spLocks noGrp="1"/>
          </p:cNvSpPr>
          <p:nvPr>
            <p:ph idx="1"/>
          </p:nvPr>
        </p:nvSpPr>
        <p:spPr/>
        <p:txBody>
          <a:bodyPr/>
          <a:lstStyle/>
          <a:p>
            <a:pPr marL="514350" indent="-514350">
              <a:buFont typeface="+mj-lt"/>
              <a:buAutoNum type="arabicParenR"/>
            </a:pPr>
            <a:r>
              <a:rPr lang="en-GB" b="1" dirty="0"/>
              <a:t>Food and Agriculture Organization (FAO</a:t>
            </a:r>
            <a:r>
              <a:rPr lang="en-GB" b="1" dirty="0" smtClean="0"/>
              <a:t>)</a:t>
            </a:r>
          </a:p>
          <a:p>
            <a:pPr marL="514350" indent="-514350">
              <a:buFont typeface="+mj-lt"/>
              <a:buAutoNum type="arabicParenR"/>
            </a:pPr>
            <a:r>
              <a:rPr lang="en-GB" b="1" dirty="0"/>
              <a:t>World Health Organization (WHO</a:t>
            </a:r>
            <a:r>
              <a:rPr lang="en-GB" b="1" dirty="0" smtClean="0"/>
              <a:t>)</a:t>
            </a:r>
          </a:p>
          <a:p>
            <a:endParaRPr lang="en-GB" dirty="0"/>
          </a:p>
        </p:txBody>
      </p:sp>
    </p:spTree>
    <p:extLst>
      <p:ext uri="{BB962C8B-B14F-4D97-AF65-F5344CB8AC3E}">
        <p14:creationId xmlns:p14="http://schemas.microsoft.com/office/powerpoint/2010/main" val="1341457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(1)Food and Agriculture Organization (FAO)</a:t>
            </a:r>
            <a:br>
              <a:rPr lang="en-GB" b="1" dirty="0" smtClean="0"/>
            </a:br>
            <a:endParaRPr lang="en-GB" dirty="0"/>
          </a:p>
        </p:txBody>
      </p:sp>
      <p:sp>
        <p:nvSpPr>
          <p:cNvPr id="3" name="Content Placeholder 2"/>
          <p:cNvSpPr>
            <a:spLocks noGrp="1"/>
          </p:cNvSpPr>
          <p:nvPr>
            <p:ph idx="1"/>
          </p:nvPr>
        </p:nvSpPr>
        <p:spPr/>
        <p:txBody>
          <a:bodyPr/>
          <a:lstStyle/>
          <a:p>
            <a:r>
              <a:rPr lang="en-GB" b="1" dirty="0"/>
              <a:t>. Food and Agriculture Organization (FAO)</a:t>
            </a:r>
            <a:endParaRPr lang="en-GB" sz="2800" dirty="0"/>
          </a:p>
          <a:p>
            <a:pPr lvl="0"/>
            <a:r>
              <a:rPr lang="en-GB" b="1" dirty="0"/>
              <a:t>Established:</a:t>
            </a:r>
            <a:r>
              <a:rPr lang="en-GB" dirty="0"/>
              <a:t> 1945.</a:t>
            </a:r>
            <a:endParaRPr lang="en-GB" sz="2800" dirty="0"/>
          </a:p>
          <a:p>
            <a:pPr lvl="0"/>
            <a:r>
              <a:rPr lang="en-GB" b="1" dirty="0"/>
              <a:t>Headquarters:</a:t>
            </a:r>
            <a:r>
              <a:rPr lang="en-GB" dirty="0"/>
              <a:t> Rome, Italy.</a:t>
            </a:r>
            <a:endParaRPr lang="en-GB" sz="2800" dirty="0"/>
          </a:p>
          <a:p>
            <a:pPr lvl="0"/>
            <a:r>
              <a:rPr lang="en-GB" b="1" dirty="0"/>
              <a:t>Primary Functions:</a:t>
            </a:r>
            <a:endParaRPr lang="en-GB" sz="2800" dirty="0"/>
          </a:p>
          <a:p>
            <a:pPr lvl="1"/>
            <a:r>
              <a:rPr lang="en-GB" b="1" dirty="0"/>
              <a:t>Food Security:</a:t>
            </a:r>
            <a:r>
              <a:rPr lang="en-GB" dirty="0"/>
              <a:t> Works to improve global food security, nutrition, and agriculture.</a:t>
            </a:r>
            <a:endParaRPr lang="en-GB" sz="2400" dirty="0"/>
          </a:p>
          <a:p>
            <a:pPr lvl="1"/>
            <a:r>
              <a:rPr lang="en-GB" b="1" dirty="0"/>
              <a:t>Sustainable Agriculture:</a:t>
            </a:r>
            <a:r>
              <a:rPr lang="en-GB" dirty="0"/>
              <a:t> Promotes sustainable agricultural practices and rural development.</a:t>
            </a:r>
            <a:endParaRPr lang="en-GB" sz="2400" dirty="0"/>
          </a:p>
          <a:p>
            <a:endParaRPr lang="en-GB" dirty="0"/>
          </a:p>
        </p:txBody>
      </p:sp>
    </p:spTree>
    <p:extLst>
      <p:ext uri="{BB962C8B-B14F-4D97-AF65-F5344CB8AC3E}">
        <p14:creationId xmlns:p14="http://schemas.microsoft.com/office/powerpoint/2010/main" val="3470936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(2)World Health Organization (WHO)</a:t>
            </a:r>
            <a:br>
              <a:rPr lang="en-GB" b="1" dirty="0" smtClean="0"/>
            </a:br>
            <a:endParaRPr lang="en-GB" dirty="0"/>
          </a:p>
        </p:txBody>
      </p:sp>
      <p:sp>
        <p:nvSpPr>
          <p:cNvPr id="3" name="Content Placeholder 2"/>
          <p:cNvSpPr>
            <a:spLocks noGrp="1"/>
          </p:cNvSpPr>
          <p:nvPr>
            <p:ph idx="1"/>
          </p:nvPr>
        </p:nvSpPr>
        <p:spPr/>
        <p:txBody>
          <a:bodyPr/>
          <a:lstStyle/>
          <a:p>
            <a:endParaRPr lang="en-GB" dirty="0" smtClean="0">
              <a:effectLst/>
            </a:endParaRPr>
          </a:p>
          <a:p>
            <a:pPr lvl="1"/>
            <a:r>
              <a:rPr lang="en-GB" b="1" dirty="0"/>
              <a:t>Global Health:</a:t>
            </a:r>
            <a:r>
              <a:rPr lang="en-GB" dirty="0"/>
              <a:t> Works on public health issues, including disease prevention, health policy, and healthcare systems.</a:t>
            </a:r>
            <a:endParaRPr lang="en-GB" sz="2400" dirty="0"/>
          </a:p>
          <a:p>
            <a:pPr lvl="1"/>
            <a:r>
              <a:rPr lang="en-GB" b="1" dirty="0"/>
              <a:t>Technical Assistance:</a:t>
            </a:r>
            <a:r>
              <a:rPr lang="en-GB" dirty="0"/>
              <a:t> Provides technical support to countries to improve their health systems.</a:t>
            </a:r>
            <a:endParaRPr lang="en-GB" sz="2400" dirty="0"/>
          </a:p>
          <a:p>
            <a:endParaRPr lang="en-GB" dirty="0"/>
          </a:p>
        </p:txBody>
      </p:sp>
    </p:spTree>
    <p:extLst>
      <p:ext uri="{BB962C8B-B14F-4D97-AF65-F5344CB8AC3E}">
        <p14:creationId xmlns:p14="http://schemas.microsoft.com/office/powerpoint/2010/main" val="3132597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Challenges Faced by International Economic Organizations</a:t>
            </a:r>
            <a:endParaRPr lang="en-GB" dirty="0"/>
          </a:p>
        </p:txBody>
      </p:sp>
      <p:sp>
        <p:nvSpPr>
          <p:cNvPr id="3" name="Content Placeholder 2"/>
          <p:cNvSpPr>
            <a:spLocks noGrp="1"/>
          </p:cNvSpPr>
          <p:nvPr>
            <p:ph idx="1"/>
          </p:nvPr>
        </p:nvSpPr>
        <p:spPr/>
        <p:txBody>
          <a:bodyPr>
            <a:normAutofit fontScale="92500" lnSpcReduction="10000"/>
          </a:bodyPr>
          <a:lstStyle/>
          <a:p>
            <a:pPr lvl="0"/>
            <a:r>
              <a:rPr lang="en-GB" b="1" dirty="0"/>
              <a:t>Geopolitical Tensions:</a:t>
            </a:r>
            <a:r>
              <a:rPr lang="en-GB" dirty="0"/>
              <a:t> Political conflicts and power struggles between nations can impact the effectiveness of IEOs.</a:t>
            </a:r>
          </a:p>
          <a:p>
            <a:pPr lvl="0"/>
            <a:r>
              <a:rPr lang="en-GB" b="1" dirty="0"/>
              <a:t>Inequality:</a:t>
            </a:r>
            <a:r>
              <a:rPr lang="en-GB" dirty="0"/>
              <a:t> Some critics argue that IEOs often prioritize the interests of wealthier nations, </a:t>
            </a:r>
            <a:r>
              <a:rPr lang="en-GB" dirty="0" err="1"/>
              <a:t>sidelining</a:t>
            </a:r>
            <a:r>
              <a:rPr lang="en-GB" dirty="0"/>
              <a:t> the needs of developing countries.</a:t>
            </a:r>
          </a:p>
          <a:p>
            <a:pPr lvl="0"/>
            <a:r>
              <a:rPr lang="en-GB" b="1" dirty="0"/>
              <a:t>Reforms and Governance Issues:</a:t>
            </a:r>
            <a:r>
              <a:rPr lang="en-GB" dirty="0"/>
              <a:t> Calls for reforms, especially in governance structures, to ensure more inclusive and effective decision-making.</a:t>
            </a:r>
          </a:p>
          <a:p>
            <a:endParaRPr lang="en-GB" dirty="0"/>
          </a:p>
        </p:txBody>
      </p:sp>
    </p:spTree>
    <p:extLst>
      <p:ext uri="{BB962C8B-B14F-4D97-AF65-F5344CB8AC3E}">
        <p14:creationId xmlns:p14="http://schemas.microsoft.com/office/powerpoint/2010/main" val="2342510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Recall: the definition</a:t>
            </a:r>
            <a:endParaRPr lang="en-GB" b="1" dirty="0"/>
          </a:p>
        </p:txBody>
      </p:sp>
      <p:sp>
        <p:nvSpPr>
          <p:cNvPr id="3" name="Content Placeholder 2"/>
          <p:cNvSpPr>
            <a:spLocks noGrp="1"/>
          </p:cNvSpPr>
          <p:nvPr>
            <p:ph idx="1"/>
          </p:nvPr>
        </p:nvSpPr>
        <p:spPr/>
        <p:txBody>
          <a:bodyPr>
            <a:normAutofit fontScale="92500" lnSpcReduction="20000"/>
          </a:bodyPr>
          <a:lstStyle/>
          <a:p>
            <a:pPr lvl="0"/>
            <a:r>
              <a:rPr lang="en-GB" b="1" dirty="0"/>
              <a:t>Definition:</a:t>
            </a:r>
            <a:r>
              <a:rPr lang="en-GB" dirty="0"/>
              <a:t> International economic organizations are institutions that provide a platform for countries to coordinate, negotiate, and manage economic policies and relations across borders. Their primary aim is to foster international economic cooperation, stability, and growth.</a:t>
            </a:r>
          </a:p>
          <a:p>
            <a:pPr lvl="0"/>
            <a:r>
              <a:rPr lang="en-GB" b="1" dirty="0"/>
              <a:t>Purpose:</a:t>
            </a:r>
            <a:r>
              <a:rPr lang="en-GB" dirty="0"/>
              <a:t> They help countries address global challenges such as trade imbalances, poverty, inflation, and economic crises. These organizations facilitate dialogue, financial aid, and policy coordination on a global scale.</a:t>
            </a:r>
          </a:p>
          <a:p>
            <a:endParaRPr lang="en-GB" dirty="0"/>
          </a:p>
        </p:txBody>
      </p:sp>
    </p:spTree>
    <p:extLst>
      <p:ext uri="{BB962C8B-B14F-4D97-AF65-F5344CB8AC3E}">
        <p14:creationId xmlns:p14="http://schemas.microsoft.com/office/powerpoint/2010/main" val="28737824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Conclusion</a:t>
            </a:r>
            <a:endParaRPr lang="en-GB" dirty="0"/>
          </a:p>
        </p:txBody>
      </p:sp>
      <p:sp>
        <p:nvSpPr>
          <p:cNvPr id="3" name="Content Placeholder 2"/>
          <p:cNvSpPr>
            <a:spLocks noGrp="1"/>
          </p:cNvSpPr>
          <p:nvPr>
            <p:ph idx="1"/>
          </p:nvPr>
        </p:nvSpPr>
        <p:spPr/>
        <p:txBody>
          <a:bodyPr>
            <a:normAutofit fontScale="85000" lnSpcReduction="10000"/>
          </a:bodyPr>
          <a:lstStyle/>
          <a:p>
            <a:r>
              <a:rPr lang="en-GB" dirty="0"/>
              <a:t>International economic organizations play a crucial role in managing global economic issues, fostering development, reducing poverty, and promoting international cooperation. However, the effectiveness of these organizations often depends on how well they can adapt to changing global dynamics and address the diverse needs of their member countries.</a:t>
            </a:r>
          </a:p>
          <a:p>
            <a:r>
              <a:rPr lang="en-GB" dirty="0"/>
              <a:t>These organizations, through coordination, policy advocacy, and financial assistance, help countries navigate complex global challenges, though they must continue evolving to remain relevant and equitable.</a:t>
            </a:r>
          </a:p>
          <a:p>
            <a:endParaRPr lang="en-GB" dirty="0"/>
          </a:p>
        </p:txBody>
      </p:sp>
    </p:spTree>
    <p:extLst>
      <p:ext uri="{BB962C8B-B14F-4D97-AF65-F5344CB8AC3E}">
        <p14:creationId xmlns:p14="http://schemas.microsoft.com/office/powerpoint/2010/main" val="2731012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Types of International Economic Organizations</a:t>
            </a:r>
            <a:endParaRPr lang="en-GB" dirty="0"/>
          </a:p>
        </p:txBody>
      </p:sp>
      <p:sp>
        <p:nvSpPr>
          <p:cNvPr id="3" name="Content Placeholder 2"/>
          <p:cNvSpPr>
            <a:spLocks noGrp="1"/>
          </p:cNvSpPr>
          <p:nvPr>
            <p:ph idx="1"/>
          </p:nvPr>
        </p:nvSpPr>
        <p:spPr/>
        <p:txBody>
          <a:bodyPr/>
          <a:lstStyle/>
          <a:p>
            <a:r>
              <a:rPr lang="en-GB" dirty="0"/>
              <a:t>International economic organizations can be broadly categorized into three types:</a:t>
            </a:r>
          </a:p>
          <a:p>
            <a:pPr lvl="0"/>
            <a:r>
              <a:rPr lang="en-GB" b="1" dirty="0"/>
              <a:t>Global Institutions</a:t>
            </a:r>
            <a:r>
              <a:rPr lang="en-GB" dirty="0"/>
              <a:t> - Deal with worldwide economic issues.</a:t>
            </a:r>
          </a:p>
          <a:p>
            <a:pPr lvl="0"/>
            <a:r>
              <a:rPr lang="en-GB" b="1" dirty="0"/>
              <a:t>Regional Institutions</a:t>
            </a:r>
            <a:r>
              <a:rPr lang="en-GB" dirty="0"/>
              <a:t> - Focus on economic issues within specific regions.</a:t>
            </a:r>
          </a:p>
          <a:p>
            <a:r>
              <a:rPr lang="en-GB" b="1" dirty="0"/>
              <a:t>Specialized Agencies</a:t>
            </a:r>
            <a:r>
              <a:rPr lang="en-GB" dirty="0"/>
              <a:t> - Focus on specific sectors like health, agriculture, or trade</a:t>
            </a:r>
          </a:p>
        </p:txBody>
      </p:sp>
    </p:spTree>
    <p:extLst>
      <p:ext uri="{BB962C8B-B14F-4D97-AF65-F5344CB8AC3E}">
        <p14:creationId xmlns:p14="http://schemas.microsoft.com/office/powerpoint/2010/main" val="592421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Key International Economic Organizations</a:t>
            </a:r>
            <a:endParaRPr lang="en-GB" dirty="0"/>
          </a:p>
        </p:txBody>
      </p:sp>
      <p:sp>
        <p:nvSpPr>
          <p:cNvPr id="3" name="Content Placeholder 2"/>
          <p:cNvSpPr>
            <a:spLocks noGrp="1"/>
          </p:cNvSpPr>
          <p:nvPr>
            <p:ph idx="1"/>
          </p:nvPr>
        </p:nvSpPr>
        <p:spPr/>
        <p:txBody>
          <a:bodyPr/>
          <a:lstStyle/>
          <a:p>
            <a:pPr marL="514350" indent="-514350">
              <a:buFont typeface="+mj-lt"/>
              <a:buAutoNum type="arabicParenR"/>
            </a:pPr>
            <a:r>
              <a:rPr lang="en-GB" b="1" dirty="0"/>
              <a:t>International Monetary Fund (IMF</a:t>
            </a:r>
            <a:r>
              <a:rPr lang="en-GB" b="1" dirty="0" smtClean="0"/>
              <a:t>)</a:t>
            </a:r>
          </a:p>
          <a:p>
            <a:pPr marL="514350" indent="-514350">
              <a:buFont typeface="+mj-lt"/>
              <a:buAutoNum type="arabicParenR"/>
            </a:pPr>
            <a:r>
              <a:rPr lang="en-GB" b="1" dirty="0"/>
              <a:t>World Bank</a:t>
            </a:r>
            <a:endParaRPr lang="en-GB" b="1" dirty="0" smtClean="0"/>
          </a:p>
          <a:p>
            <a:pPr marL="514350" indent="-514350">
              <a:buFont typeface="+mj-lt"/>
              <a:buAutoNum type="arabicParenR"/>
            </a:pPr>
            <a:r>
              <a:rPr lang="en-GB" b="1" dirty="0"/>
              <a:t>Organisation for Economic Co-operation and Development (OECD)</a:t>
            </a:r>
            <a:endParaRPr lang="en-GB" dirty="0"/>
          </a:p>
          <a:p>
            <a:pPr marL="514350" indent="-514350">
              <a:buFont typeface="+mj-lt"/>
              <a:buAutoNum type="arabicParenR"/>
            </a:pPr>
            <a:r>
              <a:rPr lang="en-GB" b="1" dirty="0"/>
              <a:t>United Nations Conference on Trade and Development (UNCTAD</a:t>
            </a:r>
            <a:r>
              <a:rPr lang="en-GB" b="1" dirty="0" smtClean="0"/>
              <a:t>)</a:t>
            </a:r>
          </a:p>
          <a:p>
            <a:pPr marL="514350" indent="-514350">
              <a:buFont typeface="+mj-lt"/>
              <a:buAutoNum type="arabicParenR"/>
            </a:pPr>
            <a:r>
              <a:rPr lang="en-GB" b="1" dirty="0"/>
              <a:t>Bank for International Settlements (BIS</a:t>
            </a:r>
            <a:r>
              <a:rPr lang="en-GB" b="1" dirty="0" smtClean="0"/>
              <a:t>)</a:t>
            </a:r>
            <a:endParaRPr lang="en-GB" dirty="0" smtClean="0"/>
          </a:p>
          <a:p>
            <a:pPr marL="514350" indent="-514350">
              <a:buFont typeface="+mj-lt"/>
              <a:buAutoNum type="arabicParenR"/>
            </a:pPr>
            <a:r>
              <a:rPr lang="en-GB" b="1" dirty="0"/>
              <a:t>World Trade Organization (WTO</a:t>
            </a:r>
            <a:r>
              <a:rPr lang="en-GB" b="1" dirty="0" smtClean="0"/>
              <a:t>) (done)</a:t>
            </a:r>
            <a:endParaRPr lang="en-GB" dirty="0"/>
          </a:p>
        </p:txBody>
      </p:sp>
    </p:spTree>
    <p:extLst>
      <p:ext uri="{BB962C8B-B14F-4D97-AF65-F5344CB8AC3E}">
        <p14:creationId xmlns:p14="http://schemas.microsoft.com/office/powerpoint/2010/main" val="260738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(1)International Monetary Fund (IMF)</a:t>
            </a:r>
            <a:br>
              <a:rPr lang="en-GB" b="1" dirty="0" smtClean="0"/>
            </a:br>
            <a:endParaRPr lang="en-GB" dirty="0"/>
          </a:p>
        </p:txBody>
      </p:sp>
      <p:sp>
        <p:nvSpPr>
          <p:cNvPr id="3" name="Content Placeholder 2"/>
          <p:cNvSpPr>
            <a:spLocks noGrp="1"/>
          </p:cNvSpPr>
          <p:nvPr>
            <p:ph idx="1"/>
          </p:nvPr>
        </p:nvSpPr>
        <p:spPr/>
        <p:txBody>
          <a:bodyPr>
            <a:normAutofit fontScale="55000" lnSpcReduction="20000"/>
          </a:bodyPr>
          <a:lstStyle/>
          <a:p>
            <a:pPr lvl="0"/>
            <a:r>
              <a:rPr lang="en-GB" b="1" dirty="0"/>
              <a:t>Established:</a:t>
            </a:r>
            <a:r>
              <a:rPr lang="en-GB" dirty="0"/>
              <a:t> 1944, Bretton Woods Conference.</a:t>
            </a:r>
            <a:endParaRPr lang="en-GB" sz="2800" dirty="0"/>
          </a:p>
          <a:p>
            <a:pPr lvl="0"/>
            <a:r>
              <a:rPr lang="en-GB" b="1" dirty="0"/>
              <a:t>Headquarters:</a:t>
            </a:r>
            <a:r>
              <a:rPr lang="en-GB" dirty="0"/>
              <a:t> Washington, D.C., USA.</a:t>
            </a:r>
            <a:endParaRPr lang="en-GB" sz="2800" dirty="0"/>
          </a:p>
          <a:p>
            <a:pPr lvl="0"/>
            <a:r>
              <a:rPr lang="en-GB" b="1" dirty="0"/>
              <a:t>Primary Functions:</a:t>
            </a:r>
            <a:endParaRPr lang="en-GB" sz="2800" dirty="0"/>
          </a:p>
          <a:p>
            <a:pPr lvl="1"/>
            <a:r>
              <a:rPr lang="en-GB" b="1" dirty="0"/>
              <a:t>Monitoring and Surveillance:</a:t>
            </a:r>
            <a:r>
              <a:rPr lang="en-GB" dirty="0"/>
              <a:t> The IMF monitors global financial stability and provides economic advice to member countries.</a:t>
            </a:r>
            <a:endParaRPr lang="en-GB" sz="2400" dirty="0"/>
          </a:p>
          <a:p>
            <a:pPr lvl="1"/>
            <a:r>
              <a:rPr lang="en-GB" b="1" dirty="0"/>
              <a:t>Financial Assistance:</a:t>
            </a:r>
            <a:r>
              <a:rPr lang="en-GB" dirty="0"/>
              <a:t> Offers loans to countries facing balance of payment problems.</a:t>
            </a:r>
            <a:endParaRPr lang="en-GB" sz="2400" dirty="0"/>
          </a:p>
          <a:p>
            <a:pPr lvl="1"/>
            <a:r>
              <a:rPr lang="en-GB" b="1" dirty="0"/>
              <a:t>Capacity Building:</a:t>
            </a:r>
            <a:r>
              <a:rPr lang="en-GB" dirty="0"/>
              <a:t> Provides technical assistance and training to member countries.</a:t>
            </a:r>
            <a:endParaRPr lang="en-GB" sz="2400" dirty="0"/>
          </a:p>
          <a:p>
            <a:pPr lvl="0"/>
            <a:r>
              <a:rPr lang="en-GB" b="1" dirty="0"/>
              <a:t>Special Role in Crisis Management:</a:t>
            </a:r>
            <a:endParaRPr lang="en-GB" sz="2800" dirty="0"/>
          </a:p>
          <a:p>
            <a:pPr lvl="1"/>
            <a:r>
              <a:rPr lang="en-GB" dirty="0"/>
              <a:t>The IMF provides financial support to countries in economic crises, often in exchange for implementing structural adjustment programs (SAPs), which include economic reforms such as fiscal austerity, privatization, and liberalization.</a:t>
            </a:r>
            <a:endParaRPr lang="en-GB" sz="2400" dirty="0"/>
          </a:p>
          <a:p>
            <a:pPr lvl="0"/>
            <a:r>
              <a:rPr lang="en-GB" b="1" dirty="0"/>
              <a:t>Criticism:</a:t>
            </a:r>
            <a:endParaRPr lang="en-GB" sz="2800" dirty="0"/>
          </a:p>
          <a:p>
            <a:pPr lvl="1"/>
            <a:r>
              <a:rPr lang="en-GB" dirty="0"/>
              <a:t>The IMF has been criticized for imposing austerity measures that often lead to social hardship, and for its governance structure, which gives more influence to wealthier nations.</a:t>
            </a:r>
            <a:endParaRPr lang="en-GB" sz="2400" dirty="0"/>
          </a:p>
          <a:p>
            <a:endParaRPr lang="en-GB" dirty="0"/>
          </a:p>
        </p:txBody>
      </p:sp>
    </p:spTree>
    <p:extLst>
      <p:ext uri="{BB962C8B-B14F-4D97-AF65-F5344CB8AC3E}">
        <p14:creationId xmlns:p14="http://schemas.microsoft.com/office/powerpoint/2010/main" val="3439158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(2) World Bank</a:t>
            </a:r>
            <a:br>
              <a:rPr lang="en-GB" b="1" dirty="0" smtClean="0"/>
            </a:br>
            <a:endParaRPr lang="en-GB" dirty="0"/>
          </a:p>
        </p:txBody>
      </p:sp>
      <p:sp>
        <p:nvSpPr>
          <p:cNvPr id="3" name="Content Placeholder 2"/>
          <p:cNvSpPr>
            <a:spLocks noGrp="1"/>
          </p:cNvSpPr>
          <p:nvPr>
            <p:ph idx="1"/>
          </p:nvPr>
        </p:nvSpPr>
        <p:spPr/>
        <p:txBody>
          <a:bodyPr>
            <a:normAutofit fontScale="55000" lnSpcReduction="20000"/>
          </a:bodyPr>
          <a:lstStyle/>
          <a:p>
            <a:pPr lvl="0"/>
            <a:r>
              <a:rPr lang="en-GB" b="1" dirty="0"/>
              <a:t>Established:</a:t>
            </a:r>
            <a:r>
              <a:rPr lang="en-GB" dirty="0"/>
              <a:t> 1944, alongside the IMF at the Bretton Woods Conference.</a:t>
            </a:r>
            <a:endParaRPr lang="en-GB" sz="2800" dirty="0"/>
          </a:p>
          <a:p>
            <a:pPr lvl="0"/>
            <a:r>
              <a:rPr lang="en-GB" b="1" dirty="0"/>
              <a:t>Headquarters:</a:t>
            </a:r>
            <a:r>
              <a:rPr lang="en-GB" dirty="0"/>
              <a:t> Washington, D.C., USA.</a:t>
            </a:r>
            <a:endParaRPr lang="en-GB" sz="2800" dirty="0"/>
          </a:p>
          <a:p>
            <a:pPr lvl="0"/>
            <a:r>
              <a:rPr lang="en-GB" b="1" dirty="0"/>
              <a:t>Primary Functions:</a:t>
            </a:r>
            <a:endParaRPr lang="en-GB" sz="2800" dirty="0"/>
          </a:p>
          <a:p>
            <a:pPr lvl="1"/>
            <a:r>
              <a:rPr lang="en-GB" b="1" dirty="0"/>
              <a:t>Financial Aid for Development:</a:t>
            </a:r>
            <a:r>
              <a:rPr lang="en-GB" dirty="0"/>
              <a:t> Provides loans and grants to developing countries for development projects (e.g., infrastructure, education, healthcare).</a:t>
            </a:r>
            <a:endParaRPr lang="en-GB" sz="2400" dirty="0"/>
          </a:p>
          <a:p>
            <a:pPr lvl="1"/>
            <a:r>
              <a:rPr lang="en-GB" b="1" dirty="0"/>
              <a:t>Poverty Reduction:</a:t>
            </a:r>
            <a:r>
              <a:rPr lang="en-GB" dirty="0"/>
              <a:t> Focuses on reducing poverty and improving living standards in developing countries.</a:t>
            </a:r>
            <a:endParaRPr lang="en-GB" sz="2400" dirty="0"/>
          </a:p>
          <a:p>
            <a:pPr lvl="1"/>
            <a:r>
              <a:rPr lang="en-GB" b="1" dirty="0"/>
              <a:t>Technical Assistance:</a:t>
            </a:r>
            <a:r>
              <a:rPr lang="en-GB" dirty="0"/>
              <a:t> Offers advice and technical support to help countries improve their institutions and economies.</a:t>
            </a:r>
            <a:endParaRPr lang="en-GB" sz="2400" dirty="0"/>
          </a:p>
          <a:p>
            <a:pPr lvl="0"/>
            <a:r>
              <a:rPr lang="en-GB" b="1" dirty="0"/>
              <a:t>Components:</a:t>
            </a:r>
            <a:endParaRPr lang="en-GB" sz="2800" dirty="0"/>
          </a:p>
          <a:p>
            <a:pPr lvl="1"/>
            <a:r>
              <a:rPr lang="en-GB" b="1" dirty="0"/>
              <a:t>International Bank for Reconstruction and Development (IBRD):</a:t>
            </a:r>
            <a:r>
              <a:rPr lang="en-GB" dirty="0"/>
              <a:t> Focuses on middle-income and creditworthy low-income countries.</a:t>
            </a:r>
            <a:endParaRPr lang="en-GB" sz="2400" dirty="0"/>
          </a:p>
          <a:p>
            <a:pPr lvl="1"/>
            <a:r>
              <a:rPr lang="en-GB" b="1" dirty="0"/>
              <a:t>International Development Association (IDA):</a:t>
            </a:r>
            <a:r>
              <a:rPr lang="en-GB" dirty="0"/>
              <a:t> Provides concessional loans to the world's poorest countries.</a:t>
            </a:r>
            <a:endParaRPr lang="en-GB" sz="2400" dirty="0"/>
          </a:p>
          <a:p>
            <a:pPr lvl="0"/>
            <a:r>
              <a:rPr lang="en-GB" b="1" dirty="0"/>
              <a:t>Criticism:</a:t>
            </a:r>
            <a:endParaRPr lang="en-GB" sz="2800" dirty="0"/>
          </a:p>
          <a:p>
            <a:pPr lvl="1"/>
            <a:r>
              <a:rPr lang="en-GB" dirty="0"/>
              <a:t>The World Bank has been criticized for promoting projects that may harm the environment or local communities, and for its emphasis on neoliberal economic policies.</a:t>
            </a:r>
            <a:endParaRPr lang="en-GB" sz="2400" dirty="0"/>
          </a:p>
          <a:p>
            <a:endParaRPr lang="en-GB" dirty="0"/>
          </a:p>
        </p:txBody>
      </p:sp>
    </p:spTree>
    <p:extLst>
      <p:ext uri="{BB962C8B-B14F-4D97-AF65-F5344CB8AC3E}">
        <p14:creationId xmlns:p14="http://schemas.microsoft.com/office/powerpoint/2010/main" val="1663537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(3)</a:t>
            </a:r>
            <a:r>
              <a:rPr lang="en-GB" b="1" dirty="0" smtClean="0"/>
              <a:t> Organisation for Economic Co-operation and Development (OECD)</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77500" lnSpcReduction="20000"/>
          </a:bodyPr>
          <a:lstStyle/>
          <a:p>
            <a:pPr lvl="0"/>
            <a:r>
              <a:rPr lang="en-GB" b="1" dirty="0"/>
              <a:t>Established:</a:t>
            </a:r>
            <a:r>
              <a:rPr lang="en-GB" dirty="0"/>
              <a:t> 1961.</a:t>
            </a:r>
            <a:endParaRPr lang="en-GB" sz="2800" dirty="0"/>
          </a:p>
          <a:p>
            <a:pPr lvl="0"/>
            <a:r>
              <a:rPr lang="en-GB" b="1" dirty="0"/>
              <a:t>Headquarters:</a:t>
            </a:r>
            <a:r>
              <a:rPr lang="en-GB" dirty="0"/>
              <a:t> Paris, France.</a:t>
            </a:r>
            <a:endParaRPr lang="en-GB" sz="2800" dirty="0"/>
          </a:p>
          <a:p>
            <a:pPr lvl="0"/>
            <a:r>
              <a:rPr lang="en-GB" b="1" dirty="0"/>
              <a:t>Primary Functions:</a:t>
            </a:r>
            <a:endParaRPr lang="en-GB" sz="2800" dirty="0"/>
          </a:p>
          <a:p>
            <a:pPr lvl="1"/>
            <a:r>
              <a:rPr lang="en-GB" b="1" dirty="0"/>
              <a:t>Policy Coordination:</a:t>
            </a:r>
            <a:r>
              <a:rPr lang="en-GB" dirty="0"/>
              <a:t> Promotes policies that improve the economic and social well-being of people around the world.</a:t>
            </a:r>
            <a:endParaRPr lang="en-GB" sz="2400" dirty="0"/>
          </a:p>
          <a:p>
            <a:pPr lvl="1"/>
            <a:r>
              <a:rPr lang="en-GB" b="1" dirty="0"/>
              <a:t>Research and Data Collection:</a:t>
            </a:r>
            <a:r>
              <a:rPr lang="en-GB" dirty="0"/>
              <a:t> Provides economic research, data, and analysis to member countries to guide policy decisions.</a:t>
            </a:r>
            <a:endParaRPr lang="en-GB" sz="2400" dirty="0"/>
          </a:p>
          <a:p>
            <a:pPr lvl="1"/>
            <a:r>
              <a:rPr lang="en-GB" b="1" dirty="0"/>
              <a:t>International Standards:</a:t>
            </a:r>
            <a:r>
              <a:rPr lang="en-GB" dirty="0"/>
              <a:t> Sets international standards and guidelines for a range of sectors, from trade to tax policies.</a:t>
            </a:r>
            <a:endParaRPr lang="en-GB" sz="2400" dirty="0"/>
          </a:p>
          <a:p>
            <a:pPr lvl="0"/>
            <a:r>
              <a:rPr lang="en-GB" b="1" dirty="0"/>
              <a:t>Membership:</a:t>
            </a:r>
            <a:r>
              <a:rPr lang="en-GB" dirty="0"/>
              <a:t> Includes 38 member countries, mainly high-income economies and developing nations committed to democracy and market-oriented policies.</a:t>
            </a:r>
            <a:endParaRPr lang="en-GB" sz="2800" dirty="0"/>
          </a:p>
          <a:p>
            <a:endParaRPr lang="en-GB" dirty="0"/>
          </a:p>
        </p:txBody>
      </p:sp>
    </p:spTree>
    <p:extLst>
      <p:ext uri="{BB962C8B-B14F-4D97-AF65-F5344CB8AC3E}">
        <p14:creationId xmlns:p14="http://schemas.microsoft.com/office/powerpoint/2010/main" val="3822395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(4) United Nations Conference on Trade and Development (UNCTAD)</a:t>
            </a:r>
            <a:br>
              <a:rPr lang="en-GB" b="1" dirty="0" smtClean="0"/>
            </a:br>
            <a:endParaRPr lang="en-GB" dirty="0"/>
          </a:p>
        </p:txBody>
      </p:sp>
      <p:sp>
        <p:nvSpPr>
          <p:cNvPr id="3" name="Content Placeholder 2"/>
          <p:cNvSpPr>
            <a:spLocks noGrp="1"/>
          </p:cNvSpPr>
          <p:nvPr>
            <p:ph idx="1"/>
          </p:nvPr>
        </p:nvSpPr>
        <p:spPr/>
        <p:txBody>
          <a:bodyPr>
            <a:normAutofit fontScale="92500" lnSpcReduction="20000"/>
          </a:bodyPr>
          <a:lstStyle/>
          <a:p>
            <a:pPr lvl="0"/>
            <a:r>
              <a:rPr lang="en-GB" b="1" dirty="0"/>
              <a:t>Established:</a:t>
            </a:r>
            <a:r>
              <a:rPr lang="en-GB" dirty="0"/>
              <a:t> 1964.</a:t>
            </a:r>
            <a:endParaRPr lang="en-GB" sz="2800" dirty="0"/>
          </a:p>
          <a:p>
            <a:pPr lvl="0"/>
            <a:r>
              <a:rPr lang="en-GB" b="1" dirty="0"/>
              <a:t>Headquarters:</a:t>
            </a:r>
            <a:r>
              <a:rPr lang="en-GB" dirty="0"/>
              <a:t> Geneva, Switzerland.</a:t>
            </a:r>
            <a:endParaRPr lang="en-GB" sz="2800" dirty="0"/>
          </a:p>
          <a:p>
            <a:pPr lvl="0"/>
            <a:r>
              <a:rPr lang="en-GB" b="1" dirty="0"/>
              <a:t>Primary Functions:</a:t>
            </a:r>
            <a:endParaRPr lang="en-GB" sz="2800" dirty="0"/>
          </a:p>
          <a:p>
            <a:pPr lvl="1"/>
            <a:r>
              <a:rPr lang="en-GB" b="1" dirty="0"/>
              <a:t>Trade and Development Policy:</a:t>
            </a:r>
            <a:r>
              <a:rPr lang="en-GB" dirty="0"/>
              <a:t> Promotes international trade as a means of fostering economic development, particularly in developing countries.</a:t>
            </a:r>
            <a:endParaRPr lang="en-GB" sz="2400" dirty="0"/>
          </a:p>
          <a:p>
            <a:pPr lvl="1"/>
            <a:r>
              <a:rPr lang="en-GB" b="1" dirty="0"/>
              <a:t>Research and Advocacy:</a:t>
            </a:r>
            <a:r>
              <a:rPr lang="en-GB" dirty="0"/>
              <a:t> Conducts research on global economic trends and advocates for fairer economic policies.</a:t>
            </a:r>
            <a:endParaRPr lang="en-GB" sz="2400" dirty="0"/>
          </a:p>
          <a:p>
            <a:pPr lvl="1"/>
            <a:r>
              <a:rPr lang="en-GB" b="1" dirty="0"/>
              <a:t>Technical Cooperation:</a:t>
            </a:r>
            <a:r>
              <a:rPr lang="en-GB" dirty="0"/>
              <a:t> Provides technical assistance to developing countries to help them integrate into the global economy.</a:t>
            </a:r>
            <a:endParaRPr lang="en-GB" sz="2400" dirty="0"/>
          </a:p>
          <a:p>
            <a:endParaRPr lang="en-GB" dirty="0"/>
          </a:p>
        </p:txBody>
      </p:sp>
    </p:spTree>
    <p:extLst>
      <p:ext uri="{BB962C8B-B14F-4D97-AF65-F5344CB8AC3E}">
        <p14:creationId xmlns:p14="http://schemas.microsoft.com/office/powerpoint/2010/main" val="1532474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(5)Bank for International Settlements (BIS)</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92500" lnSpcReduction="20000"/>
          </a:bodyPr>
          <a:lstStyle/>
          <a:p>
            <a:pPr lvl="0"/>
            <a:r>
              <a:rPr lang="en-GB" b="1" dirty="0"/>
              <a:t>Established:</a:t>
            </a:r>
            <a:r>
              <a:rPr lang="en-GB" dirty="0"/>
              <a:t> 1930.</a:t>
            </a:r>
            <a:endParaRPr lang="en-GB" sz="2800" dirty="0"/>
          </a:p>
          <a:p>
            <a:pPr lvl="0"/>
            <a:r>
              <a:rPr lang="en-GB" b="1" dirty="0"/>
              <a:t>Headquarters:</a:t>
            </a:r>
            <a:r>
              <a:rPr lang="en-GB" dirty="0"/>
              <a:t> Basel, Switzerland.</a:t>
            </a:r>
            <a:endParaRPr lang="en-GB" sz="2800" dirty="0"/>
          </a:p>
          <a:p>
            <a:pPr lvl="0"/>
            <a:r>
              <a:rPr lang="en-GB" b="1" dirty="0"/>
              <a:t>Primary Functions:</a:t>
            </a:r>
            <a:endParaRPr lang="en-GB" sz="2800" dirty="0"/>
          </a:p>
          <a:p>
            <a:pPr lvl="1"/>
            <a:r>
              <a:rPr lang="en-GB" b="1" dirty="0"/>
              <a:t>Central Bank Cooperation:</a:t>
            </a:r>
            <a:r>
              <a:rPr lang="en-GB" dirty="0"/>
              <a:t> The BIS serves as a bank for central banks, facilitating international cooperation and financial stability.</a:t>
            </a:r>
            <a:endParaRPr lang="en-GB" sz="2400" dirty="0"/>
          </a:p>
          <a:p>
            <a:pPr lvl="1"/>
            <a:r>
              <a:rPr lang="en-GB" b="1" dirty="0"/>
              <a:t>Research and Analysis:</a:t>
            </a:r>
            <a:r>
              <a:rPr lang="en-GB" dirty="0"/>
              <a:t> Provides economic and financial research to promote monetary and financial stability.</a:t>
            </a:r>
            <a:endParaRPr lang="en-GB" sz="2400" dirty="0"/>
          </a:p>
          <a:p>
            <a:pPr lvl="1"/>
            <a:r>
              <a:rPr lang="en-GB" b="1" dirty="0"/>
              <a:t>Financial Services:</a:t>
            </a:r>
            <a:r>
              <a:rPr lang="en-GB" dirty="0"/>
              <a:t> Offers financial services to central banks and international organizations.</a:t>
            </a:r>
            <a:endParaRPr lang="en-GB" sz="2400" dirty="0"/>
          </a:p>
          <a:p>
            <a:endParaRPr lang="en-GB" dirty="0"/>
          </a:p>
        </p:txBody>
      </p:sp>
    </p:spTree>
    <p:extLst>
      <p:ext uri="{BB962C8B-B14F-4D97-AF65-F5344CB8AC3E}">
        <p14:creationId xmlns:p14="http://schemas.microsoft.com/office/powerpoint/2010/main" val="1623543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1497</Words>
  <Application>Microsoft Office PowerPoint</Application>
  <PresentationFormat>On-screen Show (4:3)</PresentationFormat>
  <Paragraphs>131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Other International Economic Organizations</vt:lpstr>
      <vt:lpstr>Recall: the definition</vt:lpstr>
      <vt:lpstr>Types of International Economic Organizations</vt:lpstr>
      <vt:lpstr>Key International Economic Organizations</vt:lpstr>
      <vt:lpstr>(1)International Monetary Fund (IMF) </vt:lpstr>
      <vt:lpstr>(2) World Bank </vt:lpstr>
      <vt:lpstr>(3) Organisation for Economic Co-operation and Development (OECD) </vt:lpstr>
      <vt:lpstr>(4) United Nations Conference on Trade and Development (UNCTAD) </vt:lpstr>
      <vt:lpstr>(5)Bank for International Settlements (BIS) </vt:lpstr>
      <vt:lpstr>(6) World Trade Organization (WTO) (done) </vt:lpstr>
      <vt:lpstr>Role of Regional Economic Organizations</vt:lpstr>
      <vt:lpstr>(1)European Union (EU) </vt:lpstr>
      <vt:lpstr>(2) African Union (AU) </vt:lpstr>
      <vt:lpstr>(3) Association of Southeast Asian Nations (ASEAN) </vt:lpstr>
      <vt:lpstr>(4) Mercosur </vt:lpstr>
      <vt:lpstr>Specialized Agencies of the United Nations</vt:lpstr>
      <vt:lpstr>(1)Food and Agriculture Organization (FAO) </vt:lpstr>
      <vt:lpstr>(2)World Health Organization (WHO) </vt:lpstr>
      <vt:lpstr>Challenges Faced by International Economic Organizations</vt:lpstr>
      <vt:lpstr>Conclusion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Other International Economic Organizations</dc:title>
  <dc:creator>Cansu</dc:creator>
  <cp:lastModifiedBy>Cansu</cp:lastModifiedBy>
  <cp:revision>2</cp:revision>
  <dcterms:created xsi:type="dcterms:W3CDTF">2025-05-13T07:54:38Z</dcterms:created>
  <dcterms:modified xsi:type="dcterms:W3CDTF">2025-05-13T08:06:50Z</dcterms:modified>
</cp:coreProperties>
</file>