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79" r:id="rId3"/>
    <p:sldId id="329" r:id="rId4"/>
    <p:sldId id="331" r:id="rId5"/>
    <p:sldId id="310" r:id="rId6"/>
    <p:sldId id="332" r:id="rId7"/>
    <p:sldId id="333" r:id="rId8"/>
    <p:sldId id="334" r:id="rId9"/>
    <p:sldId id="335" r:id="rId10"/>
    <p:sldId id="336" r:id="rId11"/>
    <p:sldId id="337" r:id="rId12"/>
    <p:sldId id="338" r:id="rId13"/>
    <p:sldId id="339" r:id="rId14"/>
    <p:sldId id="340" r:id="rId15"/>
    <p:sldId id="341" r:id="rId16"/>
    <p:sldId id="342" r:id="rId17"/>
    <p:sldId id="343" r:id="rId18"/>
    <p:sldId id="344" r:id="rId19"/>
    <p:sldId id="345" r:id="rId20"/>
    <p:sldId id="346" r:id="rId21"/>
    <p:sldId id="347" r:id="rId22"/>
    <p:sldId id="348" r:id="rId23"/>
    <p:sldId id="349" r:id="rId24"/>
    <p:sldId id="350" r:id="rId25"/>
    <p:sldId id="351" r:id="rId26"/>
    <p:sldId id="352" r:id="rId27"/>
  </p:sldIdLst>
  <p:sldSz cx="12192000" cy="6858000"/>
  <p:notesSz cx="6858000" cy="9144000"/>
  <p:custDataLst>
    <p:tags r:id="rId29"/>
  </p:custDataLst>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4D4D4D"/>
    <a:srgbClr val="B92D14"/>
    <a:srgbClr val="35759D"/>
    <a:srgbClr val="35B19D"/>
    <a:srgbClr val="20A6C6"/>
    <a:srgbClr val="DEDEDE"/>
    <a:srgbClr val="008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horzBarState="maximized">
    <p:restoredLeft sz="12536" autoAdjust="0"/>
    <p:restoredTop sz="95596" autoAdjust="0"/>
  </p:normalViewPr>
  <p:slideViewPr>
    <p:cSldViewPr>
      <p:cViewPr varScale="1">
        <p:scale>
          <a:sx n="116" d="100"/>
          <a:sy n="116" d="100"/>
        </p:scale>
        <p:origin x="-144" y="-114"/>
      </p:cViewPr>
      <p:guideLst>
        <p:guide orient="horz" pos="2160"/>
        <p:guide pos="3840"/>
      </p:guideLst>
    </p:cSldViewPr>
  </p:slid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8C055AE-08D9-4595-A4B7-63FBCE78E13C}" type="slidenum">
              <a:rPr lang="en-US"/>
              <a:pPr/>
              <a:t>‹#›</a:t>
            </a:fld>
            <a:endParaRPr lang="en-US"/>
          </a:p>
        </p:txBody>
      </p:sp>
    </p:spTree>
    <p:extLst>
      <p:ext uri="{BB962C8B-B14F-4D97-AF65-F5344CB8AC3E}">
        <p14:creationId xmlns:p14="http://schemas.microsoft.com/office/powerpoint/2010/main" xmlns="" val="391423370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552775-C23C-41A2-87B5-B589D66EBBE2}" type="slidenum">
              <a:rPr lang="en-US"/>
              <a:pPr/>
              <a:t>1</a:t>
            </a:fld>
            <a:endParaRPr lang="en-US"/>
          </a:p>
        </p:txBody>
      </p:sp>
      <p:sp>
        <p:nvSpPr>
          <p:cNvPr id="107522" name="Rectangle 2"/>
          <p:cNvSpPr>
            <a:spLocks noGrp="1" noRot="1" noChangeAspect="1" noChangeArrowheads="1" noTextEdit="1"/>
          </p:cNvSpPr>
          <p:nvPr>
            <p:ph type="sldImg"/>
          </p:nvPr>
        </p:nvSpPr>
        <p:spPr>
          <a:xfrm>
            <a:off x="381000" y="685800"/>
            <a:ext cx="6096000" cy="3429000"/>
          </a:xfrm>
          <a:ln/>
        </p:spPr>
      </p:sp>
      <p:sp>
        <p:nvSpPr>
          <p:cNvPr id="107523"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74433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633301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3370339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75769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758503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0212466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0859262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3594530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1457773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630462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19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699344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96610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20</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8140416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21</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79317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22</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2541357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292732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5086108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22706780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26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718788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3</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1594978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4</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29251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5</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802674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6</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107542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7</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3713481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8</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4218611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1664B0-0505-474A-BAC3-FE5B9C6BFA37}" type="slidenum">
              <a:rPr lang="en-US"/>
              <a:pPr/>
              <a:t>9</a:t>
            </a:fld>
            <a:endParaRPr lang="en-US"/>
          </a:p>
        </p:txBody>
      </p:sp>
      <p:sp>
        <p:nvSpPr>
          <p:cNvPr id="110594" name="Rectangle 2"/>
          <p:cNvSpPr>
            <a:spLocks noGrp="1" noRot="1" noChangeAspect="1" noChangeArrowheads="1" noTextEdit="1"/>
          </p:cNvSpPr>
          <p:nvPr>
            <p:ph type="sldImg"/>
          </p:nvPr>
        </p:nvSpPr>
        <p:spPr>
          <a:xfrm>
            <a:off x="381000" y="685800"/>
            <a:ext cx="6096000" cy="3429000"/>
          </a:xfrm>
          <a:ln/>
        </p:spPr>
      </p:sp>
      <p:sp>
        <p:nvSpPr>
          <p:cNvPr id="110595"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xmlns="" val="2193796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71024436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8943479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4330088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423040281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194513716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9371381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80905617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6866131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32653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209865413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64DE79-268F-4C1A-8933-263129D2AF90}" type="datetimeFigureOut">
              <a:rPr lang="en-US" dirty="0"/>
              <a:pPr/>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25463894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pPr/>
              <a:t>12/21/2017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pPr/>
              <a:t>‹#›</a:t>
            </a:fld>
            <a:endParaRPr lang="en-US" dirty="0"/>
          </a:p>
        </p:txBody>
      </p:sp>
    </p:spTree>
    <p:extLst>
      <p:ext uri="{BB962C8B-B14F-4D97-AF65-F5344CB8AC3E}">
        <p14:creationId xmlns:p14="http://schemas.microsoft.com/office/powerpoint/2010/main" xmlns="" val="37635669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3" name="Rectangle 5"/>
          <p:cNvSpPr>
            <a:spLocks noGrp="1" noChangeArrowheads="1"/>
          </p:cNvSpPr>
          <p:nvPr>
            <p:ph type="ctrTitle"/>
          </p:nvPr>
        </p:nvSpPr>
        <p:spPr>
          <a:xfrm>
            <a:off x="551384" y="2780928"/>
            <a:ext cx="3744416" cy="11620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normAutofit fontScale="90000"/>
          </a:bodyPr>
          <a:lstStyle/>
          <a:p>
            <a:pPr algn="ctr"/>
            <a:r>
              <a:rPr lang="tr-TR" sz="4400" b="1" dirty="0" smtClean="0"/>
              <a:t>Sigortanın İşlevleri</a:t>
            </a:r>
            <a:endParaRPr lang="ru-RU" sz="4400" b="1" dirty="0"/>
          </a:p>
        </p:txBody>
      </p:sp>
      <p:sp>
        <p:nvSpPr>
          <p:cNvPr id="2056" name="Rectangle 8"/>
          <p:cNvSpPr>
            <a:spLocks noGrp="1" noChangeArrowheads="1"/>
          </p:cNvSpPr>
          <p:nvPr>
            <p:ph type="subTitle" idx="1"/>
          </p:nvPr>
        </p:nvSpPr>
        <p:spPr>
          <a:xfrm>
            <a:off x="911424" y="4149080"/>
            <a:ext cx="3316238" cy="476250"/>
          </a:xfrm>
          <a:extLst>
            <a:ext uri="{AF507438-7753-43E0-B8FC-AC1667EBCBE1}">
              <a14:hiddenEffects xmlns:a14="http://schemas.microsoft.com/office/drawing/2010/main" xmlns="">
                <a:effectLst>
                  <a:outerShdw dist="17961" dir="2700000" algn="ctr" rotWithShape="0">
                    <a:schemeClr val="bg2"/>
                  </a:outerShdw>
                </a:effectLst>
              </a14:hiddenEffects>
            </a:ext>
          </a:extLst>
        </p:spPr>
        <p:txBody>
          <a:bodyPr/>
          <a:lstStyle/>
          <a:p>
            <a:pPr algn="ctr">
              <a:lnSpc>
                <a:spcPct val="90000"/>
              </a:lnSpc>
            </a:pPr>
            <a:r>
              <a:rPr lang="tr-TR" sz="1400" dirty="0"/>
              <a:t>Hazırlayan: </a:t>
            </a:r>
            <a:r>
              <a:rPr lang="tr-TR" sz="1400" dirty="0" err="1"/>
              <a:t>Doç.Dr.Metin</a:t>
            </a:r>
            <a:r>
              <a:rPr lang="tr-TR" sz="1400" dirty="0"/>
              <a:t> COŞKUN</a:t>
            </a:r>
            <a:endParaRPr lang="ru-RU" sz="1400"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1268760"/>
            <a:ext cx="8424936" cy="526297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kişilerin ve kuruluşların yaşamları, sağlıkları, malları ve finansal varlıkları için güvence sağlayarak finansal açıdan istikrarlı bir ortam yaratılmasına yardımcı olur. Sigorta olmasaydı, kişiler finansal olarak ailelerinden, yakınlarından veya devletten yardım almak zorunda kalabilecekti. Firmalar da sigorta kapsamında olmadıkları için, kayıplar ve zararlarla karşılaşacak ve bu durum iflasa ya da finansal kaynaklarında azalmaya yol açacaktı. Bunun sonucunda firmaların ekonomik büyümeye olan katkıları azalacak, işçiler işlerini kaybedecek, girişimciler işlerini kaybedecek ve hükümetlerin vergi gelirleri azalacaktı. Oysa sigorta sayesinde, karşı karşıya kaldıkları olası riskler için büyük fonlar ayırmak zorunda kalmayan şirketler, daha likit hale gelerek yeni yatırımlar yapmakta, üretimlerini artırmakta, teknolojilerini geliştirmekte ve araştırma-geliştirme faaliyetlerinde bulunabilmektedir.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Finansal istikrarı artırır</a:t>
            </a:r>
            <a:endParaRPr lang="tr-TR" sz="2800" b="1" dirty="0" smtClean="0">
              <a:solidFill>
                <a:srgbClr val="FF0000"/>
              </a:solidFill>
            </a:endParaRPr>
          </a:p>
        </p:txBody>
      </p:sp>
    </p:spTree>
    <p:extLst>
      <p:ext uri="{BB962C8B-B14F-4D97-AF65-F5344CB8AC3E}">
        <p14:creationId xmlns:p14="http://schemas.microsoft.com/office/powerpoint/2010/main" xmlns="" val="376051442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1268760"/>
            <a:ext cx="8424936"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ticaret ve sanayinin gelişmesine katkıda bulunur. Sigortacıların sağladıkları güvence çağdaş ekonomik yaşamın sürdürülebilmesi için, büyük öneme sahiptir. Sigorta kurumunun toplumsal işlevleri olarak yeni iş olanakları yaratması, istihdama katkıda bulunması toplumda genel bir güvence duygusunun yerleşmesine yardımcı olması sayılabilir. Üretim, nakliye ve sağlık gibi birçok sektör önemli ölçüde sigorta sektöründen destek almaktadır. Birçok ürün ve hizmet ancak uygun sigortası olduğunda üretilebilir veya satılabilir. Ayrıca, sigorta iç ve dış ticaretin büyük bir kısmını etkilemektedir. Modern ekonomiler, ticaret miktarını artırabilmek için, uzmanlaşmış finansal ürünler ve esnekliğe ihtiyaç duymaktadır. Bu da ancak sigorta sektörünün sağlayacağı geniş ürün yelpazesi ile mümkündür.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Girişimcileri ve ticareti destekler, iş sürekliliği sağlar.</a:t>
            </a:r>
            <a:endParaRPr lang="tr-TR" sz="2800" b="1" dirty="0" smtClean="0">
              <a:solidFill>
                <a:srgbClr val="FF0000"/>
              </a:solidFill>
            </a:endParaRPr>
          </a:p>
        </p:txBody>
      </p:sp>
    </p:spTree>
    <p:extLst>
      <p:ext uri="{BB962C8B-B14F-4D97-AF65-F5344CB8AC3E}">
        <p14:creationId xmlns:p14="http://schemas.microsoft.com/office/powerpoint/2010/main" xmlns="" val="73267963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1268760"/>
            <a:ext cx="8424936"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Sigortacıların zaman içinde elde ettikleri geniş bilgi birikimi ve deneyim, hasarların azaltılması için hasar öncesinde alınması gereken önlemler konusunda karar almada etkili olur. Sigorta, sözleşme aşamasında rizikoların gerçekleşmesini önleyici yolları gösterip aldırtmakla iş sürekliliğini sağlar. Hasardan sonra da, sigortalının, olayı mümkün mertebe en az zararla atlatmasına yardımcı olur.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Girişimcileri ve ticareti destekler, iş sürekliliği sağlar.</a:t>
            </a:r>
            <a:endParaRPr lang="tr-TR" sz="2800" b="1" dirty="0" smtClean="0">
              <a:solidFill>
                <a:srgbClr val="FF0000"/>
              </a:solidFill>
            </a:endParaRPr>
          </a:p>
        </p:txBody>
      </p:sp>
    </p:spTree>
    <p:extLst>
      <p:ext uri="{BB962C8B-B14F-4D97-AF65-F5344CB8AC3E}">
        <p14:creationId xmlns:p14="http://schemas.microsoft.com/office/powerpoint/2010/main" xmlns="" val="134278958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Özellikle hayat sigortaları ve bireysel emeklilik sistemi, devletin büyük harcamalar gerektiren sosyal güvenlik programları için tamamlayıcı bir rol üstlenmektedir. Örneğin, bireysel emeklilik sistemi sosyal güvenlik sistemine ek emeklilik ödemeleri ile sosyal güvenliğe katkıda bulunur. Böylece sosyal güvenlik sistemi üzerindeki yükü azaltarak, devlet bütçesi üzerindeki baskıyı hafifletir. Hükümetler de kaynaklarını başka yerlere ve yatırımlara aktarabilirler.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Sosyal güvenlik programlarının üzerindeki baskıyı hafifletir</a:t>
            </a:r>
            <a:endParaRPr lang="tr-TR" sz="2800" b="1" dirty="0" smtClean="0">
              <a:solidFill>
                <a:srgbClr val="FF0000"/>
              </a:solidFill>
            </a:endParaRPr>
          </a:p>
        </p:txBody>
      </p:sp>
    </p:spTree>
    <p:extLst>
      <p:ext uri="{BB962C8B-B14F-4D97-AF65-F5344CB8AC3E}">
        <p14:creationId xmlns:p14="http://schemas.microsoft.com/office/powerpoint/2010/main" xmlns="" val="80959726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sektörü, ekonominin karşılaşacağı toplam riskleri ölçerek, yöneterek ve transfer edilmesini sağlayarak azaltır. Sigortacılar, riskin gerçekleşmesi durumunda olası hasar seviyesini öngörür ve buna göre prim belirler. Bu nedenle sigortalılar daha az prim ödeyebilmek için, risk gerçekleştiğinde bunu en az hasarla atlatmak için gereken tedbirleri alır. Böylece, kaynakların da daha düzgün ve verimli kullanılması sağlanır.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fi-FI" sz="2800" b="1" dirty="0">
                <a:solidFill>
                  <a:srgbClr val="FF0000"/>
                </a:solidFill>
              </a:rPr>
              <a:t>Risklerin daha etkin yönetilmesini sağlar</a:t>
            </a:r>
            <a:endParaRPr lang="tr-TR" sz="2800" b="1" dirty="0" smtClean="0">
              <a:solidFill>
                <a:srgbClr val="FF0000"/>
              </a:solidFill>
            </a:endParaRPr>
          </a:p>
        </p:txBody>
      </p:sp>
    </p:spTree>
    <p:extLst>
      <p:ext uri="{BB962C8B-B14F-4D97-AF65-F5344CB8AC3E}">
        <p14:creationId xmlns:p14="http://schemas.microsoft.com/office/powerpoint/2010/main" xmlns="" val="398691835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30469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gerçekleşebilecek riskleri ölçerek, yöneterek ve transfer edilmesini sağlayarak azaltır. Prim tutarları da öngörülen risklerin hasar oranlarına göre belirlenir. Sigortacı her  riski kabul etmek zorunda değildir. Kötü riskleri sigortalamayarak ilgilileri daha dikkatli ve tedbirli olmaya zorlar. Ayrıca bir yıllık sigorta süresi içerisinde riskin gerçekleşmemiş olması durumunda sonraki yıl için yapılacak sigorta işlemlerinde primden hasar indirimi yaparak da sigortalıyı önlem almaya teşvik eder.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Sigorta, risklere karşı önleyici önlemleri geliştirir</a:t>
            </a:r>
            <a:endParaRPr lang="tr-TR" sz="2800" b="1" dirty="0" smtClean="0">
              <a:solidFill>
                <a:srgbClr val="FF0000"/>
              </a:solidFill>
            </a:endParaRPr>
          </a:p>
        </p:txBody>
      </p:sp>
    </p:spTree>
    <p:extLst>
      <p:ext uri="{BB962C8B-B14F-4D97-AF65-F5344CB8AC3E}">
        <p14:creationId xmlns:p14="http://schemas.microsoft.com/office/powerpoint/2010/main" xmlns="" val="12521791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34163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sektörü finansal sistemin etkinliğini üç şekilde artırmaktadır: işlem maliyetlerinin düşürülmesi, likidite sağlanması ve ölçek ekonomisi yaratılması. Sigortacılar çok sayıda kişinin küçük miktarlarda ödedikleri primleri toplayarak, üretimde kullanılmak üzere borç olarak verir. Sigortacılar bu aracılık görevini üstlenirken, poliçe sahiplerinden doğrudan ödünç alıp yatırım yaptıkları için, maliyetleri düşük olmaktadır. Bu işlem sayesinde birikimler harekete geçmekte ve birikime yönelen ülkeler daha hızlı büyümektedir.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Finansal sistemin etkinliğini artırır</a:t>
            </a:r>
            <a:endParaRPr lang="tr-TR" sz="2800" b="1" dirty="0" smtClean="0">
              <a:solidFill>
                <a:srgbClr val="FF0000"/>
              </a:solidFill>
            </a:endParaRPr>
          </a:p>
        </p:txBody>
      </p:sp>
    </p:spTree>
    <p:extLst>
      <p:ext uri="{BB962C8B-B14F-4D97-AF65-F5344CB8AC3E}">
        <p14:creationId xmlns:p14="http://schemas.microsoft.com/office/powerpoint/2010/main" xmlns="" val="285147545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İkinci olarak, sigortacılar likidite yaratır. Sigortacılar topladıkları fonları uzun vadeli olarak ödünç verirken, sigortalıların zararlarını kısa vadede ödemektedir. Böylece sigortalılar likit kalabilmekte ve yeni yatırımlara yönelebilmektedir. Diğer bir değişle; Sigortacılar, sigortalılara fonları uzun vadeli olarak sağlarken ve sigortalıların hasarlarını kısa vadede öderken sigortalı nakit sıkıntısına düşmeden ödemelerini uzun vadede ve miktar olarak düşük miktarlarda öderken, hasarlarının erken ödenmesi de hasardan bir gün önceki durumuna dönesini çabuklaştırmaktadır. Bu anlamda sigortalı likit kalabilmekte ve yeni yatırımlara yönlenebilmektedir. </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Finansal sistemin etkinliğini artırır</a:t>
            </a:r>
            <a:endParaRPr lang="tr-TR" sz="2800" b="1" dirty="0" smtClean="0">
              <a:solidFill>
                <a:srgbClr val="FF0000"/>
              </a:solidFill>
            </a:endParaRPr>
          </a:p>
        </p:txBody>
      </p:sp>
    </p:spTree>
    <p:extLst>
      <p:ext uri="{BB962C8B-B14F-4D97-AF65-F5344CB8AC3E}">
        <p14:creationId xmlns:p14="http://schemas.microsoft.com/office/powerpoint/2010/main" xmlns="" val="356087951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37856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şirketlerinin rezervuarlarında hasar ödeme amacıyla çok büyük birikimler oluşur. Hasarlar ödeninceye kadar bu birikimler yatırımlara yönlendirilir. Dolayısıyla sigorta şirketlerinin sigorta tasarrufları ülkede para arzını artırırlar. Birçok gelişmiş ülkede sigorta tasarrufları, hem hane halkı tasarruflarının hem de toplam tasarrufların büyük bir bölümünü teşkil eder. Bu tasarrufların büyüklüğü sermaye maliyetinin yani kredi faizlerinin düşmesine, yatırımcının daha ucuza yatırım sermayesi bulmasına olanak sağlar. Böylece ülkede yatırım ve likit kalabilen yatırımcı sayısı, başka bir deyişle girişim ve girişimci sayısı artar.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Finansal sistemin etkinliğini artırır</a:t>
            </a:r>
            <a:endParaRPr lang="tr-TR" sz="2800" b="1" dirty="0" smtClean="0">
              <a:solidFill>
                <a:srgbClr val="FF0000"/>
              </a:solidFill>
            </a:endParaRPr>
          </a:p>
        </p:txBody>
      </p:sp>
    </p:spTree>
    <p:extLst>
      <p:ext uri="{BB962C8B-B14F-4D97-AF65-F5344CB8AC3E}">
        <p14:creationId xmlns:p14="http://schemas.microsoft.com/office/powerpoint/2010/main" xmlns="" val="367474296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Üçüncü olarak, sigortacılar yatırımlarda ölçek ekonomisi etkisi yaratır. Primlerini biriktirerek oluşturdukları fonlarla, büyük ve masraflı projelerin finansman ihtiyaçlarını karşılarlar. Özellikle gelişmekte olan ülkelerde yatırım projelerinin hayata geçmesinde sigortacıların fon yaratma kapasitesinin büyük payı vardır.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Finansal sistemin etkinliğini artırır</a:t>
            </a:r>
            <a:endParaRPr lang="tr-TR" sz="2800" b="1" dirty="0" smtClean="0">
              <a:solidFill>
                <a:srgbClr val="FF0000"/>
              </a:solidFill>
            </a:endParaRPr>
          </a:p>
        </p:txBody>
      </p:sp>
    </p:spTree>
    <p:extLst>
      <p:ext uri="{BB962C8B-B14F-4D97-AF65-F5344CB8AC3E}">
        <p14:creationId xmlns:p14="http://schemas.microsoft.com/office/powerpoint/2010/main" xmlns="" val="99343944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79376" y="3501008"/>
            <a:ext cx="1728192" cy="715963"/>
          </a:xfrm>
        </p:spPr>
        <p:txBody>
          <a:bodyPr>
            <a:normAutofit fontScale="90000"/>
          </a:bodyPr>
          <a:lstStyle/>
          <a:p>
            <a:r>
              <a:rPr lang="tr-TR" sz="4000" b="1" dirty="0" smtClean="0">
                <a:solidFill>
                  <a:srgbClr val="FF0000"/>
                </a:solidFill>
              </a:rPr>
              <a:t>Sigorta </a:t>
            </a:r>
            <a:r>
              <a:rPr lang="tr-TR" sz="4000" b="1" dirty="0">
                <a:solidFill>
                  <a:srgbClr val="FF0000"/>
                </a:solidFill>
              </a:rPr>
              <a:t>Nedir?</a:t>
            </a:r>
            <a:endParaRPr lang="en-US" sz="4000" b="1" dirty="0">
              <a:solidFill>
                <a:srgbClr val="FF0000"/>
              </a:solidFill>
            </a:endParaRPr>
          </a:p>
        </p:txBody>
      </p:sp>
      <p:sp>
        <p:nvSpPr>
          <p:cNvPr id="6" name="7 Metin kutusu"/>
          <p:cNvSpPr txBox="1">
            <a:spLocks noGrp="1" noChangeArrowheads="1"/>
          </p:cNvSpPr>
          <p:nvPr>
            <p:ph idx="1"/>
          </p:nvPr>
        </p:nvSpPr>
        <p:spPr bwMode="auto">
          <a:xfrm>
            <a:off x="2855640" y="908720"/>
            <a:ext cx="8856984" cy="47982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defRPr/>
            </a:pPr>
            <a:r>
              <a:rPr lang="tr-TR" dirty="0">
                <a:solidFill>
                  <a:srgbClr val="0070C0"/>
                </a:solidFill>
              </a:rPr>
              <a:t>Sigorta, “aynı türden tehlikeyle karşı karşıya olan kişilerin, kurumların, prim adı verilen  belirli bir miktar para ödemesi yoluyla toplanan fonların, sadece o tehlikenin gerçekleşmesi sonucu  zarara uğrayanların zararını karşılama amacıyla hasar öncesi duruma getirmek amacıyla kullanılan bir ekonomik </a:t>
            </a:r>
            <a:r>
              <a:rPr lang="tr-TR" dirty="0" smtClean="0">
                <a:solidFill>
                  <a:srgbClr val="0070C0"/>
                </a:solidFill>
              </a:rPr>
              <a:t>düzenlemedir.”</a:t>
            </a:r>
          </a:p>
          <a:p>
            <a:pPr marL="0" indent="0" algn="just">
              <a:buNone/>
              <a:defRPr/>
            </a:pPr>
            <a:endParaRPr lang="tr-TR" b="1" dirty="0">
              <a:solidFill>
                <a:srgbClr val="0070C0"/>
              </a:solidFill>
            </a:endParaRPr>
          </a:p>
          <a:p>
            <a:pPr marL="0" indent="0" algn="just">
              <a:buNone/>
              <a:defRPr/>
            </a:pPr>
            <a:r>
              <a:rPr lang="tr-TR" dirty="0">
                <a:solidFill>
                  <a:srgbClr val="0070C0"/>
                </a:solidFill>
              </a:rPr>
              <a:t>Sigorta, karşılaşılması muhtemel tehlikelerin ekonomik sonuçlarını bertaraf eden herhangi bir olaydan önce alınan tedbirlerle ilgili bir risk yönetim türüdür. Sigorta ile risk yönetiminde az sayıdaki insanın başına gelen zarar, aynı riske maruz bulunan insanların tümü tarafından birlikte göğüslenip daha kolaylıkla karşılanabilir duruma gelmektedir.</a:t>
            </a:r>
          </a:p>
          <a:p>
            <a:pPr marL="0" indent="0" algn="just">
              <a:buNone/>
              <a:defRPr/>
            </a:pPr>
            <a:endParaRPr lang="tr-TR" b="1" dirty="0">
              <a:solidFill>
                <a:srgbClr val="0070C0"/>
              </a:solidFill>
            </a:endParaRPr>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 Türleri</a:t>
            </a:r>
            <a:endParaRPr lang="en-US" sz="4000" b="1" dirty="0">
              <a:solidFill>
                <a:srgbClr val="FF0000"/>
              </a:solidFill>
            </a:endParaRPr>
          </a:p>
        </p:txBody>
      </p:sp>
      <p:sp>
        <p:nvSpPr>
          <p:cNvPr id="6" name="7 Metin kutusu"/>
          <p:cNvSpPr txBox="1">
            <a:spLocks noGrp="1" noChangeArrowheads="1"/>
          </p:cNvSpPr>
          <p:nvPr>
            <p:ph idx="1"/>
          </p:nvPr>
        </p:nvSpPr>
        <p:spPr bwMode="auto">
          <a:xfrm>
            <a:off x="3242686" y="1563821"/>
            <a:ext cx="8424936" cy="26930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Sigortayı farklı bakış açıları ile çok değişik şekillerde türlere ayırabiliriz. Aşağıdaki ayrımlar, teoride ve uygulamada karşılaşılan temel sınıflandırmaları göstermektedir:</a:t>
            </a:r>
          </a:p>
          <a:p>
            <a:pPr marL="0" indent="0" algn="just">
              <a:lnSpc>
                <a:spcPct val="100000"/>
              </a:lnSpc>
              <a:buNone/>
            </a:pPr>
            <a:r>
              <a:rPr lang="tr-TR" dirty="0">
                <a:solidFill>
                  <a:srgbClr val="0070C0"/>
                </a:solidFill>
              </a:rPr>
              <a:t>	</a:t>
            </a:r>
            <a:r>
              <a:rPr lang="tr-TR" dirty="0" smtClean="0">
                <a:solidFill>
                  <a:srgbClr val="0070C0"/>
                </a:solidFill>
              </a:rPr>
              <a:t>Sosyal Sigorta-Özel Sigorta</a:t>
            </a:r>
          </a:p>
          <a:p>
            <a:pPr marL="0" indent="0" algn="just">
              <a:lnSpc>
                <a:spcPct val="100000"/>
              </a:lnSpc>
              <a:buNone/>
            </a:pPr>
            <a:r>
              <a:rPr lang="tr-TR" dirty="0">
                <a:solidFill>
                  <a:srgbClr val="0070C0"/>
                </a:solidFill>
              </a:rPr>
              <a:t>	</a:t>
            </a:r>
            <a:r>
              <a:rPr lang="tr-TR" dirty="0" smtClean="0">
                <a:solidFill>
                  <a:srgbClr val="0070C0"/>
                </a:solidFill>
              </a:rPr>
              <a:t>Zorunlu Sigorta-İhtiyari Sigorta</a:t>
            </a:r>
          </a:p>
          <a:p>
            <a:pPr marL="0" indent="0" algn="just">
              <a:lnSpc>
                <a:spcPct val="100000"/>
              </a:lnSpc>
              <a:buNone/>
            </a:pPr>
            <a:r>
              <a:rPr lang="tr-TR" dirty="0" smtClean="0">
                <a:solidFill>
                  <a:srgbClr val="0070C0"/>
                </a:solidFill>
              </a:rPr>
              <a:t>	Hayat Sigortası-Hayat Dışı Sigorta </a:t>
            </a:r>
            <a:endParaRPr lang="tr-TR" dirty="0">
              <a:solidFill>
                <a:srgbClr val="0070C0"/>
              </a:solidFill>
            </a:endParaRPr>
          </a:p>
        </p:txBody>
      </p:sp>
    </p:spTree>
    <p:extLst>
      <p:ext uri="{BB962C8B-B14F-4D97-AF65-F5344CB8AC3E}">
        <p14:creationId xmlns:p14="http://schemas.microsoft.com/office/powerpoint/2010/main" xmlns="" val="108686356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Sosyal Sigorta</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374189"/>
            <a:ext cx="8424936" cy="56323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Sosyal sigorta, toplumun karşılaştığı bir takım risklere karşı güvence sağlanabilmesi amacıyla devlet desteği ile hayat bulan sigorta </a:t>
            </a:r>
            <a:r>
              <a:rPr lang="tr-TR" dirty="0">
                <a:solidFill>
                  <a:srgbClr val="0070C0"/>
                </a:solidFill>
              </a:rPr>
              <a:t>uygulamalarıdır. </a:t>
            </a:r>
            <a:r>
              <a:rPr lang="tr-TR" dirty="0" smtClean="0">
                <a:solidFill>
                  <a:srgbClr val="0070C0"/>
                </a:solidFill>
              </a:rPr>
              <a:t>Sosyal </a:t>
            </a:r>
            <a:r>
              <a:rPr lang="tr-TR" dirty="0">
                <a:solidFill>
                  <a:srgbClr val="0070C0"/>
                </a:solidFill>
              </a:rPr>
              <a:t>sigorta rizikoları, serveti bulunmayan sosyal kesimleri tehdit eder, onların çalışma kudretlerini azaltır veya yok eder. Sosyal sigortaların temin ettiği rizikolar, iş kazası, meslek hastalığı, maluliyet, ihtiyarlık vs. gibi hallerdir. Sosyal sigortanın genel menfaatleri teminat altına alması esastır. Sosyal sigorta, kural olarak mecburi olup, fertlerin isteğine bağlı </a:t>
            </a:r>
            <a:r>
              <a:rPr lang="tr-TR" dirty="0" smtClean="0">
                <a:solidFill>
                  <a:srgbClr val="0070C0"/>
                </a:solidFill>
              </a:rPr>
              <a:t>değildir. Sosyal </a:t>
            </a:r>
            <a:r>
              <a:rPr lang="tr-TR" dirty="0">
                <a:solidFill>
                  <a:srgbClr val="0070C0"/>
                </a:solidFill>
              </a:rPr>
              <a:t>sigorta, sadece, belli bir gruba (ücretli, serbest meslek mensubu, esnaf) açıktır. Sosyal sigortada sigorta ilişkisi, bir sigorta akdinin kurulmasına ihtiyaç olmaksızın, doğrudan doğruya kanundan doğar. Belli bir statüye girmekle sosyal sigorta ilişkisi kendiliğinden ortaya çıkmış olur. Sosyal sigorta, kanunla kurulmuş, tüzel kişiliği olan devlet müesseseleri tarafından yapılır. </a:t>
            </a:r>
          </a:p>
        </p:txBody>
      </p:sp>
    </p:spTree>
    <p:extLst>
      <p:ext uri="{BB962C8B-B14F-4D97-AF65-F5344CB8AC3E}">
        <p14:creationId xmlns:p14="http://schemas.microsoft.com/office/powerpoint/2010/main" xmlns="" val="319523834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Özel Sigorta</a:t>
            </a:r>
            <a:endParaRPr lang="en-US" sz="4000" b="1" dirty="0">
              <a:solidFill>
                <a:srgbClr val="FF0000"/>
              </a:solidFill>
            </a:endParaRPr>
          </a:p>
        </p:txBody>
      </p:sp>
      <p:sp>
        <p:nvSpPr>
          <p:cNvPr id="6" name="7 Metin kutusu"/>
          <p:cNvSpPr txBox="1">
            <a:spLocks noGrp="1" noChangeArrowheads="1"/>
          </p:cNvSpPr>
          <p:nvPr>
            <p:ph idx="1"/>
          </p:nvPr>
        </p:nvSpPr>
        <p:spPr bwMode="auto">
          <a:xfrm>
            <a:off x="3071664" y="374189"/>
            <a:ext cx="8424936" cy="41549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Gerçek ya da tüzel kişilerin karşı karşıya kaldıkları riskleri transfer etmek için ihtiyari ya da zorunlu olarak sigorta şirketlerinden (özel ya da kamu sigorta şirketleri olabilir) satın </a:t>
            </a:r>
            <a:r>
              <a:rPr lang="tr-TR" dirty="0">
                <a:solidFill>
                  <a:srgbClr val="0070C0"/>
                </a:solidFill>
              </a:rPr>
              <a:t>aldığı sigorta ürünlerini ifade eder. Özel sigortalar sigorta teminatı satın almak isteyen herkese açıktır, kural olarak ihtiyari yani isteğe </a:t>
            </a:r>
            <a:r>
              <a:rPr lang="tr-TR" dirty="0" smtClean="0">
                <a:solidFill>
                  <a:srgbClr val="0070C0"/>
                </a:solidFill>
              </a:rPr>
              <a:t>bağlıdır. </a:t>
            </a:r>
            <a:r>
              <a:rPr lang="tr-TR" dirty="0">
                <a:solidFill>
                  <a:srgbClr val="0070C0"/>
                </a:solidFill>
              </a:rPr>
              <a:t>Prim, birçok faktörün yanı sıra, özellikle, rizikonun gerçekleşme ihtimaline ve muhtemel zarar miktarına göre belirlenir. Özel sigortalar, sigortacılıkla uğraşan anonim şirketlerce veya kooperatif teşekküllerce yapılır. Özel sigortalarda, sigorta ilişkisi, bir sigorta akdinin kurulması neticesinde doğar. Sigorta akdinin varlığı sigorta poliçesi ile ispat olunur. </a:t>
            </a:r>
          </a:p>
        </p:txBody>
      </p:sp>
    </p:spTree>
    <p:extLst>
      <p:ext uri="{BB962C8B-B14F-4D97-AF65-F5344CB8AC3E}">
        <p14:creationId xmlns:p14="http://schemas.microsoft.com/office/powerpoint/2010/main" xmlns="" val="49709673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İhtiyari Sigorta</a:t>
            </a:r>
            <a:endParaRPr lang="en-US" sz="4000" b="1" dirty="0">
              <a:solidFill>
                <a:srgbClr val="FF0000"/>
              </a:solidFill>
            </a:endParaRPr>
          </a:p>
        </p:txBody>
      </p:sp>
      <p:sp>
        <p:nvSpPr>
          <p:cNvPr id="6" name="7 Metin kutusu"/>
          <p:cNvSpPr txBox="1">
            <a:spLocks noGrp="1" noChangeArrowheads="1"/>
          </p:cNvSpPr>
          <p:nvPr>
            <p:ph idx="1"/>
          </p:nvPr>
        </p:nvSpPr>
        <p:spPr bwMode="auto">
          <a:xfrm>
            <a:off x="2999656" y="2208956"/>
            <a:ext cx="8424936"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Akit kurma eyleminin herhangi bir zorunluluk altında olmayıp, serbest irade ile karar verildiği özel sigortadır. Bir diğer deyişle, kişilerin kendi iradesiyle satın alıp almamaya karar verdiği sigorta ürünleri ihtiyarı sigortadır. Örneğin; bir kişi aracı için kasko sigortası yaptırıp yaptırmama kararını özgür iradesi ile kendisi verdiği için kasko bir ihtiyari sigortadır. </a:t>
            </a:r>
            <a:endParaRPr lang="tr-TR" dirty="0">
              <a:solidFill>
                <a:srgbClr val="0070C0"/>
              </a:solidFill>
            </a:endParaRPr>
          </a:p>
        </p:txBody>
      </p:sp>
    </p:spTree>
    <p:extLst>
      <p:ext uri="{BB962C8B-B14F-4D97-AF65-F5344CB8AC3E}">
        <p14:creationId xmlns:p14="http://schemas.microsoft.com/office/powerpoint/2010/main" xmlns="" val="194052499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Zorunlu Sigorta</a:t>
            </a:r>
            <a:endParaRPr lang="en-US" sz="4000" b="1" dirty="0">
              <a:solidFill>
                <a:srgbClr val="FF0000"/>
              </a:solidFill>
            </a:endParaRPr>
          </a:p>
        </p:txBody>
      </p:sp>
      <p:sp>
        <p:nvSpPr>
          <p:cNvPr id="6" name="7 Metin kutusu"/>
          <p:cNvSpPr txBox="1">
            <a:spLocks noGrp="1" noChangeArrowheads="1"/>
          </p:cNvSpPr>
          <p:nvPr>
            <p:ph idx="1"/>
          </p:nvPr>
        </p:nvSpPr>
        <p:spPr bwMode="auto">
          <a:xfrm>
            <a:off x="2999656" y="2208956"/>
            <a:ext cx="8424936"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Sigorta akdinin kanuni zorunluluk sonucunda kurulmuş olduğu özel sigortadır. Yani, kamu çıkarlarının ya da üçüncü şahıslara ait menfaatlerin korunması amacı ile belirli kategorideki şahısların (kurumsal veya bireysel) bazı riskleri, spesifik koşullar altında sigortalama mecburiyetinin olduğu sigorta ürünlerine zorunlu sigorta denmektedir. Örneğin; kasko sigortası isteğe bağlı iken, trafik sigortası bir zorunlu sigortadır.</a:t>
            </a:r>
            <a:endParaRPr lang="tr-TR" dirty="0">
              <a:solidFill>
                <a:srgbClr val="0070C0"/>
              </a:solidFill>
            </a:endParaRPr>
          </a:p>
        </p:txBody>
      </p:sp>
    </p:spTree>
    <p:extLst>
      <p:ext uri="{BB962C8B-B14F-4D97-AF65-F5344CB8AC3E}">
        <p14:creationId xmlns:p14="http://schemas.microsoft.com/office/powerpoint/2010/main" xmlns="" val="188578299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Hayat Sigortası</a:t>
            </a:r>
            <a:endParaRPr lang="en-US" sz="4000" b="1" dirty="0">
              <a:solidFill>
                <a:srgbClr val="FF0000"/>
              </a:solidFill>
            </a:endParaRPr>
          </a:p>
        </p:txBody>
      </p:sp>
      <p:sp>
        <p:nvSpPr>
          <p:cNvPr id="6" name="7 Metin kutusu"/>
          <p:cNvSpPr txBox="1">
            <a:spLocks noGrp="1" noChangeArrowheads="1"/>
          </p:cNvSpPr>
          <p:nvPr>
            <p:ph idx="1"/>
          </p:nvPr>
        </p:nvSpPr>
        <p:spPr bwMode="auto">
          <a:xfrm>
            <a:off x="2999656" y="2208956"/>
            <a:ext cx="8424936" cy="2934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Hayat sigortaları, adı üzerinde, hayatı konu alan sigortalardır. Daha kapsamlı bir tanımlama yapmak gerekirse, hayat sigortaları, insan hayatına yönelik risklere karşı güvence sunan ve bu sebeple genellikle uzun vadeli olan sigortalardır. Hayat sigortaları teorik açıdan iki temel kategori altında değerlendirilebilir:</a:t>
            </a:r>
          </a:p>
          <a:p>
            <a:pPr marL="0" indent="0" algn="just">
              <a:lnSpc>
                <a:spcPct val="100000"/>
              </a:lnSpc>
              <a:buNone/>
            </a:pPr>
            <a:r>
              <a:rPr lang="tr-TR" dirty="0">
                <a:solidFill>
                  <a:srgbClr val="0070C0"/>
                </a:solidFill>
              </a:rPr>
              <a:t>	</a:t>
            </a:r>
            <a:r>
              <a:rPr lang="tr-TR" dirty="0" smtClean="0">
                <a:solidFill>
                  <a:srgbClr val="0070C0"/>
                </a:solidFill>
              </a:rPr>
              <a:t>Koruma Odaklı Hayat Sigortaları </a:t>
            </a:r>
          </a:p>
          <a:p>
            <a:pPr marL="0" indent="0" algn="just">
              <a:lnSpc>
                <a:spcPct val="100000"/>
              </a:lnSpc>
              <a:buNone/>
            </a:pPr>
            <a:r>
              <a:rPr lang="tr-TR" dirty="0">
                <a:solidFill>
                  <a:srgbClr val="0070C0"/>
                </a:solidFill>
              </a:rPr>
              <a:t>	</a:t>
            </a:r>
            <a:r>
              <a:rPr lang="tr-TR" dirty="0" smtClean="0">
                <a:solidFill>
                  <a:srgbClr val="0070C0"/>
                </a:solidFill>
              </a:rPr>
              <a:t>Yatırım Odaklı (Birikimli) Hayat Sigortaları</a:t>
            </a:r>
            <a:endParaRPr lang="tr-TR" dirty="0">
              <a:solidFill>
                <a:srgbClr val="0070C0"/>
              </a:solidFill>
            </a:endParaRPr>
          </a:p>
        </p:txBody>
      </p:sp>
    </p:spTree>
    <p:extLst>
      <p:ext uri="{BB962C8B-B14F-4D97-AF65-F5344CB8AC3E}">
        <p14:creationId xmlns:p14="http://schemas.microsoft.com/office/powerpoint/2010/main" xmlns="" val="49197803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Hayat Dışı Sigortalar</a:t>
            </a:r>
            <a:endParaRPr lang="en-US" sz="4000" b="1" dirty="0">
              <a:solidFill>
                <a:srgbClr val="FF0000"/>
              </a:solidFill>
            </a:endParaRPr>
          </a:p>
        </p:txBody>
      </p:sp>
      <p:sp>
        <p:nvSpPr>
          <p:cNvPr id="6" name="7 Metin kutusu"/>
          <p:cNvSpPr txBox="1">
            <a:spLocks noGrp="1" noChangeArrowheads="1"/>
          </p:cNvSpPr>
          <p:nvPr>
            <p:ph idx="1"/>
          </p:nvPr>
        </p:nvSpPr>
        <p:spPr bwMode="auto">
          <a:xfrm>
            <a:off x="2999656" y="2208956"/>
            <a:ext cx="8424936"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smtClean="0">
                <a:solidFill>
                  <a:srgbClr val="0070C0"/>
                </a:solidFill>
              </a:rPr>
              <a:t>Hayat sigortalarının dışındaki diğer tüm sigorta türleri hayat dışı branşının altında toplanmaktadır. Yangın, Nakliyat, Sorumluluk </a:t>
            </a:r>
            <a:r>
              <a:rPr lang="tr-TR" smtClean="0">
                <a:solidFill>
                  <a:srgbClr val="0070C0"/>
                </a:solidFill>
              </a:rPr>
              <a:t>Sigortaları gibi.</a:t>
            </a:r>
            <a:endParaRPr lang="tr-TR" dirty="0">
              <a:solidFill>
                <a:srgbClr val="0070C0"/>
              </a:solidFill>
            </a:endParaRPr>
          </a:p>
        </p:txBody>
      </p:sp>
    </p:spTree>
    <p:extLst>
      <p:ext uri="{BB962C8B-B14F-4D97-AF65-F5344CB8AC3E}">
        <p14:creationId xmlns:p14="http://schemas.microsoft.com/office/powerpoint/2010/main" xmlns="" val="81198238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79376" y="3501008"/>
            <a:ext cx="1728192" cy="715963"/>
          </a:xfrm>
        </p:spPr>
        <p:txBody>
          <a:bodyPr>
            <a:normAutofit fontScale="90000"/>
          </a:bodyPr>
          <a:lstStyle/>
          <a:p>
            <a:r>
              <a:rPr lang="tr-TR" sz="4000" b="1" dirty="0" smtClean="0">
                <a:solidFill>
                  <a:srgbClr val="FF0000"/>
                </a:solidFill>
              </a:rPr>
              <a:t>Sigorta </a:t>
            </a:r>
            <a:r>
              <a:rPr lang="tr-TR" sz="4000" b="1" dirty="0">
                <a:solidFill>
                  <a:srgbClr val="FF0000"/>
                </a:solidFill>
              </a:rPr>
              <a:t>Nedir?</a:t>
            </a:r>
            <a:endParaRPr lang="en-US" sz="4000" b="1" dirty="0">
              <a:solidFill>
                <a:srgbClr val="FF0000"/>
              </a:solidFill>
            </a:endParaRPr>
          </a:p>
        </p:txBody>
      </p:sp>
      <p:sp>
        <p:nvSpPr>
          <p:cNvPr id="6" name="7 Metin kutusu"/>
          <p:cNvSpPr txBox="1">
            <a:spLocks noGrp="1" noChangeArrowheads="1"/>
          </p:cNvSpPr>
          <p:nvPr>
            <p:ph idx="1"/>
          </p:nvPr>
        </p:nvSpPr>
        <p:spPr bwMode="auto">
          <a:xfrm>
            <a:off x="2855640" y="908720"/>
            <a:ext cx="8856984" cy="51306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defRPr/>
            </a:pPr>
            <a:r>
              <a:rPr lang="tr-TR" dirty="0">
                <a:solidFill>
                  <a:srgbClr val="0070C0"/>
                </a:solidFill>
              </a:rPr>
              <a:t>Sahip olduğumuz varlıkları kaybettiğimiz zaman değerini daha iyi anlarız. Halbuki, yaşadığımız sürece her an kaybetme riskimiz zaten vardır. Bu düşünce üzerine kurulmuş sigorta sistemi ile karşılaşılabilecek tehlikeler neticesinde ortaya çıkabilecek ekonomik kayıplar için önceden önlem alınabilir.</a:t>
            </a:r>
          </a:p>
          <a:p>
            <a:pPr marL="0" indent="0" algn="just">
              <a:buNone/>
              <a:defRPr/>
            </a:pPr>
            <a:endParaRPr lang="tr-TR" b="1" dirty="0">
              <a:solidFill>
                <a:srgbClr val="0070C0"/>
              </a:solidFill>
            </a:endParaRPr>
          </a:p>
          <a:p>
            <a:pPr marL="0" indent="0" algn="just">
              <a:buNone/>
            </a:pPr>
            <a:r>
              <a:rPr lang="tr-TR" dirty="0">
                <a:solidFill>
                  <a:srgbClr val="0070C0"/>
                </a:solidFill>
              </a:rPr>
              <a:t>Sigortalılar belirlenmiş olayların risklerine karşı koruma satın alırken, sigorta şirketleri de riskler karşılığında talep edilecek bu miktarları yatırıma yönlendirirler. Bu nedenle, sigorta sektörünü, riskten korunmak isteyen sigortalılardan toplanan tüm kaynakları, riskle karşılaşan sigortalılara aktaran basit bir mekanizma olarak görmek yanlıştır. Sigorta sektörü, üstlendiği işlevleri sayesinde aynı zamanda ülke ekonomisine önemli katkılarda bulunmaktadır.</a:t>
            </a:r>
          </a:p>
          <a:p>
            <a:pPr marL="0" indent="0" algn="just">
              <a:buNone/>
              <a:defRPr/>
            </a:pPr>
            <a:endParaRPr lang="tr-TR" b="1" dirty="0">
              <a:solidFill>
                <a:srgbClr val="0070C0"/>
              </a:solidFill>
            </a:endParaRPr>
          </a:p>
        </p:txBody>
      </p:sp>
    </p:spTree>
    <p:extLst>
      <p:ext uri="{BB962C8B-B14F-4D97-AF65-F5344CB8AC3E}">
        <p14:creationId xmlns:p14="http://schemas.microsoft.com/office/powerpoint/2010/main" xmlns="" val="293943137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79376" y="3501008"/>
            <a:ext cx="1728192" cy="715963"/>
          </a:xfrm>
        </p:spPr>
        <p:txBody>
          <a:bodyPr>
            <a:normAutofit fontScale="90000"/>
          </a:bodyPr>
          <a:lstStyle/>
          <a:p>
            <a:r>
              <a:rPr lang="tr-TR" sz="4000" b="1" dirty="0" smtClean="0">
                <a:solidFill>
                  <a:srgbClr val="FF0000"/>
                </a:solidFill>
              </a:rPr>
              <a:t>Sigorta </a:t>
            </a:r>
            <a:r>
              <a:rPr lang="tr-TR" sz="4000" b="1" dirty="0">
                <a:solidFill>
                  <a:srgbClr val="FF0000"/>
                </a:solidFill>
              </a:rPr>
              <a:t>Nedir?</a:t>
            </a:r>
            <a:endParaRPr lang="en-US" sz="4000" b="1" dirty="0">
              <a:solidFill>
                <a:srgbClr val="FF0000"/>
              </a:solidFill>
            </a:endParaRPr>
          </a:p>
        </p:txBody>
      </p:sp>
      <p:sp>
        <p:nvSpPr>
          <p:cNvPr id="6" name="7 Metin kutusu"/>
          <p:cNvSpPr txBox="1">
            <a:spLocks noGrp="1" noChangeArrowheads="1"/>
          </p:cNvSpPr>
          <p:nvPr>
            <p:ph idx="1"/>
          </p:nvPr>
        </p:nvSpPr>
        <p:spPr bwMode="auto">
          <a:xfrm>
            <a:off x="2855640" y="908720"/>
            <a:ext cx="8856984" cy="49028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buNone/>
              <a:defRPr/>
            </a:pPr>
            <a:r>
              <a:rPr lang="tr-TR" dirty="0" smtClean="0">
                <a:solidFill>
                  <a:srgbClr val="FF0000"/>
                </a:solidFill>
              </a:rPr>
              <a:t>Sigortanın unsurları:</a:t>
            </a:r>
            <a:endParaRPr lang="tr-TR" dirty="0">
              <a:solidFill>
                <a:srgbClr val="FF0000"/>
              </a:solidFill>
            </a:endParaRPr>
          </a:p>
          <a:p>
            <a:pPr algn="just">
              <a:buFont typeface="Wingdings" panose="05000000000000000000" pitchFamily="2" charset="2"/>
              <a:buChar char="ü"/>
              <a:defRPr/>
            </a:pPr>
            <a:r>
              <a:rPr lang="tr-TR" sz="2000" dirty="0">
                <a:solidFill>
                  <a:srgbClr val="0070C0"/>
                </a:solidFill>
              </a:rPr>
              <a:t>K</a:t>
            </a:r>
            <a:r>
              <a:rPr lang="tr-TR" sz="2000" dirty="0" smtClean="0">
                <a:solidFill>
                  <a:srgbClr val="0070C0"/>
                </a:solidFill>
              </a:rPr>
              <a:t>işilerin canını ya </a:t>
            </a:r>
            <a:r>
              <a:rPr lang="tr-TR" sz="2000" dirty="0">
                <a:solidFill>
                  <a:srgbClr val="0070C0"/>
                </a:solidFill>
              </a:rPr>
              <a:t>da </a:t>
            </a:r>
            <a:r>
              <a:rPr lang="tr-TR" sz="2000" dirty="0" smtClean="0">
                <a:solidFill>
                  <a:srgbClr val="0070C0"/>
                </a:solidFill>
              </a:rPr>
              <a:t>malını tehdit </a:t>
            </a:r>
            <a:r>
              <a:rPr lang="tr-TR" sz="2000" dirty="0">
                <a:solidFill>
                  <a:srgbClr val="0070C0"/>
                </a:solidFill>
              </a:rPr>
              <a:t>eden ve </a:t>
            </a:r>
            <a:r>
              <a:rPr lang="tr-TR" sz="2000" dirty="0" smtClean="0">
                <a:solidFill>
                  <a:srgbClr val="0070C0"/>
                </a:solidFill>
              </a:rPr>
              <a:t>gerçekleşmesi </a:t>
            </a:r>
            <a:r>
              <a:rPr lang="tr-TR" sz="2000" dirty="0">
                <a:solidFill>
                  <a:srgbClr val="0070C0"/>
                </a:solidFill>
              </a:rPr>
              <a:t>halinde </a:t>
            </a:r>
            <a:r>
              <a:rPr lang="tr-TR" sz="2000" dirty="0" smtClean="0">
                <a:solidFill>
                  <a:srgbClr val="0070C0"/>
                </a:solidFill>
              </a:rPr>
              <a:t>ekonomik bir gereksinim </a:t>
            </a:r>
            <a:r>
              <a:rPr lang="tr-TR" sz="2000" dirty="0">
                <a:solidFill>
                  <a:srgbClr val="0070C0"/>
                </a:solidFill>
              </a:rPr>
              <a:t>yaratan </a:t>
            </a:r>
            <a:r>
              <a:rPr lang="tr-TR" sz="2000" dirty="0" smtClean="0">
                <a:solidFill>
                  <a:srgbClr val="0070C0"/>
                </a:solidFill>
              </a:rPr>
              <a:t>tehlikelere </a:t>
            </a:r>
            <a:r>
              <a:rPr lang="tr-TR" sz="2000" dirty="0">
                <a:solidFill>
                  <a:srgbClr val="0070C0"/>
                </a:solidFill>
              </a:rPr>
              <a:t>(rizikoya) maruz </a:t>
            </a:r>
            <a:r>
              <a:rPr lang="tr-TR" sz="2000" dirty="0" smtClean="0">
                <a:solidFill>
                  <a:srgbClr val="0070C0"/>
                </a:solidFill>
              </a:rPr>
              <a:t>bulunması,</a:t>
            </a:r>
          </a:p>
          <a:p>
            <a:pPr marL="0" indent="0" algn="just">
              <a:buNone/>
              <a:defRPr/>
            </a:pPr>
            <a:endParaRPr lang="tr-TR" sz="2000" dirty="0">
              <a:solidFill>
                <a:srgbClr val="0070C0"/>
              </a:solidFill>
            </a:endParaRPr>
          </a:p>
          <a:p>
            <a:pPr algn="just">
              <a:buFont typeface="Wingdings" panose="05000000000000000000" pitchFamily="2" charset="2"/>
              <a:buChar char="ü"/>
              <a:defRPr/>
            </a:pPr>
            <a:r>
              <a:rPr lang="tr-TR" sz="2000" dirty="0" smtClean="0">
                <a:solidFill>
                  <a:srgbClr val="0070C0"/>
                </a:solidFill>
              </a:rPr>
              <a:t>Aynı veya </a:t>
            </a:r>
            <a:r>
              <a:rPr lang="tr-TR" sz="2000" dirty="0">
                <a:solidFill>
                  <a:srgbClr val="0070C0"/>
                </a:solidFill>
              </a:rPr>
              <a:t>benzer rizikoya </a:t>
            </a:r>
            <a:r>
              <a:rPr lang="tr-TR" sz="2000" dirty="0" smtClean="0">
                <a:solidFill>
                  <a:srgbClr val="0070C0"/>
                </a:solidFill>
              </a:rPr>
              <a:t>maruz şahısların </a:t>
            </a:r>
            <a:r>
              <a:rPr lang="tr-TR" sz="2000" dirty="0">
                <a:solidFill>
                  <a:srgbClr val="0070C0"/>
                </a:solidFill>
              </a:rPr>
              <a:t>bir araya gelip bir </a:t>
            </a:r>
            <a:r>
              <a:rPr lang="tr-TR" sz="2000" dirty="0" smtClean="0">
                <a:solidFill>
                  <a:srgbClr val="0070C0"/>
                </a:solidFill>
              </a:rPr>
              <a:t>topluluk oluşturması (tehlike birlikteliği),</a:t>
            </a:r>
          </a:p>
          <a:p>
            <a:pPr marL="0" indent="0" algn="just">
              <a:buNone/>
              <a:defRPr/>
            </a:pPr>
            <a:endParaRPr lang="tr-TR" sz="2000" dirty="0">
              <a:solidFill>
                <a:srgbClr val="0070C0"/>
              </a:solidFill>
            </a:endParaRPr>
          </a:p>
          <a:p>
            <a:pPr algn="just">
              <a:buFont typeface="Wingdings" panose="05000000000000000000" pitchFamily="2" charset="2"/>
              <a:buChar char="ü"/>
              <a:defRPr/>
            </a:pPr>
            <a:r>
              <a:rPr lang="tr-TR" sz="2000" dirty="0" smtClean="0">
                <a:solidFill>
                  <a:srgbClr val="0070C0"/>
                </a:solidFill>
              </a:rPr>
              <a:t>Rizikonun gerçekleşmesi </a:t>
            </a:r>
            <a:r>
              <a:rPr lang="tr-TR" sz="2000" dirty="0">
                <a:solidFill>
                  <a:srgbClr val="0070C0"/>
                </a:solidFill>
              </a:rPr>
              <a:t>sonucu ortaya </a:t>
            </a:r>
            <a:r>
              <a:rPr lang="tr-TR" sz="2000" dirty="0" smtClean="0">
                <a:solidFill>
                  <a:srgbClr val="0070C0"/>
                </a:solidFill>
              </a:rPr>
              <a:t>çıkan </a:t>
            </a:r>
            <a:r>
              <a:rPr lang="tr-TR" sz="2000" dirty="0">
                <a:solidFill>
                  <a:srgbClr val="0070C0"/>
                </a:solidFill>
              </a:rPr>
              <a:t>ekonomik </a:t>
            </a:r>
            <a:r>
              <a:rPr lang="tr-TR" sz="2000" dirty="0" smtClean="0">
                <a:solidFill>
                  <a:srgbClr val="0070C0"/>
                </a:solidFill>
              </a:rPr>
              <a:t>gereksinimin karşılanması (sigorta </a:t>
            </a:r>
            <a:r>
              <a:rPr lang="tr-TR" sz="2000" dirty="0">
                <a:solidFill>
                  <a:srgbClr val="0070C0"/>
                </a:solidFill>
              </a:rPr>
              <a:t>güvencesi </a:t>
            </a:r>
            <a:r>
              <a:rPr lang="tr-TR" sz="2000" dirty="0" smtClean="0">
                <a:solidFill>
                  <a:srgbClr val="0070C0"/>
                </a:solidFill>
              </a:rPr>
              <a:t>sağlanması),</a:t>
            </a:r>
          </a:p>
          <a:p>
            <a:pPr marL="0" indent="0" algn="just">
              <a:buNone/>
              <a:defRPr/>
            </a:pPr>
            <a:endParaRPr lang="tr-TR" sz="2000" dirty="0">
              <a:solidFill>
                <a:srgbClr val="0070C0"/>
              </a:solidFill>
            </a:endParaRPr>
          </a:p>
          <a:p>
            <a:pPr algn="just">
              <a:buFont typeface="Wingdings" panose="05000000000000000000" pitchFamily="2" charset="2"/>
              <a:buChar char="ü"/>
              <a:defRPr/>
            </a:pPr>
            <a:r>
              <a:rPr lang="tr-TR" sz="2000" dirty="0" smtClean="0">
                <a:solidFill>
                  <a:srgbClr val="0070C0"/>
                </a:solidFill>
              </a:rPr>
              <a:t>Sigorta </a:t>
            </a:r>
            <a:r>
              <a:rPr lang="tr-TR" sz="2000" dirty="0">
                <a:solidFill>
                  <a:srgbClr val="0070C0"/>
                </a:solidFill>
              </a:rPr>
              <a:t>güvencesinin belirli bir </a:t>
            </a:r>
            <a:r>
              <a:rPr lang="tr-TR" sz="2000" dirty="0" smtClean="0">
                <a:solidFill>
                  <a:srgbClr val="0070C0"/>
                </a:solidFill>
              </a:rPr>
              <a:t>karşılık </a:t>
            </a:r>
            <a:r>
              <a:rPr lang="tr-TR" sz="2000" dirty="0">
                <a:solidFill>
                  <a:srgbClr val="0070C0"/>
                </a:solidFill>
              </a:rPr>
              <a:t>(prim) ödenerek elde edilebilmesi</a:t>
            </a:r>
            <a:r>
              <a:rPr lang="tr-TR" sz="2000" dirty="0" smtClean="0">
                <a:solidFill>
                  <a:srgbClr val="0070C0"/>
                </a:solidFill>
              </a:rPr>
              <a:t>,</a:t>
            </a:r>
          </a:p>
          <a:p>
            <a:pPr marL="0" indent="0" algn="just">
              <a:buNone/>
              <a:defRPr/>
            </a:pPr>
            <a:endParaRPr lang="tr-TR" sz="2000" dirty="0">
              <a:solidFill>
                <a:srgbClr val="0070C0"/>
              </a:solidFill>
            </a:endParaRPr>
          </a:p>
          <a:p>
            <a:pPr algn="just">
              <a:buFont typeface="Wingdings" panose="05000000000000000000" pitchFamily="2" charset="2"/>
              <a:buChar char="ü"/>
              <a:defRPr/>
            </a:pPr>
            <a:r>
              <a:rPr lang="tr-TR" sz="2000" dirty="0" smtClean="0">
                <a:solidFill>
                  <a:srgbClr val="0070C0"/>
                </a:solidFill>
              </a:rPr>
              <a:t>Sigorta </a:t>
            </a:r>
            <a:r>
              <a:rPr lang="tr-TR" sz="2000" dirty="0">
                <a:solidFill>
                  <a:srgbClr val="0070C0"/>
                </a:solidFill>
              </a:rPr>
              <a:t>güvencesinin elde </a:t>
            </a:r>
            <a:r>
              <a:rPr lang="tr-TR" sz="2000" dirty="0" smtClean="0">
                <a:solidFill>
                  <a:srgbClr val="0070C0"/>
                </a:solidFill>
              </a:rPr>
              <a:t>edilebilmesine </a:t>
            </a:r>
            <a:r>
              <a:rPr lang="tr-TR" sz="2000" dirty="0">
                <a:solidFill>
                  <a:srgbClr val="0070C0"/>
                </a:solidFill>
              </a:rPr>
              <a:t>yönelik talep </a:t>
            </a:r>
            <a:r>
              <a:rPr lang="tr-TR" sz="2000" dirty="0" smtClean="0">
                <a:solidFill>
                  <a:srgbClr val="0070C0"/>
                </a:solidFill>
              </a:rPr>
              <a:t>hakkına sahip olunmasıdır</a:t>
            </a:r>
            <a:r>
              <a:rPr lang="tr-TR" sz="2000" dirty="0">
                <a:solidFill>
                  <a:srgbClr val="0070C0"/>
                </a:solidFill>
              </a:rPr>
              <a:t>. </a:t>
            </a:r>
            <a:endParaRPr lang="tr-TR" sz="2000" b="1" dirty="0">
              <a:solidFill>
                <a:srgbClr val="0070C0"/>
              </a:solidFill>
            </a:endParaRPr>
          </a:p>
        </p:txBody>
      </p:sp>
    </p:spTree>
    <p:extLst>
      <p:ext uri="{BB962C8B-B14F-4D97-AF65-F5344CB8AC3E}">
        <p14:creationId xmlns:p14="http://schemas.microsoft.com/office/powerpoint/2010/main" xmlns="" val="293249778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2024290"/>
            <a:ext cx="8064896" cy="26776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 geleceğin getireceği risklerden korkmadan yaşama, çalışma ve yeni teşebbüslere girebilme olanağı sağlar. Rizikoların tamamen önüne geçme olanağı olmasa da sigorta şirketleri, sigortalılarına koruma tekniklerini önererek, bilgi ve uzmanlık danışmanlığı yaparak, rizikoları önleme ve gerçekleşen rizikolardan en az zarar ile kurtulmaları konusunda onlara yardımcı olur.</a:t>
            </a:r>
          </a:p>
        </p:txBody>
      </p:sp>
      <p:sp>
        <p:nvSpPr>
          <p:cNvPr id="4" name="Rectangle 2"/>
          <p:cNvSpPr txBox="1">
            <a:spLocks noRot="1" noChangeArrowheads="1"/>
          </p:cNvSpPr>
          <p:nvPr/>
        </p:nvSpPr>
        <p:spPr>
          <a:xfrm>
            <a:off x="3215680" y="188640"/>
            <a:ext cx="8385175" cy="14319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pPr>
            <a:r>
              <a:rPr lang="tr-TR" sz="2800" b="1" smtClean="0">
                <a:solidFill>
                  <a:srgbClr val="FF0000"/>
                </a:solidFill>
              </a:rPr>
              <a:t>Fertlere ve kurumlara ekonomik ve sosyal hayatta öngörülebilirlik ve emniyet sağlar</a:t>
            </a:r>
            <a:endParaRPr lang="tr-TR" sz="2800" b="1" dirty="0" smtClean="0">
              <a:solidFill>
                <a:srgbClr val="FF0000"/>
              </a:solidFill>
            </a:endParaRPr>
          </a:p>
        </p:txBody>
      </p:sp>
    </p:spTree>
    <p:extLst>
      <p:ext uri="{BB962C8B-B14F-4D97-AF65-F5344CB8AC3E}">
        <p14:creationId xmlns:p14="http://schemas.microsoft.com/office/powerpoint/2010/main" xmlns="" val="324908776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2024290"/>
            <a:ext cx="8064896"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Günümüzde kredisiz ne ticaret, ne sanayi ne de taşımacılık düşünülemez. Kredi karşılığı ipotek edilecek bir değerin sigortalı olması alacaklının haklarını kuvvetlendirerek kredi alması işlemini kolaylaştırır. Kredi demek risk demektir, kredi veren bu riski de devretmek zorundadır.</a:t>
            </a:r>
          </a:p>
        </p:txBody>
      </p:sp>
      <p:sp>
        <p:nvSpPr>
          <p:cNvPr id="5" name="Rectangle 2"/>
          <p:cNvSpPr txBox="1">
            <a:spLocks noRot="1" noChangeArrowheads="1"/>
          </p:cNvSpPr>
          <p:nvPr/>
        </p:nvSpPr>
        <p:spPr>
          <a:xfrm>
            <a:off x="3215680" y="548680"/>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smtClean="0">
                <a:solidFill>
                  <a:srgbClr val="FF0000"/>
                </a:solidFill>
              </a:rPr>
              <a:t>Kredi teminine yardım eder</a:t>
            </a:r>
            <a:endParaRPr lang="tr-TR" sz="2800" b="1" dirty="0" smtClean="0">
              <a:solidFill>
                <a:srgbClr val="FF0000"/>
              </a:solidFill>
            </a:endParaRPr>
          </a:p>
        </p:txBody>
      </p:sp>
    </p:spTree>
    <p:extLst>
      <p:ext uri="{BB962C8B-B14F-4D97-AF65-F5344CB8AC3E}">
        <p14:creationId xmlns:p14="http://schemas.microsoft.com/office/powerpoint/2010/main" xmlns="" val="64154542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2024290"/>
            <a:ext cx="8064896"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Hayat sigortaları ve benzeri sigortalar uzun vadeli nitelikleri itibarıyla fon birikiminde büyük önem taşır. Çok küçük bir tasarrufla ödenebilen primlere karşılık belirlenen tarihte belirli bir meblağ elde edilebilmektedir. Ayrıca, tahsil edilen primin oluşturduğu sermaye, yatırımlarda kullanılarak iktisadi hayatta rol oynamaktadır.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smtClean="0">
                <a:solidFill>
                  <a:srgbClr val="FF0000"/>
                </a:solidFill>
              </a:rPr>
              <a:t>Tasarrufu geliştirir, sermaye oluşumuna katkı sağlar</a:t>
            </a:r>
            <a:endParaRPr lang="tr-TR" sz="2800" b="1" dirty="0" smtClean="0">
              <a:solidFill>
                <a:srgbClr val="FF0000"/>
              </a:solidFill>
            </a:endParaRPr>
          </a:p>
        </p:txBody>
      </p:sp>
    </p:spTree>
    <p:extLst>
      <p:ext uri="{BB962C8B-B14F-4D97-AF65-F5344CB8AC3E}">
        <p14:creationId xmlns:p14="http://schemas.microsoft.com/office/powerpoint/2010/main" xmlns="" val="328098613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1547664"/>
            <a:ext cx="8064896" cy="48936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Sigortanın özellikle yatırımları artırıcı etkisiyle ülke ekonomisine katkıda bulunması, ayrı bir sektör oluşturup yeni iş alanları yaratması ve önemli felaketlerin çalışma yaşamında asgari kesintiyle atlatılmasını sağlaması istihdamı da arttırır. Ayrıca, ölüm, yangın, hırsızlık, doğal afetler, sakatlık gibi risklerin gerçekleşmesinden doğacak </a:t>
            </a:r>
            <a:r>
              <a:rPr lang="tr-TR" dirty="0" err="1">
                <a:solidFill>
                  <a:srgbClr val="0070C0"/>
                </a:solidFill>
              </a:rPr>
              <a:t>sosyo</a:t>
            </a:r>
            <a:r>
              <a:rPr lang="tr-TR" dirty="0">
                <a:solidFill>
                  <a:srgbClr val="0070C0"/>
                </a:solidFill>
              </a:rPr>
              <a:t>-ekonomik sorunların ve kayıpların önüne geçtiğinden, sosyal huzursuzlukların çoğalmasını engeller. Böylece, huzurlu ve güvenli bir ortamın oluşmasına katkıda bulunur. Diğer taraftan, sigorta aynı tehlikeyi görebilecek taraflar arasında “olası tehlike maliyetini” paylaştıran bir dayanışma unsurudur. Paylaşım kitlesinin reasürans yolu ile genişlemesi bu dayanışmayı uluslararası kılar.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Toplumda huzur ve güven tesis eder, dayanışmayı sağlar</a:t>
            </a:r>
            <a:endParaRPr lang="tr-TR" sz="2800" b="1" dirty="0" smtClean="0">
              <a:solidFill>
                <a:srgbClr val="FF0000"/>
              </a:solidFill>
            </a:endParaRPr>
          </a:p>
        </p:txBody>
      </p:sp>
    </p:spTree>
    <p:extLst>
      <p:ext uri="{BB962C8B-B14F-4D97-AF65-F5344CB8AC3E}">
        <p14:creationId xmlns:p14="http://schemas.microsoft.com/office/powerpoint/2010/main" xmlns="" val="71343765"/>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91344" y="3363118"/>
            <a:ext cx="2232248" cy="715963"/>
          </a:xfrm>
        </p:spPr>
        <p:txBody>
          <a:bodyPr>
            <a:normAutofit fontScale="90000"/>
          </a:bodyPr>
          <a:lstStyle/>
          <a:p>
            <a:r>
              <a:rPr lang="tr-TR" sz="4000" b="1" dirty="0" smtClean="0">
                <a:solidFill>
                  <a:srgbClr val="FF0000"/>
                </a:solidFill>
              </a:rPr>
              <a:t>Sigortanın İşlevleri</a:t>
            </a:r>
            <a:endParaRPr lang="en-US" sz="4000" b="1" dirty="0">
              <a:solidFill>
                <a:srgbClr val="FF0000"/>
              </a:solidFill>
            </a:endParaRPr>
          </a:p>
        </p:txBody>
      </p:sp>
      <p:sp>
        <p:nvSpPr>
          <p:cNvPr id="6" name="7 Metin kutusu"/>
          <p:cNvSpPr txBox="1">
            <a:spLocks noGrp="1" noChangeArrowheads="1"/>
          </p:cNvSpPr>
          <p:nvPr>
            <p:ph idx="1"/>
          </p:nvPr>
        </p:nvSpPr>
        <p:spPr bwMode="auto">
          <a:xfrm>
            <a:off x="3215680" y="1547664"/>
            <a:ext cx="8064896" cy="19389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indent="0" algn="just">
              <a:lnSpc>
                <a:spcPct val="100000"/>
              </a:lnSpc>
              <a:buNone/>
            </a:pPr>
            <a:r>
              <a:rPr lang="tr-TR" dirty="0">
                <a:solidFill>
                  <a:srgbClr val="0070C0"/>
                </a:solidFill>
              </a:rPr>
              <a:t>Sigortacılık tekniği bakımından sigortanın başarıya ulaşması mümkün olabildiğince geniş bir alana yayılmasına bağlıdır. Bu nedenle, sigorta şirketleri yabancı ülkelerde şube açarak veya yabancı ülkelerdeki şirketlerle reasürans anlaşmaları yaparak rizikoya daha geniş bir topluluğun katılımını sağlayabilir.</a:t>
            </a:r>
          </a:p>
        </p:txBody>
      </p:sp>
      <p:sp>
        <p:nvSpPr>
          <p:cNvPr id="7" name="Rectangle 2"/>
          <p:cNvSpPr txBox="1">
            <a:spLocks noRot="1" noChangeArrowheads="1"/>
          </p:cNvSpPr>
          <p:nvPr/>
        </p:nvSpPr>
        <p:spPr>
          <a:xfrm>
            <a:off x="3215680" y="404664"/>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a:lstStyle>
          <a:p>
            <a:pPr fontAlgn="auto">
              <a:spcAft>
                <a:spcPts val="0"/>
              </a:spcAft>
              <a:defRPr/>
            </a:pPr>
            <a:r>
              <a:rPr lang="tr-TR" sz="2800" b="1" dirty="0">
                <a:solidFill>
                  <a:srgbClr val="FF0000"/>
                </a:solidFill>
              </a:rPr>
              <a:t>Uluslararası ilişkileri geliştirir</a:t>
            </a:r>
            <a:endParaRPr lang="tr-TR" sz="2800" b="1" dirty="0" smtClean="0">
              <a:solidFill>
                <a:srgbClr val="FF0000"/>
              </a:solidFill>
            </a:endParaRPr>
          </a:p>
        </p:txBody>
      </p:sp>
    </p:spTree>
    <p:extLst>
      <p:ext uri="{BB962C8B-B14F-4D97-AF65-F5344CB8AC3E}">
        <p14:creationId xmlns:p14="http://schemas.microsoft.com/office/powerpoint/2010/main" xmlns="" val="18688149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132&quot;&gt;&lt;/object&gt;&lt;object type=&quot;2&quot; unique_id=&quot;10133&quot;&gt;&lt;object type=&quot;3&quot; unique_id=&quot;10134&quot;&gt;&lt;property id=&quot;20148&quot; value=&quot;5&quot;/&gt;&lt;property id=&quot;20300&quot; value=&quot;Slide 1 - &amp;quot;Sigortanın İşlevleri&amp;quot;&quot;/&gt;&lt;property id=&quot;20307&quot; value=&quot;256&quot;/&gt;&lt;/object&gt;&lt;object type=&quot;3&quot; unique_id=&quot;10135&quot;&gt;&lt;property id=&quot;20148&quot; value=&quot;5&quot;/&gt;&lt;property id=&quot;20300&quot; value=&quot;Slide 2 - &amp;quot;Sigorta Nedir?&amp;quot;&quot;/&gt;&lt;property id=&quot;20307&quot; value=&quot;279&quot;/&gt;&lt;/object&gt;&lt;object type=&quot;3&quot; unique_id=&quot;10605&quot;&gt;&lt;property id=&quot;20148&quot; value=&quot;5&quot;/&gt;&lt;property id=&quot;20300&quot; value=&quot;Slide 5 - &amp;quot;Sigortanın İşlevleri&amp;quot;&quot;/&gt;&lt;property id=&quot;20307&quot; value=&quot;310&quot;/&gt;&lt;/object&gt;&lt;object type=&quot;3&quot; unique_id=&quot;13659&quot;&gt;&lt;property id=&quot;20148&quot; value=&quot;5&quot;/&gt;&lt;property id=&quot;20300&quot; value=&quot;Slide 3 - &amp;quot;Sigorta Nedir?&amp;quot;&quot;/&gt;&lt;property id=&quot;20307&quot; value=&quot;329&quot;/&gt;&lt;/object&gt;&lt;object type=&quot;3&quot; unique_id=&quot;13661&quot;&gt;&lt;property id=&quot;20148&quot; value=&quot;5&quot;/&gt;&lt;property id=&quot;20300&quot; value=&quot;Slide 4 - &amp;quot;Sigorta Nedir?&amp;quot;&quot;/&gt;&lt;property id=&quot;20307&quot; value=&quot;331&quot;/&gt;&lt;/object&gt;&lt;object type=&quot;3&quot; unique_id=&quot;13662&quot;&gt;&lt;property id=&quot;20148&quot; value=&quot;5&quot;/&gt;&lt;property id=&quot;20300&quot; value=&quot;Slide 6 - &amp;quot;Sigortanın İşlevleri&amp;quot;&quot;/&gt;&lt;property id=&quot;20307&quot; value=&quot;332&quot;/&gt;&lt;/object&gt;&lt;object type=&quot;3&quot; unique_id=&quot;14536&quot;&gt;&lt;property id=&quot;20148&quot; value=&quot;5&quot;/&gt;&lt;property id=&quot;20300&quot; value=&quot;Slide 7 - &amp;quot;Sigortanın İşlevleri&amp;quot;&quot;/&gt;&lt;property id=&quot;20307&quot; value=&quot;333&quot;/&gt;&lt;/object&gt;&lt;object type=&quot;3&quot; unique_id=&quot;14537&quot;&gt;&lt;property id=&quot;20148&quot; value=&quot;5&quot;/&gt;&lt;property id=&quot;20300&quot; value=&quot;Slide 8 - &amp;quot;Sigortanın İşlevleri&amp;quot;&quot;/&gt;&lt;property id=&quot;20307&quot; value=&quot;334&quot;/&gt;&lt;/object&gt;&lt;object type=&quot;3&quot; unique_id=&quot;14538&quot;&gt;&lt;property id=&quot;20148&quot; value=&quot;5&quot;/&gt;&lt;property id=&quot;20300&quot; value=&quot;Slide 9 - &amp;quot;Sigortanın İşlevleri&amp;quot;&quot;/&gt;&lt;property id=&quot;20307&quot; value=&quot;335&quot;/&gt;&lt;/object&gt;&lt;object type=&quot;3&quot; unique_id=&quot;14539&quot;&gt;&lt;property id=&quot;20148&quot; value=&quot;5&quot;/&gt;&lt;property id=&quot;20300&quot; value=&quot;Slide 10 - &amp;quot;Sigortanın İşlevleri&amp;quot;&quot;/&gt;&lt;property id=&quot;20307&quot; value=&quot;336&quot;/&gt;&lt;/object&gt;&lt;object type=&quot;3&quot; unique_id=&quot;14540&quot;&gt;&lt;property id=&quot;20148&quot; value=&quot;5&quot;/&gt;&lt;property id=&quot;20300&quot; value=&quot;Slide 11 - &amp;quot;Sigortanın İşlevleri&amp;quot;&quot;/&gt;&lt;property id=&quot;20307&quot; value=&quot;337&quot;/&gt;&lt;/object&gt;&lt;object type=&quot;3&quot; unique_id=&quot;14541&quot;&gt;&lt;property id=&quot;20148&quot; value=&quot;5&quot;/&gt;&lt;property id=&quot;20300&quot; value=&quot;Slide 12 - &amp;quot;Sigortanın İşlevleri&amp;quot;&quot;/&gt;&lt;property id=&quot;20307&quot; value=&quot;338&quot;/&gt;&lt;/object&gt;&lt;object type=&quot;3&quot; unique_id=&quot;14542&quot;&gt;&lt;property id=&quot;20148&quot; value=&quot;5&quot;/&gt;&lt;property id=&quot;20300&quot; value=&quot;Slide 13 - &amp;quot;Sigortanın İşlevleri&amp;quot;&quot;/&gt;&lt;property id=&quot;20307&quot; value=&quot;339&quot;/&gt;&lt;/object&gt;&lt;object type=&quot;3&quot; unique_id=&quot;14543&quot;&gt;&lt;property id=&quot;20148&quot; value=&quot;5&quot;/&gt;&lt;property id=&quot;20300&quot; value=&quot;Slide 14 - &amp;quot;Sigortanın İşlevleri&amp;quot;&quot;/&gt;&lt;property id=&quot;20307&quot; value=&quot;340&quot;/&gt;&lt;/object&gt;&lt;object type=&quot;3&quot; unique_id=&quot;14544&quot;&gt;&lt;property id=&quot;20148&quot; value=&quot;5&quot;/&gt;&lt;property id=&quot;20300&quot; value=&quot;Slide 15 - &amp;quot;Sigortanın İşlevleri&amp;quot;&quot;/&gt;&lt;property id=&quot;20307&quot; value=&quot;341&quot;/&gt;&lt;/object&gt;&lt;object type=&quot;3&quot; unique_id=&quot;14545&quot;&gt;&lt;property id=&quot;20148&quot; value=&quot;5&quot;/&gt;&lt;property id=&quot;20300&quot; value=&quot;Slide 16 - &amp;quot;Sigortanın İşlevleri&amp;quot;&quot;/&gt;&lt;property id=&quot;20307&quot; value=&quot;342&quot;/&gt;&lt;/object&gt;&lt;object type=&quot;3&quot; unique_id=&quot;14546&quot;&gt;&lt;property id=&quot;20148&quot; value=&quot;5&quot;/&gt;&lt;property id=&quot;20300&quot; value=&quot;Slide 17 - &amp;quot;Sigortanın İşlevleri&amp;quot;&quot;/&gt;&lt;property id=&quot;20307&quot; value=&quot;343&quot;/&gt;&lt;/object&gt;&lt;object type=&quot;3&quot; unique_id=&quot;14547&quot;&gt;&lt;property id=&quot;20148&quot; value=&quot;5&quot;/&gt;&lt;property id=&quot;20300&quot; value=&quot;Slide 18 - &amp;quot;Sigortanın İşlevleri&amp;quot;&quot;/&gt;&lt;property id=&quot;20307&quot; value=&quot;344&quot;/&gt;&lt;/object&gt;&lt;object type=&quot;3&quot; unique_id=&quot;14548&quot;&gt;&lt;property id=&quot;20148&quot; value=&quot;5&quot;/&gt;&lt;property id=&quot;20300&quot; value=&quot;Slide 19 - &amp;quot;Sigortanın İşlevleri&amp;quot;&quot;/&gt;&lt;property id=&quot;20307&quot; value=&quot;345&quot;/&gt;&lt;/object&gt;&lt;object type=&quot;3&quot; unique_id=&quot;16106&quot;&gt;&lt;property id=&quot;20148&quot; value=&quot;5&quot;/&gt;&lt;property id=&quot;20300&quot; value=&quot;Slide 20 - &amp;quot;Sigorta Türleri&amp;quot;&quot;/&gt;&lt;property id=&quot;20307&quot; value=&quot;346&quot;/&gt;&lt;/object&gt;&lt;object type=&quot;3&quot; unique_id=&quot;16107&quot;&gt;&lt;property id=&quot;20148&quot; value=&quot;5&quot;/&gt;&lt;property id=&quot;20300&quot; value=&quot;Slide 21 - &amp;quot;Sosyal Sigorta&amp;quot;&quot;/&gt;&lt;property id=&quot;20307&quot; value=&quot;347&quot;/&gt;&lt;/object&gt;&lt;object type=&quot;3&quot; unique_id=&quot;16108&quot;&gt;&lt;property id=&quot;20148&quot; value=&quot;5&quot;/&gt;&lt;property id=&quot;20300&quot; value=&quot;Slide 22 - &amp;quot;Özel Sigorta&amp;quot;&quot;/&gt;&lt;property id=&quot;20307&quot; value=&quot;348&quot;/&gt;&lt;/object&gt;&lt;object type=&quot;3&quot; unique_id=&quot;16325&quot;&gt;&lt;property id=&quot;20148&quot; value=&quot;5&quot;/&gt;&lt;property id=&quot;20300&quot; value=&quot;Slide 23 - &amp;quot;İhtiyari Sigorta&amp;quot;&quot;/&gt;&lt;property id=&quot;20307&quot; value=&quot;349&quot;/&gt;&lt;/object&gt;&lt;object type=&quot;3&quot; unique_id=&quot;16326&quot;&gt;&lt;property id=&quot;20148&quot; value=&quot;5&quot;/&gt;&lt;property id=&quot;20300&quot; value=&quot;Slide 24 - &amp;quot;Zorunlu Sigorta&amp;quot;&quot;/&gt;&lt;property id=&quot;20307&quot; value=&quot;350&quot;/&gt;&lt;/object&gt;&lt;object type=&quot;3&quot; unique_id=&quot;16327&quot;&gt;&lt;property id=&quot;20148&quot; value=&quot;5&quot;/&gt;&lt;property id=&quot;20300&quot; value=&quot;Slide 25 - &amp;quot;Hayat Sigortası&amp;quot;&quot;/&gt;&lt;property id=&quot;20307&quot; value=&quot;351&quot;/&gt;&lt;/object&gt;&lt;object type=&quot;3&quot; unique_id=&quot;16328&quot;&gt;&lt;property id=&quot;20148&quot; value=&quot;5&quot;/&gt;&lt;property id=&quot;20300&quot; value=&quot;Slide 26 - &amp;quot;Hayat Dışı Sigortalar&amp;quot;&quot;/&gt;&lt;property id=&quot;20307&quot; value=&quot;352&quot;/&gt;&lt;/object&gt;&lt;/object&gt;&lt;/object&gt;&lt;/database&gt;"/>
  <p:tag name="SECTOMILLISECCONVERTED" val="1"/>
</p:tagLst>
</file>

<file path=ppt/theme/theme1.xml><?xml version="1.0" encoding="utf-8"?>
<a:theme xmlns:a="http://schemas.openxmlformats.org/drawingml/2006/main" name="powerpoint-template-24">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523</TotalTime>
  <Words>1932</Words>
  <Application>Microsoft Office PowerPoint</Application>
  <PresentationFormat>Özel</PresentationFormat>
  <Paragraphs>111</Paragraphs>
  <Slides>26</Slides>
  <Notes>26</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powerpoint-template-24</vt:lpstr>
      <vt:lpstr>Sigortanın İşlevleri</vt:lpstr>
      <vt:lpstr>Sigorta Nedir?</vt:lpstr>
      <vt:lpstr>Sigorta Nedir?</vt:lpstr>
      <vt:lpstr>Sigorta Nedir?</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Sigortanın İşlevleri</vt:lpstr>
      <vt:lpstr>Sigorta Türleri</vt:lpstr>
      <vt:lpstr>Sosyal Sigorta</vt:lpstr>
      <vt:lpstr>Özel Sigorta</vt:lpstr>
      <vt:lpstr>İhtiyari Sigorta</vt:lpstr>
      <vt:lpstr>Zorunlu Sigorta</vt:lpstr>
      <vt:lpstr>Hayat Sigortası</vt:lpstr>
      <vt:lpstr>Hayat Dışı Sigortalar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ve Sigorta</dc:title>
  <dc:creator>Metin Coşkun</dc:creator>
  <cp:lastModifiedBy>oem</cp:lastModifiedBy>
  <cp:revision>42</cp:revision>
  <dcterms:created xsi:type="dcterms:W3CDTF">2014-01-05T14:29:13Z</dcterms:created>
  <dcterms:modified xsi:type="dcterms:W3CDTF">2017-12-21T14:05:43Z</dcterms:modified>
</cp:coreProperties>
</file>