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2" autoAdjust="0"/>
    <p:restoredTop sz="94614" autoAdjust="0"/>
  </p:normalViewPr>
  <p:slideViewPr>
    <p:cSldViewPr>
      <p:cViewPr>
        <p:scale>
          <a:sx n="66" d="100"/>
          <a:sy n="66" d="100"/>
        </p:scale>
        <p:origin x="1248" y="152"/>
      </p:cViewPr>
      <p:guideLst>
        <p:guide orient="horz" pos="2160"/>
        <p:guide pos="2880"/>
      </p:guideLst>
    </p:cSldViewPr>
  </p:slideViewPr>
  <p:outlineViewPr>
    <p:cViewPr>
      <p:scale>
        <a:sx n="33" d="100"/>
        <a:sy n="33" d="100"/>
      </p:scale>
      <p:origin x="58" y="87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53DA3-EEC8-478B-93A7-2F7FB1F9C823}" type="doc">
      <dgm:prSet loTypeId="urn:microsoft.com/office/officeart/2005/8/layout/vProcess5" loCatId="process" qsTypeId="urn:microsoft.com/office/officeart/2005/8/quickstyle/simple1" qsCatId="simple" csTypeId="urn:microsoft.com/office/officeart/2005/8/colors/accent2_2" csCatId="accent2"/>
      <dgm:spPr/>
      <dgm:t>
        <a:bodyPr/>
        <a:lstStyle/>
        <a:p>
          <a:endParaRPr lang="en-US"/>
        </a:p>
      </dgm:t>
    </dgm:pt>
    <dgm:pt modelId="{3D37022E-AADB-4054-BE70-1073630CECE9}">
      <dgm:prSet/>
      <dgm:spPr/>
      <dgm:t>
        <a:bodyPr/>
        <a:lstStyle/>
        <a:p>
          <a:r>
            <a:rPr lang="tr-TR"/>
            <a:t>It has been said from the beginning that we should get the notes in SVO group, since the object is considered as the third or fourth element of the sentence.</a:t>
          </a:r>
          <a:endParaRPr lang="en-US"/>
        </a:p>
      </dgm:t>
    </dgm:pt>
    <dgm:pt modelId="{B4E92A1F-7A35-46D5-8D12-4F9324D71ADD}" type="parTrans" cxnId="{E0D86566-E1AE-4429-AA75-9598D2F06DC7}">
      <dgm:prSet/>
      <dgm:spPr/>
      <dgm:t>
        <a:bodyPr/>
        <a:lstStyle/>
        <a:p>
          <a:endParaRPr lang="en-US"/>
        </a:p>
      </dgm:t>
    </dgm:pt>
    <dgm:pt modelId="{954AF33E-A05F-42D0-9C5F-417E2E10D9F4}" type="sibTrans" cxnId="{E0D86566-E1AE-4429-AA75-9598D2F06DC7}">
      <dgm:prSet/>
      <dgm:spPr/>
      <dgm:t>
        <a:bodyPr/>
        <a:lstStyle/>
        <a:p>
          <a:endParaRPr lang="en-US"/>
        </a:p>
      </dgm:t>
    </dgm:pt>
    <dgm:pt modelId="{4DC94561-0D19-4A87-9B83-4640013981B4}">
      <dgm:prSet/>
      <dgm:spPr/>
      <dgm:t>
        <a:bodyPr/>
        <a:lstStyle/>
        <a:p>
          <a:r>
            <a:rPr lang="tr-TR"/>
            <a:t>The beautiful woman     was standing    in the garden.</a:t>
          </a:r>
          <a:endParaRPr lang="en-US"/>
        </a:p>
      </dgm:t>
    </dgm:pt>
    <dgm:pt modelId="{6B472085-4D6D-4B43-B9E2-D2068A17CAE7}" type="parTrans" cxnId="{0357253B-EFCE-4CBC-B7B0-A2D1A2D529A7}">
      <dgm:prSet/>
      <dgm:spPr/>
      <dgm:t>
        <a:bodyPr/>
        <a:lstStyle/>
        <a:p>
          <a:endParaRPr lang="en-US"/>
        </a:p>
      </dgm:t>
    </dgm:pt>
    <dgm:pt modelId="{0A80BCBE-A84A-4001-8735-35B7400D48C4}" type="sibTrans" cxnId="{0357253B-EFCE-4CBC-B7B0-A2D1A2D529A7}">
      <dgm:prSet/>
      <dgm:spPr/>
      <dgm:t>
        <a:bodyPr/>
        <a:lstStyle/>
        <a:p>
          <a:endParaRPr lang="en-US"/>
        </a:p>
      </dgm:t>
    </dgm:pt>
    <dgm:pt modelId="{E8DB8FD1-002D-47B2-BCDB-BF5E5019FE55}">
      <dgm:prSet/>
      <dgm:spPr/>
      <dgm:t>
        <a:bodyPr/>
        <a:lstStyle/>
        <a:p>
          <a:r>
            <a:rPr lang="tr-TR" b="1"/>
            <a:t>S                            V                      O </a:t>
          </a:r>
          <a:endParaRPr lang="en-US"/>
        </a:p>
      </dgm:t>
    </dgm:pt>
    <dgm:pt modelId="{12E403B4-1B43-483E-905E-14E64791C85D}" type="parTrans" cxnId="{06DA4648-4F1E-4A39-ADDA-598521412734}">
      <dgm:prSet/>
      <dgm:spPr/>
      <dgm:t>
        <a:bodyPr/>
        <a:lstStyle/>
        <a:p>
          <a:endParaRPr lang="en-US"/>
        </a:p>
      </dgm:t>
    </dgm:pt>
    <dgm:pt modelId="{584CACFF-40BC-4AC8-8FB0-EC3A1E15D7F5}" type="sibTrans" cxnId="{06DA4648-4F1E-4A39-ADDA-598521412734}">
      <dgm:prSet/>
      <dgm:spPr/>
      <dgm:t>
        <a:bodyPr/>
        <a:lstStyle/>
        <a:p>
          <a:endParaRPr lang="en-US"/>
        </a:p>
      </dgm:t>
    </dgm:pt>
    <dgm:pt modelId="{ADDEB129-6522-482A-B6B0-BABB6A5D02BA}" type="pres">
      <dgm:prSet presAssocID="{46B53DA3-EEC8-478B-93A7-2F7FB1F9C823}" presName="outerComposite" presStyleCnt="0">
        <dgm:presLayoutVars>
          <dgm:chMax val="5"/>
          <dgm:dir/>
          <dgm:resizeHandles val="exact"/>
        </dgm:presLayoutVars>
      </dgm:prSet>
      <dgm:spPr/>
    </dgm:pt>
    <dgm:pt modelId="{D3BD9F36-D6CD-43C2-967B-A5543C7365FE}" type="pres">
      <dgm:prSet presAssocID="{46B53DA3-EEC8-478B-93A7-2F7FB1F9C823}" presName="dummyMaxCanvas" presStyleCnt="0">
        <dgm:presLayoutVars/>
      </dgm:prSet>
      <dgm:spPr/>
    </dgm:pt>
    <dgm:pt modelId="{81175B5E-B695-49A7-9D4F-3017725DD9FC}" type="pres">
      <dgm:prSet presAssocID="{46B53DA3-EEC8-478B-93A7-2F7FB1F9C823}" presName="TwoNodes_1" presStyleLbl="node1" presStyleIdx="0" presStyleCnt="2">
        <dgm:presLayoutVars>
          <dgm:bulletEnabled val="1"/>
        </dgm:presLayoutVars>
      </dgm:prSet>
      <dgm:spPr/>
    </dgm:pt>
    <dgm:pt modelId="{60D59937-0833-4F9D-A31E-08079B10091F}" type="pres">
      <dgm:prSet presAssocID="{46B53DA3-EEC8-478B-93A7-2F7FB1F9C823}" presName="TwoNodes_2" presStyleLbl="node1" presStyleIdx="1" presStyleCnt="2">
        <dgm:presLayoutVars>
          <dgm:bulletEnabled val="1"/>
        </dgm:presLayoutVars>
      </dgm:prSet>
      <dgm:spPr/>
    </dgm:pt>
    <dgm:pt modelId="{55EF4B05-6429-4DC9-A1EB-A263AF8FB9AB}" type="pres">
      <dgm:prSet presAssocID="{46B53DA3-EEC8-478B-93A7-2F7FB1F9C823}" presName="TwoConn_1-2" presStyleLbl="fgAccFollowNode1" presStyleIdx="0" presStyleCnt="1">
        <dgm:presLayoutVars>
          <dgm:bulletEnabled val="1"/>
        </dgm:presLayoutVars>
      </dgm:prSet>
      <dgm:spPr/>
    </dgm:pt>
    <dgm:pt modelId="{595D0D5C-C029-4102-97A6-21FD1F015654}" type="pres">
      <dgm:prSet presAssocID="{46B53DA3-EEC8-478B-93A7-2F7FB1F9C823}" presName="TwoNodes_1_text" presStyleLbl="node1" presStyleIdx="1" presStyleCnt="2">
        <dgm:presLayoutVars>
          <dgm:bulletEnabled val="1"/>
        </dgm:presLayoutVars>
      </dgm:prSet>
      <dgm:spPr/>
    </dgm:pt>
    <dgm:pt modelId="{0BBF3B5C-F664-46E7-A49E-F2FABCD26F81}" type="pres">
      <dgm:prSet presAssocID="{46B53DA3-EEC8-478B-93A7-2F7FB1F9C823}" presName="TwoNodes_2_text" presStyleLbl="node1" presStyleIdx="1" presStyleCnt="2">
        <dgm:presLayoutVars>
          <dgm:bulletEnabled val="1"/>
        </dgm:presLayoutVars>
      </dgm:prSet>
      <dgm:spPr/>
    </dgm:pt>
  </dgm:ptLst>
  <dgm:cxnLst>
    <dgm:cxn modelId="{2E39C60B-0372-4635-9101-1FEF5B1DE056}" type="presOf" srcId="{954AF33E-A05F-42D0-9C5F-417E2E10D9F4}" destId="{55EF4B05-6429-4DC9-A1EB-A263AF8FB9AB}" srcOrd="0" destOrd="0" presId="urn:microsoft.com/office/officeart/2005/8/layout/vProcess5"/>
    <dgm:cxn modelId="{0357253B-EFCE-4CBC-B7B0-A2D1A2D529A7}" srcId="{46B53DA3-EEC8-478B-93A7-2F7FB1F9C823}" destId="{4DC94561-0D19-4A87-9B83-4640013981B4}" srcOrd="1" destOrd="0" parTransId="{6B472085-4D6D-4B43-B9E2-D2068A17CAE7}" sibTransId="{0A80BCBE-A84A-4001-8735-35B7400D48C4}"/>
    <dgm:cxn modelId="{72FCFF60-036E-4551-BB09-F0A325118803}" type="presOf" srcId="{E8DB8FD1-002D-47B2-BCDB-BF5E5019FE55}" destId="{0BBF3B5C-F664-46E7-A49E-F2FABCD26F81}" srcOrd="1" destOrd="1" presId="urn:microsoft.com/office/officeart/2005/8/layout/vProcess5"/>
    <dgm:cxn modelId="{E0D86566-E1AE-4429-AA75-9598D2F06DC7}" srcId="{46B53DA3-EEC8-478B-93A7-2F7FB1F9C823}" destId="{3D37022E-AADB-4054-BE70-1073630CECE9}" srcOrd="0" destOrd="0" parTransId="{B4E92A1F-7A35-46D5-8D12-4F9324D71ADD}" sibTransId="{954AF33E-A05F-42D0-9C5F-417E2E10D9F4}"/>
    <dgm:cxn modelId="{3D310867-0327-411B-BF9B-6D55E69F27DB}" type="presOf" srcId="{3D37022E-AADB-4054-BE70-1073630CECE9}" destId="{595D0D5C-C029-4102-97A6-21FD1F015654}" srcOrd="1" destOrd="0" presId="urn:microsoft.com/office/officeart/2005/8/layout/vProcess5"/>
    <dgm:cxn modelId="{06DA4648-4F1E-4A39-ADDA-598521412734}" srcId="{4DC94561-0D19-4A87-9B83-4640013981B4}" destId="{E8DB8FD1-002D-47B2-BCDB-BF5E5019FE55}" srcOrd="0" destOrd="0" parTransId="{12E403B4-1B43-483E-905E-14E64791C85D}" sibTransId="{584CACFF-40BC-4AC8-8FB0-EC3A1E15D7F5}"/>
    <dgm:cxn modelId="{77CAEB73-1C3E-428D-9D9C-4B6F45034111}" type="presOf" srcId="{46B53DA3-EEC8-478B-93A7-2F7FB1F9C823}" destId="{ADDEB129-6522-482A-B6B0-BABB6A5D02BA}" srcOrd="0" destOrd="0" presId="urn:microsoft.com/office/officeart/2005/8/layout/vProcess5"/>
    <dgm:cxn modelId="{2708D554-994F-4BD7-B5FB-7FDE9CC86DDC}" type="presOf" srcId="{4DC94561-0D19-4A87-9B83-4640013981B4}" destId="{0BBF3B5C-F664-46E7-A49E-F2FABCD26F81}" srcOrd="1" destOrd="0" presId="urn:microsoft.com/office/officeart/2005/8/layout/vProcess5"/>
    <dgm:cxn modelId="{E32BCB94-11B1-46A2-A944-4949D5E48FFD}" type="presOf" srcId="{3D37022E-AADB-4054-BE70-1073630CECE9}" destId="{81175B5E-B695-49A7-9D4F-3017725DD9FC}" srcOrd="0" destOrd="0" presId="urn:microsoft.com/office/officeart/2005/8/layout/vProcess5"/>
    <dgm:cxn modelId="{3CCC2EB3-F553-49F7-8923-FA5FD0B9A71D}" type="presOf" srcId="{4DC94561-0D19-4A87-9B83-4640013981B4}" destId="{60D59937-0833-4F9D-A31E-08079B10091F}" srcOrd="0" destOrd="0" presId="urn:microsoft.com/office/officeart/2005/8/layout/vProcess5"/>
    <dgm:cxn modelId="{8424BAD4-A1BD-47B8-BBF9-41843EEF8063}" type="presOf" srcId="{E8DB8FD1-002D-47B2-BCDB-BF5E5019FE55}" destId="{60D59937-0833-4F9D-A31E-08079B10091F}" srcOrd="0" destOrd="1" presId="urn:microsoft.com/office/officeart/2005/8/layout/vProcess5"/>
    <dgm:cxn modelId="{35280B24-5990-4E27-9883-3C5D44A7B14E}" type="presParOf" srcId="{ADDEB129-6522-482A-B6B0-BABB6A5D02BA}" destId="{D3BD9F36-D6CD-43C2-967B-A5543C7365FE}" srcOrd="0" destOrd="0" presId="urn:microsoft.com/office/officeart/2005/8/layout/vProcess5"/>
    <dgm:cxn modelId="{FC57632D-D9CA-47F9-A846-AABF13A34DF2}" type="presParOf" srcId="{ADDEB129-6522-482A-B6B0-BABB6A5D02BA}" destId="{81175B5E-B695-49A7-9D4F-3017725DD9FC}" srcOrd="1" destOrd="0" presId="urn:microsoft.com/office/officeart/2005/8/layout/vProcess5"/>
    <dgm:cxn modelId="{D21EAED4-FA33-4A18-9922-FADE3B96EA77}" type="presParOf" srcId="{ADDEB129-6522-482A-B6B0-BABB6A5D02BA}" destId="{60D59937-0833-4F9D-A31E-08079B10091F}" srcOrd="2" destOrd="0" presId="urn:microsoft.com/office/officeart/2005/8/layout/vProcess5"/>
    <dgm:cxn modelId="{DE072D9E-2E46-4E53-A2D8-D3AA16D5174E}" type="presParOf" srcId="{ADDEB129-6522-482A-B6B0-BABB6A5D02BA}" destId="{55EF4B05-6429-4DC9-A1EB-A263AF8FB9AB}" srcOrd="3" destOrd="0" presId="urn:microsoft.com/office/officeart/2005/8/layout/vProcess5"/>
    <dgm:cxn modelId="{4E184E0E-2C78-472D-A7C8-BC42BC33DD97}" type="presParOf" srcId="{ADDEB129-6522-482A-B6B0-BABB6A5D02BA}" destId="{595D0D5C-C029-4102-97A6-21FD1F015654}" srcOrd="4" destOrd="0" presId="urn:microsoft.com/office/officeart/2005/8/layout/vProcess5"/>
    <dgm:cxn modelId="{6525D266-C76D-452A-A313-7D7F5C13A3AB}" type="presParOf" srcId="{ADDEB129-6522-482A-B6B0-BABB6A5D02BA}" destId="{0BBF3B5C-F664-46E7-A49E-F2FABCD26F81}"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CD5880-ECB0-4479-BCF2-1A8740EE0AF1}" type="doc">
      <dgm:prSet loTypeId="urn:microsoft.com/office/officeart/2005/8/layout/vProcess5" loCatId="process" qsTypeId="urn:microsoft.com/office/officeart/2005/8/quickstyle/simple5" qsCatId="simple" csTypeId="urn:microsoft.com/office/officeart/2005/8/colors/accent2_2" csCatId="accent2"/>
      <dgm:spPr/>
      <dgm:t>
        <a:bodyPr/>
        <a:lstStyle/>
        <a:p>
          <a:endParaRPr lang="en-US"/>
        </a:p>
      </dgm:t>
    </dgm:pt>
    <dgm:pt modelId="{3DAEB558-D05A-4FB5-B356-EEED780E7381}">
      <dgm:prSet/>
      <dgm:spPr/>
      <dgm:t>
        <a:bodyPr/>
        <a:lstStyle/>
        <a:p>
          <a:r>
            <a:rPr lang="tr-TR"/>
            <a:t>In clause itself, there is a Subject, a Verb and an Object.</a:t>
          </a:r>
          <a:endParaRPr lang="en-US"/>
        </a:p>
      </dgm:t>
    </dgm:pt>
    <dgm:pt modelId="{F0896E6E-F4A4-4049-B557-7511E46596AA}" type="parTrans" cxnId="{659EE0E7-F482-447A-883B-EC6D7C371083}">
      <dgm:prSet/>
      <dgm:spPr/>
      <dgm:t>
        <a:bodyPr/>
        <a:lstStyle/>
        <a:p>
          <a:endParaRPr lang="en-US"/>
        </a:p>
      </dgm:t>
    </dgm:pt>
    <dgm:pt modelId="{3AA9E3EC-C79F-4277-8626-C5BFA2254AA2}" type="sibTrans" cxnId="{659EE0E7-F482-447A-883B-EC6D7C371083}">
      <dgm:prSet/>
      <dgm:spPr/>
      <dgm:t>
        <a:bodyPr/>
        <a:lstStyle/>
        <a:p>
          <a:endParaRPr lang="en-US"/>
        </a:p>
      </dgm:t>
    </dgm:pt>
    <dgm:pt modelId="{AB7C84AF-7E92-454B-841A-95A7015C3B3B}">
      <dgm:prSet/>
      <dgm:spPr/>
      <dgm:t>
        <a:bodyPr/>
        <a:lstStyle/>
        <a:p>
          <a:r>
            <a:rPr lang="tr-TR"/>
            <a:t>... That ‘Immigration brings many benefits to our country –economic, social and cultural.’</a:t>
          </a:r>
          <a:endParaRPr lang="en-US"/>
        </a:p>
      </dgm:t>
    </dgm:pt>
    <dgm:pt modelId="{A49603D0-D7AF-49FB-85ED-DD937BF57FB4}" type="parTrans" cxnId="{7E6410A7-73C4-4D29-ADFB-3D08A48FE89A}">
      <dgm:prSet/>
      <dgm:spPr/>
      <dgm:t>
        <a:bodyPr/>
        <a:lstStyle/>
        <a:p>
          <a:endParaRPr lang="en-US"/>
        </a:p>
      </dgm:t>
    </dgm:pt>
    <dgm:pt modelId="{B8D31A55-C26D-42E1-BA6E-716465317C27}" type="sibTrans" cxnId="{7E6410A7-73C4-4D29-ADFB-3D08A48FE89A}">
      <dgm:prSet/>
      <dgm:spPr/>
      <dgm:t>
        <a:bodyPr/>
        <a:lstStyle/>
        <a:p>
          <a:endParaRPr lang="en-US"/>
        </a:p>
      </dgm:t>
    </dgm:pt>
    <dgm:pt modelId="{BD8DD893-7C28-4FEA-BA0B-E4F7DCCD8517}">
      <dgm:prSet/>
      <dgm:spPr/>
      <dgm:t>
        <a:bodyPr/>
        <a:lstStyle/>
        <a:p>
          <a:r>
            <a:rPr lang="tr-TR"/>
            <a:t>.... [that] this greater cultural interminling should be a cause for jecoicing rather than for concern.</a:t>
          </a:r>
          <a:endParaRPr lang="en-US"/>
        </a:p>
      </dgm:t>
    </dgm:pt>
    <dgm:pt modelId="{B4103628-CD49-415A-BDD1-613A00926BC9}" type="parTrans" cxnId="{4BD60AB8-3D81-4007-8701-A229CE7C09B8}">
      <dgm:prSet/>
      <dgm:spPr/>
      <dgm:t>
        <a:bodyPr/>
        <a:lstStyle/>
        <a:p>
          <a:endParaRPr lang="en-US"/>
        </a:p>
      </dgm:t>
    </dgm:pt>
    <dgm:pt modelId="{C35C5DFF-F16D-4406-A5B4-BA81DC1E1A30}" type="sibTrans" cxnId="{4BD60AB8-3D81-4007-8701-A229CE7C09B8}">
      <dgm:prSet/>
      <dgm:spPr/>
      <dgm:t>
        <a:bodyPr/>
        <a:lstStyle/>
        <a:p>
          <a:endParaRPr lang="en-US"/>
        </a:p>
      </dgm:t>
    </dgm:pt>
    <dgm:pt modelId="{81146D9D-7244-4C92-ACC0-A891C98C3239}" type="pres">
      <dgm:prSet presAssocID="{B2CD5880-ECB0-4479-BCF2-1A8740EE0AF1}" presName="outerComposite" presStyleCnt="0">
        <dgm:presLayoutVars>
          <dgm:chMax val="5"/>
          <dgm:dir/>
          <dgm:resizeHandles val="exact"/>
        </dgm:presLayoutVars>
      </dgm:prSet>
      <dgm:spPr/>
    </dgm:pt>
    <dgm:pt modelId="{B61C7771-7049-4B42-BB25-400C2F850F5B}" type="pres">
      <dgm:prSet presAssocID="{B2CD5880-ECB0-4479-BCF2-1A8740EE0AF1}" presName="dummyMaxCanvas" presStyleCnt="0">
        <dgm:presLayoutVars/>
      </dgm:prSet>
      <dgm:spPr/>
    </dgm:pt>
    <dgm:pt modelId="{593C907E-6A95-4D67-9D0F-22D59E79D5C4}" type="pres">
      <dgm:prSet presAssocID="{B2CD5880-ECB0-4479-BCF2-1A8740EE0AF1}" presName="ThreeNodes_1" presStyleLbl="node1" presStyleIdx="0" presStyleCnt="3">
        <dgm:presLayoutVars>
          <dgm:bulletEnabled val="1"/>
        </dgm:presLayoutVars>
      </dgm:prSet>
      <dgm:spPr/>
    </dgm:pt>
    <dgm:pt modelId="{7AA0411B-347E-4DC0-99E9-9ABC7B47E742}" type="pres">
      <dgm:prSet presAssocID="{B2CD5880-ECB0-4479-BCF2-1A8740EE0AF1}" presName="ThreeNodes_2" presStyleLbl="node1" presStyleIdx="1" presStyleCnt="3">
        <dgm:presLayoutVars>
          <dgm:bulletEnabled val="1"/>
        </dgm:presLayoutVars>
      </dgm:prSet>
      <dgm:spPr/>
    </dgm:pt>
    <dgm:pt modelId="{D28BAF12-DE07-48E2-AB1C-CB7E26801B9F}" type="pres">
      <dgm:prSet presAssocID="{B2CD5880-ECB0-4479-BCF2-1A8740EE0AF1}" presName="ThreeNodes_3" presStyleLbl="node1" presStyleIdx="2" presStyleCnt="3">
        <dgm:presLayoutVars>
          <dgm:bulletEnabled val="1"/>
        </dgm:presLayoutVars>
      </dgm:prSet>
      <dgm:spPr/>
    </dgm:pt>
    <dgm:pt modelId="{2D1C1BA3-37F9-4437-BEAF-B6B97DABDF90}" type="pres">
      <dgm:prSet presAssocID="{B2CD5880-ECB0-4479-BCF2-1A8740EE0AF1}" presName="ThreeConn_1-2" presStyleLbl="fgAccFollowNode1" presStyleIdx="0" presStyleCnt="2">
        <dgm:presLayoutVars>
          <dgm:bulletEnabled val="1"/>
        </dgm:presLayoutVars>
      </dgm:prSet>
      <dgm:spPr/>
    </dgm:pt>
    <dgm:pt modelId="{53472162-B740-4F90-901F-F7FE0363FB3E}" type="pres">
      <dgm:prSet presAssocID="{B2CD5880-ECB0-4479-BCF2-1A8740EE0AF1}" presName="ThreeConn_2-3" presStyleLbl="fgAccFollowNode1" presStyleIdx="1" presStyleCnt="2">
        <dgm:presLayoutVars>
          <dgm:bulletEnabled val="1"/>
        </dgm:presLayoutVars>
      </dgm:prSet>
      <dgm:spPr/>
    </dgm:pt>
    <dgm:pt modelId="{B16E3E4D-D487-4C7D-8F66-27C7D86CFD36}" type="pres">
      <dgm:prSet presAssocID="{B2CD5880-ECB0-4479-BCF2-1A8740EE0AF1}" presName="ThreeNodes_1_text" presStyleLbl="node1" presStyleIdx="2" presStyleCnt="3">
        <dgm:presLayoutVars>
          <dgm:bulletEnabled val="1"/>
        </dgm:presLayoutVars>
      </dgm:prSet>
      <dgm:spPr/>
    </dgm:pt>
    <dgm:pt modelId="{7943E036-A8A1-4B43-B24B-DA3D839CE3A7}" type="pres">
      <dgm:prSet presAssocID="{B2CD5880-ECB0-4479-BCF2-1A8740EE0AF1}" presName="ThreeNodes_2_text" presStyleLbl="node1" presStyleIdx="2" presStyleCnt="3">
        <dgm:presLayoutVars>
          <dgm:bulletEnabled val="1"/>
        </dgm:presLayoutVars>
      </dgm:prSet>
      <dgm:spPr/>
    </dgm:pt>
    <dgm:pt modelId="{952C77C6-F0C0-4588-8B3E-B630B6ABDEBA}" type="pres">
      <dgm:prSet presAssocID="{B2CD5880-ECB0-4479-BCF2-1A8740EE0AF1}" presName="ThreeNodes_3_text" presStyleLbl="node1" presStyleIdx="2" presStyleCnt="3">
        <dgm:presLayoutVars>
          <dgm:bulletEnabled val="1"/>
        </dgm:presLayoutVars>
      </dgm:prSet>
      <dgm:spPr/>
    </dgm:pt>
  </dgm:ptLst>
  <dgm:cxnLst>
    <dgm:cxn modelId="{A364E600-9208-4E05-85B3-F4B9DB0AB2C3}" type="presOf" srcId="{AB7C84AF-7E92-454B-841A-95A7015C3B3B}" destId="{7943E036-A8A1-4B43-B24B-DA3D839CE3A7}" srcOrd="1" destOrd="0" presId="urn:microsoft.com/office/officeart/2005/8/layout/vProcess5"/>
    <dgm:cxn modelId="{7435770C-DF17-4F41-8EE1-23157738F4B1}" type="presOf" srcId="{B8D31A55-C26D-42E1-BA6E-716465317C27}" destId="{53472162-B740-4F90-901F-F7FE0363FB3E}" srcOrd="0" destOrd="0" presId="urn:microsoft.com/office/officeart/2005/8/layout/vProcess5"/>
    <dgm:cxn modelId="{9F438A2A-FE76-405A-9791-F5A5D588D763}" type="presOf" srcId="{B2CD5880-ECB0-4479-BCF2-1A8740EE0AF1}" destId="{81146D9D-7244-4C92-ACC0-A891C98C3239}" srcOrd="0" destOrd="0" presId="urn:microsoft.com/office/officeart/2005/8/layout/vProcess5"/>
    <dgm:cxn modelId="{F64AFB86-1C46-4DD3-864F-5B9EB5B17E4D}" type="presOf" srcId="{BD8DD893-7C28-4FEA-BA0B-E4F7DCCD8517}" destId="{D28BAF12-DE07-48E2-AB1C-CB7E26801B9F}" srcOrd="0" destOrd="0" presId="urn:microsoft.com/office/officeart/2005/8/layout/vProcess5"/>
    <dgm:cxn modelId="{A0D114A4-7653-463A-9688-E313A88D45DD}" type="presOf" srcId="{3DAEB558-D05A-4FB5-B356-EEED780E7381}" destId="{B16E3E4D-D487-4C7D-8F66-27C7D86CFD36}" srcOrd="1" destOrd="0" presId="urn:microsoft.com/office/officeart/2005/8/layout/vProcess5"/>
    <dgm:cxn modelId="{D7D8A4A6-B267-493B-AC62-60C73ACFA673}" type="presOf" srcId="{BD8DD893-7C28-4FEA-BA0B-E4F7DCCD8517}" destId="{952C77C6-F0C0-4588-8B3E-B630B6ABDEBA}" srcOrd="1" destOrd="0" presId="urn:microsoft.com/office/officeart/2005/8/layout/vProcess5"/>
    <dgm:cxn modelId="{7E6410A7-73C4-4D29-ADFB-3D08A48FE89A}" srcId="{B2CD5880-ECB0-4479-BCF2-1A8740EE0AF1}" destId="{AB7C84AF-7E92-454B-841A-95A7015C3B3B}" srcOrd="1" destOrd="0" parTransId="{A49603D0-D7AF-49FB-85ED-DD937BF57FB4}" sibTransId="{B8D31A55-C26D-42E1-BA6E-716465317C27}"/>
    <dgm:cxn modelId="{24AD62B7-C843-49C5-B15E-4A66ED975854}" type="presOf" srcId="{3AA9E3EC-C79F-4277-8626-C5BFA2254AA2}" destId="{2D1C1BA3-37F9-4437-BEAF-B6B97DABDF90}" srcOrd="0" destOrd="0" presId="urn:microsoft.com/office/officeart/2005/8/layout/vProcess5"/>
    <dgm:cxn modelId="{4BD60AB8-3D81-4007-8701-A229CE7C09B8}" srcId="{B2CD5880-ECB0-4479-BCF2-1A8740EE0AF1}" destId="{BD8DD893-7C28-4FEA-BA0B-E4F7DCCD8517}" srcOrd="2" destOrd="0" parTransId="{B4103628-CD49-415A-BDD1-613A00926BC9}" sibTransId="{C35C5DFF-F16D-4406-A5B4-BA81DC1E1A30}"/>
    <dgm:cxn modelId="{7C897DBE-E2EA-46AE-993D-19F2460A4E40}" type="presOf" srcId="{AB7C84AF-7E92-454B-841A-95A7015C3B3B}" destId="{7AA0411B-347E-4DC0-99E9-9ABC7B47E742}" srcOrd="0" destOrd="0" presId="urn:microsoft.com/office/officeart/2005/8/layout/vProcess5"/>
    <dgm:cxn modelId="{B41915DC-E664-40D9-958D-A3ECF2C1E9E5}" type="presOf" srcId="{3DAEB558-D05A-4FB5-B356-EEED780E7381}" destId="{593C907E-6A95-4D67-9D0F-22D59E79D5C4}" srcOrd="0" destOrd="0" presId="urn:microsoft.com/office/officeart/2005/8/layout/vProcess5"/>
    <dgm:cxn modelId="{659EE0E7-F482-447A-883B-EC6D7C371083}" srcId="{B2CD5880-ECB0-4479-BCF2-1A8740EE0AF1}" destId="{3DAEB558-D05A-4FB5-B356-EEED780E7381}" srcOrd="0" destOrd="0" parTransId="{F0896E6E-F4A4-4049-B557-7511E46596AA}" sibTransId="{3AA9E3EC-C79F-4277-8626-C5BFA2254AA2}"/>
    <dgm:cxn modelId="{2B968D24-D8F2-49B4-8913-E52F776BA88F}" type="presParOf" srcId="{81146D9D-7244-4C92-ACC0-A891C98C3239}" destId="{B61C7771-7049-4B42-BB25-400C2F850F5B}" srcOrd="0" destOrd="0" presId="urn:microsoft.com/office/officeart/2005/8/layout/vProcess5"/>
    <dgm:cxn modelId="{E9993DC4-E1E6-459B-9AFC-DAF2E9CC075E}" type="presParOf" srcId="{81146D9D-7244-4C92-ACC0-A891C98C3239}" destId="{593C907E-6A95-4D67-9D0F-22D59E79D5C4}" srcOrd="1" destOrd="0" presId="urn:microsoft.com/office/officeart/2005/8/layout/vProcess5"/>
    <dgm:cxn modelId="{CFE59FE2-43EE-416E-BBC3-0F68E8EC937D}" type="presParOf" srcId="{81146D9D-7244-4C92-ACC0-A891C98C3239}" destId="{7AA0411B-347E-4DC0-99E9-9ABC7B47E742}" srcOrd="2" destOrd="0" presId="urn:microsoft.com/office/officeart/2005/8/layout/vProcess5"/>
    <dgm:cxn modelId="{0BAEDF01-4119-4A86-97CD-B7FC8DB37687}" type="presParOf" srcId="{81146D9D-7244-4C92-ACC0-A891C98C3239}" destId="{D28BAF12-DE07-48E2-AB1C-CB7E26801B9F}" srcOrd="3" destOrd="0" presId="urn:microsoft.com/office/officeart/2005/8/layout/vProcess5"/>
    <dgm:cxn modelId="{47FBC013-0AAC-495C-BA0A-9C83E7AAE01A}" type="presParOf" srcId="{81146D9D-7244-4C92-ACC0-A891C98C3239}" destId="{2D1C1BA3-37F9-4437-BEAF-B6B97DABDF90}" srcOrd="4" destOrd="0" presId="urn:microsoft.com/office/officeart/2005/8/layout/vProcess5"/>
    <dgm:cxn modelId="{64A4E24D-716E-402B-9284-9904C1BB158C}" type="presParOf" srcId="{81146D9D-7244-4C92-ACC0-A891C98C3239}" destId="{53472162-B740-4F90-901F-F7FE0363FB3E}" srcOrd="5" destOrd="0" presId="urn:microsoft.com/office/officeart/2005/8/layout/vProcess5"/>
    <dgm:cxn modelId="{47D0BC0B-C59B-44E3-8482-D00C53F6B183}" type="presParOf" srcId="{81146D9D-7244-4C92-ACC0-A891C98C3239}" destId="{B16E3E4D-D487-4C7D-8F66-27C7D86CFD36}" srcOrd="6" destOrd="0" presId="urn:microsoft.com/office/officeart/2005/8/layout/vProcess5"/>
    <dgm:cxn modelId="{52E0601B-C829-42D6-8C37-368E6D944B86}" type="presParOf" srcId="{81146D9D-7244-4C92-ACC0-A891C98C3239}" destId="{7943E036-A8A1-4B43-B24B-DA3D839CE3A7}" srcOrd="7" destOrd="0" presId="urn:microsoft.com/office/officeart/2005/8/layout/vProcess5"/>
    <dgm:cxn modelId="{2E3BADC5-171B-4547-B35C-788E663B5AA6}" type="presParOf" srcId="{81146D9D-7244-4C92-ACC0-A891C98C3239}" destId="{952C77C6-F0C0-4588-8B3E-B630B6ABDEB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9EE8D9-261F-42E1-9091-CE94C5705F5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29DB013-534D-4631-AD04-147DD9A2E85B}">
      <dgm:prSet/>
      <dgm:spPr/>
      <dgm:t>
        <a:bodyPr/>
        <a:lstStyle/>
        <a:p>
          <a:r>
            <a:rPr lang="tr-TR"/>
            <a:t>We also see this situation in Subordinate Clauses.</a:t>
          </a:r>
          <a:endParaRPr lang="en-US"/>
        </a:p>
      </dgm:t>
    </dgm:pt>
    <dgm:pt modelId="{B5C46A70-3DF9-441E-9CAD-A5E8FF02FC9F}" type="parTrans" cxnId="{1111AAB2-3D40-42C9-BBA0-A6F7D2814D18}">
      <dgm:prSet/>
      <dgm:spPr/>
      <dgm:t>
        <a:bodyPr/>
        <a:lstStyle/>
        <a:p>
          <a:endParaRPr lang="en-US"/>
        </a:p>
      </dgm:t>
    </dgm:pt>
    <dgm:pt modelId="{0C9E8541-2C97-4223-AFA9-5A7DD3C9CF1B}" type="sibTrans" cxnId="{1111AAB2-3D40-42C9-BBA0-A6F7D2814D18}">
      <dgm:prSet/>
      <dgm:spPr/>
      <dgm:t>
        <a:bodyPr/>
        <a:lstStyle/>
        <a:p>
          <a:endParaRPr lang="en-US"/>
        </a:p>
      </dgm:t>
    </dgm:pt>
    <dgm:pt modelId="{FE25BBDF-D4C1-4F6D-87D6-4E1427E20707}">
      <dgm:prSet/>
      <dgm:spPr/>
      <dgm:t>
        <a:bodyPr/>
        <a:lstStyle/>
        <a:p>
          <a:r>
            <a:rPr lang="tr-TR"/>
            <a:t>We can note them in </a:t>
          </a:r>
          <a:r>
            <a:rPr lang="tr-TR" b="1"/>
            <a:t>three ways:</a:t>
          </a:r>
          <a:endParaRPr lang="en-US"/>
        </a:p>
      </dgm:t>
    </dgm:pt>
    <dgm:pt modelId="{EC374EBA-1CD3-4E9A-A5BA-63273112A8B2}" type="parTrans" cxnId="{0C5FF85C-1F14-47D2-9A02-1D15D8CA5A12}">
      <dgm:prSet/>
      <dgm:spPr/>
      <dgm:t>
        <a:bodyPr/>
        <a:lstStyle/>
        <a:p>
          <a:endParaRPr lang="en-US"/>
        </a:p>
      </dgm:t>
    </dgm:pt>
    <dgm:pt modelId="{6F77C250-4CBD-4738-ADF7-C916C15D6D48}" type="sibTrans" cxnId="{0C5FF85C-1F14-47D2-9A02-1D15D8CA5A12}">
      <dgm:prSet/>
      <dgm:spPr/>
      <dgm:t>
        <a:bodyPr/>
        <a:lstStyle/>
        <a:p>
          <a:endParaRPr lang="en-US"/>
        </a:p>
      </dgm:t>
    </dgm:pt>
    <dgm:pt modelId="{F1ADEBBD-C3AC-4E4B-98AA-F6883197ED22}">
      <dgm:prSet/>
      <dgm:spPr/>
      <dgm:t>
        <a:bodyPr/>
        <a:lstStyle/>
        <a:p>
          <a:r>
            <a:rPr lang="tr-TR" b="1"/>
            <a:t>Using the </a:t>
          </a:r>
          <a:r>
            <a:rPr lang="tr-TR"/>
            <a:t>∩ </a:t>
          </a:r>
          <a:r>
            <a:rPr lang="tr-TR" b="1"/>
            <a:t>symbol</a:t>
          </a:r>
          <a:endParaRPr lang="en-US"/>
        </a:p>
      </dgm:t>
    </dgm:pt>
    <dgm:pt modelId="{42BE846A-F546-4B0F-81AE-158F0DD0B40E}" type="parTrans" cxnId="{CA48C0BF-4FBB-40B6-8D54-18447C5981AA}">
      <dgm:prSet/>
      <dgm:spPr/>
      <dgm:t>
        <a:bodyPr/>
        <a:lstStyle/>
        <a:p>
          <a:endParaRPr lang="en-US"/>
        </a:p>
      </dgm:t>
    </dgm:pt>
    <dgm:pt modelId="{0D88482B-B76E-43FC-8E47-7AEE2E762A23}" type="sibTrans" cxnId="{CA48C0BF-4FBB-40B6-8D54-18447C5981AA}">
      <dgm:prSet/>
      <dgm:spPr/>
      <dgm:t>
        <a:bodyPr/>
        <a:lstStyle/>
        <a:p>
          <a:endParaRPr lang="en-US"/>
        </a:p>
      </dgm:t>
    </dgm:pt>
    <dgm:pt modelId="{D706DF16-4984-4149-A10C-C0817E973418}">
      <dgm:prSet/>
      <dgm:spPr/>
      <dgm:t>
        <a:bodyPr/>
        <a:lstStyle/>
        <a:p>
          <a:r>
            <a:rPr lang="tr-TR" b="1"/>
            <a:t>Using the brackets </a:t>
          </a:r>
          <a:endParaRPr lang="en-US"/>
        </a:p>
      </dgm:t>
    </dgm:pt>
    <dgm:pt modelId="{0DB7AB82-6445-40A8-9E99-E65B939F4661}" type="parTrans" cxnId="{C0E51252-D1B8-487D-A3BB-7019B8BEAE09}">
      <dgm:prSet/>
      <dgm:spPr/>
      <dgm:t>
        <a:bodyPr/>
        <a:lstStyle/>
        <a:p>
          <a:endParaRPr lang="en-US"/>
        </a:p>
      </dgm:t>
    </dgm:pt>
    <dgm:pt modelId="{682C185E-7D1A-4C9C-B5BD-9D16439E0303}" type="sibTrans" cxnId="{C0E51252-D1B8-487D-A3BB-7019B8BEAE09}">
      <dgm:prSet/>
      <dgm:spPr/>
      <dgm:t>
        <a:bodyPr/>
        <a:lstStyle/>
        <a:p>
          <a:endParaRPr lang="en-US"/>
        </a:p>
      </dgm:t>
    </dgm:pt>
    <dgm:pt modelId="{CC99B7F4-3AE4-4A81-90AB-477E304B034E}">
      <dgm:prSet/>
      <dgm:spPr/>
      <dgm:t>
        <a:bodyPr/>
        <a:lstStyle/>
        <a:p>
          <a:r>
            <a:rPr lang="tr-TR" b="1"/>
            <a:t>Splitting the sentence into two</a:t>
          </a:r>
          <a:endParaRPr lang="en-US"/>
        </a:p>
      </dgm:t>
    </dgm:pt>
    <dgm:pt modelId="{7B6E0CDA-78BC-4AAB-BBBE-828F822085EE}" type="parTrans" cxnId="{315FD0D8-5C74-4958-98A3-E505D2118168}">
      <dgm:prSet/>
      <dgm:spPr/>
      <dgm:t>
        <a:bodyPr/>
        <a:lstStyle/>
        <a:p>
          <a:endParaRPr lang="en-US"/>
        </a:p>
      </dgm:t>
    </dgm:pt>
    <dgm:pt modelId="{008EF963-20F3-43F1-8F57-8CC698D69B08}" type="sibTrans" cxnId="{315FD0D8-5C74-4958-98A3-E505D2118168}">
      <dgm:prSet/>
      <dgm:spPr/>
      <dgm:t>
        <a:bodyPr/>
        <a:lstStyle/>
        <a:p>
          <a:endParaRPr lang="en-US"/>
        </a:p>
      </dgm:t>
    </dgm:pt>
    <dgm:pt modelId="{AE76ABDA-6A87-4D64-9521-C4BD81AA4FB3}" type="pres">
      <dgm:prSet presAssocID="{319EE8D9-261F-42E1-9091-CE94C5705F57}" presName="root" presStyleCnt="0">
        <dgm:presLayoutVars>
          <dgm:dir/>
          <dgm:resizeHandles val="exact"/>
        </dgm:presLayoutVars>
      </dgm:prSet>
      <dgm:spPr/>
    </dgm:pt>
    <dgm:pt modelId="{B3F3B395-832A-4A01-A31D-7432CB76C724}" type="pres">
      <dgm:prSet presAssocID="{529DB013-534D-4631-AD04-147DD9A2E85B}" presName="compNode" presStyleCnt="0"/>
      <dgm:spPr/>
    </dgm:pt>
    <dgm:pt modelId="{D0765070-7E70-416C-8870-6C291B9EF067}" type="pres">
      <dgm:prSet presAssocID="{529DB013-534D-4631-AD04-147DD9A2E85B}" presName="bgRect" presStyleLbl="bgShp" presStyleIdx="0" presStyleCnt="2"/>
      <dgm:spPr/>
    </dgm:pt>
    <dgm:pt modelId="{5F4B4EA1-08BB-4DAD-BD08-1674578BD267}" type="pres">
      <dgm:prSet presAssocID="{529DB013-534D-4631-AD04-147DD9A2E85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ş akışı "/>
        </a:ext>
      </dgm:extLst>
    </dgm:pt>
    <dgm:pt modelId="{00C7DC17-BE55-451F-8393-D2783D1B52EC}" type="pres">
      <dgm:prSet presAssocID="{529DB013-534D-4631-AD04-147DD9A2E85B}" presName="spaceRect" presStyleCnt="0"/>
      <dgm:spPr/>
    </dgm:pt>
    <dgm:pt modelId="{91B69506-5919-4153-8715-929AD668BC5D}" type="pres">
      <dgm:prSet presAssocID="{529DB013-534D-4631-AD04-147DD9A2E85B}" presName="parTx" presStyleLbl="revTx" presStyleIdx="0" presStyleCnt="3">
        <dgm:presLayoutVars>
          <dgm:chMax val="0"/>
          <dgm:chPref val="0"/>
        </dgm:presLayoutVars>
      </dgm:prSet>
      <dgm:spPr/>
    </dgm:pt>
    <dgm:pt modelId="{83AA899E-6060-4EE3-838A-F5DEC6134698}" type="pres">
      <dgm:prSet presAssocID="{0C9E8541-2C97-4223-AFA9-5A7DD3C9CF1B}" presName="sibTrans" presStyleCnt="0"/>
      <dgm:spPr/>
    </dgm:pt>
    <dgm:pt modelId="{E37162CE-E944-4FF1-A284-256A676A6AA9}" type="pres">
      <dgm:prSet presAssocID="{FE25BBDF-D4C1-4F6D-87D6-4E1427E20707}" presName="compNode" presStyleCnt="0"/>
      <dgm:spPr/>
    </dgm:pt>
    <dgm:pt modelId="{1BA7183E-2A5C-47C2-A4D8-A522B407BBD5}" type="pres">
      <dgm:prSet presAssocID="{FE25BBDF-D4C1-4F6D-87D6-4E1427E20707}" presName="bgRect" presStyleLbl="bgShp" presStyleIdx="1" presStyleCnt="2"/>
      <dgm:spPr/>
    </dgm:pt>
    <dgm:pt modelId="{344A256D-F0BB-45F9-AB32-A0F717FFEB8B}" type="pres">
      <dgm:prSet presAssocID="{FE25BBDF-D4C1-4F6D-87D6-4E1427E2070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Zil"/>
        </a:ext>
      </dgm:extLst>
    </dgm:pt>
    <dgm:pt modelId="{FB75BB70-46F2-48D9-8906-71E6E49CDE61}" type="pres">
      <dgm:prSet presAssocID="{FE25BBDF-D4C1-4F6D-87D6-4E1427E20707}" presName="spaceRect" presStyleCnt="0"/>
      <dgm:spPr/>
    </dgm:pt>
    <dgm:pt modelId="{6927EB2A-7B71-4A5D-B4AE-DB1876E77D93}" type="pres">
      <dgm:prSet presAssocID="{FE25BBDF-D4C1-4F6D-87D6-4E1427E20707}" presName="parTx" presStyleLbl="revTx" presStyleIdx="1" presStyleCnt="3">
        <dgm:presLayoutVars>
          <dgm:chMax val="0"/>
          <dgm:chPref val="0"/>
        </dgm:presLayoutVars>
      </dgm:prSet>
      <dgm:spPr/>
    </dgm:pt>
    <dgm:pt modelId="{EDE136A4-ABFC-4768-B1C3-E513C01965DC}" type="pres">
      <dgm:prSet presAssocID="{FE25BBDF-D4C1-4F6D-87D6-4E1427E20707}" presName="desTx" presStyleLbl="revTx" presStyleIdx="2" presStyleCnt="3">
        <dgm:presLayoutVars/>
      </dgm:prSet>
      <dgm:spPr/>
    </dgm:pt>
  </dgm:ptLst>
  <dgm:cxnLst>
    <dgm:cxn modelId="{1CAD122A-FAAC-42BA-AD04-5A289878432B}" type="presOf" srcId="{529DB013-534D-4631-AD04-147DD9A2E85B}" destId="{91B69506-5919-4153-8715-929AD668BC5D}" srcOrd="0" destOrd="0" presId="urn:microsoft.com/office/officeart/2018/2/layout/IconVerticalSolidList"/>
    <dgm:cxn modelId="{A825862E-110A-47DA-916E-E6055C79E1D5}" type="presOf" srcId="{F1ADEBBD-C3AC-4E4B-98AA-F6883197ED22}" destId="{EDE136A4-ABFC-4768-B1C3-E513C01965DC}" srcOrd="0" destOrd="0" presId="urn:microsoft.com/office/officeart/2018/2/layout/IconVerticalSolidList"/>
    <dgm:cxn modelId="{7815273A-70D2-4FFF-A69F-1087F450110E}" type="presOf" srcId="{319EE8D9-261F-42E1-9091-CE94C5705F57}" destId="{AE76ABDA-6A87-4D64-9521-C4BD81AA4FB3}" srcOrd="0" destOrd="0" presId="urn:microsoft.com/office/officeart/2018/2/layout/IconVerticalSolidList"/>
    <dgm:cxn modelId="{0C5FF85C-1F14-47D2-9A02-1D15D8CA5A12}" srcId="{319EE8D9-261F-42E1-9091-CE94C5705F57}" destId="{FE25BBDF-D4C1-4F6D-87D6-4E1427E20707}" srcOrd="1" destOrd="0" parTransId="{EC374EBA-1CD3-4E9A-A5BA-63273112A8B2}" sibTransId="{6F77C250-4CBD-4738-ADF7-C916C15D6D48}"/>
    <dgm:cxn modelId="{C0E51252-D1B8-487D-A3BB-7019B8BEAE09}" srcId="{FE25BBDF-D4C1-4F6D-87D6-4E1427E20707}" destId="{D706DF16-4984-4149-A10C-C0817E973418}" srcOrd="1" destOrd="0" parTransId="{0DB7AB82-6445-40A8-9E99-E65B939F4661}" sibTransId="{682C185E-7D1A-4C9C-B5BD-9D16439E0303}"/>
    <dgm:cxn modelId="{C32AF7A6-45AA-4972-B816-36BCC391E941}" type="presOf" srcId="{D706DF16-4984-4149-A10C-C0817E973418}" destId="{EDE136A4-ABFC-4768-B1C3-E513C01965DC}" srcOrd="0" destOrd="1" presId="urn:microsoft.com/office/officeart/2018/2/layout/IconVerticalSolidList"/>
    <dgm:cxn modelId="{1111AAB2-3D40-42C9-BBA0-A6F7D2814D18}" srcId="{319EE8D9-261F-42E1-9091-CE94C5705F57}" destId="{529DB013-534D-4631-AD04-147DD9A2E85B}" srcOrd="0" destOrd="0" parTransId="{B5C46A70-3DF9-441E-9CAD-A5E8FF02FC9F}" sibTransId="{0C9E8541-2C97-4223-AFA9-5A7DD3C9CF1B}"/>
    <dgm:cxn modelId="{CA48C0BF-4FBB-40B6-8D54-18447C5981AA}" srcId="{FE25BBDF-D4C1-4F6D-87D6-4E1427E20707}" destId="{F1ADEBBD-C3AC-4E4B-98AA-F6883197ED22}" srcOrd="0" destOrd="0" parTransId="{42BE846A-F546-4B0F-81AE-158F0DD0B40E}" sibTransId="{0D88482B-B76E-43FC-8E47-7AEE2E762A23}"/>
    <dgm:cxn modelId="{3FED85CE-B6FC-45B7-953C-2E109607CC6E}" type="presOf" srcId="{FE25BBDF-D4C1-4F6D-87D6-4E1427E20707}" destId="{6927EB2A-7B71-4A5D-B4AE-DB1876E77D93}" srcOrd="0" destOrd="0" presId="urn:microsoft.com/office/officeart/2018/2/layout/IconVerticalSolidList"/>
    <dgm:cxn modelId="{315FD0D8-5C74-4958-98A3-E505D2118168}" srcId="{FE25BBDF-D4C1-4F6D-87D6-4E1427E20707}" destId="{CC99B7F4-3AE4-4A81-90AB-477E304B034E}" srcOrd="2" destOrd="0" parTransId="{7B6E0CDA-78BC-4AAB-BBBE-828F822085EE}" sibTransId="{008EF963-20F3-43F1-8F57-8CC698D69B08}"/>
    <dgm:cxn modelId="{5ABB15E8-4CDB-4EC8-AF66-594BF4308EE1}" type="presOf" srcId="{CC99B7F4-3AE4-4A81-90AB-477E304B034E}" destId="{EDE136A4-ABFC-4768-B1C3-E513C01965DC}" srcOrd="0" destOrd="2" presId="urn:microsoft.com/office/officeart/2018/2/layout/IconVerticalSolidList"/>
    <dgm:cxn modelId="{AEAC31C5-C9A5-4581-90DE-B49A86618572}" type="presParOf" srcId="{AE76ABDA-6A87-4D64-9521-C4BD81AA4FB3}" destId="{B3F3B395-832A-4A01-A31D-7432CB76C724}" srcOrd="0" destOrd="0" presId="urn:microsoft.com/office/officeart/2018/2/layout/IconVerticalSolidList"/>
    <dgm:cxn modelId="{F31EC29A-CEA5-4307-BCE8-E6E70CBB6A77}" type="presParOf" srcId="{B3F3B395-832A-4A01-A31D-7432CB76C724}" destId="{D0765070-7E70-416C-8870-6C291B9EF067}" srcOrd="0" destOrd="0" presId="urn:microsoft.com/office/officeart/2018/2/layout/IconVerticalSolidList"/>
    <dgm:cxn modelId="{6D161E4B-1614-4D6B-BDDA-2AAED7E4A3BB}" type="presParOf" srcId="{B3F3B395-832A-4A01-A31D-7432CB76C724}" destId="{5F4B4EA1-08BB-4DAD-BD08-1674578BD267}" srcOrd="1" destOrd="0" presId="urn:microsoft.com/office/officeart/2018/2/layout/IconVerticalSolidList"/>
    <dgm:cxn modelId="{6C7BA09C-A1C6-4882-BEA9-D12614830E08}" type="presParOf" srcId="{B3F3B395-832A-4A01-A31D-7432CB76C724}" destId="{00C7DC17-BE55-451F-8393-D2783D1B52EC}" srcOrd="2" destOrd="0" presId="urn:microsoft.com/office/officeart/2018/2/layout/IconVerticalSolidList"/>
    <dgm:cxn modelId="{38B61B4B-E8CB-40E8-B2AE-45D1CBB37AD5}" type="presParOf" srcId="{B3F3B395-832A-4A01-A31D-7432CB76C724}" destId="{91B69506-5919-4153-8715-929AD668BC5D}" srcOrd="3" destOrd="0" presId="urn:microsoft.com/office/officeart/2018/2/layout/IconVerticalSolidList"/>
    <dgm:cxn modelId="{BDB1FA59-C650-4A2C-9F43-E2FB8F6A978A}" type="presParOf" srcId="{AE76ABDA-6A87-4D64-9521-C4BD81AA4FB3}" destId="{83AA899E-6060-4EE3-838A-F5DEC6134698}" srcOrd="1" destOrd="0" presId="urn:microsoft.com/office/officeart/2018/2/layout/IconVerticalSolidList"/>
    <dgm:cxn modelId="{89BAE49C-8AE0-4167-A205-6EA2A6B34285}" type="presParOf" srcId="{AE76ABDA-6A87-4D64-9521-C4BD81AA4FB3}" destId="{E37162CE-E944-4FF1-A284-256A676A6AA9}" srcOrd="2" destOrd="0" presId="urn:microsoft.com/office/officeart/2018/2/layout/IconVerticalSolidList"/>
    <dgm:cxn modelId="{E0DCDBE5-3F6D-41F7-BDE2-F96168E331A9}" type="presParOf" srcId="{E37162CE-E944-4FF1-A284-256A676A6AA9}" destId="{1BA7183E-2A5C-47C2-A4D8-A522B407BBD5}" srcOrd="0" destOrd="0" presId="urn:microsoft.com/office/officeart/2018/2/layout/IconVerticalSolidList"/>
    <dgm:cxn modelId="{E42AF0DB-7476-4967-8399-53BAC1A2888A}" type="presParOf" srcId="{E37162CE-E944-4FF1-A284-256A676A6AA9}" destId="{344A256D-F0BB-45F9-AB32-A0F717FFEB8B}" srcOrd="1" destOrd="0" presId="urn:microsoft.com/office/officeart/2018/2/layout/IconVerticalSolidList"/>
    <dgm:cxn modelId="{E4142F38-A651-4191-B6A3-DD9522709854}" type="presParOf" srcId="{E37162CE-E944-4FF1-A284-256A676A6AA9}" destId="{FB75BB70-46F2-48D9-8906-71E6E49CDE61}" srcOrd="2" destOrd="0" presId="urn:microsoft.com/office/officeart/2018/2/layout/IconVerticalSolidList"/>
    <dgm:cxn modelId="{24523F0F-B7D0-4AB7-91B3-1D19DD4876CF}" type="presParOf" srcId="{E37162CE-E944-4FF1-A284-256A676A6AA9}" destId="{6927EB2A-7B71-4A5D-B4AE-DB1876E77D93}" srcOrd="3" destOrd="0" presId="urn:microsoft.com/office/officeart/2018/2/layout/IconVerticalSolidList"/>
    <dgm:cxn modelId="{10D167E1-FA59-4FA8-A781-EF2D17C34790}" type="presParOf" srcId="{E37162CE-E944-4FF1-A284-256A676A6AA9}" destId="{EDE136A4-ABFC-4768-B1C3-E513C01965D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D5661A-3BD6-4F38-AA91-2F4687B5A47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E9333D97-2B4F-423A-9EC5-C8723B143DC7}">
      <dgm:prSet/>
      <dgm:spPr/>
      <dgm:t>
        <a:bodyPr/>
        <a:lstStyle/>
        <a:p>
          <a:r>
            <a:rPr lang="tr-TR" b="1"/>
            <a:t>Noun as Verbs</a:t>
          </a:r>
          <a:endParaRPr lang="en-US"/>
        </a:p>
      </dgm:t>
    </dgm:pt>
    <dgm:pt modelId="{4AFD88FA-A63C-4B8F-AB75-E8B6A3361949}" type="parTrans" cxnId="{A91A1A82-CC05-4650-8468-6FEE89D7C25E}">
      <dgm:prSet/>
      <dgm:spPr/>
      <dgm:t>
        <a:bodyPr/>
        <a:lstStyle/>
        <a:p>
          <a:endParaRPr lang="en-US"/>
        </a:p>
      </dgm:t>
    </dgm:pt>
    <dgm:pt modelId="{53F357B5-DAC1-4448-90D0-1C96E2895B76}" type="sibTrans" cxnId="{A91A1A82-CC05-4650-8468-6FEE89D7C25E}">
      <dgm:prSet/>
      <dgm:spPr/>
      <dgm:t>
        <a:bodyPr/>
        <a:lstStyle/>
        <a:p>
          <a:endParaRPr lang="en-US"/>
        </a:p>
      </dgm:t>
    </dgm:pt>
    <dgm:pt modelId="{8CADB792-4E9A-4221-9B74-284A35D44FBA}">
      <dgm:prSet/>
      <dgm:spPr/>
      <dgm:t>
        <a:bodyPr/>
        <a:lstStyle/>
        <a:p>
          <a:r>
            <a:rPr lang="tr-TR"/>
            <a:t>Since it would be quicker, If it’s suitable, nouns can</a:t>
          </a:r>
          <a:endParaRPr lang="en-US"/>
        </a:p>
      </dgm:t>
    </dgm:pt>
    <dgm:pt modelId="{625629BA-B9D1-4D1B-ADF8-12AF1ABBB2CB}" type="parTrans" cxnId="{01EE8D1A-ED08-4E15-AC0F-A27E5867BD13}">
      <dgm:prSet/>
      <dgm:spPr/>
      <dgm:t>
        <a:bodyPr/>
        <a:lstStyle/>
        <a:p>
          <a:endParaRPr lang="en-US"/>
        </a:p>
      </dgm:t>
    </dgm:pt>
    <dgm:pt modelId="{EAB71F20-FA98-4B1A-8FB1-6D8D14AE7472}" type="sibTrans" cxnId="{01EE8D1A-ED08-4E15-AC0F-A27E5867BD13}">
      <dgm:prSet/>
      <dgm:spPr/>
      <dgm:t>
        <a:bodyPr/>
        <a:lstStyle/>
        <a:p>
          <a:endParaRPr lang="en-US"/>
        </a:p>
      </dgm:t>
    </dgm:pt>
    <dgm:pt modelId="{555EB054-29B5-44BE-90A6-25A79C4CED3E}">
      <dgm:prSet/>
      <dgm:spPr/>
      <dgm:t>
        <a:bodyPr/>
        <a:lstStyle/>
        <a:p>
          <a:r>
            <a:rPr lang="tr-TR"/>
            <a:t>be used as if they are a verb.</a:t>
          </a:r>
          <a:endParaRPr lang="en-US"/>
        </a:p>
      </dgm:t>
    </dgm:pt>
    <dgm:pt modelId="{85F51908-A905-4DD5-8C62-6C202C67A66C}" type="parTrans" cxnId="{A187D959-F145-4149-8B07-8BE81E2185D7}">
      <dgm:prSet/>
      <dgm:spPr/>
      <dgm:t>
        <a:bodyPr/>
        <a:lstStyle/>
        <a:p>
          <a:endParaRPr lang="en-US"/>
        </a:p>
      </dgm:t>
    </dgm:pt>
    <dgm:pt modelId="{1A4F8E19-229B-498B-8AD8-9CD9DEE1E987}" type="sibTrans" cxnId="{A187D959-F145-4149-8B07-8BE81E2185D7}">
      <dgm:prSet/>
      <dgm:spPr/>
      <dgm:t>
        <a:bodyPr/>
        <a:lstStyle/>
        <a:p>
          <a:endParaRPr lang="en-US"/>
        </a:p>
      </dgm:t>
    </dgm:pt>
    <dgm:pt modelId="{B5FA35F3-4E56-4765-B57A-EDC12B98F792}" type="pres">
      <dgm:prSet presAssocID="{CBD5661A-3BD6-4F38-AA91-2F4687B5A47B}" presName="linear" presStyleCnt="0">
        <dgm:presLayoutVars>
          <dgm:animLvl val="lvl"/>
          <dgm:resizeHandles val="exact"/>
        </dgm:presLayoutVars>
      </dgm:prSet>
      <dgm:spPr/>
    </dgm:pt>
    <dgm:pt modelId="{077E3EBB-2C19-4D8B-958D-4529E0F31BE8}" type="pres">
      <dgm:prSet presAssocID="{E9333D97-2B4F-423A-9EC5-C8723B143DC7}" presName="parentText" presStyleLbl="node1" presStyleIdx="0" presStyleCnt="3">
        <dgm:presLayoutVars>
          <dgm:chMax val="0"/>
          <dgm:bulletEnabled val="1"/>
        </dgm:presLayoutVars>
      </dgm:prSet>
      <dgm:spPr/>
    </dgm:pt>
    <dgm:pt modelId="{1A66CBCD-F95C-4B9C-AD18-AF61C5E521BE}" type="pres">
      <dgm:prSet presAssocID="{53F357B5-DAC1-4448-90D0-1C96E2895B76}" presName="spacer" presStyleCnt="0"/>
      <dgm:spPr/>
    </dgm:pt>
    <dgm:pt modelId="{FE5EFA2E-D8D4-48E0-8DB3-92EAA5C27035}" type="pres">
      <dgm:prSet presAssocID="{8CADB792-4E9A-4221-9B74-284A35D44FBA}" presName="parentText" presStyleLbl="node1" presStyleIdx="1" presStyleCnt="3">
        <dgm:presLayoutVars>
          <dgm:chMax val="0"/>
          <dgm:bulletEnabled val="1"/>
        </dgm:presLayoutVars>
      </dgm:prSet>
      <dgm:spPr/>
    </dgm:pt>
    <dgm:pt modelId="{9363B5D4-7A54-4D5B-B0C8-202A91E33313}" type="pres">
      <dgm:prSet presAssocID="{EAB71F20-FA98-4B1A-8FB1-6D8D14AE7472}" presName="spacer" presStyleCnt="0"/>
      <dgm:spPr/>
    </dgm:pt>
    <dgm:pt modelId="{9CF5DDEE-13F2-473B-AF1D-F9923847C1F3}" type="pres">
      <dgm:prSet presAssocID="{555EB054-29B5-44BE-90A6-25A79C4CED3E}" presName="parentText" presStyleLbl="node1" presStyleIdx="2" presStyleCnt="3">
        <dgm:presLayoutVars>
          <dgm:chMax val="0"/>
          <dgm:bulletEnabled val="1"/>
        </dgm:presLayoutVars>
      </dgm:prSet>
      <dgm:spPr/>
    </dgm:pt>
  </dgm:ptLst>
  <dgm:cxnLst>
    <dgm:cxn modelId="{01EE8D1A-ED08-4E15-AC0F-A27E5867BD13}" srcId="{CBD5661A-3BD6-4F38-AA91-2F4687B5A47B}" destId="{8CADB792-4E9A-4221-9B74-284A35D44FBA}" srcOrd="1" destOrd="0" parTransId="{625629BA-B9D1-4D1B-ADF8-12AF1ABBB2CB}" sibTransId="{EAB71F20-FA98-4B1A-8FB1-6D8D14AE7472}"/>
    <dgm:cxn modelId="{541C0425-CD5E-4A65-89D3-70A6264DE398}" type="presOf" srcId="{8CADB792-4E9A-4221-9B74-284A35D44FBA}" destId="{FE5EFA2E-D8D4-48E0-8DB3-92EAA5C27035}" srcOrd="0" destOrd="0" presId="urn:microsoft.com/office/officeart/2005/8/layout/vList2"/>
    <dgm:cxn modelId="{5746132B-7451-4706-A271-904282EE80CF}" type="presOf" srcId="{CBD5661A-3BD6-4F38-AA91-2F4687B5A47B}" destId="{B5FA35F3-4E56-4765-B57A-EDC12B98F792}" srcOrd="0" destOrd="0" presId="urn:microsoft.com/office/officeart/2005/8/layout/vList2"/>
    <dgm:cxn modelId="{A187D959-F145-4149-8B07-8BE81E2185D7}" srcId="{CBD5661A-3BD6-4F38-AA91-2F4687B5A47B}" destId="{555EB054-29B5-44BE-90A6-25A79C4CED3E}" srcOrd="2" destOrd="0" parTransId="{85F51908-A905-4DD5-8C62-6C202C67A66C}" sibTransId="{1A4F8E19-229B-498B-8AD8-9CD9DEE1E987}"/>
    <dgm:cxn modelId="{A91A1A82-CC05-4650-8468-6FEE89D7C25E}" srcId="{CBD5661A-3BD6-4F38-AA91-2F4687B5A47B}" destId="{E9333D97-2B4F-423A-9EC5-C8723B143DC7}" srcOrd="0" destOrd="0" parTransId="{4AFD88FA-A63C-4B8F-AB75-E8B6A3361949}" sibTransId="{53F357B5-DAC1-4448-90D0-1C96E2895B76}"/>
    <dgm:cxn modelId="{3F35A6D7-0CDC-47D7-8944-A8DB0733B275}" type="presOf" srcId="{E9333D97-2B4F-423A-9EC5-C8723B143DC7}" destId="{077E3EBB-2C19-4D8B-958D-4529E0F31BE8}" srcOrd="0" destOrd="0" presId="urn:microsoft.com/office/officeart/2005/8/layout/vList2"/>
    <dgm:cxn modelId="{3BA3BFEF-F5CA-467B-B329-AD57A900B3F9}" type="presOf" srcId="{555EB054-29B5-44BE-90A6-25A79C4CED3E}" destId="{9CF5DDEE-13F2-473B-AF1D-F9923847C1F3}" srcOrd="0" destOrd="0" presId="urn:microsoft.com/office/officeart/2005/8/layout/vList2"/>
    <dgm:cxn modelId="{D661E028-F9C3-42EC-8594-A5C5CEDB1A3C}" type="presParOf" srcId="{B5FA35F3-4E56-4765-B57A-EDC12B98F792}" destId="{077E3EBB-2C19-4D8B-958D-4529E0F31BE8}" srcOrd="0" destOrd="0" presId="urn:microsoft.com/office/officeart/2005/8/layout/vList2"/>
    <dgm:cxn modelId="{8ABA3897-7C4C-45F5-9C60-57210B3DB1BD}" type="presParOf" srcId="{B5FA35F3-4E56-4765-B57A-EDC12B98F792}" destId="{1A66CBCD-F95C-4B9C-AD18-AF61C5E521BE}" srcOrd="1" destOrd="0" presId="urn:microsoft.com/office/officeart/2005/8/layout/vList2"/>
    <dgm:cxn modelId="{E320EA8C-5ADB-4959-957B-14B30C563B2A}" type="presParOf" srcId="{B5FA35F3-4E56-4765-B57A-EDC12B98F792}" destId="{FE5EFA2E-D8D4-48E0-8DB3-92EAA5C27035}" srcOrd="2" destOrd="0" presId="urn:microsoft.com/office/officeart/2005/8/layout/vList2"/>
    <dgm:cxn modelId="{D63DBC0E-F0BA-470F-A590-D9025DFB8165}" type="presParOf" srcId="{B5FA35F3-4E56-4765-B57A-EDC12B98F792}" destId="{9363B5D4-7A54-4D5B-B0C8-202A91E33313}" srcOrd="3" destOrd="0" presId="urn:microsoft.com/office/officeart/2005/8/layout/vList2"/>
    <dgm:cxn modelId="{3D5C250D-5309-4BA3-BDF8-3A40FE216C51}" type="presParOf" srcId="{B5FA35F3-4E56-4765-B57A-EDC12B98F792}" destId="{9CF5DDEE-13F2-473B-AF1D-F9923847C1F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75B5E-B695-49A7-9D4F-3017725DD9FC}">
      <dsp:nvSpPr>
        <dsp:cNvPr id="0" name=""/>
        <dsp:cNvSpPr/>
      </dsp:nvSpPr>
      <dsp:spPr>
        <a:xfrm>
          <a:off x="0" y="0"/>
          <a:ext cx="5440680" cy="13716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a:t>It has been said from the beginning that we should get the notes in SVO group, since the object is considered as the third or fourth element of the sentence.</a:t>
          </a:r>
          <a:endParaRPr lang="en-US" sz="1700" kern="1200"/>
        </a:p>
      </dsp:txBody>
      <dsp:txXfrm>
        <a:off x="40173" y="40173"/>
        <a:ext cx="4023023" cy="1291254"/>
      </dsp:txXfrm>
    </dsp:sp>
    <dsp:sp modelId="{60D59937-0833-4F9D-A31E-08079B10091F}">
      <dsp:nvSpPr>
        <dsp:cNvPr id="0" name=""/>
        <dsp:cNvSpPr/>
      </dsp:nvSpPr>
      <dsp:spPr>
        <a:xfrm>
          <a:off x="960119" y="1676400"/>
          <a:ext cx="5440680" cy="13716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tr-TR" sz="1700" kern="1200"/>
            <a:t>The beautiful woman     was standing    in the garden.</a:t>
          </a:r>
          <a:endParaRPr lang="en-US" sz="1700" kern="1200"/>
        </a:p>
        <a:p>
          <a:pPr marL="114300" lvl="1" indent="-114300" algn="l" defTabSz="577850">
            <a:lnSpc>
              <a:spcPct val="90000"/>
            </a:lnSpc>
            <a:spcBef>
              <a:spcPct val="0"/>
            </a:spcBef>
            <a:spcAft>
              <a:spcPct val="15000"/>
            </a:spcAft>
            <a:buChar char="•"/>
          </a:pPr>
          <a:r>
            <a:rPr lang="tr-TR" sz="1300" b="1" kern="1200"/>
            <a:t>S                            V                      O </a:t>
          </a:r>
          <a:endParaRPr lang="en-US" sz="1300" kern="1200"/>
        </a:p>
      </dsp:txBody>
      <dsp:txXfrm>
        <a:off x="1000292" y="1716573"/>
        <a:ext cx="3508673" cy="1291254"/>
      </dsp:txXfrm>
    </dsp:sp>
    <dsp:sp modelId="{55EF4B05-6429-4DC9-A1EB-A263AF8FB9AB}">
      <dsp:nvSpPr>
        <dsp:cNvPr id="0" name=""/>
        <dsp:cNvSpPr/>
      </dsp:nvSpPr>
      <dsp:spPr>
        <a:xfrm>
          <a:off x="4549139" y="1078230"/>
          <a:ext cx="891540" cy="891540"/>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49735" y="1078230"/>
        <a:ext cx="490348" cy="670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C907E-6A95-4D67-9D0F-22D59E79D5C4}">
      <dsp:nvSpPr>
        <dsp:cNvPr id="0" name=""/>
        <dsp:cNvSpPr/>
      </dsp:nvSpPr>
      <dsp:spPr>
        <a:xfrm>
          <a:off x="0" y="0"/>
          <a:ext cx="5440680" cy="91440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In clause itself, there is a Subject, a Verb and an Object.</a:t>
          </a:r>
          <a:endParaRPr lang="en-US" sz="1800" kern="1200"/>
        </a:p>
      </dsp:txBody>
      <dsp:txXfrm>
        <a:off x="26782" y="26782"/>
        <a:ext cx="4453970" cy="860836"/>
      </dsp:txXfrm>
    </dsp:sp>
    <dsp:sp modelId="{7AA0411B-347E-4DC0-99E9-9ABC7B47E742}">
      <dsp:nvSpPr>
        <dsp:cNvPr id="0" name=""/>
        <dsp:cNvSpPr/>
      </dsp:nvSpPr>
      <dsp:spPr>
        <a:xfrm>
          <a:off x="480059" y="1066800"/>
          <a:ext cx="5440680" cy="91440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 That ‘Immigration brings many benefits to our country –economic, social and cultural.’</a:t>
          </a:r>
          <a:endParaRPr lang="en-US" sz="1800" kern="1200"/>
        </a:p>
      </dsp:txBody>
      <dsp:txXfrm>
        <a:off x="506841" y="1093582"/>
        <a:ext cx="4312695" cy="860836"/>
      </dsp:txXfrm>
    </dsp:sp>
    <dsp:sp modelId="{D28BAF12-DE07-48E2-AB1C-CB7E26801B9F}">
      <dsp:nvSpPr>
        <dsp:cNvPr id="0" name=""/>
        <dsp:cNvSpPr/>
      </dsp:nvSpPr>
      <dsp:spPr>
        <a:xfrm>
          <a:off x="960119" y="2133600"/>
          <a:ext cx="5440680" cy="91440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 [that] this greater cultural interminling should be a cause for jecoicing rather than for concern.</a:t>
          </a:r>
          <a:endParaRPr lang="en-US" sz="1800" kern="1200"/>
        </a:p>
      </dsp:txBody>
      <dsp:txXfrm>
        <a:off x="986901" y="2160382"/>
        <a:ext cx="4312695" cy="860836"/>
      </dsp:txXfrm>
    </dsp:sp>
    <dsp:sp modelId="{2D1C1BA3-37F9-4437-BEAF-B6B97DABDF90}">
      <dsp:nvSpPr>
        <dsp:cNvPr id="0" name=""/>
        <dsp:cNvSpPr/>
      </dsp:nvSpPr>
      <dsp:spPr>
        <a:xfrm>
          <a:off x="4846319" y="693420"/>
          <a:ext cx="594360" cy="594360"/>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980050" y="693420"/>
        <a:ext cx="326898" cy="447256"/>
      </dsp:txXfrm>
    </dsp:sp>
    <dsp:sp modelId="{53472162-B740-4F90-901F-F7FE0363FB3E}">
      <dsp:nvSpPr>
        <dsp:cNvPr id="0" name=""/>
        <dsp:cNvSpPr/>
      </dsp:nvSpPr>
      <dsp:spPr>
        <a:xfrm>
          <a:off x="5326379" y="1754124"/>
          <a:ext cx="594360" cy="594360"/>
        </a:xfrm>
        <a:prstGeom prst="downArrow">
          <a:avLst>
            <a:gd name="adj1" fmla="val 55000"/>
            <a:gd name="adj2" fmla="val 45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460110" y="1754124"/>
        <a:ext cx="326898" cy="447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65070-7E70-416C-8870-6C291B9EF067}">
      <dsp:nvSpPr>
        <dsp:cNvPr id="0" name=""/>
        <dsp:cNvSpPr/>
      </dsp:nvSpPr>
      <dsp:spPr>
        <a:xfrm>
          <a:off x="0" y="495300"/>
          <a:ext cx="6400800" cy="9144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4B4EA1-08BB-4DAD-BD08-1674578BD267}">
      <dsp:nvSpPr>
        <dsp:cNvPr id="0" name=""/>
        <dsp:cNvSpPr/>
      </dsp:nvSpPr>
      <dsp:spPr>
        <a:xfrm>
          <a:off x="276606" y="701040"/>
          <a:ext cx="502920" cy="5029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B69506-5919-4153-8715-929AD668BC5D}">
      <dsp:nvSpPr>
        <dsp:cNvPr id="0" name=""/>
        <dsp:cNvSpPr/>
      </dsp:nvSpPr>
      <dsp:spPr>
        <a:xfrm>
          <a:off x="1056132" y="495300"/>
          <a:ext cx="5344667" cy="91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4" tIns="96774" rIns="96774" bIns="96774" numCol="1" spcCol="1270" anchor="ctr" anchorCtr="0">
          <a:noAutofit/>
        </a:bodyPr>
        <a:lstStyle/>
        <a:p>
          <a:pPr marL="0" lvl="0" indent="0" algn="l" defTabSz="1111250">
            <a:lnSpc>
              <a:spcPct val="90000"/>
            </a:lnSpc>
            <a:spcBef>
              <a:spcPct val="0"/>
            </a:spcBef>
            <a:spcAft>
              <a:spcPct val="35000"/>
            </a:spcAft>
            <a:buNone/>
          </a:pPr>
          <a:r>
            <a:rPr lang="tr-TR" sz="2500" kern="1200"/>
            <a:t>We also see this situation in Subordinate Clauses.</a:t>
          </a:r>
          <a:endParaRPr lang="en-US" sz="2500" kern="1200"/>
        </a:p>
      </dsp:txBody>
      <dsp:txXfrm>
        <a:off x="1056132" y="495300"/>
        <a:ext cx="5344667" cy="914400"/>
      </dsp:txXfrm>
    </dsp:sp>
    <dsp:sp modelId="{1BA7183E-2A5C-47C2-A4D8-A522B407BBD5}">
      <dsp:nvSpPr>
        <dsp:cNvPr id="0" name=""/>
        <dsp:cNvSpPr/>
      </dsp:nvSpPr>
      <dsp:spPr>
        <a:xfrm>
          <a:off x="0" y="1638300"/>
          <a:ext cx="6400800" cy="9144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4A256D-F0BB-45F9-AB32-A0F717FFEB8B}">
      <dsp:nvSpPr>
        <dsp:cNvPr id="0" name=""/>
        <dsp:cNvSpPr/>
      </dsp:nvSpPr>
      <dsp:spPr>
        <a:xfrm>
          <a:off x="276606" y="1844040"/>
          <a:ext cx="502920" cy="502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27EB2A-7B71-4A5D-B4AE-DB1876E77D93}">
      <dsp:nvSpPr>
        <dsp:cNvPr id="0" name=""/>
        <dsp:cNvSpPr/>
      </dsp:nvSpPr>
      <dsp:spPr>
        <a:xfrm>
          <a:off x="1056132" y="1638300"/>
          <a:ext cx="2880360" cy="91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4" tIns="96774" rIns="96774" bIns="96774" numCol="1" spcCol="1270" anchor="ctr" anchorCtr="0">
          <a:noAutofit/>
        </a:bodyPr>
        <a:lstStyle/>
        <a:p>
          <a:pPr marL="0" lvl="0" indent="0" algn="l" defTabSz="1111250">
            <a:lnSpc>
              <a:spcPct val="90000"/>
            </a:lnSpc>
            <a:spcBef>
              <a:spcPct val="0"/>
            </a:spcBef>
            <a:spcAft>
              <a:spcPct val="35000"/>
            </a:spcAft>
            <a:buNone/>
          </a:pPr>
          <a:r>
            <a:rPr lang="tr-TR" sz="2500" kern="1200"/>
            <a:t>We can note them in </a:t>
          </a:r>
          <a:r>
            <a:rPr lang="tr-TR" sz="2500" b="1" kern="1200"/>
            <a:t>three ways:</a:t>
          </a:r>
          <a:endParaRPr lang="en-US" sz="2500" kern="1200"/>
        </a:p>
      </dsp:txBody>
      <dsp:txXfrm>
        <a:off x="1056132" y="1638300"/>
        <a:ext cx="2880360" cy="914400"/>
      </dsp:txXfrm>
    </dsp:sp>
    <dsp:sp modelId="{EDE136A4-ABFC-4768-B1C3-E513C01965DC}">
      <dsp:nvSpPr>
        <dsp:cNvPr id="0" name=""/>
        <dsp:cNvSpPr/>
      </dsp:nvSpPr>
      <dsp:spPr>
        <a:xfrm>
          <a:off x="3936492" y="1638300"/>
          <a:ext cx="2464307" cy="91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4" tIns="96774" rIns="96774" bIns="96774" numCol="1" spcCol="1270" anchor="ctr" anchorCtr="0">
          <a:noAutofit/>
        </a:bodyPr>
        <a:lstStyle/>
        <a:p>
          <a:pPr marL="0" lvl="0" indent="0" algn="l" defTabSz="533400">
            <a:lnSpc>
              <a:spcPct val="90000"/>
            </a:lnSpc>
            <a:spcBef>
              <a:spcPct val="0"/>
            </a:spcBef>
            <a:spcAft>
              <a:spcPct val="35000"/>
            </a:spcAft>
            <a:buNone/>
          </a:pPr>
          <a:r>
            <a:rPr lang="tr-TR" sz="1200" b="1" kern="1200"/>
            <a:t>Using the </a:t>
          </a:r>
          <a:r>
            <a:rPr lang="tr-TR" sz="1200" kern="1200"/>
            <a:t>∩ </a:t>
          </a:r>
          <a:r>
            <a:rPr lang="tr-TR" sz="1200" b="1" kern="1200"/>
            <a:t>symbol</a:t>
          </a:r>
          <a:endParaRPr lang="en-US" sz="1200" kern="1200"/>
        </a:p>
        <a:p>
          <a:pPr marL="0" lvl="0" indent="0" algn="l" defTabSz="533400">
            <a:lnSpc>
              <a:spcPct val="90000"/>
            </a:lnSpc>
            <a:spcBef>
              <a:spcPct val="0"/>
            </a:spcBef>
            <a:spcAft>
              <a:spcPct val="35000"/>
            </a:spcAft>
            <a:buNone/>
          </a:pPr>
          <a:r>
            <a:rPr lang="tr-TR" sz="1200" b="1" kern="1200"/>
            <a:t>Using the brackets </a:t>
          </a:r>
          <a:endParaRPr lang="en-US" sz="1200" kern="1200"/>
        </a:p>
        <a:p>
          <a:pPr marL="0" lvl="0" indent="0" algn="l" defTabSz="533400">
            <a:lnSpc>
              <a:spcPct val="90000"/>
            </a:lnSpc>
            <a:spcBef>
              <a:spcPct val="0"/>
            </a:spcBef>
            <a:spcAft>
              <a:spcPct val="35000"/>
            </a:spcAft>
            <a:buNone/>
          </a:pPr>
          <a:r>
            <a:rPr lang="tr-TR" sz="1200" b="1" kern="1200"/>
            <a:t>Splitting the sentence into two</a:t>
          </a:r>
          <a:endParaRPr lang="en-US" sz="1200" kern="1200"/>
        </a:p>
      </dsp:txBody>
      <dsp:txXfrm>
        <a:off x="3936492" y="1638300"/>
        <a:ext cx="2464307" cy="914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E3EBB-2C19-4D8B-958D-4529E0F31BE8}">
      <dsp:nvSpPr>
        <dsp:cNvPr id="0" name=""/>
        <dsp:cNvSpPr/>
      </dsp:nvSpPr>
      <dsp:spPr>
        <a:xfrm>
          <a:off x="0" y="26063"/>
          <a:ext cx="6400800" cy="9506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b="1" kern="1200"/>
            <a:t>Noun as Verbs</a:t>
          </a:r>
          <a:endParaRPr lang="en-US" sz="2500" kern="1200"/>
        </a:p>
      </dsp:txBody>
      <dsp:txXfrm>
        <a:off x="46406" y="72469"/>
        <a:ext cx="6307988" cy="857813"/>
      </dsp:txXfrm>
    </dsp:sp>
    <dsp:sp modelId="{FE5EFA2E-D8D4-48E0-8DB3-92EAA5C27035}">
      <dsp:nvSpPr>
        <dsp:cNvPr id="0" name=""/>
        <dsp:cNvSpPr/>
      </dsp:nvSpPr>
      <dsp:spPr>
        <a:xfrm>
          <a:off x="0" y="1048688"/>
          <a:ext cx="6400800" cy="9506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Since it would be quicker, If it’s suitable, nouns can</a:t>
          </a:r>
          <a:endParaRPr lang="en-US" sz="2500" kern="1200"/>
        </a:p>
      </dsp:txBody>
      <dsp:txXfrm>
        <a:off x="46406" y="1095094"/>
        <a:ext cx="6307988" cy="857813"/>
      </dsp:txXfrm>
    </dsp:sp>
    <dsp:sp modelId="{9CF5DDEE-13F2-473B-AF1D-F9923847C1F3}">
      <dsp:nvSpPr>
        <dsp:cNvPr id="0" name=""/>
        <dsp:cNvSpPr/>
      </dsp:nvSpPr>
      <dsp:spPr>
        <a:xfrm>
          <a:off x="0" y="2071313"/>
          <a:ext cx="6400800" cy="9506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be used as if they are a verb.</a:t>
          </a:r>
          <a:endParaRPr lang="en-US" sz="2500" kern="1200"/>
        </a:p>
      </dsp:txBody>
      <dsp:txXfrm>
        <a:off x="46406" y="2117719"/>
        <a:ext cx="6307988" cy="85781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356363-6199-4BFE-B190-BAC8F1715E02}" type="datetimeFigureOut">
              <a:rPr lang="tr-TR" smtClean="0"/>
              <a:t>2.03.2025</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566506-2BA6-47F6-8EE3-AB28C61BD525}" type="slidenum">
              <a:rPr lang="tr-TR" smtClean="0"/>
              <a:t>‹#›</a:t>
            </a:fld>
            <a:endParaRPr lang="tr-TR"/>
          </a:p>
        </p:txBody>
      </p:sp>
    </p:spTree>
    <p:extLst>
      <p:ext uri="{BB962C8B-B14F-4D97-AF65-F5344CB8AC3E}">
        <p14:creationId xmlns:p14="http://schemas.microsoft.com/office/powerpoint/2010/main" val="365517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B566506-2BA6-47F6-8EE3-AB28C61BD525}" type="slidenum">
              <a:rPr lang="tr-TR" smtClean="0"/>
              <a:t>7</a:t>
            </a:fld>
            <a:endParaRPr lang="tr-TR"/>
          </a:p>
        </p:txBody>
      </p:sp>
    </p:spTree>
    <p:extLst>
      <p:ext uri="{BB962C8B-B14F-4D97-AF65-F5344CB8AC3E}">
        <p14:creationId xmlns:p14="http://schemas.microsoft.com/office/powerpoint/2010/main" val="3715229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975" y="1766000"/>
            <a:ext cx="70641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tr-TR"/>
              <a:t>Asıl başlık stilini düzenlemek için tıklayın</a:t>
            </a:r>
            <a:endParaRPr/>
          </a:p>
        </p:txBody>
      </p:sp>
      <p:sp>
        <p:nvSpPr>
          <p:cNvPr id="10" name="Google Shape;10;p2"/>
          <p:cNvSpPr txBox="1">
            <a:spLocks noGrp="1"/>
          </p:cNvSpPr>
          <p:nvPr>
            <p:ph type="subTitle" idx="1"/>
          </p:nvPr>
        </p:nvSpPr>
        <p:spPr>
          <a:xfrm>
            <a:off x="1040000" y="4502800"/>
            <a:ext cx="7064100" cy="58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tr-TR"/>
              <a:t>Asıl alt başlık stilini düzenlemek için tıklayın</a:t>
            </a:r>
            <a:endParaRPr/>
          </a:p>
        </p:txBody>
      </p:sp>
      <p:cxnSp>
        <p:nvCxnSpPr>
          <p:cNvPr id="11" name="Google Shape;11;p2"/>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257975" y="-96733"/>
            <a:ext cx="30474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6467450" y="5247167"/>
            <a:ext cx="3047400" cy="1795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6549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37"/>
        <p:cNvGrpSpPr/>
        <p:nvPr/>
      </p:nvGrpSpPr>
      <p:grpSpPr>
        <a:xfrm>
          <a:off x="0" y="0"/>
          <a:ext cx="0" cy="0"/>
          <a:chOff x="0" y="0"/>
          <a:chExt cx="0" cy="0"/>
        </a:xfrm>
      </p:grpSpPr>
      <p:cxnSp>
        <p:nvCxnSpPr>
          <p:cNvPr id="238" name="Google Shape;238;p33"/>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9" name="Google Shape;239;p33"/>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40" name="Google Shape;240;p33"/>
          <p:cNvCxnSpPr/>
          <p:nvPr/>
        </p:nvCxnSpPr>
        <p:spPr>
          <a:xfrm flipH="1">
            <a:off x="6772150" y="4884600"/>
            <a:ext cx="2823300" cy="2177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15884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0A6688-9D48-4C4E-826B-BB0AEB977316}" type="datetimeFigureOut">
              <a:rPr lang="tr-TR" smtClean="0"/>
              <a:t>2.03.2025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5F560AD-4BB3-4ADC-8D6A-6280B55D8E4B}" type="slidenum">
              <a:rPr lang="tr-TR" smtClean="0"/>
              <a:t>‹#›</a:t>
            </a:fld>
            <a:endParaRPr lang="tr-TR"/>
          </a:p>
        </p:txBody>
      </p:sp>
    </p:spTree>
    <p:extLst>
      <p:ext uri="{BB962C8B-B14F-4D97-AF65-F5344CB8AC3E}">
        <p14:creationId xmlns:p14="http://schemas.microsoft.com/office/powerpoint/2010/main" val="204607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13225" y="593367"/>
            <a:ext cx="47115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tr-TR"/>
              <a:t>Asıl başlık stilini düzenlemek için tıklayın</a:t>
            </a:r>
            <a:endParaRPr/>
          </a:p>
        </p:txBody>
      </p:sp>
      <p:sp>
        <p:nvSpPr>
          <p:cNvPr id="25" name="Google Shape;25;p4"/>
          <p:cNvSpPr txBox="1">
            <a:spLocks noGrp="1"/>
          </p:cNvSpPr>
          <p:nvPr>
            <p:ph type="body" idx="1"/>
          </p:nvPr>
        </p:nvSpPr>
        <p:spPr>
          <a:xfrm>
            <a:off x="713250" y="1697233"/>
            <a:ext cx="7717500" cy="43944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100"/>
            </a:lvl1pPr>
            <a:lvl2pPr marL="914400" lvl="1" indent="-317500">
              <a:spcBef>
                <a:spcPts val="0"/>
              </a:spcBef>
              <a:spcAft>
                <a:spcPts val="0"/>
              </a:spcAft>
              <a:buClr>
                <a:schemeClr val="dk1"/>
              </a:buClr>
              <a:buSzPts val="1400"/>
              <a:buFont typeface="Lato"/>
              <a:buChar char="○"/>
              <a:defRPr/>
            </a:lvl2pPr>
            <a:lvl3pPr marL="1371600" lvl="2" indent="-317500">
              <a:spcBef>
                <a:spcPts val="0"/>
              </a:spcBef>
              <a:spcAft>
                <a:spcPts val="0"/>
              </a:spcAft>
              <a:buClr>
                <a:schemeClr val="dk1"/>
              </a:buClr>
              <a:buSzPts val="1400"/>
              <a:buFont typeface="Lato"/>
              <a:buChar char="■"/>
              <a:defRPr/>
            </a:lvl3pPr>
            <a:lvl4pPr marL="1828800" lvl="3" indent="-317500">
              <a:spcBef>
                <a:spcPts val="0"/>
              </a:spcBef>
              <a:spcAft>
                <a:spcPts val="0"/>
              </a:spcAft>
              <a:buClr>
                <a:schemeClr val="dk1"/>
              </a:buClr>
              <a:buSzPts val="1400"/>
              <a:buFont typeface="Lato"/>
              <a:buChar char="●"/>
              <a:defRPr/>
            </a:lvl4pPr>
            <a:lvl5pPr marL="2286000" lvl="4" indent="-317500">
              <a:spcBef>
                <a:spcPts val="0"/>
              </a:spcBef>
              <a:spcAft>
                <a:spcPts val="0"/>
              </a:spcAft>
              <a:buClr>
                <a:schemeClr val="dk1"/>
              </a:buClr>
              <a:buSzPts val="1400"/>
              <a:buFont typeface="Lato"/>
              <a:buChar char="○"/>
              <a:defRPr/>
            </a:lvl5pPr>
            <a:lvl6pPr marL="2743200" lvl="5" indent="-317500">
              <a:spcBef>
                <a:spcPts val="0"/>
              </a:spcBef>
              <a:spcAft>
                <a:spcPts val="0"/>
              </a:spcAft>
              <a:buClr>
                <a:schemeClr val="dk1"/>
              </a:buClr>
              <a:buSzPts val="1400"/>
              <a:buFont typeface="Lato"/>
              <a:buChar char="■"/>
              <a:defRPr/>
            </a:lvl6pPr>
            <a:lvl7pPr marL="3200400" lvl="6" indent="-317500">
              <a:spcBef>
                <a:spcPts val="0"/>
              </a:spcBef>
              <a:spcAft>
                <a:spcPts val="0"/>
              </a:spcAft>
              <a:buClr>
                <a:schemeClr val="dk1"/>
              </a:buClr>
              <a:buSzPts val="1400"/>
              <a:buFont typeface="Lato"/>
              <a:buChar char="●"/>
              <a:defRPr/>
            </a:lvl7pPr>
            <a:lvl8pPr marL="3657600" lvl="7" indent="-317500">
              <a:spcBef>
                <a:spcPts val="0"/>
              </a:spcBef>
              <a:spcAft>
                <a:spcPts val="0"/>
              </a:spcAft>
              <a:buClr>
                <a:schemeClr val="dk1"/>
              </a:buClr>
              <a:buSzPts val="1400"/>
              <a:buFont typeface="Lato"/>
              <a:buChar char="○"/>
              <a:defRPr/>
            </a:lvl8pPr>
            <a:lvl9pPr marL="4114800" lvl="8" indent="-317500">
              <a:spcBef>
                <a:spcPts val="0"/>
              </a:spcBef>
              <a:spcAft>
                <a:spcPts val="0"/>
              </a:spcAft>
              <a:buClr>
                <a:schemeClr val="dk1"/>
              </a:buClr>
              <a:buSzPts val="1400"/>
              <a:buFont typeface="Lato"/>
              <a:buChar char="■"/>
              <a:defRPr/>
            </a:lvl9pPr>
          </a:lstStyle>
          <a:p>
            <a:pPr lvl="0"/>
            <a:r>
              <a:rPr lang="tr-TR"/>
              <a:t>Asıl metin stillerini düzenlemek için tıklayın</a:t>
            </a:r>
          </a:p>
        </p:txBody>
      </p:sp>
      <p:cxnSp>
        <p:nvCxnSpPr>
          <p:cNvPr id="26" name="Google Shape;26;p4"/>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7" name="Google Shape;27;p4"/>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 name="Google Shape;28;p4"/>
          <p:cNvCxnSpPr/>
          <p:nvPr/>
        </p:nvCxnSpPr>
        <p:spPr>
          <a:xfrm>
            <a:off x="6884900" y="-151467"/>
            <a:ext cx="2565600" cy="1741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74807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2"/>
        <p:cNvGrpSpPr/>
        <p:nvPr/>
      </p:nvGrpSpPr>
      <p:grpSpPr>
        <a:xfrm>
          <a:off x="0" y="0"/>
          <a:ext cx="0" cy="0"/>
          <a:chOff x="0" y="0"/>
          <a:chExt cx="0" cy="0"/>
        </a:xfrm>
      </p:grpSpPr>
      <p:sp>
        <p:nvSpPr>
          <p:cNvPr id="43" name="Google Shape;43;p7"/>
          <p:cNvSpPr txBox="1">
            <a:spLocks noGrp="1"/>
          </p:cNvSpPr>
          <p:nvPr>
            <p:ph type="subTitle" idx="1"/>
          </p:nvPr>
        </p:nvSpPr>
        <p:spPr>
          <a:xfrm>
            <a:off x="2360375" y="1910733"/>
            <a:ext cx="1725300" cy="4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9pPr>
          </a:lstStyle>
          <a:p>
            <a:r>
              <a:rPr lang="tr-TR"/>
              <a:t>Asıl alt başlık stilini düzenlemek için tıklayın</a:t>
            </a:r>
            <a:endParaRPr/>
          </a:p>
        </p:txBody>
      </p:sp>
      <p:sp>
        <p:nvSpPr>
          <p:cNvPr id="44" name="Google Shape;44;p7"/>
          <p:cNvSpPr txBox="1">
            <a:spLocks noGrp="1"/>
          </p:cNvSpPr>
          <p:nvPr>
            <p:ph type="subTitle" idx="2"/>
          </p:nvPr>
        </p:nvSpPr>
        <p:spPr>
          <a:xfrm>
            <a:off x="2247500" y="2386733"/>
            <a:ext cx="5160300" cy="3202800"/>
          </a:xfrm>
          <a:prstGeom prst="rect">
            <a:avLst/>
          </a:prstGeom>
        </p:spPr>
        <p:txBody>
          <a:bodyPr spcFirstLastPara="1" wrap="square" lIns="91425" tIns="91425" rIns="91425" bIns="91425" anchor="t" anchorCtr="0">
            <a:noAutofit/>
          </a:bodyPr>
          <a:lstStyle>
            <a:lvl1pPr marR="50800" lvl="0" rtl="0">
              <a:lnSpc>
                <a:spcPct val="166000"/>
              </a:lnSpc>
              <a:spcBef>
                <a:spcPts val="0"/>
              </a:spcBef>
              <a:spcAft>
                <a:spcPts val="0"/>
              </a:spcAft>
              <a:buClr>
                <a:schemeClr val="accent1"/>
              </a:buClr>
              <a:buSzPts val="1400"/>
              <a:buChar char="●"/>
              <a:defRPr sz="1400">
                <a:solidFill>
                  <a:srgbClr val="374957"/>
                </a:solidFill>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tr-TR"/>
              <a:t>Asıl alt başlık stilini düzenlemek için tıklayın</a:t>
            </a:r>
            <a:endParaRPr/>
          </a:p>
        </p:txBody>
      </p:sp>
      <p:sp>
        <p:nvSpPr>
          <p:cNvPr id="45" name="Google Shape;45;p7"/>
          <p:cNvSpPr txBox="1">
            <a:spLocks noGrp="1"/>
          </p:cNvSpPr>
          <p:nvPr>
            <p:ph type="title"/>
          </p:nvPr>
        </p:nvSpPr>
        <p:spPr>
          <a:xfrm>
            <a:off x="713225" y="593367"/>
            <a:ext cx="4297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tr-TR"/>
              <a:t>Asıl başlık stilini düzenlemek için tıklayın</a:t>
            </a:r>
            <a:endParaRPr/>
          </a:p>
        </p:txBody>
      </p:sp>
      <p:cxnSp>
        <p:nvCxnSpPr>
          <p:cNvPr id="46" name="Google Shape;46;p7"/>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7" name="Google Shape;47;p7"/>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01617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4"/>
        <p:cNvGrpSpPr/>
        <p:nvPr/>
      </p:nvGrpSpPr>
      <p:grpSpPr>
        <a:xfrm>
          <a:off x="0" y="0"/>
          <a:ext cx="0" cy="0"/>
          <a:chOff x="0" y="0"/>
          <a:chExt cx="0" cy="0"/>
        </a:xfrm>
      </p:grpSpPr>
      <p:sp>
        <p:nvSpPr>
          <p:cNvPr id="55" name="Google Shape;55;p9"/>
          <p:cNvSpPr txBox="1">
            <a:spLocks noGrp="1"/>
          </p:cNvSpPr>
          <p:nvPr>
            <p:ph type="subTitle" idx="1"/>
          </p:nvPr>
        </p:nvSpPr>
        <p:spPr>
          <a:xfrm>
            <a:off x="895950" y="2242667"/>
            <a:ext cx="3847200" cy="317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tr-TR"/>
              <a:t>Asıl alt başlık stilini düzenlemek için tıklayın</a:t>
            </a:r>
            <a:endParaRPr/>
          </a:p>
        </p:txBody>
      </p:sp>
      <p:sp>
        <p:nvSpPr>
          <p:cNvPr id="56" name="Google Shape;56;p9"/>
          <p:cNvSpPr txBox="1">
            <a:spLocks noGrp="1"/>
          </p:cNvSpPr>
          <p:nvPr>
            <p:ph type="title"/>
          </p:nvPr>
        </p:nvSpPr>
        <p:spPr>
          <a:xfrm>
            <a:off x="713225" y="593367"/>
            <a:ext cx="56799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tr-TR"/>
              <a:t>Asıl başlık stilini düzenlemek için tıklayın</a:t>
            </a:r>
            <a:endParaRPr/>
          </a:p>
        </p:txBody>
      </p:sp>
      <p:cxnSp>
        <p:nvCxnSpPr>
          <p:cNvPr id="57" name="Google Shape;57;p9"/>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8" name="Google Shape;58;p9"/>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9"/>
          <p:cNvCxnSpPr/>
          <p:nvPr/>
        </p:nvCxnSpPr>
        <p:spPr>
          <a:xfrm flipH="1">
            <a:off x="5925450" y="3730000"/>
            <a:ext cx="3378000" cy="3289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9288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extLst>
      <p:ext uri="{BB962C8B-B14F-4D97-AF65-F5344CB8AC3E}">
        <p14:creationId xmlns:p14="http://schemas.microsoft.com/office/powerpoint/2010/main" val="116097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043725" y="1580733"/>
            <a:ext cx="3123000" cy="269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tr-TR"/>
              <a:t>Asıl başlık stilini düzenlemek için tıklayın</a:t>
            </a:r>
            <a:endParaRPr/>
          </a:p>
        </p:txBody>
      </p:sp>
      <p:sp>
        <p:nvSpPr>
          <p:cNvPr id="113" name="Google Shape;113;p18"/>
          <p:cNvSpPr txBox="1">
            <a:spLocks noGrp="1"/>
          </p:cNvSpPr>
          <p:nvPr>
            <p:ph type="subTitle" idx="1"/>
          </p:nvPr>
        </p:nvSpPr>
        <p:spPr>
          <a:xfrm>
            <a:off x="1043725" y="4481251"/>
            <a:ext cx="3013500" cy="10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r>
              <a:rPr lang="tr-TR"/>
              <a:t>Asıl alt başlık stilini düzenlemek için tıklayın</a:t>
            </a:r>
            <a:endParaRPr/>
          </a:p>
        </p:txBody>
      </p:sp>
      <p:cxnSp>
        <p:nvCxnSpPr>
          <p:cNvPr id="114" name="Google Shape;114;p18"/>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5" name="Google Shape;115;p18"/>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6" name="Google Shape;116;p18"/>
          <p:cNvCxnSpPr/>
          <p:nvPr/>
        </p:nvCxnSpPr>
        <p:spPr>
          <a:xfrm>
            <a:off x="5322650" y="-107500"/>
            <a:ext cx="4005000" cy="267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716871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17"/>
        <p:cNvGrpSpPr/>
        <p:nvPr/>
      </p:nvGrpSpPr>
      <p:grpSpPr>
        <a:xfrm>
          <a:off x="0" y="0"/>
          <a:ext cx="0" cy="0"/>
          <a:chOff x="0" y="0"/>
          <a:chExt cx="0" cy="0"/>
        </a:xfrm>
      </p:grpSpPr>
      <p:sp>
        <p:nvSpPr>
          <p:cNvPr id="118" name="Google Shape;118;p19"/>
          <p:cNvSpPr txBox="1">
            <a:spLocks noGrp="1"/>
          </p:cNvSpPr>
          <p:nvPr>
            <p:ph type="subTitle" idx="1"/>
          </p:nvPr>
        </p:nvSpPr>
        <p:spPr>
          <a:xfrm>
            <a:off x="3509000" y="3514833"/>
            <a:ext cx="212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tr-TR"/>
              <a:t>Asıl alt başlık stilini düzenlemek için tıklayın</a:t>
            </a:r>
            <a:endParaRPr/>
          </a:p>
        </p:txBody>
      </p:sp>
      <p:sp>
        <p:nvSpPr>
          <p:cNvPr id="119" name="Google Shape;119;p19"/>
          <p:cNvSpPr txBox="1">
            <a:spLocks noGrp="1"/>
          </p:cNvSpPr>
          <p:nvPr>
            <p:ph type="subTitle" idx="2"/>
          </p:nvPr>
        </p:nvSpPr>
        <p:spPr>
          <a:xfrm>
            <a:off x="3509025" y="3968167"/>
            <a:ext cx="21261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tr-TR"/>
              <a:t>Asıl alt başlık stilini düzenlemek için tıklayın</a:t>
            </a:r>
            <a:endParaRPr/>
          </a:p>
        </p:txBody>
      </p:sp>
      <p:sp>
        <p:nvSpPr>
          <p:cNvPr id="120" name="Google Shape;120;p19"/>
          <p:cNvSpPr txBox="1">
            <a:spLocks noGrp="1"/>
          </p:cNvSpPr>
          <p:nvPr>
            <p:ph type="subTitle" idx="3"/>
          </p:nvPr>
        </p:nvSpPr>
        <p:spPr>
          <a:xfrm>
            <a:off x="953025" y="3514833"/>
            <a:ext cx="212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tr-TR"/>
              <a:t>Asıl alt başlık stilini düzenlemek için tıklayın</a:t>
            </a:r>
            <a:endParaRPr/>
          </a:p>
        </p:txBody>
      </p:sp>
      <p:sp>
        <p:nvSpPr>
          <p:cNvPr id="121" name="Google Shape;121;p19"/>
          <p:cNvSpPr txBox="1">
            <a:spLocks noGrp="1"/>
          </p:cNvSpPr>
          <p:nvPr>
            <p:ph type="subTitle" idx="4"/>
          </p:nvPr>
        </p:nvSpPr>
        <p:spPr>
          <a:xfrm>
            <a:off x="953125" y="3968167"/>
            <a:ext cx="21261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tr-TR"/>
              <a:t>Asıl alt başlık stilini düzenlemek için tıklayın</a:t>
            </a:r>
            <a:endParaRPr/>
          </a:p>
        </p:txBody>
      </p:sp>
      <p:sp>
        <p:nvSpPr>
          <p:cNvPr id="122" name="Google Shape;122;p19"/>
          <p:cNvSpPr txBox="1">
            <a:spLocks noGrp="1"/>
          </p:cNvSpPr>
          <p:nvPr>
            <p:ph type="subTitle" idx="5"/>
          </p:nvPr>
        </p:nvSpPr>
        <p:spPr>
          <a:xfrm>
            <a:off x="6064875" y="3514833"/>
            <a:ext cx="21261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r>
              <a:rPr lang="tr-TR"/>
              <a:t>Asıl alt başlık stilini düzenlemek için tıklayın</a:t>
            </a:r>
            <a:endParaRPr/>
          </a:p>
        </p:txBody>
      </p:sp>
      <p:sp>
        <p:nvSpPr>
          <p:cNvPr id="123" name="Google Shape;123;p19"/>
          <p:cNvSpPr txBox="1">
            <a:spLocks noGrp="1"/>
          </p:cNvSpPr>
          <p:nvPr>
            <p:ph type="subTitle" idx="6"/>
          </p:nvPr>
        </p:nvSpPr>
        <p:spPr>
          <a:xfrm>
            <a:off x="6064875" y="3968167"/>
            <a:ext cx="2126100" cy="108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tr-TR"/>
              <a:t>Asıl alt başlık stilini düzenlemek için tıklayın</a:t>
            </a:r>
            <a:endParaRPr/>
          </a:p>
        </p:txBody>
      </p:sp>
      <p:sp>
        <p:nvSpPr>
          <p:cNvPr id="124" name="Google Shape;124;p19"/>
          <p:cNvSpPr txBox="1">
            <a:spLocks noGrp="1"/>
          </p:cNvSpPr>
          <p:nvPr>
            <p:ph type="title"/>
          </p:nvPr>
        </p:nvSpPr>
        <p:spPr>
          <a:xfrm>
            <a:off x="713225" y="593367"/>
            <a:ext cx="6655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r>
              <a:rPr lang="tr-TR"/>
              <a:t>Asıl başlık stilini düzenlemek için tıklayın</a:t>
            </a:r>
            <a:endParaRPr/>
          </a:p>
        </p:txBody>
      </p:sp>
      <p:cxnSp>
        <p:nvCxnSpPr>
          <p:cNvPr id="125" name="Google Shape;125;p19"/>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6" name="Google Shape;126;p19"/>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42187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29"/>
        <p:cNvGrpSpPr/>
        <p:nvPr/>
      </p:nvGrpSpPr>
      <p:grpSpPr>
        <a:xfrm>
          <a:off x="0" y="0"/>
          <a:ext cx="0" cy="0"/>
          <a:chOff x="0" y="0"/>
          <a:chExt cx="0" cy="0"/>
        </a:xfrm>
      </p:grpSpPr>
      <p:cxnSp>
        <p:nvCxnSpPr>
          <p:cNvPr id="230" name="Google Shape;230;p31"/>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1" name="Google Shape;231;p31"/>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2687243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32"/>
        <p:cNvGrpSpPr/>
        <p:nvPr/>
      </p:nvGrpSpPr>
      <p:grpSpPr>
        <a:xfrm>
          <a:off x="0" y="0"/>
          <a:ext cx="0" cy="0"/>
          <a:chOff x="0" y="0"/>
          <a:chExt cx="0" cy="0"/>
        </a:xfrm>
      </p:grpSpPr>
      <p:cxnSp>
        <p:nvCxnSpPr>
          <p:cNvPr id="233" name="Google Shape;233;p32"/>
          <p:cNvCxnSpPr/>
          <p:nvPr/>
        </p:nvCxnSpPr>
        <p:spPr>
          <a:xfrm>
            <a:off x="-72550" y="65032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4" name="Google Shape;234;p32"/>
          <p:cNvCxnSpPr/>
          <p:nvPr/>
        </p:nvCxnSpPr>
        <p:spPr>
          <a:xfrm>
            <a:off x="-72550" y="365467"/>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5" name="Google Shape;235;p32"/>
          <p:cNvCxnSpPr/>
          <p:nvPr/>
        </p:nvCxnSpPr>
        <p:spPr>
          <a:xfrm>
            <a:off x="7434175" y="-167467"/>
            <a:ext cx="1993200" cy="17736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36" name="Google Shape;236;p32"/>
          <p:cNvCxnSpPr/>
          <p:nvPr/>
        </p:nvCxnSpPr>
        <p:spPr>
          <a:xfrm>
            <a:off x="-147275" y="5257967"/>
            <a:ext cx="1993200" cy="17736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351243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93367"/>
            <a:ext cx="77175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713250" y="1536633"/>
            <a:ext cx="77175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379900083"/>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2492896"/>
            <a:ext cx="6512768" cy="2029936"/>
          </a:xfrm>
        </p:spPr>
        <p:txBody>
          <a:bodyPr>
            <a:noAutofit/>
          </a:bodyPr>
          <a:lstStyle/>
          <a:p>
            <a:r>
              <a:rPr lang="en-US" sz="4800" b="1" dirty="0"/>
              <a:t>Note Taking Techniques for </a:t>
            </a:r>
            <a:br>
              <a:rPr lang="tr-TR" sz="4800" b="1" dirty="0"/>
            </a:br>
            <a:br>
              <a:rPr lang="tr-TR" sz="4800" b="1" dirty="0"/>
            </a:br>
            <a:r>
              <a:rPr lang="en-US" sz="4800" b="1" dirty="0"/>
              <a:t>Consecutive </a:t>
            </a:r>
            <a:r>
              <a:rPr lang="tr-TR" sz="4800" b="1" dirty="0"/>
              <a:t>Translation</a:t>
            </a:r>
            <a:endParaRPr lang="en-US" sz="4800" b="1" dirty="0"/>
          </a:p>
        </p:txBody>
      </p:sp>
      <p:sp>
        <p:nvSpPr>
          <p:cNvPr id="4" name="Subtitle 3"/>
          <p:cNvSpPr>
            <a:spLocks noGrp="1"/>
          </p:cNvSpPr>
          <p:nvPr>
            <p:ph type="subTitle" idx="1"/>
          </p:nvPr>
        </p:nvSpPr>
        <p:spPr/>
        <p:txBody>
          <a:bodyPr/>
          <a:lstStyle/>
          <a:p>
            <a:r>
              <a:rPr lang="tr-TR" dirty="0"/>
              <a:t>Dr. Beyza Şahin Yıldırım</a:t>
            </a:r>
            <a:endParaRPr lang="en-US" dirty="0"/>
          </a:p>
        </p:txBody>
      </p:sp>
    </p:spTree>
    <p:extLst>
      <p:ext uri="{BB962C8B-B14F-4D97-AF65-F5344CB8AC3E}">
        <p14:creationId xmlns:p14="http://schemas.microsoft.com/office/powerpoint/2010/main" val="1172574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99392"/>
            <a:ext cx="8352928" cy="7139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9049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5" y="116632"/>
            <a:ext cx="9152773" cy="6435999"/>
          </a:xfrm>
        </p:spPr>
      </p:pic>
    </p:spTree>
    <p:extLst>
      <p:ext uri="{BB962C8B-B14F-4D97-AF65-F5344CB8AC3E}">
        <p14:creationId xmlns:p14="http://schemas.microsoft.com/office/powerpoint/2010/main" val="232836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51523"/>
            <a:ext cx="8220559" cy="6909523"/>
          </a:xfrm>
        </p:spPr>
      </p:pic>
    </p:spTree>
    <p:extLst>
      <p:ext uri="{BB962C8B-B14F-4D97-AF65-F5344CB8AC3E}">
        <p14:creationId xmlns:p14="http://schemas.microsoft.com/office/powerpoint/2010/main" val="356510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25" y="593367"/>
            <a:ext cx="4711500" cy="763600"/>
          </a:xfrm>
        </p:spPr>
        <p:txBody>
          <a:bodyPr wrap="square" anchor="t">
            <a:normAutofit/>
          </a:bodyPr>
          <a:lstStyle/>
          <a:p>
            <a:r>
              <a:rPr lang="tr-TR" b="1" dirty="0"/>
              <a:t>Rules of abbreviation</a:t>
            </a:r>
          </a:p>
        </p:txBody>
      </p:sp>
      <p:sp>
        <p:nvSpPr>
          <p:cNvPr id="3" name="Content Placeholder 2"/>
          <p:cNvSpPr>
            <a:spLocks noGrp="1"/>
          </p:cNvSpPr>
          <p:nvPr>
            <p:ph type="body" idx="1"/>
          </p:nvPr>
        </p:nvSpPr>
        <p:spPr>
          <a:xfrm>
            <a:off x="713250" y="1697233"/>
            <a:ext cx="7717500" cy="4394400"/>
          </a:xfrm>
        </p:spPr>
        <p:txBody>
          <a:bodyPr wrap="square" anchor="t">
            <a:normAutofit/>
          </a:bodyPr>
          <a:lstStyle/>
          <a:p>
            <a:pPr>
              <a:spcAft>
                <a:spcPts val="600"/>
              </a:spcAft>
            </a:pPr>
            <a:r>
              <a:rPr lang="en-US" sz="2400" dirty="0"/>
              <a:t>In your notes</a:t>
            </a:r>
            <a:r>
              <a:rPr lang="tr-TR" sz="2400" dirty="0"/>
              <a:t>, don’t take down the long words in </a:t>
            </a:r>
            <a:r>
              <a:rPr lang="tr-TR" sz="2400" dirty="0" err="1"/>
              <a:t>full</a:t>
            </a:r>
            <a:r>
              <a:rPr lang="tr-TR" sz="2400" dirty="0"/>
              <a:t>.</a:t>
            </a:r>
          </a:p>
          <a:p>
            <a:pPr marL="114300" indent="0">
              <a:spcAft>
                <a:spcPts val="600"/>
              </a:spcAft>
              <a:buNone/>
            </a:pPr>
            <a:endParaRPr lang="tr-TR" sz="2400" dirty="0"/>
          </a:p>
          <a:p>
            <a:pPr>
              <a:spcAft>
                <a:spcPts val="600"/>
              </a:spcAft>
            </a:pPr>
            <a:r>
              <a:rPr lang="tr-TR" sz="2400" dirty="0"/>
              <a:t>The rule of thumb:</a:t>
            </a:r>
          </a:p>
          <a:p>
            <a:pPr indent="0">
              <a:spcAft>
                <a:spcPts val="600"/>
              </a:spcAft>
              <a:buNone/>
            </a:pPr>
            <a:endParaRPr lang="tr-TR" sz="2400" dirty="0"/>
          </a:p>
          <a:p>
            <a:pPr indent="0">
              <a:spcAft>
                <a:spcPts val="600"/>
              </a:spcAft>
              <a:buNone/>
            </a:pPr>
            <a:r>
              <a:rPr lang="tr-TR" sz="2400" dirty="0"/>
              <a:t>	More than four-five letters? 	</a:t>
            </a:r>
          </a:p>
          <a:p>
            <a:pPr indent="0">
              <a:spcAft>
                <a:spcPts val="600"/>
              </a:spcAft>
              <a:buNone/>
            </a:pPr>
            <a:r>
              <a:rPr lang="tr-TR" sz="2400" dirty="0"/>
              <a:t>			Note the abbreviated form.</a:t>
            </a:r>
            <a:endParaRPr lang="en-US" sz="2400" dirty="0"/>
          </a:p>
        </p:txBody>
      </p:sp>
    </p:spTree>
    <p:extLst>
      <p:ext uri="{BB962C8B-B14F-4D97-AF65-F5344CB8AC3E}">
        <p14:creationId xmlns:p14="http://schemas.microsoft.com/office/powerpoint/2010/main" val="3351093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25" y="593367"/>
            <a:ext cx="4711500" cy="763600"/>
          </a:xfrm>
        </p:spPr>
        <p:txBody>
          <a:bodyPr wrap="square" anchor="t">
            <a:normAutofit/>
          </a:bodyPr>
          <a:lstStyle/>
          <a:p>
            <a:r>
              <a:rPr lang="tr-TR" b="1" dirty="0"/>
              <a:t>Rules of abbreviation</a:t>
            </a:r>
          </a:p>
        </p:txBody>
      </p:sp>
      <p:sp>
        <p:nvSpPr>
          <p:cNvPr id="3" name="Content Placeholder 2"/>
          <p:cNvSpPr>
            <a:spLocks noGrp="1"/>
          </p:cNvSpPr>
          <p:nvPr>
            <p:ph type="body" idx="1"/>
          </p:nvPr>
        </p:nvSpPr>
        <p:spPr>
          <a:xfrm>
            <a:off x="713250" y="1697233"/>
            <a:ext cx="7717500" cy="4394400"/>
          </a:xfrm>
        </p:spPr>
        <p:txBody>
          <a:bodyPr wrap="square" anchor="t">
            <a:normAutofit/>
          </a:bodyPr>
          <a:lstStyle/>
          <a:p>
            <a:pPr>
              <a:lnSpc>
                <a:spcPct val="250000"/>
              </a:lnSpc>
              <a:spcAft>
                <a:spcPts val="600"/>
              </a:spcAft>
            </a:pPr>
            <a:r>
              <a:rPr lang="en-US" sz="1400" dirty="0"/>
              <a:t>Specialized  -&gt;   </a:t>
            </a:r>
            <a:r>
              <a:rPr lang="en-US" sz="1400" b="1" i="1" dirty="0" err="1"/>
              <a:t>Sp</a:t>
            </a:r>
            <a:r>
              <a:rPr lang="en-US" sz="1400" b="1" i="1" dirty="0"/>
              <a:t> </a:t>
            </a:r>
            <a:r>
              <a:rPr lang="en-US" sz="1400" b="1" i="1" baseline="30000" dirty="0"/>
              <a:t>ed</a:t>
            </a:r>
            <a:endParaRPr lang="en-US" sz="1400" b="1" dirty="0"/>
          </a:p>
          <a:p>
            <a:pPr>
              <a:lnSpc>
                <a:spcPct val="250000"/>
              </a:lnSpc>
              <a:spcAft>
                <a:spcPts val="600"/>
              </a:spcAft>
            </a:pPr>
            <a:r>
              <a:rPr lang="en-US" sz="1400" dirty="0"/>
              <a:t>Stat.  can be for </a:t>
            </a:r>
            <a:r>
              <a:rPr lang="en-US" sz="1400" b="1" dirty="0"/>
              <a:t>‘statute’ </a:t>
            </a:r>
            <a:r>
              <a:rPr lang="en-US" sz="1400" dirty="0"/>
              <a:t>or </a:t>
            </a:r>
            <a:r>
              <a:rPr lang="en-US" sz="1400" b="1" dirty="0"/>
              <a:t>‘statistics’  </a:t>
            </a:r>
            <a:r>
              <a:rPr lang="en-US" sz="1400" dirty="0"/>
              <a:t>-&gt;   </a:t>
            </a:r>
            <a:r>
              <a:rPr lang="en-US" sz="1400" b="1" i="1" dirty="0"/>
              <a:t>St </a:t>
            </a:r>
            <a:r>
              <a:rPr lang="en-US" sz="1400" b="1" i="1" baseline="30000" dirty="0" err="1"/>
              <a:t>ute</a:t>
            </a:r>
            <a:r>
              <a:rPr lang="en-US" sz="1400" b="1" i="1" dirty="0"/>
              <a:t>  St </a:t>
            </a:r>
            <a:r>
              <a:rPr lang="en-US" sz="1400" b="1" i="1" baseline="30000" dirty="0" err="1"/>
              <a:t>ics</a:t>
            </a:r>
            <a:r>
              <a:rPr lang="en-US" sz="1400" b="1" i="1" dirty="0"/>
              <a:t> </a:t>
            </a:r>
          </a:p>
          <a:p>
            <a:pPr>
              <a:lnSpc>
                <a:spcPct val="250000"/>
              </a:lnSpc>
              <a:spcAft>
                <a:spcPts val="600"/>
              </a:spcAft>
            </a:pPr>
            <a:r>
              <a:rPr lang="en-US" sz="1400" dirty="0"/>
              <a:t>Prod. can be for </a:t>
            </a:r>
            <a:r>
              <a:rPr lang="en-US" sz="1400" b="1" dirty="0"/>
              <a:t>‘production’, ‘producer’, ‘product’</a:t>
            </a:r>
            <a:r>
              <a:rPr lang="en-US" sz="1400" dirty="0"/>
              <a:t> or </a:t>
            </a:r>
            <a:r>
              <a:rPr lang="en-US" sz="1400" b="1" dirty="0"/>
              <a:t>‘productivity’ </a:t>
            </a:r>
            <a:r>
              <a:rPr lang="tr-TR" sz="1400" b="1" dirty="0"/>
              <a:t> </a:t>
            </a:r>
            <a:r>
              <a:rPr lang="tr-TR" sz="1400" dirty="0"/>
              <a:t>-&gt;  </a:t>
            </a:r>
            <a:r>
              <a:rPr lang="tr-TR" sz="1400" b="1" i="1" dirty="0"/>
              <a:t>Pr</a:t>
            </a:r>
            <a:r>
              <a:rPr lang="tr-TR" sz="1400" b="1" i="1" baseline="30000" dirty="0"/>
              <a:t> on   </a:t>
            </a:r>
            <a:r>
              <a:rPr lang="tr-TR" sz="1400" b="1" i="1" dirty="0"/>
              <a:t>Pr </a:t>
            </a:r>
            <a:r>
              <a:rPr lang="tr-TR" sz="1400" b="1" i="1" baseline="30000" dirty="0"/>
              <a:t>er</a:t>
            </a:r>
            <a:r>
              <a:rPr lang="tr-TR" sz="1400" b="1" i="1" dirty="0"/>
              <a:t>  Pr</a:t>
            </a:r>
            <a:r>
              <a:rPr lang="tr-TR" sz="1400" b="1" i="1" baseline="30000" dirty="0"/>
              <a:t> ct    </a:t>
            </a:r>
            <a:r>
              <a:rPr lang="tr-TR" sz="1400" b="1" i="1" dirty="0"/>
              <a:t>Pr </a:t>
            </a:r>
            <a:r>
              <a:rPr lang="tr-TR" sz="1400" b="1" i="1" baseline="30000" dirty="0"/>
              <a:t>vity </a:t>
            </a:r>
            <a:r>
              <a:rPr lang="tr-TR" sz="1400" b="1" dirty="0"/>
              <a:t> </a:t>
            </a:r>
          </a:p>
          <a:p>
            <a:pPr>
              <a:lnSpc>
                <a:spcPct val="250000"/>
              </a:lnSpc>
              <a:spcAft>
                <a:spcPts val="600"/>
              </a:spcAft>
            </a:pPr>
            <a:r>
              <a:rPr lang="tr-TR" sz="1400" dirty="0"/>
              <a:t>Com. can be for </a:t>
            </a:r>
            <a:r>
              <a:rPr lang="tr-TR" sz="1400" b="1" dirty="0"/>
              <a:t>‘commission’ </a:t>
            </a:r>
            <a:r>
              <a:rPr lang="tr-TR" sz="1400" dirty="0"/>
              <a:t>or </a:t>
            </a:r>
            <a:r>
              <a:rPr lang="tr-TR" sz="1400" b="1" dirty="0"/>
              <a:t>‘committee’  </a:t>
            </a:r>
            <a:r>
              <a:rPr lang="tr-TR" sz="1400" dirty="0"/>
              <a:t>-&gt; </a:t>
            </a:r>
            <a:r>
              <a:rPr lang="tr-TR" sz="1400" b="1" i="1" dirty="0"/>
              <a:t>C</a:t>
            </a:r>
            <a:r>
              <a:rPr lang="tr-TR" sz="1400" b="1" i="1" baseline="30000" dirty="0"/>
              <a:t> on</a:t>
            </a:r>
            <a:r>
              <a:rPr lang="tr-TR" sz="1400" b="1" i="1" dirty="0"/>
              <a:t>   C</a:t>
            </a:r>
            <a:r>
              <a:rPr lang="tr-TR" sz="1400" b="1" i="1" baseline="30000" dirty="0"/>
              <a:t> tee</a:t>
            </a:r>
            <a:endParaRPr lang="tr-TR" sz="1400" b="1" dirty="0"/>
          </a:p>
          <a:p>
            <a:pPr>
              <a:spcAft>
                <a:spcPts val="600"/>
              </a:spcAft>
            </a:pPr>
            <a:endParaRPr lang="en-US" dirty="0"/>
          </a:p>
          <a:p>
            <a:pPr>
              <a:spcAft>
                <a:spcPts val="600"/>
              </a:spcAft>
            </a:pPr>
            <a:endParaRPr lang="en-US" dirty="0"/>
          </a:p>
        </p:txBody>
      </p:sp>
    </p:spTree>
    <p:extLst>
      <p:ext uri="{BB962C8B-B14F-4D97-AF65-F5344CB8AC3E}">
        <p14:creationId xmlns:p14="http://schemas.microsoft.com/office/powerpoint/2010/main" val="4124363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01554"/>
            <a:ext cx="7272808" cy="7163607"/>
          </a:xfrm>
        </p:spPr>
      </p:pic>
    </p:spTree>
    <p:extLst>
      <p:ext uri="{BB962C8B-B14F-4D97-AF65-F5344CB8AC3E}">
        <p14:creationId xmlns:p14="http://schemas.microsoft.com/office/powerpoint/2010/main" val="2845489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a:t>Rules of abbreviation</a:t>
            </a:r>
          </a:p>
        </p:txBody>
      </p:sp>
      <p:sp>
        <p:nvSpPr>
          <p:cNvPr id="3" name="Content Placeholder 2"/>
          <p:cNvSpPr>
            <a:spLocks noGrp="1"/>
          </p:cNvSpPr>
          <p:nvPr>
            <p:ph idx="1"/>
          </p:nvPr>
        </p:nvSpPr>
        <p:spPr/>
        <p:txBody>
          <a:bodyPr/>
          <a:lstStyle/>
          <a:p>
            <a:r>
              <a:rPr lang="tr-TR" b="1" dirty="0"/>
              <a:t>Plurals</a:t>
            </a:r>
          </a:p>
          <a:p>
            <a:endParaRPr lang="tr-TR" b="1" dirty="0"/>
          </a:p>
          <a:p>
            <a:r>
              <a:rPr lang="tr-TR" b="1" dirty="0"/>
              <a:t>Institution   -&gt; </a:t>
            </a:r>
            <a:r>
              <a:rPr lang="tr-TR" b="1" i="1" dirty="0"/>
              <a:t>Inst</a:t>
            </a:r>
            <a:r>
              <a:rPr lang="tr-TR" b="1" i="1" baseline="30000" dirty="0"/>
              <a:t>  n </a:t>
            </a:r>
            <a:r>
              <a:rPr lang="tr-TR" b="1" i="1" dirty="0"/>
              <a:t>   </a:t>
            </a:r>
          </a:p>
          <a:p>
            <a:endParaRPr lang="tr-TR" b="1" i="1" dirty="0"/>
          </a:p>
          <a:p>
            <a:r>
              <a:rPr lang="tr-TR" b="1" dirty="0"/>
              <a:t>Institutions  -&gt;   </a:t>
            </a:r>
            <a:r>
              <a:rPr lang="tr-TR" b="1" i="1" dirty="0"/>
              <a:t>Inst</a:t>
            </a:r>
            <a:r>
              <a:rPr lang="tr-TR" b="1" i="1" baseline="30000" dirty="0"/>
              <a:t>  n</a:t>
            </a:r>
            <a:r>
              <a:rPr lang="tr-TR" b="1" dirty="0"/>
              <a:t> </a:t>
            </a:r>
            <a:r>
              <a:rPr lang="tr-TR" b="1" i="1" dirty="0"/>
              <a:t>s</a:t>
            </a:r>
            <a:endParaRPr lang="tr-TR" b="1" i="1" baseline="30000" dirty="0"/>
          </a:p>
        </p:txBody>
      </p:sp>
    </p:spTree>
    <p:extLst>
      <p:ext uri="{BB962C8B-B14F-4D97-AF65-F5344CB8AC3E}">
        <p14:creationId xmlns:p14="http://schemas.microsoft.com/office/powerpoint/2010/main" val="2774065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verbs</a:t>
            </a:r>
          </a:p>
        </p:txBody>
      </p:sp>
      <p:sp>
        <p:nvSpPr>
          <p:cNvPr id="3" name="Content Placeholder 2"/>
          <p:cNvSpPr>
            <a:spLocks noGrp="1"/>
          </p:cNvSpPr>
          <p:nvPr>
            <p:ph idx="1"/>
          </p:nvPr>
        </p:nvSpPr>
        <p:spPr>
          <a:xfrm>
            <a:off x="713225" y="1484784"/>
            <a:ext cx="7059175" cy="4001617"/>
          </a:xfrm>
        </p:spPr>
        <p:txBody>
          <a:bodyPr numCol="1"/>
          <a:lstStyle/>
          <a:p>
            <a:pPr>
              <a:lnSpc>
                <a:spcPct val="150000"/>
              </a:lnSpc>
            </a:pPr>
            <a:r>
              <a:rPr lang="tr-TR" sz="1600" b="1" dirty="0" err="1"/>
              <a:t>Verb</a:t>
            </a:r>
            <a:r>
              <a:rPr lang="tr-TR" sz="1600" b="1" dirty="0"/>
              <a:t> </a:t>
            </a:r>
            <a:r>
              <a:rPr lang="tr-TR" sz="1600" b="1" dirty="0" err="1"/>
              <a:t>Conjugations</a:t>
            </a:r>
            <a:endParaRPr lang="tr-TR" sz="1600" b="1" dirty="0"/>
          </a:p>
          <a:p>
            <a:pPr lvl="1">
              <a:lnSpc>
                <a:spcPct val="150000"/>
              </a:lnSpc>
            </a:pPr>
            <a:r>
              <a:rPr lang="tr-TR" sz="1600" b="1" i="1" dirty="0"/>
              <a:t>He works   			work</a:t>
            </a:r>
          </a:p>
          <a:p>
            <a:pPr lvl="1">
              <a:lnSpc>
                <a:spcPct val="150000"/>
              </a:lnSpc>
            </a:pPr>
            <a:r>
              <a:rPr lang="tr-TR" sz="1600" b="1" i="1" dirty="0"/>
              <a:t>He doesn’t work		X work</a:t>
            </a:r>
          </a:p>
          <a:p>
            <a:pPr lvl="1">
              <a:lnSpc>
                <a:spcPct val="150000"/>
              </a:lnSpc>
            </a:pPr>
            <a:r>
              <a:rPr lang="tr-TR" sz="1600" b="1" i="1" dirty="0"/>
              <a:t>Does he know the consequences   ? Know consequences </a:t>
            </a:r>
            <a:r>
              <a:rPr lang="tr-TR" b="1" i="1" dirty="0"/>
              <a:t>?</a:t>
            </a:r>
          </a:p>
        </p:txBody>
      </p:sp>
    </p:spTree>
    <p:extLst>
      <p:ext uri="{BB962C8B-B14F-4D97-AF65-F5344CB8AC3E}">
        <p14:creationId xmlns:p14="http://schemas.microsoft.com/office/powerpoint/2010/main" val="2049521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2"/>
          </p:nvPr>
        </p:nvSpPr>
        <p:spPr>
          <a:xfrm>
            <a:off x="2247500" y="2386733"/>
            <a:ext cx="5160300" cy="3202800"/>
          </a:xfrm>
        </p:spPr>
        <p:txBody>
          <a:bodyPr wrap="square" anchor="t">
            <a:normAutofit/>
          </a:bodyPr>
          <a:lstStyle/>
          <a:p>
            <a:pPr>
              <a:lnSpc>
                <a:spcPct val="90000"/>
              </a:lnSpc>
              <a:spcAft>
                <a:spcPts val="600"/>
              </a:spcAft>
            </a:pPr>
            <a:r>
              <a:rPr lang="tr-TR" b="1"/>
              <a:t>Verb Tenses </a:t>
            </a:r>
          </a:p>
          <a:p>
            <a:pPr indent="0">
              <a:lnSpc>
                <a:spcPct val="90000"/>
              </a:lnSpc>
              <a:spcAft>
                <a:spcPts val="600"/>
              </a:spcAft>
              <a:buNone/>
            </a:pPr>
            <a:endParaRPr lang="tr-TR" b="1"/>
          </a:p>
          <a:p>
            <a:pPr lvl="1" algn="l">
              <a:lnSpc>
                <a:spcPct val="90000"/>
              </a:lnSpc>
              <a:spcAft>
                <a:spcPts val="600"/>
              </a:spcAft>
            </a:pPr>
            <a:r>
              <a:rPr lang="tr-TR" b="1" i="1">
                <a:solidFill>
                  <a:srgbClr val="374957"/>
                </a:solidFill>
              </a:rPr>
              <a:t>Work	 	work</a:t>
            </a:r>
          </a:p>
          <a:p>
            <a:pPr lvl="1" algn="l">
              <a:lnSpc>
                <a:spcPct val="90000"/>
              </a:lnSpc>
              <a:spcAft>
                <a:spcPts val="600"/>
              </a:spcAft>
            </a:pPr>
            <a:r>
              <a:rPr lang="tr-TR" b="1" i="1">
                <a:solidFill>
                  <a:srgbClr val="374957"/>
                </a:solidFill>
              </a:rPr>
              <a:t>Work</a:t>
            </a:r>
            <a:r>
              <a:rPr lang="tr-TR" b="1" i="1" baseline="30000">
                <a:solidFill>
                  <a:srgbClr val="374957"/>
                </a:solidFill>
              </a:rPr>
              <a:t> g</a:t>
            </a:r>
            <a:r>
              <a:rPr lang="tr-TR" b="1" i="1">
                <a:solidFill>
                  <a:srgbClr val="374957"/>
                </a:solidFill>
              </a:rPr>
              <a:t>   		working</a:t>
            </a:r>
          </a:p>
          <a:p>
            <a:pPr lvl="1" algn="l">
              <a:lnSpc>
                <a:spcPct val="90000"/>
              </a:lnSpc>
              <a:spcAft>
                <a:spcPts val="600"/>
              </a:spcAft>
            </a:pPr>
            <a:r>
              <a:rPr lang="tr-TR" b="1" i="1" u="sng">
                <a:solidFill>
                  <a:srgbClr val="374957"/>
                </a:solidFill>
              </a:rPr>
              <a:t>Work</a:t>
            </a:r>
            <a:r>
              <a:rPr lang="tr-TR" b="1" u="sng">
                <a:solidFill>
                  <a:srgbClr val="374957"/>
                </a:solidFill>
              </a:rPr>
              <a:t>|</a:t>
            </a:r>
            <a:r>
              <a:rPr lang="tr-TR" b="1">
                <a:solidFill>
                  <a:srgbClr val="374957"/>
                </a:solidFill>
              </a:rPr>
              <a:t>		</a:t>
            </a:r>
            <a:r>
              <a:rPr lang="tr-TR" b="1" i="1">
                <a:solidFill>
                  <a:srgbClr val="374957"/>
                </a:solidFill>
              </a:rPr>
              <a:t>worked</a:t>
            </a:r>
            <a:endParaRPr lang="tr-TR" b="1" u="sng">
              <a:solidFill>
                <a:srgbClr val="374957"/>
              </a:solidFill>
            </a:endParaRPr>
          </a:p>
          <a:p>
            <a:pPr lvl="1" algn="l">
              <a:lnSpc>
                <a:spcPct val="90000"/>
              </a:lnSpc>
              <a:spcAft>
                <a:spcPts val="600"/>
              </a:spcAft>
            </a:pPr>
            <a:r>
              <a:rPr lang="tr-TR" b="1" u="sng">
                <a:solidFill>
                  <a:srgbClr val="374957"/>
                </a:solidFill>
              </a:rPr>
              <a:t>|</a:t>
            </a:r>
            <a:r>
              <a:rPr lang="tr-TR" b="1" i="1" u="sng">
                <a:solidFill>
                  <a:srgbClr val="374957"/>
                </a:solidFill>
              </a:rPr>
              <a:t>work </a:t>
            </a:r>
            <a:r>
              <a:rPr lang="tr-TR" b="1" i="1">
                <a:solidFill>
                  <a:srgbClr val="374957"/>
                </a:solidFill>
              </a:rPr>
              <a:t>		will work</a:t>
            </a:r>
            <a:endParaRPr lang="tr-TR" b="1" i="1" u="sng">
              <a:solidFill>
                <a:srgbClr val="374957"/>
              </a:solidFill>
            </a:endParaRPr>
          </a:p>
          <a:p>
            <a:pPr lvl="1" algn="l">
              <a:lnSpc>
                <a:spcPct val="90000"/>
              </a:lnSpc>
              <a:spcAft>
                <a:spcPts val="600"/>
              </a:spcAft>
            </a:pPr>
            <a:r>
              <a:rPr lang="tr-TR" b="1" i="1">
                <a:solidFill>
                  <a:srgbClr val="374957"/>
                </a:solidFill>
              </a:rPr>
              <a:t>Work 		would work		</a:t>
            </a:r>
          </a:p>
          <a:p>
            <a:pPr lvl="1" algn="l">
              <a:lnSpc>
                <a:spcPct val="90000"/>
              </a:lnSpc>
              <a:spcAft>
                <a:spcPts val="600"/>
              </a:spcAft>
            </a:pPr>
            <a:r>
              <a:rPr lang="tr-TR" b="1" i="1" u="sng">
                <a:solidFill>
                  <a:srgbClr val="374957"/>
                </a:solidFill>
              </a:rPr>
              <a:t>Work</a:t>
            </a:r>
            <a:r>
              <a:rPr lang="tr-TR" b="1" u="sng">
                <a:solidFill>
                  <a:srgbClr val="374957"/>
                </a:solidFill>
              </a:rPr>
              <a:t>|</a:t>
            </a:r>
            <a:r>
              <a:rPr lang="tr-TR" b="1">
                <a:solidFill>
                  <a:srgbClr val="374957"/>
                </a:solidFill>
              </a:rPr>
              <a:t>		</a:t>
            </a:r>
            <a:r>
              <a:rPr lang="tr-TR" b="1" i="1">
                <a:solidFill>
                  <a:srgbClr val="374957"/>
                </a:solidFill>
              </a:rPr>
              <a:t>would have worked</a:t>
            </a:r>
          </a:p>
        </p:txBody>
      </p:sp>
      <p:sp>
        <p:nvSpPr>
          <p:cNvPr id="2" name="Title 1"/>
          <p:cNvSpPr>
            <a:spLocks noGrp="1"/>
          </p:cNvSpPr>
          <p:nvPr>
            <p:ph type="title"/>
          </p:nvPr>
        </p:nvSpPr>
        <p:spPr>
          <a:xfrm>
            <a:off x="713225" y="593367"/>
            <a:ext cx="4297200" cy="763600"/>
          </a:xfrm>
        </p:spPr>
        <p:txBody>
          <a:bodyPr wrap="square" anchor="t">
            <a:normAutofit/>
          </a:bodyPr>
          <a:lstStyle/>
          <a:p>
            <a:r>
              <a:rPr lang="tr-TR" b="1" dirty="0"/>
              <a:t>verbs</a:t>
            </a:r>
            <a:endParaRPr lang="en-US" b="1" dirty="0"/>
          </a:p>
        </p:txBody>
      </p:sp>
    </p:spTree>
    <p:extLst>
      <p:ext uri="{BB962C8B-B14F-4D97-AF65-F5344CB8AC3E}">
        <p14:creationId xmlns:p14="http://schemas.microsoft.com/office/powerpoint/2010/main" val="3182265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71400"/>
            <a:ext cx="7401254" cy="7206486"/>
          </a:xfrm>
        </p:spPr>
      </p:pic>
    </p:spTree>
    <p:extLst>
      <p:ext uri="{BB962C8B-B14F-4D97-AF65-F5344CB8AC3E}">
        <p14:creationId xmlns:p14="http://schemas.microsoft.com/office/powerpoint/2010/main" val="228602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25" y="593367"/>
            <a:ext cx="7717500" cy="763600"/>
          </a:xfrm>
        </p:spPr>
        <p:txBody>
          <a:bodyPr wrap="square" anchor="t">
            <a:normAutofit/>
          </a:bodyPr>
          <a:lstStyle/>
          <a:p>
            <a:r>
              <a:rPr lang="tr-TR" b="1" dirty="0"/>
              <a:t>CLAUSES</a:t>
            </a:r>
          </a:p>
        </p:txBody>
      </p:sp>
      <p:graphicFrame>
        <p:nvGraphicFramePr>
          <p:cNvPr id="5" name="Content Placeholder 2">
            <a:extLst>
              <a:ext uri="{FF2B5EF4-FFF2-40B4-BE49-F238E27FC236}">
                <a16:creationId xmlns:a16="http://schemas.microsoft.com/office/drawing/2014/main" id="{D20568E5-82D3-8C1F-3A8B-37AA06F9F661}"/>
              </a:ext>
            </a:extLst>
          </p:cNvPr>
          <p:cNvGraphicFramePr>
            <a:graphicFrameLocks noGrp="1"/>
          </p:cNvGraphicFramePr>
          <p:nvPr>
            <p:ph idx="1"/>
            <p:extLst>
              <p:ext uri="{D42A27DB-BD31-4B8C-83A1-F6EECF244321}">
                <p14:modId xmlns:p14="http://schemas.microsoft.com/office/powerpoint/2010/main" val="2311090263"/>
              </p:ext>
            </p:extLst>
          </p:nvPr>
        </p:nvGraphicFramePr>
        <p:xfrm>
          <a:off x="1371600" y="2438400"/>
          <a:ext cx="6400800" cy="304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6603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Verbs</a:t>
            </a:r>
            <a:endParaRPr lang="en-US" b="1" dirty="0"/>
          </a:p>
        </p:txBody>
      </p:sp>
      <p:sp>
        <p:nvSpPr>
          <p:cNvPr id="3" name="Content Placeholder 2"/>
          <p:cNvSpPr>
            <a:spLocks noGrp="1"/>
          </p:cNvSpPr>
          <p:nvPr>
            <p:ph idx="1"/>
          </p:nvPr>
        </p:nvSpPr>
        <p:spPr/>
        <p:txBody>
          <a:bodyPr/>
          <a:lstStyle/>
          <a:p>
            <a:r>
              <a:rPr lang="tr-TR" b="1" dirty="0"/>
              <a:t>Modal Verbs</a:t>
            </a:r>
          </a:p>
          <a:p>
            <a:pPr lvl="2"/>
            <a:r>
              <a:rPr lang="tr-TR" sz="1600" b="1" i="1" dirty="0"/>
              <a:t>Should    -&gt;   shd</a:t>
            </a:r>
          </a:p>
          <a:p>
            <a:pPr lvl="2"/>
            <a:r>
              <a:rPr lang="tr-TR" sz="1600" b="1" i="1" dirty="0"/>
              <a:t>Could     -&gt;    cd</a:t>
            </a:r>
          </a:p>
          <a:p>
            <a:pPr lvl="2"/>
            <a:r>
              <a:rPr lang="tr-TR" sz="1600" b="1" i="1" dirty="0"/>
              <a:t>Would    -&gt;     </a:t>
            </a:r>
            <a:r>
              <a:rPr lang="tr-TR" sz="1600" b="1" dirty="0"/>
              <a:t>^</a:t>
            </a:r>
          </a:p>
          <a:p>
            <a:pPr lvl="2"/>
            <a:r>
              <a:rPr lang="tr-TR" sz="1600" b="1" i="1" dirty="0"/>
              <a:t>Must      -&gt;     </a:t>
            </a:r>
            <a:r>
              <a:rPr lang="tr-TR" sz="1600" b="1" dirty="0"/>
              <a:t>&gt;</a:t>
            </a:r>
          </a:p>
          <a:p>
            <a:pPr lvl="2"/>
            <a:r>
              <a:rPr lang="tr-TR" sz="1600" b="1" i="1" dirty="0"/>
              <a:t>May        -&gt;    may</a:t>
            </a:r>
          </a:p>
          <a:p>
            <a:pPr marL="514350" lvl="1" indent="0">
              <a:buNone/>
            </a:pPr>
            <a:r>
              <a:rPr lang="tr-TR" b="1" i="1" dirty="0"/>
              <a:t>	</a:t>
            </a:r>
          </a:p>
          <a:p>
            <a:pPr marL="514350" lvl="1" indent="0">
              <a:buNone/>
            </a:pPr>
            <a:r>
              <a:rPr lang="tr-TR" b="1" i="1" dirty="0"/>
              <a:t>           </a:t>
            </a:r>
            <a:r>
              <a:rPr lang="tr-TR" b="1" dirty="0"/>
              <a:t>HORIZONTALLY TO THE VERB</a:t>
            </a:r>
            <a:endParaRPr lang="tr-TR" b="1" i="1" dirty="0"/>
          </a:p>
          <a:p>
            <a:pPr marL="514350" lvl="1" indent="0">
              <a:buNone/>
            </a:pPr>
            <a:endParaRPr lang="tr-TR" b="1" i="1" dirty="0"/>
          </a:p>
          <a:p>
            <a:pPr marL="514350" lvl="1" indent="0">
              <a:buNone/>
            </a:pPr>
            <a:endParaRPr lang="tr-TR" b="1" i="1" dirty="0"/>
          </a:p>
        </p:txBody>
      </p:sp>
      <p:sp>
        <p:nvSpPr>
          <p:cNvPr id="4" name="5-Point Star 3"/>
          <p:cNvSpPr/>
          <p:nvPr/>
        </p:nvSpPr>
        <p:spPr>
          <a:xfrm>
            <a:off x="1907704" y="4653136"/>
            <a:ext cx="504056"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883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805" y="4863"/>
            <a:ext cx="9324528" cy="6867704"/>
          </a:xfrm>
        </p:spPr>
      </p:pic>
    </p:spTree>
    <p:extLst>
      <p:ext uri="{BB962C8B-B14F-4D97-AF65-F5344CB8AC3E}">
        <p14:creationId xmlns:p14="http://schemas.microsoft.com/office/powerpoint/2010/main" val="2865271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25" y="593367"/>
            <a:ext cx="7717500" cy="763600"/>
          </a:xfrm>
        </p:spPr>
        <p:txBody>
          <a:bodyPr wrap="square" anchor="t">
            <a:normAutofit/>
          </a:bodyPr>
          <a:lstStyle/>
          <a:p>
            <a:r>
              <a:rPr lang="tr-TR" b="1" dirty="0"/>
              <a:t>vERBS</a:t>
            </a:r>
            <a:endParaRPr lang="en-US" b="1" dirty="0"/>
          </a:p>
        </p:txBody>
      </p:sp>
      <p:graphicFrame>
        <p:nvGraphicFramePr>
          <p:cNvPr id="5" name="Content Placeholder 2">
            <a:extLst>
              <a:ext uri="{FF2B5EF4-FFF2-40B4-BE49-F238E27FC236}">
                <a16:creationId xmlns:a16="http://schemas.microsoft.com/office/drawing/2014/main" id="{DC0833D7-E1B3-AEE3-0AD8-D2010BDB6FD1}"/>
              </a:ext>
            </a:extLst>
          </p:cNvPr>
          <p:cNvGraphicFramePr>
            <a:graphicFrameLocks noGrp="1"/>
          </p:cNvGraphicFramePr>
          <p:nvPr>
            <p:ph idx="1"/>
            <p:extLst>
              <p:ext uri="{D42A27DB-BD31-4B8C-83A1-F6EECF244321}">
                <p14:modId xmlns:p14="http://schemas.microsoft.com/office/powerpoint/2010/main" val="3676806748"/>
              </p:ext>
            </p:extLst>
          </p:nvPr>
        </p:nvGraphicFramePr>
        <p:xfrm>
          <a:off x="1371600" y="2438400"/>
          <a:ext cx="6400800" cy="304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2189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00" y="260648"/>
            <a:ext cx="9382805" cy="6076837"/>
          </a:xfrm>
        </p:spPr>
      </p:pic>
    </p:spTree>
    <p:extLst>
      <p:ext uri="{BB962C8B-B14F-4D97-AF65-F5344CB8AC3E}">
        <p14:creationId xmlns:p14="http://schemas.microsoft.com/office/powerpoint/2010/main" val="2451124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25" y="593367"/>
            <a:ext cx="4711500" cy="763600"/>
          </a:xfrm>
        </p:spPr>
        <p:txBody>
          <a:bodyPr wrap="square" anchor="t">
            <a:normAutofit/>
          </a:bodyPr>
          <a:lstStyle/>
          <a:p>
            <a:r>
              <a:rPr lang="tr-TR" b="1" dirty="0"/>
              <a:t>The </a:t>
            </a:r>
            <a:r>
              <a:rPr lang="tr-TR" b="1" dirty="0" err="1"/>
              <a:t>recall</a:t>
            </a:r>
            <a:r>
              <a:rPr lang="tr-TR" b="1" dirty="0"/>
              <a:t> </a:t>
            </a:r>
            <a:r>
              <a:rPr lang="tr-TR" b="1" dirty="0" err="1"/>
              <a:t>line</a:t>
            </a:r>
            <a:endParaRPr lang="en-US" b="1" dirty="0"/>
          </a:p>
        </p:txBody>
      </p:sp>
      <p:sp>
        <p:nvSpPr>
          <p:cNvPr id="3" name="Content Placeholder 2"/>
          <p:cNvSpPr>
            <a:spLocks noGrp="1"/>
          </p:cNvSpPr>
          <p:nvPr>
            <p:ph type="body" idx="1"/>
          </p:nvPr>
        </p:nvSpPr>
        <p:spPr>
          <a:xfrm>
            <a:off x="713250" y="1697233"/>
            <a:ext cx="7717500" cy="4394400"/>
          </a:xfrm>
        </p:spPr>
        <p:txBody>
          <a:bodyPr wrap="square" anchor="t">
            <a:normAutofit/>
          </a:bodyPr>
          <a:lstStyle/>
          <a:p>
            <a:pPr>
              <a:spcAft>
                <a:spcPts val="600"/>
              </a:spcAft>
            </a:pPr>
            <a:r>
              <a:rPr lang="tr-TR" sz="1800" dirty="0"/>
              <a:t>The same symbol should not be noted twice on the same page.</a:t>
            </a:r>
          </a:p>
          <a:p>
            <a:pPr>
              <a:spcAft>
                <a:spcPts val="600"/>
              </a:spcAft>
            </a:pPr>
            <a:endParaRPr lang="tr-TR" sz="1800" dirty="0"/>
          </a:p>
          <a:p>
            <a:pPr>
              <a:spcAft>
                <a:spcPts val="600"/>
              </a:spcAft>
            </a:pPr>
            <a:r>
              <a:rPr lang="tr-TR" sz="1800" dirty="0"/>
              <a:t>Don’t use this technique for the linkers,  as It should be clear on the page.</a:t>
            </a:r>
          </a:p>
          <a:p>
            <a:pPr>
              <a:spcAft>
                <a:spcPts val="600"/>
              </a:spcAft>
            </a:pPr>
            <a:endParaRPr lang="tr-TR" sz="1800" dirty="0"/>
          </a:p>
          <a:p>
            <a:pPr>
              <a:spcAft>
                <a:spcPts val="600"/>
              </a:spcAft>
            </a:pPr>
            <a:r>
              <a:rPr lang="tr-TR" sz="1800" dirty="0"/>
              <a:t>Two pointers for The Recall Line:</a:t>
            </a:r>
            <a:endParaRPr lang="en-US" sz="1800" dirty="0"/>
          </a:p>
        </p:txBody>
      </p:sp>
    </p:spTree>
    <p:extLst>
      <p:ext uri="{BB962C8B-B14F-4D97-AF65-F5344CB8AC3E}">
        <p14:creationId xmlns:p14="http://schemas.microsoft.com/office/powerpoint/2010/main" val="1220953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2"/>
          </p:nvPr>
        </p:nvSpPr>
        <p:spPr>
          <a:xfrm>
            <a:off x="713225" y="1700808"/>
            <a:ext cx="8035239" cy="4176464"/>
          </a:xfrm>
        </p:spPr>
        <p:txBody>
          <a:bodyPr wrap="square" numCol="2" anchor="t">
            <a:normAutofit/>
          </a:bodyPr>
          <a:lstStyle/>
          <a:p>
            <a:pPr>
              <a:lnSpc>
                <a:spcPct val="156000"/>
              </a:lnSpc>
              <a:spcAft>
                <a:spcPts val="600"/>
              </a:spcAft>
            </a:pPr>
            <a:r>
              <a:rPr lang="en-US" dirty="0"/>
              <a:t>Use a simple line</a:t>
            </a:r>
          </a:p>
          <a:p>
            <a:pPr>
              <a:lnSpc>
                <a:spcPct val="156000"/>
              </a:lnSpc>
              <a:spcAft>
                <a:spcPts val="600"/>
              </a:spcAft>
            </a:pPr>
            <a:r>
              <a:rPr lang="en-US" dirty="0"/>
              <a:t>Not a line with an arrow at the end.</a:t>
            </a:r>
          </a:p>
          <a:p>
            <a:pPr>
              <a:lnSpc>
                <a:spcPct val="156000"/>
              </a:lnSpc>
              <a:spcAft>
                <a:spcPts val="600"/>
              </a:spcAft>
            </a:pPr>
            <a:r>
              <a:rPr lang="en-US" dirty="0"/>
              <a:t>The recall line is not a link.</a:t>
            </a:r>
          </a:p>
          <a:p>
            <a:pPr>
              <a:lnSpc>
                <a:spcPct val="156000"/>
              </a:lnSpc>
              <a:spcAft>
                <a:spcPts val="600"/>
              </a:spcAft>
            </a:pPr>
            <a:r>
              <a:rPr lang="en-US" dirty="0"/>
              <a:t>A quick way of avoiding noting the same thing twice on one page.</a:t>
            </a:r>
          </a:p>
          <a:p>
            <a:pPr>
              <a:lnSpc>
                <a:spcPct val="156000"/>
              </a:lnSpc>
              <a:spcAft>
                <a:spcPts val="600"/>
              </a:spcAft>
            </a:pPr>
            <a:r>
              <a:rPr lang="en-US" dirty="0"/>
              <a:t>Do not go over the notes you’ve taken.</a:t>
            </a:r>
          </a:p>
          <a:p>
            <a:pPr>
              <a:lnSpc>
                <a:spcPct val="156000"/>
              </a:lnSpc>
              <a:spcAft>
                <a:spcPts val="600"/>
              </a:spcAft>
            </a:pPr>
            <a:r>
              <a:rPr lang="en-US" dirty="0"/>
              <a:t>Not needed to be a straight line.</a:t>
            </a:r>
          </a:p>
          <a:p>
            <a:pPr>
              <a:lnSpc>
                <a:spcPct val="156000"/>
              </a:lnSpc>
              <a:spcAft>
                <a:spcPts val="600"/>
              </a:spcAft>
            </a:pPr>
            <a:r>
              <a:rPr lang="en-US" dirty="0"/>
              <a:t>Avoid going over the symbols on the left column. </a:t>
            </a:r>
          </a:p>
        </p:txBody>
      </p:sp>
      <p:sp>
        <p:nvSpPr>
          <p:cNvPr id="2" name="Title 1"/>
          <p:cNvSpPr>
            <a:spLocks noGrp="1"/>
          </p:cNvSpPr>
          <p:nvPr>
            <p:ph type="title"/>
          </p:nvPr>
        </p:nvSpPr>
        <p:spPr>
          <a:xfrm>
            <a:off x="713225" y="593367"/>
            <a:ext cx="4297200" cy="763600"/>
          </a:xfrm>
        </p:spPr>
        <p:txBody>
          <a:bodyPr wrap="square" anchor="t">
            <a:normAutofit/>
          </a:bodyPr>
          <a:lstStyle/>
          <a:p>
            <a:r>
              <a:rPr lang="tr-TR" b="1" dirty="0"/>
              <a:t>The recall line</a:t>
            </a:r>
            <a:endParaRPr lang="en-US" b="1" dirty="0"/>
          </a:p>
        </p:txBody>
      </p:sp>
    </p:spTree>
    <p:extLst>
      <p:ext uri="{BB962C8B-B14F-4D97-AF65-F5344CB8AC3E}">
        <p14:creationId xmlns:p14="http://schemas.microsoft.com/office/powerpoint/2010/main" val="3463599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25" y="593367"/>
            <a:ext cx="4711500" cy="763600"/>
          </a:xfrm>
        </p:spPr>
        <p:txBody>
          <a:bodyPr wrap="square" anchor="t">
            <a:normAutofit/>
          </a:bodyPr>
          <a:lstStyle/>
          <a:p>
            <a:r>
              <a:rPr lang="tr-TR" b="1" dirty="0"/>
              <a:t>The recall line</a:t>
            </a:r>
            <a:endParaRPr lang="en-US" b="1" dirty="0"/>
          </a:p>
        </p:txBody>
      </p:sp>
      <p:sp>
        <p:nvSpPr>
          <p:cNvPr id="3" name="Content Placeholder 2"/>
          <p:cNvSpPr>
            <a:spLocks noGrp="1"/>
          </p:cNvSpPr>
          <p:nvPr>
            <p:ph type="body" idx="1"/>
          </p:nvPr>
        </p:nvSpPr>
        <p:spPr>
          <a:xfrm>
            <a:off x="713250" y="1697233"/>
            <a:ext cx="7717500" cy="4394400"/>
          </a:xfrm>
        </p:spPr>
        <p:txBody>
          <a:bodyPr wrap="square" anchor="t">
            <a:normAutofit/>
          </a:bodyPr>
          <a:lstStyle/>
          <a:p>
            <a:pPr>
              <a:spcAft>
                <a:spcPts val="600"/>
              </a:spcAft>
            </a:pPr>
            <a:r>
              <a:rPr lang="tr-TR" b="1" dirty="0"/>
              <a:t>Example:</a:t>
            </a:r>
            <a:endParaRPr lang="tr-TR" b="1"/>
          </a:p>
          <a:p>
            <a:pPr indent="0">
              <a:spcAft>
                <a:spcPts val="600"/>
              </a:spcAft>
              <a:buNone/>
            </a:pPr>
            <a:r>
              <a:rPr lang="tr-TR" b="1" dirty="0"/>
              <a:t>       Since we already have a strong trade relationship, we must now ask  ourselves, where do we go from here?</a:t>
            </a:r>
            <a:endParaRPr lang="tr-TR" b="1"/>
          </a:p>
          <a:p>
            <a:pPr indent="0">
              <a:spcAft>
                <a:spcPts val="600"/>
              </a:spcAft>
              <a:buNone/>
            </a:pPr>
            <a:r>
              <a:rPr lang="tr-TR" b="1" dirty="0"/>
              <a:t>       I believe we must act today to secure our future trade relationship to benefit the next generation of Canadians and Poles.</a:t>
            </a:r>
            <a:endParaRPr lang="en-US" b="1"/>
          </a:p>
        </p:txBody>
      </p:sp>
    </p:spTree>
    <p:extLst>
      <p:ext uri="{BB962C8B-B14F-4D97-AF65-F5344CB8AC3E}">
        <p14:creationId xmlns:p14="http://schemas.microsoft.com/office/powerpoint/2010/main" val="2937784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112068"/>
            <a:ext cx="6120680" cy="6970068"/>
          </a:xfrm>
        </p:spPr>
      </p:pic>
    </p:spTree>
    <p:extLst>
      <p:ext uri="{BB962C8B-B14F-4D97-AF65-F5344CB8AC3E}">
        <p14:creationId xmlns:p14="http://schemas.microsoft.com/office/powerpoint/2010/main" val="851011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The recall line</a:t>
            </a:r>
            <a:endParaRPr lang="en-US" b="1" dirty="0"/>
          </a:p>
        </p:txBody>
      </p:sp>
      <p:sp>
        <p:nvSpPr>
          <p:cNvPr id="3" name="Content Placeholder 2"/>
          <p:cNvSpPr>
            <a:spLocks noGrp="1"/>
          </p:cNvSpPr>
          <p:nvPr>
            <p:ph idx="1"/>
          </p:nvPr>
        </p:nvSpPr>
        <p:spPr>
          <a:xfrm>
            <a:off x="539552" y="1484784"/>
            <a:ext cx="8784976" cy="4248472"/>
          </a:xfrm>
        </p:spPr>
        <p:txBody>
          <a:bodyPr>
            <a:normAutofit/>
          </a:bodyPr>
          <a:lstStyle/>
          <a:p>
            <a:r>
              <a:rPr lang="tr-TR" sz="3600" dirty="0"/>
              <a:t>So, can the recall line pass over to the next page? If can, how?</a:t>
            </a:r>
          </a:p>
          <a:p>
            <a:r>
              <a:rPr lang="tr-TR" sz="3600" dirty="0"/>
              <a:t>Can it be used for multiple </a:t>
            </a:r>
            <a:r>
              <a:rPr lang="tr-TR" sz="3600" dirty="0" err="1"/>
              <a:t>repetitions</a:t>
            </a:r>
            <a:r>
              <a:rPr lang="tr-TR" sz="3600" dirty="0"/>
              <a:t>?</a:t>
            </a:r>
            <a:endParaRPr lang="en-US" sz="3600" dirty="0"/>
          </a:p>
        </p:txBody>
      </p:sp>
    </p:spTree>
    <p:extLst>
      <p:ext uri="{BB962C8B-B14F-4D97-AF65-F5344CB8AC3E}">
        <p14:creationId xmlns:p14="http://schemas.microsoft.com/office/powerpoint/2010/main" val="4167289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The recall line</a:t>
            </a:r>
            <a:endParaRPr lang="en-US" b="1" dirty="0"/>
          </a:p>
        </p:txBody>
      </p:sp>
      <p:sp>
        <p:nvSpPr>
          <p:cNvPr id="3" name="Content Placeholder 2"/>
          <p:cNvSpPr>
            <a:spLocks noGrp="1"/>
          </p:cNvSpPr>
          <p:nvPr>
            <p:ph idx="1"/>
          </p:nvPr>
        </p:nvSpPr>
        <p:spPr>
          <a:xfrm>
            <a:off x="755576" y="1916832"/>
            <a:ext cx="7560840" cy="4032448"/>
          </a:xfrm>
        </p:spPr>
        <p:txBody>
          <a:bodyPr>
            <a:normAutofit/>
          </a:bodyPr>
          <a:lstStyle/>
          <a:p>
            <a:r>
              <a:rPr lang="en-US" b="1" dirty="0"/>
              <a:t>Example:</a:t>
            </a:r>
          </a:p>
          <a:p>
            <a:pPr indent="0">
              <a:buNone/>
            </a:pPr>
            <a:r>
              <a:rPr lang="en-US" b="1" dirty="0"/>
              <a:t>    50 years ago many African countries attained </a:t>
            </a:r>
            <a:r>
              <a:rPr lang="tr-TR" b="1" dirty="0"/>
              <a:t>indepence </a:t>
            </a:r>
            <a:r>
              <a:rPr lang="en-US" b="1" dirty="0"/>
              <a:t>on the promise that they would feed their people. 50 years later Africa is still complaining. 50 years later there is no shortage of universities that describe themselves as universities of agriculture and technology. 50 years later there is no shortage of research institutes which are donor funded. 50 years later many Africans are dying younger than they were dying in 1963. 50 years later nutrition levels have gone down. 50 years later my rural village is worse off that it was when I was a young boy.</a:t>
            </a:r>
          </a:p>
        </p:txBody>
      </p:sp>
    </p:spTree>
    <p:extLst>
      <p:ext uri="{BB962C8B-B14F-4D97-AF65-F5344CB8AC3E}">
        <p14:creationId xmlns:p14="http://schemas.microsoft.com/office/powerpoint/2010/main" val="195009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25" y="593367"/>
            <a:ext cx="4711500" cy="763600"/>
          </a:xfrm>
        </p:spPr>
        <p:txBody>
          <a:bodyPr wrap="square" anchor="t">
            <a:normAutofit/>
          </a:bodyPr>
          <a:lstStyle/>
          <a:p>
            <a:r>
              <a:rPr lang="tr-TR" b="1" dirty="0"/>
              <a:t>Clauses</a:t>
            </a:r>
          </a:p>
        </p:txBody>
      </p:sp>
      <p:sp>
        <p:nvSpPr>
          <p:cNvPr id="3" name="Content Placeholder 2"/>
          <p:cNvSpPr>
            <a:spLocks noGrp="1"/>
          </p:cNvSpPr>
          <p:nvPr>
            <p:ph type="body" idx="1"/>
          </p:nvPr>
        </p:nvSpPr>
        <p:spPr>
          <a:xfrm>
            <a:off x="713250" y="1697233"/>
            <a:ext cx="7717500" cy="4394400"/>
          </a:xfrm>
        </p:spPr>
        <p:txBody>
          <a:bodyPr wrap="square" anchor="t">
            <a:normAutofit/>
          </a:bodyPr>
          <a:lstStyle/>
          <a:p>
            <a:pPr>
              <a:spcAft>
                <a:spcPts val="600"/>
              </a:spcAft>
            </a:pPr>
            <a:r>
              <a:rPr lang="tr-TR" sz="2000" dirty="0"/>
              <a:t>What if the third element is not just a noun or a phrase but a whole clause.</a:t>
            </a:r>
          </a:p>
          <a:p>
            <a:pPr>
              <a:spcAft>
                <a:spcPts val="600"/>
              </a:spcAft>
            </a:pPr>
            <a:endParaRPr lang="tr-TR" sz="2000" dirty="0"/>
          </a:p>
          <a:p>
            <a:pPr>
              <a:spcAft>
                <a:spcPts val="600"/>
              </a:spcAft>
            </a:pPr>
            <a:r>
              <a:rPr lang="tr-TR" sz="2000" dirty="0"/>
              <a:t>Reported Speech</a:t>
            </a:r>
          </a:p>
          <a:p>
            <a:pPr>
              <a:spcAft>
                <a:spcPts val="600"/>
              </a:spcAft>
            </a:pPr>
            <a:r>
              <a:rPr lang="tr-TR" sz="2000" dirty="0"/>
              <a:t>Subordinate Clauses (Noun Clauses, Relative Clauses etc.)</a:t>
            </a:r>
          </a:p>
        </p:txBody>
      </p:sp>
    </p:spTree>
    <p:extLst>
      <p:ext uri="{BB962C8B-B14F-4D97-AF65-F5344CB8AC3E}">
        <p14:creationId xmlns:p14="http://schemas.microsoft.com/office/powerpoint/2010/main" val="3810588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
            <a:ext cx="7260138" cy="6878789"/>
          </a:xfrm>
        </p:spPr>
      </p:pic>
    </p:spTree>
    <p:extLst>
      <p:ext uri="{BB962C8B-B14F-4D97-AF65-F5344CB8AC3E}">
        <p14:creationId xmlns:p14="http://schemas.microsoft.com/office/powerpoint/2010/main" val="1753670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99392"/>
            <a:ext cx="6805736" cy="7108919"/>
          </a:xfrm>
        </p:spPr>
      </p:pic>
    </p:spTree>
    <p:extLst>
      <p:ext uri="{BB962C8B-B14F-4D97-AF65-F5344CB8AC3E}">
        <p14:creationId xmlns:p14="http://schemas.microsoft.com/office/powerpoint/2010/main" val="3156989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25" y="593367"/>
            <a:ext cx="4711500" cy="763600"/>
          </a:xfrm>
        </p:spPr>
        <p:txBody>
          <a:bodyPr wrap="square" anchor="t">
            <a:normAutofit/>
          </a:bodyPr>
          <a:lstStyle/>
          <a:p>
            <a:r>
              <a:rPr lang="tr-TR" b="1" dirty="0"/>
              <a:t>Clauses</a:t>
            </a:r>
          </a:p>
        </p:txBody>
      </p:sp>
      <p:sp>
        <p:nvSpPr>
          <p:cNvPr id="3" name="Content Placeholder 2"/>
          <p:cNvSpPr>
            <a:spLocks noGrp="1"/>
          </p:cNvSpPr>
          <p:nvPr>
            <p:ph type="body" idx="1"/>
          </p:nvPr>
        </p:nvSpPr>
        <p:spPr>
          <a:xfrm>
            <a:off x="713250" y="1697233"/>
            <a:ext cx="7717500" cy="4394400"/>
          </a:xfrm>
        </p:spPr>
        <p:txBody>
          <a:bodyPr wrap="square" anchor="t">
            <a:normAutofit/>
          </a:bodyPr>
          <a:lstStyle/>
          <a:p>
            <a:pPr indent="0">
              <a:spcAft>
                <a:spcPts val="600"/>
              </a:spcAft>
              <a:buNone/>
            </a:pPr>
            <a:r>
              <a:rPr lang="tr-TR" sz="1600" dirty="0"/>
              <a:t>               </a:t>
            </a:r>
            <a:r>
              <a:rPr lang="tr-TR" sz="1600" b="1" dirty="0"/>
              <a:t>S                        V</a:t>
            </a:r>
            <a:endParaRPr lang="tr-TR" sz="1600" dirty="0"/>
          </a:p>
          <a:p>
            <a:pPr>
              <a:spcAft>
                <a:spcPts val="600"/>
              </a:spcAft>
            </a:pPr>
            <a:r>
              <a:rPr lang="tr-TR" sz="1600" dirty="0"/>
              <a:t>David Cameron has pointed out </a:t>
            </a:r>
            <a:r>
              <a:rPr lang="tr-TR" sz="1600" b="1" dirty="0"/>
              <a:t>that ‘Immigration brings many benefits to our country –economic, social and cultural’.</a:t>
            </a:r>
          </a:p>
          <a:p>
            <a:pPr>
              <a:spcAft>
                <a:spcPts val="600"/>
              </a:spcAft>
            </a:pPr>
            <a:endParaRPr lang="tr-TR" sz="1600" b="1" dirty="0"/>
          </a:p>
          <a:p>
            <a:pPr indent="0">
              <a:spcAft>
                <a:spcPts val="600"/>
              </a:spcAft>
              <a:buNone/>
            </a:pPr>
            <a:r>
              <a:rPr lang="tr-TR" sz="1600" b="1" dirty="0"/>
              <a:t>      S   V</a:t>
            </a:r>
          </a:p>
          <a:p>
            <a:pPr>
              <a:spcAft>
                <a:spcPts val="600"/>
              </a:spcAft>
            </a:pPr>
            <a:r>
              <a:rPr lang="tr-TR" sz="1600" b="1" dirty="0"/>
              <a:t> </a:t>
            </a:r>
            <a:r>
              <a:rPr lang="tr-TR" sz="1600" dirty="0"/>
              <a:t>I think </a:t>
            </a:r>
            <a:r>
              <a:rPr lang="tr-TR" sz="1600" b="1" dirty="0"/>
              <a:t>[that] this greater cultural intermingling should be a cause for rejoicing rather than for concern.</a:t>
            </a:r>
          </a:p>
          <a:p>
            <a:pPr>
              <a:spcAft>
                <a:spcPts val="600"/>
              </a:spcAft>
            </a:pPr>
            <a:endParaRPr lang="tr-TR" dirty="0"/>
          </a:p>
        </p:txBody>
      </p:sp>
    </p:spTree>
    <p:extLst>
      <p:ext uri="{BB962C8B-B14F-4D97-AF65-F5344CB8AC3E}">
        <p14:creationId xmlns:p14="http://schemas.microsoft.com/office/powerpoint/2010/main" val="4590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25" y="593367"/>
            <a:ext cx="7717500" cy="763600"/>
          </a:xfrm>
        </p:spPr>
        <p:txBody>
          <a:bodyPr wrap="square" anchor="t">
            <a:normAutofit/>
          </a:bodyPr>
          <a:lstStyle/>
          <a:p>
            <a:r>
              <a:rPr lang="tr-TR" b="1" dirty="0"/>
              <a:t>Clauses</a:t>
            </a:r>
          </a:p>
        </p:txBody>
      </p:sp>
      <p:graphicFrame>
        <p:nvGraphicFramePr>
          <p:cNvPr id="7" name="Content Placeholder 2">
            <a:extLst>
              <a:ext uri="{FF2B5EF4-FFF2-40B4-BE49-F238E27FC236}">
                <a16:creationId xmlns:a16="http://schemas.microsoft.com/office/drawing/2014/main" id="{B2205951-B982-F5EA-5397-9F1B7EA1CDC9}"/>
              </a:ext>
            </a:extLst>
          </p:cNvPr>
          <p:cNvGraphicFramePr>
            <a:graphicFrameLocks noGrp="1"/>
          </p:cNvGraphicFramePr>
          <p:nvPr>
            <p:ph idx="1"/>
            <p:extLst>
              <p:ext uri="{D42A27DB-BD31-4B8C-83A1-F6EECF244321}">
                <p14:modId xmlns:p14="http://schemas.microsoft.com/office/powerpoint/2010/main" val="1934277608"/>
              </p:ext>
            </p:extLst>
          </p:nvPr>
        </p:nvGraphicFramePr>
        <p:xfrm>
          <a:off x="1371600" y="2438400"/>
          <a:ext cx="6400800" cy="304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5213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25" y="593367"/>
            <a:ext cx="4711500" cy="763600"/>
          </a:xfrm>
        </p:spPr>
        <p:txBody>
          <a:bodyPr wrap="square" anchor="t">
            <a:normAutofit/>
          </a:bodyPr>
          <a:lstStyle/>
          <a:p>
            <a:r>
              <a:rPr lang="tr-TR" b="1" dirty="0"/>
              <a:t>clauses</a:t>
            </a:r>
          </a:p>
        </p:txBody>
      </p:sp>
      <p:sp>
        <p:nvSpPr>
          <p:cNvPr id="3" name="Content Placeholder 2"/>
          <p:cNvSpPr>
            <a:spLocks noGrp="1"/>
          </p:cNvSpPr>
          <p:nvPr>
            <p:ph type="body" idx="1"/>
          </p:nvPr>
        </p:nvSpPr>
        <p:spPr>
          <a:xfrm>
            <a:off x="713250" y="1697233"/>
            <a:ext cx="7717500" cy="4394400"/>
          </a:xfrm>
        </p:spPr>
        <p:txBody>
          <a:bodyPr wrap="square" anchor="t">
            <a:normAutofit/>
          </a:bodyPr>
          <a:lstStyle/>
          <a:p>
            <a:pPr>
              <a:spcAft>
                <a:spcPts val="600"/>
              </a:spcAft>
            </a:pPr>
            <a:r>
              <a:rPr lang="tr-TR" sz="2000" i="1" dirty="0"/>
              <a:t>‘ </a:t>
            </a:r>
            <a:r>
              <a:rPr lang="tr-TR" sz="2000" dirty="0"/>
              <a:t>∩ ’ symbol can be used  to represent </a:t>
            </a:r>
            <a:r>
              <a:rPr lang="tr-TR" sz="2000" b="1" i="1" dirty="0"/>
              <a:t>that</a:t>
            </a:r>
            <a:r>
              <a:rPr lang="tr-TR" sz="2000" i="1" dirty="0"/>
              <a:t> </a:t>
            </a:r>
            <a:r>
              <a:rPr lang="tr-TR" sz="2000" dirty="0"/>
              <a:t>and to introduce the clauses.</a:t>
            </a:r>
          </a:p>
          <a:p>
            <a:pPr indent="0">
              <a:spcAft>
                <a:spcPts val="600"/>
              </a:spcAft>
              <a:buNone/>
            </a:pPr>
            <a:r>
              <a:rPr lang="tr-TR" sz="2000" dirty="0"/>
              <a:t>	∩ </a:t>
            </a:r>
            <a:r>
              <a:rPr lang="tr-TR" sz="2000" b="1" dirty="0"/>
              <a:t>= </a:t>
            </a:r>
            <a:r>
              <a:rPr lang="tr-TR" sz="2000" b="1" i="1" dirty="0"/>
              <a:t>that, </a:t>
            </a:r>
            <a:r>
              <a:rPr lang="tr-TR" sz="2000" b="1" i="1" dirty="0" err="1"/>
              <a:t>which</a:t>
            </a:r>
            <a:endParaRPr lang="tr-TR" sz="2000" b="1" i="1" dirty="0"/>
          </a:p>
          <a:p>
            <a:pPr indent="0">
              <a:spcAft>
                <a:spcPts val="600"/>
              </a:spcAft>
              <a:buNone/>
            </a:pPr>
            <a:endParaRPr lang="tr-TR" sz="2000" b="1" i="1" dirty="0"/>
          </a:p>
          <a:p>
            <a:pPr marL="285750" indent="-285750">
              <a:spcAft>
                <a:spcPts val="600"/>
              </a:spcAft>
            </a:pPr>
            <a:r>
              <a:rPr lang="tr-TR" sz="2000" b="1" i="1" dirty="0"/>
              <a:t>Where, when, who </a:t>
            </a:r>
            <a:r>
              <a:rPr lang="tr-TR" sz="2000" dirty="0"/>
              <a:t>are also introduce subordinate clauses.</a:t>
            </a:r>
          </a:p>
          <a:p>
            <a:pPr indent="0">
              <a:spcAft>
                <a:spcPts val="600"/>
              </a:spcAft>
              <a:buNone/>
            </a:pPr>
            <a:r>
              <a:rPr lang="tr-TR" sz="2000" dirty="0"/>
              <a:t>	∩ </a:t>
            </a:r>
            <a:r>
              <a:rPr lang="tr-TR" sz="2000" i="1" dirty="0"/>
              <a:t>◦ = </a:t>
            </a:r>
            <a:r>
              <a:rPr lang="tr-TR" sz="2000" b="1" i="1" dirty="0"/>
              <a:t>Who, whose, whom </a:t>
            </a:r>
            <a:r>
              <a:rPr lang="tr-TR" sz="2000" dirty="0"/>
              <a:t>(the  </a:t>
            </a:r>
            <a:r>
              <a:rPr lang="tr-TR" sz="2000" i="1" dirty="0"/>
              <a:t>◦  </a:t>
            </a:r>
            <a:r>
              <a:rPr lang="tr-TR" sz="2000" dirty="0"/>
              <a:t>denotes a person)</a:t>
            </a:r>
            <a:endParaRPr lang="tr-TR" sz="2000" i="1" dirty="0"/>
          </a:p>
          <a:p>
            <a:pPr indent="0">
              <a:spcAft>
                <a:spcPts val="600"/>
              </a:spcAft>
              <a:buNone/>
            </a:pPr>
            <a:r>
              <a:rPr lang="tr-TR" dirty="0"/>
              <a:t> </a:t>
            </a:r>
            <a:endParaRPr lang="tr-TR" i="1" dirty="0"/>
          </a:p>
          <a:p>
            <a:pPr indent="0">
              <a:spcAft>
                <a:spcPts val="600"/>
              </a:spcAft>
              <a:buNone/>
            </a:pPr>
            <a:endParaRPr lang="tr-TR" i="1" dirty="0"/>
          </a:p>
          <a:p>
            <a:pPr>
              <a:spcAft>
                <a:spcPts val="600"/>
              </a:spcAft>
            </a:pPr>
            <a:endParaRPr lang="tr-TR" i="1" dirty="0"/>
          </a:p>
        </p:txBody>
      </p:sp>
    </p:spTree>
    <p:extLst>
      <p:ext uri="{BB962C8B-B14F-4D97-AF65-F5344CB8AC3E}">
        <p14:creationId xmlns:p14="http://schemas.microsoft.com/office/powerpoint/2010/main" val="151848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9592" y="-171400"/>
            <a:ext cx="7272807" cy="72128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40267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81328"/>
            <a:ext cx="8208912" cy="70393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7574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25" y="593367"/>
            <a:ext cx="7717500" cy="763600"/>
          </a:xfrm>
        </p:spPr>
        <p:txBody>
          <a:bodyPr wrap="square" anchor="t">
            <a:normAutofit/>
          </a:bodyPr>
          <a:lstStyle/>
          <a:p>
            <a:r>
              <a:rPr lang="tr-TR" b="1" dirty="0"/>
              <a:t>Clauses</a:t>
            </a:r>
          </a:p>
        </p:txBody>
      </p:sp>
      <p:graphicFrame>
        <p:nvGraphicFramePr>
          <p:cNvPr id="5" name="Content Placeholder 2">
            <a:extLst>
              <a:ext uri="{FF2B5EF4-FFF2-40B4-BE49-F238E27FC236}">
                <a16:creationId xmlns:a16="http://schemas.microsoft.com/office/drawing/2014/main" id="{ACA35268-BE56-37C7-B615-7DA113DD8565}"/>
              </a:ext>
            </a:extLst>
          </p:cNvPr>
          <p:cNvGraphicFramePr>
            <a:graphicFrameLocks noGrp="1"/>
          </p:cNvGraphicFramePr>
          <p:nvPr>
            <p:ph idx="1"/>
            <p:extLst>
              <p:ext uri="{D42A27DB-BD31-4B8C-83A1-F6EECF244321}">
                <p14:modId xmlns:p14="http://schemas.microsoft.com/office/powerpoint/2010/main" val="3639593950"/>
              </p:ext>
            </p:extLst>
          </p:nvPr>
        </p:nvGraphicFramePr>
        <p:xfrm>
          <a:off x="1371600" y="2438400"/>
          <a:ext cx="6400800" cy="304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4981223"/>
      </p:ext>
    </p:extLst>
  </p:cSld>
  <p:clrMapOvr>
    <a:masterClrMapping/>
  </p:clrMapOvr>
</p:sld>
</file>

<file path=ppt/theme/theme1.xml><?xml version="1.0" encoding="utf-8"?>
<a:theme xmlns:a="http://schemas.openxmlformats.org/drawingml/2006/main" name="Tema2">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2" id="{E502DBCC-DA05-430B-9564-B93D02D57224}" vid="{EABBD63C-9692-4F4E-8774-17FD5B8F5A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Template>
  <TotalTime>185</TotalTime>
  <Words>796</Words>
  <Application>Microsoft Office PowerPoint</Application>
  <PresentationFormat>Ekran Gösterisi (4:3)</PresentationFormat>
  <Paragraphs>104</Paragraphs>
  <Slides>31</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31</vt:i4>
      </vt:variant>
    </vt:vector>
  </HeadingPairs>
  <TitlesOfParts>
    <vt:vector size="38" baseType="lpstr">
      <vt:lpstr>Arial</vt:lpstr>
      <vt:lpstr>Calibri</vt:lpstr>
      <vt:lpstr>Lato</vt:lpstr>
      <vt:lpstr>Merriweather Light</vt:lpstr>
      <vt:lpstr>Montserrat</vt:lpstr>
      <vt:lpstr>Vidaloka</vt:lpstr>
      <vt:lpstr>Tema2</vt:lpstr>
      <vt:lpstr>Note Taking Techniques for   Consecutive Translation</vt:lpstr>
      <vt:lpstr>CLAUSES</vt:lpstr>
      <vt:lpstr>Clauses</vt:lpstr>
      <vt:lpstr>Clauses</vt:lpstr>
      <vt:lpstr>Clauses</vt:lpstr>
      <vt:lpstr>clauses</vt:lpstr>
      <vt:lpstr>PowerPoint Sunusu</vt:lpstr>
      <vt:lpstr>PowerPoint Sunusu</vt:lpstr>
      <vt:lpstr>Clauses</vt:lpstr>
      <vt:lpstr>PowerPoint Sunusu</vt:lpstr>
      <vt:lpstr>PowerPoint Sunusu</vt:lpstr>
      <vt:lpstr>PowerPoint Sunusu</vt:lpstr>
      <vt:lpstr>Rules of abbreviation</vt:lpstr>
      <vt:lpstr>Rules of abbreviation</vt:lpstr>
      <vt:lpstr>PowerPoint Sunusu</vt:lpstr>
      <vt:lpstr>Rules of abbreviation</vt:lpstr>
      <vt:lpstr>verbs</vt:lpstr>
      <vt:lpstr>verbs</vt:lpstr>
      <vt:lpstr>PowerPoint Sunusu</vt:lpstr>
      <vt:lpstr>Verbs</vt:lpstr>
      <vt:lpstr>PowerPoint Sunusu</vt:lpstr>
      <vt:lpstr>vERBS</vt:lpstr>
      <vt:lpstr>PowerPoint Sunusu</vt:lpstr>
      <vt:lpstr>The recall line</vt:lpstr>
      <vt:lpstr>The recall line</vt:lpstr>
      <vt:lpstr>The recall line</vt:lpstr>
      <vt:lpstr>PowerPoint Sunusu</vt:lpstr>
      <vt:lpstr>The recall line</vt:lpstr>
      <vt:lpstr>The recall line</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 Taking Techniques for   Consecutive Translation</dc:title>
  <dc:creator>gökçe yıldız</dc:creator>
  <cp:lastModifiedBy>Beyza Şahin</cp:lastModifiedBy>
  <cp:revision>17</cp:revision>
  <dcterms:created xsi:type="dcterms:W3CDTF">2018-11-26T15:49:16Z</dcterms:created>
  <dcterms:modified xsi:type="dcterms:W3CDTF">2025-03-02T16:36:51Z</dcterms:modified>
</cp:coreProperties>
</file>