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668"/>
  </p:normalViewPr>
  <p:slideViewPr>
    <p:cSldViewPr snapToGrid="0" snapToObjects="1">
      <p:cViewPr varScale="1">
        <p:scale>
          <a:sx n="69" d="100"/>
          <a:sy n="69" d="100"/>
        </p:scale>
        <p:origin x="-116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E3D8796-7231-086F-DC3C-2F82835DB4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095F25F-9DF2-EA54-CB92-05BF37A30A34}"/>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A01C57C9-2142-D9D3-2373-C5ADEB04651D}"/>
              </a:ext>
            </a:extLst>
          </p:cNvPr>
          <p:cNvSpPr>
            <a:spLocks noGrp="1"/>
          </p:cNvSpPr>
          <p:nvPr>
            <p:ph idx="1"/>
          </p:nvPr>
        </p:nvSpPr>
        <p:spPr>
          <a:xfrm>
            <a:off x="311973" y="1417638"/>
            <a:ext cx="8374828" cy="5440362"/>
          </a:xfrm>
        </p:spPr>
        <p:txBody>
          <a:bodyPr>
            <a:normAutofit/>
          </a:bodyPr>
          <a:lstStyle/>
          <a:p>
            <a:pPr algn="just"/>
            <a:r>
              <a:rPr lang="tr-TR" sz="1800" dirty="0"/>
              <a:t>İspatın gerekmediği haller</a:t>
            </a:r>
          </a:p>
          <a:p>
            <a:pPr marL="0" indent="0" algn="just">
              <a:buNone/>
            </a:pPr>
            <a:endParaRPr lang="tr-TR" sz="1800" dirty="0"/>
          </a:p>
          <a:p>
            <a:pPr marL="0" indent="0" algn="just">
              <a:buNone/>
            </a:pPr>
            <a:r>
              <a:rPr lang="tr-TR" sz="1800" b="1" dirty="0"/>
              <a:t>3</a:t>
            </a:r>
            <a:r>
              <a:rPr lang="tr-TR" sz="1800" b="1" u="sng" dirty="0"/>
              <a:t>. Karine</a:t>
            </a:r>
            <a:endParaRPr lang="tr-TR" sz="1900" b="1" u="sng" dirty="0">
              <a:latin typeface="+mj-lt"/>
            </a:endParaRPr>
          </a:p>
          <a:p>
            <a:pPr marL="0" indent="0" algn="just">
              <a:buNone/>
            </a:pPr>
            <a:endParaRPr lang="tr-TR" sz="1800" dirty="0"/>
          </a:p>
          <a:p>
            <a:pPr marL="0" indent="0" algn="just">
              <a:buNone/>
            </a:pPr>
            <a:r>
              <a:rPr lang="tr-TR" sz="1800" dirty="0"/>
              <a:t>Karine, bilinen bir olaydan bilinmeyen başka bir olayın veya hukuksal durumun varlığı yahut yokluğu hakkında sonuç çıkarılmasıdır.</a:t>
            </a:r>
          </a:p>
          <a:p>
            <a:pPr marL="0" indent="0" algn="just">
              <a:buNone/>
            </a:pPr>
            <a:endParaRPr lang="tr-TR" sz="1800" dirty="0"/>
          </a:p>
          <a:p>
            <a:pPr marL="0" indent="0" algn="just">
              <a:buNone/>
            </a:pPr>
            <a:r>
              <a:rPr lang="tr-TR" sz="1800" dirty="0"/>
              <a:t>Karine temeli (Biline vakıa) 		  Karine Sonucu (Bilinmeyen vakıa) 		Karine</a:t>
            </a:r>
          </a:p>
          <a:p>
            <a:pPr marL="0" indent="0" algn="just">
              <a:buNone/>
            </a:pPr>
            <a:endParaRPr lang="tr-TR" sz="1900" dirty="0">
              <a:latin typeface="+mj-lt"/>
            </a:endParaRPr>
          </a:p>
          <a:p>
            <a:pPr marL="0" indent="0" algn="just">
              <a:buNone/>
            </a:pPr>
            <a:r>
              <a:rPr lang="tr-TR" sz="1900" b="1" dirty="0">
                <a:latin typeface="+mj-lt"/>
              </a:rPr>
              <a:t>Karine: </a:t>
            </a:r>
            <a:r>
              <a:rPr lang="tr-TR" sz="1900" dirty="0">
                <a:latin typeface="+mj-lt"/>
              </a:rPr>
              <a:t>Bir taşınıra zilyet olan onun maliki sayılır.</a:t>
            </a:r>
          </a:p>
          <a:p>
            <a:pPr marL="0" indent="0" algn="just">
              <a:buNone/>
            </a:pPr>
            <a:endParaRPr lang="tr-TR" sz="1900" dirty="0">
              <a:latin typeface="+mj-lt"/>
            </a:endParaRPr>
          </a:p>
          <a:p>
            <a:pPr marL="0" indent="0" algn="just">
              <a:buNone/>
            </a:pPr>
            <a:r>
              <a:rPr lang="tr-TR" sz="1900" b="1" dirty="0">
                <a:latin typeface="+mj-lt"/>
                <a:cs typeface="Times New Roman" panose="02020603050405020304" pitchFamily="18" charset="0"/>
              </a:rPr>
              <a:t>Karine türleri: </a:t>
            </a:r>
            <a:r>
              <a:rPr lang="tr-TR" sz="1900" dirty="0">
                <a:latin typeface="+mj-lt"/>
                <a:cs typeface="Times New Roman" panose="02020603050405020304" pitchFamily="18" charset="0"/>
              </a:rPr>
              <a:t>Fiili karine, kanuni karine (kuralın dayanağına göre)</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Fiili karine, genel hayat tecrübelerine göre sonuç çıkarılmasıdır.</a:t>
            </a:r>
          </a:p>
          <a:p>
            <a:pPr marL="0" indent="0" algn="just">
              <a:buNone/>
            </a:pPr>
            <a:endParaRPr lang="tr-TR" sz="1900" dirty="0">
              <a:latin typeface="+mj-lt"/>
              <a:cs typeface="Times New Roman" panose="02020603050405020304" pitchFamily="18" charset="0"/>
            </a:endParaRPr>
          </a:p>
          <a:p>
            <a:pPr marL="0" indent="0" algn="just">
              <a:buNone/>
            </a:pPr>
            <a:r>
              <a:rPr lang="tr-TR" sz="1800" dirty="0">
                <a:latin typeface="+mj-lt"/>
              </a:rPr>
              <a:t>Kanuni karine, sonuç bizzat kanundan doğar. İkiye ayrılır: Kesin karine, adi karine</a:t>
            </a:r>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
        <p:nvSpPr>
          <p:cNvPr id="4" name="Artı 3">
            <a:extLst>
              <a:ext uri="{FF2B5EF4-FFF2-40B4-BE49-F238E27FC236}">
                <a16:creationId xmlns:a16="http://schemas.microsoft.com/office/drawing/2014/main" xmlns="" id="{5DE9A9FB-FFED-90AE-0208-DEBE4ADDAD42}"/>
              </a:ext>
            </a:extLst>
          </p:cNvPr>
          <p:cNvSpPr/>
          <p:nvPr/>
        </p:nvSpPr>
        <p:spPr>
          <a:xfrm>
            <a:off x="2990626" y="3646842"/>
            <a:ext cx="516367" cy="41954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5" name="Eşit 4">
            <a:extLst>
              <a:ext uri="{FF2B5EF4-FFF2-40B4-BE49-F238E27FC236}">
                <a16:creationId xmlns:a16="http://schemas.microsoft.com/office/drawing/2014/main" xmlns="" id="{3723BE20-A738-2854-EFFE-22A8D62FA39B}"/>
              </a:ext>
            </a:extLst>
          </p:cNvPr>
          <p:cNvSpPr/>
          <p:nvPr/>
        </p:nvSpPr>
        <p:spPr>
          <a:xfrm>
            <a:off x="7057016" y="3732904"/>
            <a:ext cx="516367" cy="236668"/>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981657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algn="just"/>
            <a:r>
              <a:rPr lang="tr-TR" sz="1800" dirty="0"/>
              <a:t>İspatın gerekmediği haller</a:t>
            </a:r>
          </a:p>
          <a:p>
            <a:pPr marL="0" indent="0" algn="just">
              <a:buNone/>
            </a:pPr>
            <a:endParaRPr lang="tr-TR" sz="1800" dirty="0"/>
          </a:p>
          <a:p>
            <a:pPr marL="0" indent="0" algn="just">
              <a:buNone/>
            </a:pPr>
            <a:r>
              <a:rPr lang="tr-TR" sz="1800" b="1" u="sng" dirty="0"/>
              <a:t>3. Karine</a:t>
            </a:r>
            <a:endParaRPr lang="tr-TR" sz="1900" b="1" u="sng" dirty="0">
              <a:latin typeface="+mj-lt"/>
            </a:endParaRPr>
          </a:p>
          <a:p>
            <a:pPr marL="0" indent="0" algn="just">
              <a:buNone/>
            </a:pPr>
            <a:endParaRPr lang="tr-TR" sz="1900" dirty="0">
              <a:latin typeface="+mj-lt"/>
              <a:cs typeface="Times New Roman" panose="02020603050405020304" pitchFamily="18" charset="0"/>
            </a:endParaRPr>
          </a:p>
          <a:p>
            <a:pPr marL="0" indent="0" algn="just">
              <a:buNone/>
            </a:pPr>
            <a:r>
              <a:rPr lang="tr-TR" sz="1800" dirty="0">
                <a:latin typeface="+mj-lt"/>
              </a:rPr>
              <a:t>Kanuni karine, sonuç bizzat kanundan doğar. </a:t>
            </a:r>
          </a:p>
          <a:p>
            <a:pPr marL="0" indent="0" algn="just">
              <a:buNone/>
            </a:pPr>
            <a:r>
              <a:rPr lang="tr-TR" sz="1800" dirty="0">
                <a:latin typeface="+mj-lt"/>
              </a:rPr>
              <a:t>		İkiye ayrılır: Kesin karine, adi karine</a:t>
            </a:r>
          </a:p>
          <a:p>
            <a:pPr marL="0" indent="0" algn="just">
              <a:buNone/>
            </a:pPr>
            <a:r>
              <a:rPr lang="tr-TR" sz="1800" dirty="0">
                <a:latin typeface="+mj-lt"/>
              </a:rPr>
              <a:t>			</a:t>
            </a:r>
            <a:r>
              <a:rPr lang="tr-TR" sz="1800" b="1" dirty="0">
                <a:latin typeface="+mj-lt"/>
              </a:rPr>
              <a:t>Kesin kanuni karine</a:t>
            </a:r>
            <a:r>
              <a:rPr lang="tr-TR" sz="1800" dirty="0">
                <a:latin typeface="+mj-lt"/>
              </a:rPr>
              <a:t>: aksi iddia ve ispat edilemez. TMK m. 1020: tapu 				siciline kayıtlı hususların bilinmediği iddia ve ispat edilemez.</a:t>
            </a:r>
          </a:p>
          <a:p>
            <a:pPr marL="0" indent="0" algn="just">
              <a:buNone/>
            </a:pPr>
            <a:r>
              <a:rPr lang="tr-TR" sz="1800" dirty="0">
                <a:latin typeface="+mj-lt"/>
              </a:rPr>
              <a:t>			</a:t>
            </a:r>
            <a:r>
              <a:rPr lang="tr-TR" sz="1800" b="1" dirty="0"/>
              <a:t>Adi karine (kesin olmayan kanuni karine): </a:t>
            </a:r>
            <a:r>
              <a:rPr lang="tr-TR" sz="1800" dirty="0"/>
              <a:t>aksi ispat edilebilir. TMK m. 			29: Birden fazla kişi aynı olayda ölmüş ve kimin daha önce öldüğü tespit 				edilememekteyse, aynı anda öldükleri kabul edilir. </a:t>
            </a: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08454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algn="just"/>
            <a:r>
              <a:rPr lang="tr-TR" sz="2000" b="1" dirty="0" smtClean="0"/>
              <a:t>İddia yükü</a:t>
            </a:r>
          </a:p>
          <a:p>
            <a:pPr algn="just"/>
            <a:endParaRPr lang="tr-TR" sz="2000" dirty="0" smtClean="0"/>
          </a:p>
          <a:p>
            <a:pPr algn="just"/>
            <a:r>
              <a:rPr lang="tr-TR" sz="2000" dirty="0" smtClean="0"/>
              <a:t>Bir davada tarafların talep ve karşı taleplerini dayandırdıkları vakıalara ilişkin beyanlarıdır.</a:t>
            </a:r>
          </a:p>
          <a:p>
            <a:pPr algn="just"/>
            <a:endParaRPr lang="tr-TR" sz="2000" dirty="0" smtClean="0"/>
          </a:p>
          <a:p>
            <a:pPr algn="just"/>
            <a:r>
              <a:rPr lang="tr-TR" sz="2000" dirty="0" smtClean="0"/>
              <a:t>Kural olarak ispat yükü altında olan taraf, iddia yükü altındadır.</a:t>
            </a:r>
          </a:p>
          <a:p>
            <a:pPr algn="just"/>
            <a:endParaRPr lang="tr-TR" sz="2000" dirty="0"/>
          </a:p>
          <a:p>
            <a:pPr algn="just"/>
            <a:r>
              <a:rPr lang="tr-TR" sz="2000" b="1" dirty="0" smtClean="0"/>
              <a:t>Somutlaştırma yükü</a:t>
            </a:r>
          </a:p>
          <a:p>
            <a:pPr algn="just"/>
            <a:endParaRPr lang="tr-TR" sz="2000" dirty="0"/>
          </a:p>
          <a:p>
            <a:pPr algn="just"/>
            <a:r>
              <a:rPr lang="tr-TR" sz="2000" dirty="0" smtClean="0"/>
              <a:t>İddianın ispata elverişli hale getirilerek zaman, mekan ve içerik olarak somutlaştırılması gerekir.</a:t>
            </a:r>
          </a:p>
          <a:p>
            <a:pPr algn="just"/>
            <a:endParaRPr lang="tr-TR" sz="2000" dirty="0"/>
          </a:p>
          <a:p>
            <a:pPr algn="just"/>
            <a:r>
              <a:rPr lang="tr-TR" sz="2000" dirty="0" smtClean="0"/>
              <a:t>Kural olarak iddia eden taraf, somutlaştırma yükü altındadır.</a:t>
            </a: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415888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2000" b="1" dirty="0" smtClean="0"/>
              <a:t>İspat yükü</a:t>
            </a:r>
          </a:p>
          <a:p>
            <a:pPr marL="0" indent="0" algn="just">
              <a:buNone/>
            </a:pPr>
            <a:endParaRPr lang="tr-TR" sz="2000" dirty="0" smtClean="0"/>
          </a:p>
          <a:p>
            <a:pPr marL="0" indent="0" algn="just">
              <a:buNone/>
            </a:pPr>
            <a:r>
              <a:rPr lang="tr-TR" sz="2000" dirty="0" smtClean="0"/>
              <a:t>Tarafları iddia ve savunmalarını dayandırdıkları bir olayın gerçekleşmiş olup olmadığının ispat edilememesinde aleyhe bir kararla karşılaşma tehlikesidir.</a:t>
            </a:r>
          </a:p>
          <a:p>
            <a:pPr marL="0" indent="0" algn="just">
              <a:buNone/>
            </a:pPr>
            <a:endParaRPr lang="tr-TR" sz="2000" dirty="0"/>
          </a:p>
          <a:p>
            <a:pPr marL="0" indent="0" algn="just">
              <a:buNone/>
            </a:pPr>
            <a:r>
              <a:rPr lang="tr-TR" sz="2000" dirty="0" smtClean="0"/>
              <a:t>İspat yükü kuralı (İspat yükünü kim taşır?)</a:t>
            </a:r>
          </a:p>
          <a:p>
            <a:pPr marL="0" indent="0" algn="just">
              <a:buNone/>
            </a:pPr>
            <a:endParaRPr lang="tr-TR" sz="2000" dirty="0"/>
          </a:p>
          <a:p>
            <a:pPr marL="0" indent="0" algn="just">
              <a:buNone/>
            </a:pPr>
            <a:r>
              <a:rPr lang="tr-TR" sz="2000" dirty="0" smtClean="0"/>
              <a:t>TMK m. 6: Kanunda </a:t>
            </a:r>
            <a:r>
              <a:rPr lang="tr-TR" sz="2000" dirty="0"/>
              <a:t>aksine bir hüküm bulunmadıkça, taraflardan her biri, hakkını dayandırdığı olguların varlığını ispatla </a:t>
            </a:r>
            <a:r>
              <a:rPr lang="tr-TR" sz="2000" dirty="0" smtClean="0"/>
              <a:t>yükümlüdür.</a:t>
            </a:r>
          </a:p>
          <a:p>
            <a:pPr marL="0" indent="0" algn="just">
              <a:buNone/>
            </a:pPr>
            <a:endParaRPr lang="tr-TR" sz="2000" dirty="0"/>
          </a:p>
          <a:p>
            <a:pPr marL="0" indent="0" algn="just">
              <a:buNone/>
            </a:pPr>
            <a:r>
              <a:rPr lang="tr-TR" sz="2000" dirty="0" smtClean="0"/>
              <a:t>HMK m. 190: İspat </a:t>
            </a:r>
            <a:r>
              <a:rPr lang="tr-TR" sz="2000" dirty="0"/>
              <a:t>yükü, kanunda özel bir düzenleme </a:t>
            </a:r>
            <a:r>
              <a:rPr lang="tr-TR" sz="2000" dirty="0" smtClean="0"/>
              <a:t>bulunmadıkça</a:t>
            </a:r>
            <a:r>
              <a:rPr lang="tr-TR" sz="2000" dirty="0"/>
              <a:t>, iddia edilen vakıaya bağlanan hukukî sonuçtan kendi lehine hak çıkaran tarafa aittir</a:t>
            </a:r>
            <a:r>
              <a:rPr lang="tr-TR" sz="2000" dirty="0" smtClean="0"/>
              <a:t>. </a:t>
            </a:r>
            <a:endParaRPr lang="tr-TR" sz="2000"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044975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2000" b="1" dirty="0" smtClean="0"/>
              <a:t>İspat yükü</a:t>
            </a:r>
          </a:p>
          <a:p>
            <a:pPr marL="0" indent="0" algn="just">
              <a:buNone/>
            </a:pPr>
            <a:endParaRPr lang="tr-TR" sz="2000" dirty="0" smtClean="0"/>
          </a:p>
          <a:p>
            <a:pPr marL="0" indent="0" algn="just">
              <a:buNone/>
            </a:pPr>
            <a:r>
              <a:rPr lang="tr-TR" sz="1900" dirty="0" smtClean="0"/>
              <a:t>Davacı, talebini haklı çıkaran vakıalara ilişkin ispat yükü altındayken, davalı da o hakkın mevcut olmadığına, sona erdiğine, ifasının gerekmediğine yönelik vakıalara ilişkin ispat yükü altındadır. </a:t>
            </a:r>
            <a:endParaRPr lang="tr-TR" sz="1900" dirty="0"/>
          </a:p>
          <a:p>
            <a:pPr marL="0" indent="0" algn="just">
              <a:buNone/>
            </a:pPr>
            <a:endParaRPr lang="tr-TR" sz="1900" dirty="0" smtClean="0"/>
          </a:p>
          <a:p>
            <a:pPr marL="0" indent="0" algn="just">
              <a:buNone/>
            </a:pPr>
            <a:r>
              <a:rPr lang="tr-TR" sz="1900" dirty="0"/>
              <a:t>Örneğin, </a:t>
            </a:r>
            <a:r>
              <a:rPr lang="tr-TR" sz="1900" dirty="0" smtClean="0"/>
              <a:t>haksız fiilde, zarar gören, hukuka aykırı bir fiil olduğunu, bundan zarar doğduğunu, zararın miktarı, fiili işleyen kişinin veya sorumlunun karşı taraf olduğunu, fiil ile zarar arasındaki nedensellik ilişkisini ispatlamalıdır. </a:t>
            </a:r>
          </a:p>
          <a:p>
            <a:pPr marL="0" indent="0" algn="just">
              <a:buNone/>
            </a:pPr>
            <a:endParaRPr lang="tr-TR" sz="1900" dirty="0"/>
          </a:p>
          <a:p>
            <a:pPr marL="0" indent="0" algn="just">
              <a:buNone/>
            </a:pPr>
            <a:r>
              <a:rPr lang="tr-TR" sz="1900" dirty="0" smtClean="0"/>
              <a:t>Haksız fiilden doğan zararın dava açılmadan önce ödendiği ileri sürülmüşse, bunu ispat yükü davalıya aittir.</a:t>
            </a:r>
          </a:p>
          <a:p>
            <a:pPr marL="0" indent="0" algn="just">
              <a:buNone/>
            </a:pPr>
            <a:endParaRPr lang="tr-TR" dirty="0" smtClean="0"/>
          </a:p>
          <a:p>
            <a:pPr marL="0" indent="0" algn="just">
              <a:buNone/>
            </a:pPr>
            <a:r>
              <a:rPr lang="tr-TR" sz="1800" dirty="0" smtClean="0"/>
              <a:t>İspat yükü, davadaki konumla ilgili değil, ileri sürülen vakıalarla ilgili meseledir.</a:t>
            </a:r>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730047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2000" b="1" dirty="0" smtClean="0"/>
              <a:t>İspat yükü</a:t>
            </a:r>
          </a:p>
          <a:p>
            <a:pPr marL="0" indent="0" algn="just">
              <a:buNone/>
            </a:pPr>
            <a:endParaRPr lang="tr-TR" sz="2000" dirty="0" smtClean="0"/>
          </a:p>
          <a:p>
            <a:pPr marL="0" indent="0" algn="just">
              <a:buNone/>
            </a:pPr>
            <a:endParaRPr lang="tr-TR" sz="1900" dirty="0" smtClean="0"/>
          </a:p>
          <a:p>
            <a:pPr marL="0" indent="0" algn="just">
              <a:buNone/>
            </a:pPr>
            <a:r>
              <a:rPr lang="tr-TR" sz="1900" dirty="0" smtClean="0"/>
              <a:t>İspat yükü bazen kurallarla belirlenmiştir. Hakkaniyet ve ispat zorluğu nedeniyle.</a:t>
            </a:r>
          </a:p>
          <a:p>
            <a:pPr marL="0" indent="0" algn="just">
              <a:buNone/>
            </a:pPr>
            <a:endParaRPr lang="tr-TR" sz="1900" dirty="0"/>
          </a:p>
          <a:p>
            <a:pPr marL="0" indent="0" algn="just">
              <a:buNone/>
            </a:pPr>
            <a:r>
              <a:rPr lang="tr-TR" sz="1900" dirty="0" smtClean="0"/>
              <a:t>Örneğin iş güvencesine tabi iş sözleşmelerinde feshin geçerli nedene dayandığını işveren ispat etmek zorundadır.</a:t>
            </a:r>
          </a:p>
          <a:p>
            <a:pPr marL="0" indent="0" algn="just">
              <a:buNone/>
            </a:pPr>
            <a:endParaRPr lang="tr-TR" sz="1900" dirty="0" smtClean="0"/>
          </a:p>
          <a:p>
            <a:pPr marL="0" indent="0" algn="just">
              <a:buNone/>
            </a:pPr>
            <a:r>
              <a:rPr lang="tr-TR" sz="1900" dirty="0" smtClean="0"/>
              <a:t>İtiraz eden, kocanın baba olmadığını ispatla yükümlüdür. (TMK m. 294)</a:t>
            </a:r>
          </a:p>
          <a:p>
            <a:pPr marL="0" indent="0" algn="just">
              <a:buNone/>
            </a:pPr>
            <a:endParaRPr lang="tr-TR" sz="1900" dirty="0"/>
          </a:p>
          <a:p>
            <a:pPr marL="0" indent="0" algn="just">
              <a:buNone/>
            </a:pPr>
            <a:r>
              <a:rPr lang="tr-TR" sz="1900" dirty="0" smtClean="0"/>
              <a:t>TBK m. 66: «</a:t>
            </a:r>
            <a:r>
              <a:rPr lang="tr-TR" sz="2000" dirty="0" smtClean="0"/>
              <a:t>Adam </a:t>
            </a:r>
            <a:r>
              <a:rPr lang="tr-TR" sz="2000" dirty="0"/>
              <a:t>çalıştıran, çalışanını seçerken, işiyle ilgili talimat verirken, gözetim ve denetimde bulunurken, zararın doğmasını engellemek için gerekli özeni gösterdiğini ispat ederse, sorumlu olmaz</a:t>
            </a:r>
            <a:r>
              <a:rPr lang="tr-TR" sz="2000" dirty="0" smtClean="0"/>
              <a:t>.»</a:t>
            </a:r>
            <a:endParaRPr lang="tr-TR" sz="1900" dirty="0" smtClean="0"/>
          </a:p>
          <a:p>
            <a:pPr marL="0" indent="0" algn="just">
              <a:buNone/>
            </a:pPr>
            <a:endParaRPr lang="tr-TR" sz="1900" dirty="0"/>
          </a:p>
          <a:p>
            <a:pPr marL="0" indent="0" algn="just">
              <a:buNone/>
            </a:pPr>
            <a:endParaRPr lang="tr-TR" sz="1900" dirty="0"/>
          </a:p>
          <a:p>
            <a:pPr marL="0" indent="0" algn="just">
              <a:buNone/>
            </a:pPr>
            <a:endParaRPr lang="tr-TR" sz="1900" dirty="0" smtClean="0"/>
          </a:p>
          <a:p>
            <a:pPr marL="0" indent="0" algn="just">
              <a:buNone/>
            </a:pPr>
            <a:endParaRPr lang="tr-TR" sz="1900" dirty="0"/>
          </a:p>
          <a:p>
            <a:pPr marL="0" indent="0" algn="just">
              <a:buNone/>
            </a:pPr>
            <a:endParaRPr lang="tr-TR" sz="1900" dirty="0" smtClean="0"/>
          </a:p>
          <a:p>
            <a:pPr marL="0" indent="0" algn="just">
              <a:buNone/>
            </a:pPr>
            <a:endParaRPr lang="tr-TR" sz="1900" dirty="0"/>
          </a:p>
          <a:p>
            <a:pPr marL="0" indent="0" algn="just">
              <a:buNone/>
            </a:pPr>
            <a:endParaRPr lang="tr-TR" dirty="0" smtClean="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29086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2000" b="1" dirty="0" smtClean="0"/>
              <a:t>İspat yükü</a:t>
            </a:r>
          </a:p>
          <a:p>
            <a:pPr marL="0" indent="0" algn="just">
              <a:buNone/>
            </a:pPr>
            <a:endParaRPr lang="tr-TR" sz="2000" dirty="0" smtClean="0"/>
          </a:p>
          <a:p>
            <a:pPr marL="0" indent="0" algn="just">
              <a:buNone/>
            </a:pPr>
            <a:endParaRPr lang="tr-TR" sz="1900" dirty="0" smtClean="0"/>
          </a:p>
          <a:p>
            <a:pPr marL="0" indent="0" algn="just">
              <a:buNone/>
            </a:pPr>
            <a:r>
              <a:rPr lang="tr-TR" sz="1900" dirty="0" smtClean="0"/>
              <a:t>Kural olarak ispat yükü sözleşmesi yapılabilir. Tarafların üzerinde serbestçe tasarruf edebileceği konularda mümkündür. Ancak örneğin babalık davasında babanın kim olduğunun ve hangi tarafça ispat edileceğine ilişkin anlaşma yapamazlar.</a:t>
            </a:r>
          </a:p>
          <a:p>
            <a:pPr marL="0" indent="0" algn="just">
              <a:buNone/>
            </a:pPr>
            <a:endParaRPr lang="tr-TR" sz="1900" b="1" dirty="0"/>
          </a:p>
          <a:p>
            <a:pPr marL="0" indent="0" algn="just">
              <a:buNone/>
            </a:pPr>
            <a:r>
              <a:rPr lang="tr-TR" sz="1900" b="1" dirty="0" smtClean="0"/>
              <a:t>Delil ikame yükü</a:t>
            </a:r>
          </a:p>
          <a:p>
            <a:pPr marL="0" indent="0" algn="just">
              <a:buNone/>
            </a:pPr>
            <a:endParaRPr lang="tr-TR" sz="1900" dirty="0"/>
          </a:p>
          <a:p>
            <a:pPr marL="0" indent="0" algn="just">
              <a:buNone/>
            </a:pPr>
            <a:r>
              <a:rPr lang="tr-TR" sz="1900" dirty="0" smtClean="0"/>
              <a:t>İspat yükü ile delil ikame yükü aynı kavramlar değildir.</a:t>
            </a:r>
          </a:p>
          <a:p>
            <a:pPr marL="0" indent="0" algn="just">
              <a:buNone/>
            </a:pPr>
            <a:endParaRPr lang="tr-TR" sz="1900" dirty="0"/>
          </a:p>
          <a:p>
            <a:pPr marL="0" indent="0" algn="just">
              <a:buNone/>
            </a:pPr>
            <a:r>
              <a:rPr lang="tr-TR" sz="1900" dirty="0" smtClean="0"/>
              <a:t>Delil gösterme yükü, objektif ispat kuralları sebebiyle hakimin aleyhe karar verme tehlikesini bertaraf etmek amacıyla tarafların delil ikamesi faaliyetiyle kendi vakıa iddialarının doğruluğu veya karşı  taraf iddialarının yerinde olmadığı yolunda hakimde yeterli derecede bir kanaat oluşturma yükü olarak tanımlanır.</a:t>
            </a:r>
            <a:endParaRPr lang="tr-TR" sz="1900" dirty="0"/>
          </a:p>
          <a:p>
            <a:pPr marL="0" indent="0" algn="just">
              <a:buNone/>
            </a:pPr>
            <a:endParaRPr lang="tr-TR" sz="1900" dirty="0"/>
          </a:p>
          <a:p>
            <a:pPr marL="0" indent="0" algn="just">
              <a:buNone/>
            </a:pPr>
            <a:endParaRPr lang="tr-TR" sz="1900" dirty="0" smtClean="0"/>
          </a:p>
          <a:p>
            <a:pPr marL="0" indent="0" algn="just">
              <a:buNone/>
            </a:pPr>
            <a:endParaRPr lang="tr-TR" sz="1900" dirty="0"/>
          </a:p>
          <a:p>
            <a:pPr marL="0" indent="0" algn="just">
              <a:buNone/>
            </a:pPr>
            <a:endParaRPr lang="tr-TR" sz="1900" dirty="0" smtClean="0"/>
          </a:p>
          <a:p>
            <a:pPr marL="0" indent="0" algn="just">
              <a:buNone/>
            </a:pPr>
            <a:endParaRPr lang="tr-TR" sz="1900" dirty="0"/>
          </a:p>
          <a:p>
            <a:pPr marL="0" indent="0" algn="just">
              <a:buNone/>
            </a:pPr>
            <a:endParaRPr lang="tr-TR" dirty="0" smtClean="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484055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lnSpcReduction="10000"/>
          </a:bodyPr>
          <a:lstStyle/>
          <a:p>
            <a:pPr marL="0" indent="0" algn="just">
              <a:buNone/>
            </a:pPr>
            <a:r>
              <a:rPr lang="tr-TR" sz="2000" b="1" dirty="0" smtClean="0"/>
              <a:t>Delil ikame yükü</a:t>
            </a:r>
          </a:p>
          <a:p>
            <a:pPr marL="0" indent="0" algn="just">
              <a:buNone/>
            </a:pPr>
            <a:endParaRPr lang="tr-TR" sz="2000" dirty="0" smtClean="0"/>
          </a:p>
          <a:p>
            <a:pPr marL="0" indent="0" algn="just">
              <a:buNone/>
            </a:pPr>
            <a:r>
              <a:rPr lang="tr-TR" sz="1900" dirty="0" smtClean="0"/>
              <a:t>Çoğu zaman ispat yükünü taşıyan taraf delil ikame yükünü de taşır. (İstisna, </a:t>
            </a:r>
            <a:r>
              <a:rPr lang="tr-TR" sz="1900" dirty="0" err="1" smtClean="0"/>
              <a:t>iyiniyetin</a:t>
            </a:r>
            <a:r>
              <a:rPr lang="tr-TR" sz="1900" dirty="0" smtClean="0"/>
              <a:t> yokluğunu karşı taraf ispatlar.)</a:t>
            </a:r>
          </a:p>
          <a:p>
            <a:pPr marL="0" indent="0" algn="just">
              <a:buNone/>
            </a:pPr>
            <a:endParaRPr lang="tr-TR" sz="1900" dirty="0"/>
          </a:p>
          <a:p>
            <a:pPr marL="0" indent="0" algn="just">
              <a:buNone/>
            </a:pPr>
            <a:r>
              <a:rPr lang="tr-TR" sz="1900" dirty="0" smtClean="0"/>
              <a:t>Davanın başında taraflar ispat yükünün kime ait olduğunu önemsemeden kendi iddia ve savunmalarıyla ilgili delil gösterirler. Delil gösterme yükü olmamasına rağmen, delil göstermekle yükümlü olan tarafın iddialarının doğru olmadığını ispat etmek için karşı taraf da delil gösterebilir. Bu tür delillere karşı delil denir. (m.191)</a:t>
            </a:r>
            <a:endParaRPr lang="tr-TR" sz="1900" dirty="0"/>
          </a:p>
          <a:p>
            <a:pPr marL="0" indent="0" algn="just">
              <a:buNone/>
            </a:pPr>
            <a:endParaRPr lang="tr-TR" sz="1900" dirty="0" smtClean="0"/>
          </a:p>
          <a:p>
            <a:pPr marL="0" indent="0" algn="just">
              <a:buNone/>
            </a:pPr>
            <a:r>
              <a:rPr lang="tr-TR" sz="1900" dirty="0" smtClean="0"/>
              <a:t>Soyut delil ikame yükü: mevcut davanın gidişatına bağlı olmaksızın taraflardan birinin aleyhe bir kararla karşılaşma tehlikesini engellemek üzere, belli bir vakıa unsuru hakkında delil ikame etme yükü olarak tanımlanabilir.   </a:t>
            </a:r>
          </a:p>
          <a:p>
            <a:pPr marL="0" indent="0" algn="just">
              <a:buNone/>
            </a:pPr>
            <a:endParaRPr lang="tr-TR" sz="1900" dirty="0" smtClean="0"/>
          </a:p>
          <a:p>
            <a:pPr marL="0" indent="0" algn="just">
              <a:buNone/>
            </a:pPr>
            <a:r>
              <a:rPr lang="tr-TR" sz="1900" dirty="0" smtClean="0"/>
              <a:t>Somut delil ikame yükü: hakimin vakıalar hakkında belirli derecede bilgi sahibi olduğu davanın ikame edilen delillerin durumuna göre taraflardan hangisinin delil ikame etmeye davet edileceğiyle ilgilidir.</a:t>
            </a:r>
            <a:endParaRPr lang="tr-TR" sz="1900" dirty="0"/>
          </a:p>
          <a:p>
            <a:pPr marL="0" indent="0" algn="just">
              <a:buNone/>
            </a:pPr>
            <a:endParaRPr lang="tr-TR" sz="1900" dirty="0" smtClean="0"/>
          </a:p>
          <a:p>
            <a:pPr marL="0" indent="0" algn="just">
              <a:buNone/>
            </a:pPr>
            <a:endParaRPr lang="tr-TR" sz="1900" dirty="0"/>
          </a:p>
          <a:p>
            <a:pPr marL="0" indent="0" algn="just">
              <a:buNone/>
            </a:pPr>
            <a:endParaRPr lang="tr-TR" dirty="0" smtClean="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71626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1900" b="1" dirty="0" smtClean="0"/>
              <a:t>İspat ölçüsü</a:t>
            </a:r>
          </a:p>
          <a:p>
            <a:pPr marL="0" indent="0" algn="just">
              <a:buNone/>
            </a:pPr>
            <a:endParaRPr lang="tr-TR" sz="1900" dirty="0" smtClean="0"/>
          </a:p>
          <a:p>
            <a:pPr marL="0" indent="0" algn="just">
              <a:buNone/>
            </a:pPr>
            <a:r>
              <a:rPr lang="tr-TR" sz="2000" dirty="0" smtClean="0"/>
              <a:t>İspatın amacı, hâkimin, kendisine dayanılan vakıaların gerçekliği konusunda ikna edilmesidir. </a:t>
            </a:r>
            <a:endParaRPr lang="tr-TR" dirty="0" smtClean="0"/>
          </a:p>
          <a:p>
            <a:pPr marL="0" indent="0" algn="just">
              <a:buNone/>
            </a:pPr>
            <a:r>
              <a:rPr lang="tr-TR" sz="1800" b="1" dirty="0" smtClean="0"/>
              <a:t>İspat ölçüsü, </a:t>
            </a:r>
            <a:r>
              <a:rPr lang="tr-TR" sz="1800" dirty="0" smtClean="0"/>
              <a:t>bir vakıanın mevcut olarak kabul edilmesi için gerçekliği konusunda hâkimde oluşması gereken kanaatin derecesini ifade eder.</a:t>
            </a:r>
          </a:p>
          <a:p>
            <a:pPr marL="0" indent="0" algn="just">
              <a:buNone/>
            </a:pPr>
            <a:endParaRPr lang="tr-TR" sz="1800" dirty="0" smtClean="0"/>
          </a:p>
          <a:p>
            <a:pPr marL="0" indent="0" algn="just">
              <a:buNone/>
            </a:pPr>
            <a:r>
              <a:rPr lang="tr-TR" sz="1800" dirty="0" smtClean="0"/>
              <a:t>İki ölçüt: Tam ispat ve yaklaşık ispat</a:t>
            </a:r>
          </a:p>
          <a:p>
            <a:pPr marL="0" indent="0" algn="just">
              <a:buNone/>
            </a:pPr>
            <a:endParaRPr lang="tr-TR" sz="1800" dirty="0" smtClean="0"/>
          </a:p>
          <a:p>
            <a:pPr marL="0" indent="0" algn="just">
              <a:buNone/>
            </a:pPr>
            <a:r>
              <a:rPr lang="tr-TR" sz="1800" b="1" dirty="0" smtClean="0"/>
              <a:t>Tam ispat</a:t>
            </a:r>
            <a:r>
              <a:rPr lang="tr-TR" sz="1800" dirty="0" smtClean="0"/>
              <a:t>, belli bir vakıanın doğruluğu hakkında hâkimde oluşturulması gereken kanaatin kesinlik yahut kesinlik sınırındaki muhtemel görme derecesinde olmasıdır. </a:t>
            </a:r>
          </a:p>
          <a:p>
            <a:pPr marL="0" lvl="0" indent="0" algn="just">
              <a:buNone/>
            </a:pPr>
            <a:r>
              <a:rPr lang="tr-TR" sz="1800" b="1" dirty="0" smtClean="0"/>
              <a:t>Yaklaşık ispatta </a:t>
            </a:r>
            <a:r>
              <a:rPr lang="tr-TR" sz="1800" dirty="0" smtClean="0"/>
              <a:t>ise hakimde oluşan kanaatin ağır basan ihtimâl derecesinde olması gerekir.</a:t>
            </a:r>
            <a:r>
              <a:rPr lang="tr-TR" sz="1800" dirty="0">
                <a:solidFill>
                  <a:prstClr val="black"/>
                </a:solidFill>
              </a:rPr>
              <a:t> </a:t>
            </a:r>
            <a:endParaRPr lang="tr-TR" sz="1800" dirty="0" smtClean="0">
              <a:solidFill>
                <a:prstClr val="black"/>
              </a:solidFill>
            </a:endParaRPr>
          </a:p>
          <a:p>
            <a:pPr marL="0" lvl="0" indent="0" algn="just">
              <a:buNone/>
            </a:pPr>
            <a:endParaRPr lang="tr-TR" sz="1800" dirty="0" smtClean="0">
              <a:solidFill>
                <a:prstClr val="black"/>
              </a:solidFill>
            </a:endParaRPr>
          </a:p>
          <a:p>
            <a:pPr marL="0" lvl="0" indent="0" algn="just">
              <a:buNone/>
            </a:pPr>
            <a:r>
              <a:rPr lang="tr-TR" sz="1800" dirty="0" smtClean="0">
                <a:solidFill>
                  <a:prstClr val="black"/>
                </a:solidFill>
              </a:rPr>
              <a:t>Kural</a:t>
            </a:r>
            <a:r>
              <a:rPr lang="tr-TR" sz="1800" dirty="0">
                <a:solidFill>
                  <a:prstClr val="black"/>
                </a:solidFill>
              </a:rPr>
              <a:t>, tam ispattır. Yaklaşık ispat ölçüsü aranabilmesi için kanunda açıkça düzenlenmelidir.</a:t>
            </a:r>
          </a:p>
          <a:p>
            <a:pPr marL="0" indent="0" algn="just">
              <a:buNone/>
            </a:pPr>
            <a:endParaRPr lang="tr-TR" sz="1800" dirty="0" smtClean="0"/>
          </a:p>
          <a:p>
            <a:pPr marL="0" indent="0" algn="just">
              <a:buNone/>
            </a:pPr>
            <a:endParaRPr lang="tr-TR" sz="1800" dirty="0" smtClean="0"/>
          </a:p>
          <a:p>
            <a:pPr marL="0" indent="0" algn="just">
              <a:buNone/>
            </a:pPr>
            <a:endParaRPr lang="tr-TR" sz="1800" dirty="0" smtClean="0"/>
          </a:p>
          <a:p>
            <a:pPr marL="0" indent="0" algn="just">
              <a:buNone/>
            </a:pPr>
            <a:endParaRPr lang="tr-TR" dirty="0" smtClean="0"/>
          </a:p>
          <a:p>
            <a:pPr marL="0" indent="0" algn="just">
              <a:buNone/>
            </a:pPr>
            <a:endParaRPr lang="tr-TR" dirty="0" smtClean="0"/>
          </a:p>
          <a:p>
            <a:pPr marL="0" indent="0" algn="just">
              <a:buNone/>
            </a:pPr>
            <a:endParaRPr lang="tr-TR" i="1" dirty="0" smtClean="0"/>
          </a:p>
          <a:p>
            <a:pPr marL="0" indent="0">
              <a:buNone/>
            </a:pPr>
            <a:endParaRPr lang="tr-TR" dirty="0" smtClean="0"/>
          </a:p>
          <a:p>
            <a:pPr marL="0" indent="0">
              <a:buNone/>
            </a:pPr>
            <a:endParaRPr lang="tr-TR" dirty="0" smtClean="0"/>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10572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0563B02-28E6-87E7-F2FA-AB7CA6EE515A}"/>
              </a:ext>
            </a:extLst>
          </p:cNvPr>
          <p:cNvSpPr>
            <a:spLocks noGrp="1"/>
          </p:cNvSpPr>
          <p:nvPr>
            <p:ph idx="1"/>
          </p:nvPr>
        </p:nvSpPr>
        <p:spPr>
          <a:xfrm>
            <a:off x="311973" y="1417638"/>
            <a:ext cx="8374828" cy="5440362"/>
          </a:xfrm>
        </p:spPr>
        <p:txBody>
          <a:bodyPr>
            <a:normAutofit/>
          </a:bodyPr>
          <a:lstStyle/>
          <a:p>
            <a:pPr marL="0" indent="0" algn="just">
              <a:buNone/>
            </a:pPr>
            <a:r>
              <a:rPr lang="tr-TR" sz="1900" b="1" dirty="0" smtClean="0"/>
              <a:t>İspat Türleri</a:t>
            </a:r>
          </a:p>
          <a:p>
            <a:pPr marL="0" indent="0" algn="just">
              <a:buNone/>
            </a:pPr>
            <a:endParaRPr lang="tr-TR" sz="1900" dirty="0"/>
          </a:p>
          <a:p>
            <a:pPr marL="0" indent="0" algn="just">
              <a:buNone/>
            </a:pPr>
            <a:r>
              <a:rPr lang="tr-TR" sz="1900" b="1" dirty="0" smtClean="0"/>
              <a:t>Asıl ispat- Karşı ispat- Aksini ispat</a:t>
            </a:r>
          </a:p>
          <a:p>
            <a:pPr marL="0" indent="0" algn="just">
              <a:buNone/>
            </a:pPr>
            <a:endParaRPr lang="tr-TR" sz="1900" dirty="0"/>
          </a:p>
          <a:p>
            <a:pPr marL="0" indent="0" algn="just">
              <a:buNone/>
            </a:pPr>
            <a:r>
              <a:rPr lang="tr-TR" sz="1900" dirty="0" smtClean="0"/>
              <a:t>Asıl ispat: ispat yükü üzerine düşen tarafından yapılan ispattır.</a:t>
            </a:r>
          </a:p>
          <a:p>
            <a:pPr marL="0" indent="0" algn="just">
              <a:buNone/>
            </a:pPr>
            <a:endParaRPr lang="tr-TR" sz="1900" dirty="0"/>
          </a:p>
          <a:p>
            <a:pPr marL="0" indent="0" algn="just">
              <a:buNone/>
            </a:pPr>
            <a:r>
              <a:rPr lang="tr-TR" sz="1900" dirty="0" smtClean="0"/>
              <a:t>Karşı ispat: ispat yükü üzerine düşen tarafça yapılan ispat faaliyeti neticesinde hakimde oluşan geçici kanaati sarsmak amacıyla yapılan faaliyettir.</a:t>
            </a:r>
          </a:p>
          <a:p>
            <a:pPr marL="0" indent="0" algn="just">
              <a:buNone/>
            </a:pPr>
            <a:r>
              <a:rPr lang="tr-TR" sz="1900" dirty="0" smtClean="0"/>
              <a:t>Örneğin, </a:t>
            </a:r>
            <a:r>
              <a:rPr lang="tr-TR" sz="2000" dirty="0"/>
              <a:t>haksız fiile dayanarak kendisine karşı açılmış bulunan bir davada, henüz kendisinin o fiili işlediği ispatlanmamış olan davalı, </a:t>
            </a:r>
            <a:r>
              <a:rPr lang="tr-TR" sz="2000" dirty="0" smtClean="0"/>
              <a:t>fiilin </a:t>
            </a:r>
            <a:r>
              <a:rPr lang="tr-TR" sz="2000" dirty="0"/>
              <a:t>işlendiğinin iddia edildiği tarihte başka bir yerde olduğunu </a:t>
            </a:r>
            <a:r>
              <a:rPr lang="tr-TR" sz="2000" dirty="0" smtClean="0"/>
              <a:t>ispatlayarak</a:t>
            </a:r>
            <a:r>
              <a:rPr lang="tr-TR" sz="2000" dirty="0"/>
              <a:t>, davacının o haksız fiilin davalı tarafça işlendiğini ispatlayabilmesini imkânsız kılabilir</a:t>
            </a:r>
            <a:endParaRPr lang="tr-TR" sz="1900" dirty="0" smtClean="0"/>
          </a:p>
          <a:p>
            <a:pPr marL="0" indent="0" algn="just">
              <a:buNone/>
            </a:pPr>
            <a:endParaRPr lang="tr-TR" sz="1900" dirty="0"/>
          </a:p>
          <a:p>
            <a:pPr marL="0" indent="0" algn="just">
              <a:buNone/>
            </a:pPr>
            <a:r>
              <a:rPr lang="tr-TR" sz="1900" dirty="0" smtClean="0"/>
              <a:t>Aksini ispat: Asıl ispat konusu vakıanın ispat edilmiş sayılmasından sonra karşı tarafın o vakıanın aksini ispata çalışmasıdır (karinelerde)</a:t>
            </a:r>
            <a:endParaRPr lang="tr-TR" sz="1900" dirty="0"/>
          </a:p>
          <a:p>
            <a:pPr marL="0" indent="0" algn="just">
              <a:buNone/>
            </a:pPr>
            <a:r>
              <a:rPr lang="tr-TR" sz="1900" dirty="0" smtClean="0"/>
              <a:t>Örneğin, TMK m. 7’deki resmi sicil ve senetlerin içeriğinin doğru olmadığı ispatı.</a:t>
            </a:r>
          </a:p>
          <a:p>
            <a:pPr marL="0" indent="0" algn="just">
              <a:buNone/>
            </a:pPr>
            <a:endParaRPr lang="tr-TR" sz="1900"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4175974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0FA7227-B92A-97A4-75FE-C8813BEAD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FEC610C-CAEB-885C-0BD7-B8AA29A2B9C5}"/>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19A9827F-79A2-834D-CB51-0B0552C56E78}"/>
              </a:ext>
            </a:extLst>
          </p:cNvPr>
          <p:cNvSpPr>
            <a:spLocks noGrp="1"/>
          </p:cNvSpPr>
          <p:nvPr>
            <p:ph idx="1"/>
          </p:nvPr>
        </p:nvSpPr>
        <p:spPr>
          <a:xfrm>
            <a:off x="338203" y="1417638"/>
            <a:ext cx="8348597" cy="4708525"/>
          </a:xfrm>
        </p:spPr>
        <p:txBody>
          <a:bodyPr>
            <a:normAutofit/>
          </a:bodyPr>
          <a:lstStyle/>
          <a:p>
            <a:pPr algn="just"/>
            <a:r>
              <a:rPr lang="tr-TR" sz="2400" dirty="0"/>
              <a:t>İspat, tarafça ileri sürülen bir talebin dayandığı hukuk kuralının koşul vakıalarının somut olayda iddia edildiği gibi gerçekleştiği hususunda davaya bakan hâkimde deliller üzerinden aktarılan bilgiler aracılığıyla kanaat uyandırmak üzere yapılan inandırma faaliyetidir.</a:t>
            </a:r>
          </a:p>
          <a:p>
            <a:pPr algn="just"/>
            <a:r>
              <a:rPr lang="tr-TR" sz="2400" dirty="0"/>
              <a:t>İspat, bir hak olarak hukuki dinlenilme hakkının parçasıdır, kanunda ayrıca düzenlenmiştir.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794483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3D26DE2-A411-6F18-6DF0-5E603A5E58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C24B8E4-5F07-3103-A518-22CDC5700939}"/>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66CAF25-2F05-93A2-90F5-CD4C20986BDB}"/>
              </a:ext>
            </a:extLst>
          </p:cNvPr>
          <p:cNvSpPr>
            <a:spLocks noGrp="1"/>
          </p:cNvSpPr>
          <p:nvPr>
            <p:ph idx="1"/>
          </p:nvPr>
        </p:nvSpPr>
        <p:spPr>
          <a:xfrm>
            <a:off x="338203" y="1417638"/>
            <a:ext cx="8348597" cy="4708525"/>
          </a:xfrm>
        </p:spPr>
        <p:txBody>
          <a:bodyPr>
            <a:normAutofit lnSpcReduction="10000"/>
          </a:bodyPr>
          <a:lstStyle/>
          <a:p>
            <a:pPr algn="just"/>
            <a:r>
              <a:rPr lang="tr-TR" sz="2400" dirty="0"/>
              <a:t>HMK m. 189- ispat hakkı</a:t>
            </a:r>
          </a:p>
          <a:p>
            <a:pPr algn="just"/>
            <a:r>
              <a:rPr lang="tr-TR" sz="2400" dirty="0"/>
              <a:t>İspatın konusu- HMK m. 187</a:t>
            </a:r>
          </a:p>
          <a:p>
            <a:pPr algn="just"/>
            <a:r>
              <a:rPr lang="tr-TR" sz="2400" dirty="0"/>
              <a:t>İspatın konusunu vakıalar oluşturur. Vakıa, hukuk kuralının öngördüğü sonuca hükmedilebilmesi için varlığı veya yokluğu aranan, yer ve zaman itibariyle somutlaştırılmış, geçmişte gerçekleşen veya hâlâ devam eden dış dünyaya yansımış olaylar veya durumlar ile içsel durumlar şeklinde ifade edilir.</a:t>
            </a:r>
          </a:p>
          <a:p>
            <a:pPr algn="just"/>
            <a:r>
              <a:rPr lang="tr-TR" sz="2400" dirty="0"/>
              <a:t>Kusur, haksız rekabet, sözleşme, teslim, iyi niyet veya kötü niyet</a:t>
            </a:r>
          </a:p>
          <a:p>
            <a:pPr algn="just"/>
            <a:r>
              <a:rPr lang="tr-TR" sz="2400" dirty="0"/>
              <a:t>İspat faaliyetini gerektiren vakıa:</a:t>
            </a:r>
          </a:p>
          <a:p>
            <a:pPr algn="just"/>
            <a:r>
              <a:rPr lang="tr-TR" sz="2400" dirty="0"/>
              <a:t>«uyuşmazlığın çözümünde etkili olabilecek»</a:t>
            </a:r>
          </a:p>
          <a:p>
            <a:pPr algn="just"/>
            <a:r>
              <a:rPr lang="tr-TR" sz="2400" dirty="0"/>
              <a:t>«çekişmeli»</a:t>
            </a:r>
          </a:p>
          <a:p>
            <a:pPr algn="just"/>
            <a:r>
              <a:rPr lang="tr-TR" sz="2400" dirty="0"/>
              <a:t>«Taraflarca getirilmiş vakıalar»</a:t>
            </a:r>
          </a:p>
          <a:p>
            <a:pPr algn="just"/>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779218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2CB6D9A-D7C5-7280-043B-32AFA276B2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2973350-C8F9-5932-A97C-FC8C3EEF017B}"/>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F2E5C81C-1A15-3B23-EF88-20F18D877A9D}"/>
              </a:ext>
            </a:extLst>
          </p:cNvPr>
          <p:cNvSpPr>
            <a:spLocks noGrp="1"/>
          </p:cNvSpPr>
          <p:nvPr>
            <p:ph idx="1"/>
          </p:nvPr>
        </p:nvSpPr>
        <p:spPr>
          <a:xfrm>
            <a:off x="338203" y="1417638"/>
            <a:ext cx="8348597" cy="4708525"/>
          </a:xfrm>
        </p:spPr>
        <p:txBody>
          <a:bodyPr>
            <a:normAutofit fontScale="85000" lnSpcReduction="20000"/>
          </a:bodyPr>
          <a:lstStyle/>
          <a:p>
            <a:pPr algn="just"/>
            <a:r>
              <a:rPr lang="tr-TR" sz="2400" dirty="0"/>
              <a:t>İspatın konusu- HMK m. 187</a:t>
            </a:r>
          </a:p>
          <a:p>
            <a:pPr marL="0" indent="0" algn="just">
              <a:buNone/>
            </a:pPr>
            <a:r>
              <a:rPr lang="tr-TR" sz="2400" dirty="0"/>
              <a:t>Müspet vakıa- menfi vakıa</a:t>
            </a:r>
          </a:p>
          <a:p>
            <a:pPr marL="0" indent="0" algn="just">
              <a:buNone/>
            </a:pPr>
            <a:endParaRPr lang="tr-TR" sz="2400" dirty="0"/>
          </a:p>
          <a:p>
            <a:pPr marL="0" indent="0" algn="just">
              <a:buNone/>
            </a:pPr>
            <a:r>
              <a:rPr lang="tr-TR" sz="2400" dirty="0"/>
              <a:t>Müspet vakıa: fiilin gerçekleşmesi, iyi niyet</a:t>
            </a:r>
          </a:p>
          <a:p>
            <a:pPr marL="0" indent="0" algn="just">
              <a:buNone/>
            </a:pPr>
            <a:r>
              <a:rPr lang="tr-TR" sz="2400" dirty="0"/>
              <a:t>Menfi </a:t>
            </a:r>
            <a:r>
              <a:rPr lang="tr-TR" sz="2400" dirty="0" err="1"/>
              <a:t>vakıa:bir</a:t>
            </a:r>
            <a:r>
              <a:rPr lang="tr-TR" sz="2400" dirty="0"/>
              <a:t> hususun bilinmediği, reşit olunmadığı, mirasın </a:t>
            </a:r>
            <a:r>
              <a:rPr lang="tr-TR" sz="2400" dirty="0" err="1"/>
              <a:t>reddilmediği</a:t>
            </a:r>
            <a:r>
              <a:rPr lang="tr-TR" sz="2400" dirty="0"/>
              <a:t> </a:t>
            </a:r>
          </a:p>
          <a:p>
            <a:pPr marL="0" indent="0" algn="just">
              <a:buNone/>
            </a:pPr>
            <a:endParaRPr lang="tr-TR" sz="2400" dirty="0"/>
          </a:p>
          <a:p>
            <a:pPr marL="0" indent="0" algn="just">
              <a:buNone/>
            </a:pPr>
            <a:r>
              <a:rPr lang="tr-TR" sz="2400" dirty="0"/>
              <a:t>Menfi vakıayı farklı şekillerde ispat edilebilir. Baba olunmadığı iddiası, baba olduğu iddia edilen kişinin kısır olmasıyla.</a:t>
            </a:r>
          </a:p>
          <a:p>
            <a:pPr marL="0" indent="0" algn="just">
              <a:buNone/>
            </a:pPr>
            <a:r>
              <a:rPr lang="tr-TR" sz="2400" dirty="0"/>
              <a:t>Ambulansın zamanında gelmediği iddiası, vaktinde gelseydi hastanın daha az zararla karşılaşacağı iddiası</a:t>
            </a:r>
          </a:p>
          <a:p>
            <a:pPr marL="0" indent="0" algn="just">
              <a:buNone/>
            </a:pPr>
            <a:r>
              <a:rPr lang="tr-TR" sz="2400" dirty="0"/>
              <a:t>Baba olunmadığı iddiası, o tarihlerde yurt dışında olduğunun gösterilmesiyle ispat edilebilir.</a:t>
            </a:r>
          </a:p>
          <a:p>
            <a:pPr marL="0" indent="0" algn="just">
              <a:buNone/>
            </a:pPr>
            <a:endParaRPr lang="tr-TR" sz="2400" dirty="0"/>
          </a:p>
          <a:p>
            <a:pPr marL="0" indent="0" algn="just">
              <a:buNone/>
            </a:pPr>
            <a:r>
              <a:rPr lang="tr-TR" sz="2400" dirty="0"/>
              <a:t>Hukuk kuralları ispat hakkının konusunu oluşturmaz. (Örf ve adet hukuku, istisna)</a:t>
            </a:r>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232121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B2C95A2-1094-7E39-E5E6-BEE76DCED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594B50E-A92A-102D-AAF9-280EE68B7295}"/>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F9FEEDCB-5AEE-682C-1947-1CD5DDAD5EFE}"/>
              </a:ext>
            </a:extLst>
          </p:cNvPr>
          <p:cNvSpPr>
            <a:spLocks noGrp="1"/>
          </p:cNvSpPr>
          <p:nvPr>
            <p:ph idx="1"/>
          </p:nvPr>
        </p:nvSpPr>
        <p:spPr>
          <a:xfrm>
            <a:off x="338203" y="1417638"/>
            <a:ext cx="8348597" cy="4708525"/>
          </a:xfrm>
        </p:spPr>
        <p:txBody>
          <a:bodyPr>
            <a:normAutofit lnSpcReduction="10000"/>
          </a:bodyPr>
          <a:lstStyle/>
          <a:p>
            <a:pPr algn="just"/>
            <a:r>
              <a:rPr lang="tr-TR" sz="2400" dirty="0"/>
              <a:t>İspatın gerekmediği haller</a:t>
            </a:r>
          </a:p>
          <a:p>
            <a:pPr marL="0" indent="0" algn="just">
              <a:buNone/>
            </a:pPr>
            <a:endParaRPr lang="tr-TR" sz="2400" dirty="0"/>
          </a:p>
          <a:p>
            <a:pPr marL="0" indent="0" algn="just">
              <a:buNone/>
            </a:pPr>
            <a:r>
              <a:rPr lang="tr-TR" sz="2400" b="1" u="sng" dirty="0"/>
              <a:t>1. Herkesçe bilinen vakıaların ispatı gerekli değildir.</a:t>
            </a:r>
            <a:r>
              <a:rPr lang="tr-TR" sz="2400" u="sng" dirty="0"/>
              <a:t> </a:t>
            </a:r>
            <a:r>
              <a:rPr lang="tr-TR" sz="2400" dirty="0"/>
              <a:t>(özel bir ilgi, yetenek veya uzmanlık gerektirmeksizin herkesçe ulaşılabilir bilgi olması yeterlidir.) </a:t>
            </a:r>
          </a:p>
          <a:p>
            <a:pPr algn="just">
              <a:buFont typeface="Arial" panose="020B0604020202020204" pitchFamily="34" charset="0"/>
              <a:buChar char="•"/>
            </a:pPr>
            <a:r>
              <a:rPr lang="tr-TR" sz="2400" dirty="0"/>
              <a:t>2025 yılındaki ÜFE oranının tespitinde, 23 Nisanda havanın güneşli veya yağmurlu olduğunun tespitinde.</a:t>
            </a:r>
          </a:p>
          <a:p>
            <a:pPr marL="0" indent="0" algn="just">
              <a:buNone/>
            </a:pPr>
            <a:r>
              <a:rPr lang="tr-TR" sz="2400" b="1" dirty="0"/>
              <a:t>2. </a:t>
            </a:r>
            <a:r>
              <a:rPr lang="tr-TR" sz="2400" b="1" u="sng" dirty="0"/>
              <a:t>İkrar</a:t>
            </a:r>
          </a:p>
          <a:p>
            <a:pPr marL="0" indent="0" algn="just">
              <a:buNone/>
            </a:pPr>
            <a:r>
              <a:rPr lang="tr-TR" sz="2400" u="sng" dirty="0"/>
              <a:t>Bir vakıanın doğru olduğunun, bu vakıanın aleyhine olan kişinin kendisi, iradi temsilcisi veya kanuni temsilcisi aracılığıyla mahkemeye bildirilmesidir.</a:t>
            </a:r>
          </a:p>
          <a:p>
            <a:pPr marL="0" indent="0" algn="just">
              <a:buNone/>
            </a:pPr>
            <a:r>
              <a:rPr lang="tr-TR" sz="2400" dirty="0"/>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38839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4AF52E9-C251-458A-53B8-063E13749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79D030A-41AC-B703-79DF-9C8FDD089EF1}"/>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B65A6AD3-B7DB-2088-A298-0886EE2F275F}"/>
              </a:ext>
            </a:extLst>
          </p:cNvPr>
          <p:cNvSpPr>
            <a:spLocks noGrp="1"/>
          </p:cNvSpPr>
          <p:nvPr>
            <p:ph idx="1"/>
          </p:nvPr>
        </p:nvSpPr>
        <p:spPr>
          <a:xfrm>
            <a:off x="338203" y="1417638"/>
            <a:ext cx="8348597" cy="4708525"/>
          </a:xfrm>
        </p:spPr>
        <p:txBody>
          <a:bodyPr>
            <a:normAutofit fontScale="85000" lnSpcReduction="10000"/>
          </a:bodyPr>
          <a:lstStyle/>
          <a:p>
            <a:pPr algn="just"/>
            <a:r>
              <a:rPr lang="tr-TR" sz="2400" dirty="0"/>
              <a:t>İspatın gerekmediği haller</a:t>
            </a:r>
          </a:p>
          <a:p>
            <a:pPr marL="0" indent="0" algn="just">
              <a:buNone/>
            </a:pPr>
            <a:endParaRPr lang="tr-TR" sz="2400" dirty="0"/>
          </a:p>
          <a:p>
            <a:pPr marL="0" indent="0" algn="just">
              <a:buNone/>
            </a:pPr>
            <a:r>
              <a:rPr lang="tr-TR" sz="2400" b="1" dirty="0"/>
              <a:t>2. </a:t>
            </a:r>
            <a:r>
              <a:rPr lang="tr-TR" sz="2400" b="1" u="sng" dirty="0"/>
              <a:t>İkrar</a:t>
            </a:r>
          </a:p>
          <a:p>
            <a:pPr marL="0" indent="0" algn="just">
              <a:buNone/>
            </a:pPr>
            <a:r>
              <a:rPr lang="tr-TR" sz="1900" dirty="0">
                <a:latin typeface="+mj-lt"/>
                <a:cs typeface="Times New Roman" panose="02020603050405020304" pitchFamily="18" charset="0"/>
              </a:rPr>
              <a:t>İkrar beyanı, duruşma esnasında sözlü olarak veya mahkemeye sunulan imzalı bir belge (kural olarak dilekçe) ile yapılabilir. İkrarın duruşma esnasında sözlü olarak yapılması hâlinde bunun tutanağa geçirilmesi ve tutanağın ilgili kısmının ikrarda bulunan tarafından imzalanması gerekir (m. 154/ III-ç).</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Başka bir mahkeme önündeki yapılan ikrar da vakıayı çekişmeli olmaktan çıkarır.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Vekilin vakıayı ikrar edebilmesi vekaletnamesinde özel yetki aranmaz.</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Susma ikrar sayılmaz. Ancak isticvap (m. 171), sahtelik incelemesi (m. 211), yemin (m.229) için çağrılan kişi için kanunda ikrar etmiş sayılacağına ilişkin düzenlemeler vardır.</a:t>
            </a:r>
          </a:p>
          <a:p>
            <a:pPr marL="0" indent="0" algn="just">
              <a:buNone/>
            </a:pPr>
            <a:endParaRPr lang="tr-TR" sz="19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00173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E6CDF59-0FDD-313F-3D20-BAB158C16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83459BDE-CF91-5F99-622A-20AC80046A01}"/>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E67CAABE-3EA9-7B7E-C696-2D761E0C29C3}"/>
              </a:ext>
            </a:extLst>
          </p:cNvPr>
          <p:cNvSpPr>
            <a:spLocks noGrp="1"/>
          </p:cNvSpPr>
          <p:nvPr>
            <p:ph idx="1"/>
          </p:nvPr>
        </p:nvSpPr>
        <p:spPr>
          <a:xfrm>
            <a:off x="338203" y="1417638"/>
            <a:ext cx="8348597" cy="4708525"/>
          </a:xfrm>
        </p:spPr>
        <p:txBody>
          <a:bodyPr>
            <a:normAutofit fontScale="92500"/>
          </a:bodyPr>
          <a:lstStyle/>
          <a:p>
            <a:pPr algn="just"/>
            <a:r>
              <a:rPr lang="tr-TR" sz="2400" dirty="0"/>
              <a:t>İspatın gerekmediği haller</a:t>
            </a:r>
          </a:p>
          <a:p>
            <a:pPr marL="0" indent="0" algn="just">
              <a:buNone/>
            </a:pPr>
            <a:endParaRPr lang="tr-TR" sz="2400" dirty="0"/>
          </a:p>
          <a:p>
            <a:pPr marL="0" indent="0" algn="just">
              <a:buNone/>
            </a:pPr>
            <a:r>
              <a:rPr lang="tr-TR" sz="2400" b="1" dirty="0"/>
              <a:t>2. </a:t>
            </a:r>
            <a:r>
              <a:rPr lang="tr-TR" sz="2400" b="1" u="sng" dirty="0"/>
              <a:t>İkrar</a:t>
            </a:r>
          </a:p>
          <a:p>
            <a:pPr marL="0" indent="0" algn="just">
              <a:buNone/>
            </a:pPr>
            <a:r>
              <a:rPr lang="tr-TR" sz="1900" dirty="0">
                <a:latin typeface="+mj-lt"/>
                <a:cs typeface="Times New Roman" panose="02020603050405020304" pitchFamily="18" charset="0"/>
              </a:rPr>
              <a:t>Kural olarak mahkeme ikrarla bağlıdır ve ikrar ile birlikte vakıa çekişmeli olmaktan çıkar.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İkrar, bilgi açıklamasıdır (irade açıklaması değildir.) maddi hatadan kaynaklandığı iddia ve ispat edilerek dönülebilir.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Resen araştırma ilkesinin geçerli olduğu davalarda ikrarın etkisi tartışmalıdır. Bir görüşe göre, emare olarak dikkate alınmalıdır; diğer bir görüşe göre hakimi bağlamaz, takdiri delillerle birlikte değerlendirilmelidir.</a:t>
            </a:r>
          </a:p>
          <a:p>
            <a:pPr marL="0" indent="0" algn="just">
              <a:buNone/>
            </a:pPr>
            <a:endParaRPr lang="tr-TR" sz="19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811342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2FE41BC-5F98-1885-4629-567BDC7BBB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6E0E68E-A8CB-7E72-E63C-159E65BAC8D2}"/>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46D56CDE-CDD3-B9F7-A22B-5E3BD6510C15}"/>
              </a:ext>
            </a:extLst>
          </p:cNvPr>
          <p:cNvSpPr>
            <a:spLocks noGrp="1"/>
          </p:cNvSpPr>
          <p:nvPr>
            <p:ph idx="1"/>
          </p:nvPr>
        </p:nvSpPr>
        <p:spPr>
          <a:xfrm>
            <a:off x="311973" y="1417638"/>
            <a:ext cx="8374828" cy="5440362"/>
          </a:xfrm>
        </p:spPr>
        <p:txBody>
          <a:bodyPr>
            <a:normAutofit fontScale="25000" lnSpcReduction="20000"/>
          </a:bodyPr>
          <a:lstStyle/>
          <a:p>
            <a:pPr algn="just"/>
            <a:r>
              <a:rPr lang="tr-TR" sz="6400" dirty="0"/>
              <a:t>İspatın gerekmediği haller</a:t>
            </a:r>
          </a:p>
          <a:p>
            <a:pPr marL="0" indent="0" algn="just">
              <a:buNone/>
            </a:pPr>
            <a:endParaRPr lang="tr-TR" sz="6400" dirty="0"/>
          </a:p>
          <a:p>
            <a:pPr marL="0" indent="0" algn="just">
              <a:buNone/>
            </a:pPr>
            <a:r>
              <a:rPr lang="tr-TR" sz="6400" b="1" dirty="0"/>
              <a:t>2. </a:t>
            </a:r>
            <a:r>
              <a:rPr lang="tr-TR" sz="6400" b="1" u="sng" dirty="0"/>
              <a:t>İkrar</a:t>
            </a:r>
          </a:p>
          <a:p>
            <a:pPr marL="0" indent="0">
              <a:buNone/>
            </a:pPr>
            <a:endParaRPr lang="tr-TR" sz="6400" i="1" dirty="0"/>
          </a:p>
          <a:p>
            <a:pPr marL="0" indent="0">
              <a:buNone/>
            </a:pPr>
            <a:r>
              <a:rPr lang="tr-TR" sz="6400" dirty="0"/>
              <a:t>YHGK E: 2016/904, K: 2020/554, T: 09.07.2020:</a:t>
            </a:r>
          </a:p>
          <a:p>
            <a:pPr marL="0" indent="0">
              <a:buNone/>
            </a:pPr>
            <a:endParaRPr lang="tr-TR" sz="6400" dirty="0"/>
          </a:p>
          <a:p>
            <a:pPr marL="0" indent="0" algn="just">
              <a:buNone/>
            </a:pPr>
            <a:r>
              <a:rPr lang="tr-TR" sz="6400" i="1" dirty="0"/>
              <a:t>«Sosyal güvenlik hakkı, sosyal hukuk devletinde geçerli olan sosyal güvenlik ve sosyal adalet ilkelerinin bir gereği olarak insanlara asgari yaşam düzeyi sağlamak ve onları korumakla görevli devletten bu</a:t>
            </a:r>
            <a:r>
              <a:rPr lang="tr-TR" sz="6400" dirty="0"/>
              <a:t> </a:t>
            </a:r>
            <a:r>
              <a:rPr lang="tr-TR" sz="6400" i="1" dirty="0"/>
              <a:t>yönde gerekli tedbirleri almasını ve teşkilatlarını kurmasını talep etme hakkı sunar. Sosyal güvenlik hakkının nitelikleri ise, vazgeçilmez ve devredilmez bir hak olduğu, bu haktan yararlanmanın zorunlu bulunduğu ve devletin sosyal güvenlik hakkının yaşama geçirilmesinde müdahalesinin gerekliliği olarak belirlenmiştir. Dolayısıyla vazgeçilmez ve anayasal bir hak olan sosyal güvenlik hakkı bu niteliği itibariyle</a:t>
            </a:r>
            <a:r>
              <a:rPr lang="tr-TR" sz="6400" dirty="0"/>
              <a:t> </a:t>
            </a:r>
            <a:r>
              <a:rPr lang="tr-TR" sz="6400" i="1" dirty="0"/>
              <a:t>kamu düzenindendir. Kamu düzeninden olma koşulu resen araştırma ilkesini ve sonuç olarak hâkimin</a:t>
            </a:r>
            <a:r>
              <a:rPr lang="tr-TR" sz="6400" dirty="0"/>
              <a:t> </a:t>
            </a:r>
            <a:r>
              <a:rPr lang="tr-TR" sz="6400" i="1" dirty="0"/>
              <a:t>delilleri serbestçe, kendiliğinden toplayarak sonuca gitmesini beraberinde getirir. Sigortalı kavramı, kısa</a:t>
            </a:r>
            <a:r>
              <a:rPr lang="tr-TR" sz="6400" dirty="0"/>
              <a:t> </a:t>
            </a:r>
            <a:r>
              <a:rPr lang="tr-TR" sz="6400" i="1" dirty="0"/>
              <a:t>ve uzun vadeli sigorta kolları bakımından sosyal güvence sistemine, adına prim ödenmesi gereken yahut</a:t>
            </a:r>
            <a:r>
              <a:rPr lang="tr-TR" sz="6400" dirty="0"/>
              <a:t> </a:t>
            </a:r>
            <a:r>
              <a:rPr lang="tr-TR" sz="6400" i="1" dirty="0"/>
              <a:t>kendi adına prim ödemesi gereken kişiyi ifade eder. Görüldüğü gibi sigortalı olmak çalışma ve prim ödeme</a:t>
            </a:r>
            <a:r>
              <a:rPr lang="tr-TR" sz="6400" dirty="0"/>
              <a:t> </a:t>
            </a:r>
            <a:r>
              <a:rPr lang="tr-TR" sz="6400" i="1" dirty="0"/>
              <a:t>ilkesine bağlı olduğundan, “hizmet tespiti” ve “prime esas kazancın tespiti” davaları sosyal güvenlik hakkının özünü oluşturmaktadır. Bu nedenle prime esas kazancın tespiti davaları kamu düzeninden olmaları</a:t>
            </a:r>
            <a:r>
              <a:rPr lang="tr-TR" sz="6400" dirty="0"/>
              <a:t> </a:t>
            </a:r>
            <a:r>
              <a:rPr lang="tr-TR" sz="6400" i="1" dirty="0"/>
              <a:t>nedeniyle özel bir titizlik ve duyarlılıkla yürütülmelidir. 15. Kendiliğinden araştırma ilkesi; dava malzemesinin hazırlanmasında, tarafların yanı sıra hâkimin de görevli olması hâli olup, bu ilke kamu yararı gerekçesine dayanır ve taraflarca hazırlama ilkesinin istisnasıdır. Öyle ki bu davalarda taraflardan birinin isticvabı ve bunun ikrarla sonuçlanması durumunda bile hâkim kendiliğinden araştırma yetkisine sahip bulunmaktadır. Bu davalarda iddianın ve savunmanın genişletilmesi yasağı uygulanmaz yine hâkim</a:t>
            </a:r>
            <a:r>
              <a:rPr lang="tr-TR" sz="6400" dirty="0"/>
              <a:t> </a:t>
            </a:r>
            <a:r>
              <a:rPr lang="tr-TR" sz="6400" i="1" dirty="0"/>
              <a:t>kesin delillerle de bağlı değildir.»</a:t>
            </a:r>
            <a:endParaRPr lang="tr-TR" sz="64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951804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DD733D5-2CAF-0BEA-60A7-3C26A5D30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E3AE6A4-904E-2E23-6A50-24478C2B6EE9}"/>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xmlns="" id="{D8CF8DE0-758F-9B58-FDEE-57E200484590}"/>
              </a:ext>
            </a:extLst>
          </p:cNvPr>
          <p:cNvSpPr>
            <a:spLocks noGrp="1"/>
          </p:cNvSpPr>
          <p:nvPr>
            <p:ph idx="1"/>
          </p:nvPr>
        </p:nvSpPr>
        <p:spPr>
          <a:xfrm>
            <a:off x="311973" y="1417638"/>
            <a:ext cx="8374828" cy="5440362"/>
          </a:xfrm>
        </p:spPr>
        <p:txBody>
          <a:bodyPr>
            <a:normAutofit lnSpcReduction="10000"/>
          </a:bodyPr>
          <a:lstStyle/>
          <a:p>
            <a:pPr algn="just"/>
            <a:r>
              <a:rPr lang="tr-TR" sz="1800" dirty="0"/>
              <a:t>İspatın gerekmediği haller</a:t>
            </a:r>
          </a:p>
          <a:p>
            <a:pPr marL="0" indent="0" algn="just">
              <a:buNone/>
            </a:pPr>
            <a:endParaRPr lang="tr-TR" sz="1800" dirty="0"/>
          </a:p>
          <a:p>
            <a:pPr marL="0" indent="0" algn="just">
              <a:buNone/>
            </a:pPr>
            <a:r>
              <a:rPr lang="tr-TR" sz="1800" u="sng" dirty="0"/>
              <a:t>2. </a:t>
            </a:r>
            <a:r>
              <a:rPr lang="tr-TR" sz="1800" b="1" u="sng" dirty="0"/>
              <a:t>İkrar</a:t>
            </a:r>
          </a:p>
          <a:p>
            <a:pPr marL="0" indent="0">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İkrar beyanı, beyanın içeriğine göre üçe ayrılır.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Basit ikrar (nitelik veya ekleme yapılmaksızın, aleyhe olan kimse tarafından vakıanın doğruluğu kabul edilir.)- vakıayı çekişmeli olmaktan çıkarır.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Vasıflı ikrar (vakıanın maddi boyutunu kabul ederken, hukuki niteliği değiştirmektedir.)-vakıayı çekişmeli olmakta çıkarmaz.</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Birleşik ikrar (kişi </a:t>
            </a:r>
            <a:r>
              <a:rPr lang="tr-TR" sz="1900" dirty="0">
                <a:latin typeface="+mj-lt"/>
              </a:rPr>
              <a:t>o vakıanın doğru olduğunu beyan eder, ancak o vakıa ile ilgili veya ilgisiz ikinci bir vakıa ekleyerek varılmak istenen sonuca karşı çıkar. ) ilave edilen ilk vakıa bağlantılı ise bağlantılı birleşik ikrar; bağlantısız ise bağlantısız birleşik ikrar) beyan edilen vakıa ile tartışmalı olmaktan çıkar, ikrarda bulunan kişi ilave edilen vakıayı ispat etmelidir.</a:t>
            </a:r>
          </a:p>
          <a:p>
            <a:pPr marL="0" indent="0" algn="just">
              <a:buNone/>
            </a:pPr>
            <a:endParaRPr lang="tr-TR" sz="1900" dirty="0">
              <a:latin typeface="+mj-lt"/>
            </a:endParaRPr>
          </a:p>
          <a:p>
            <a:pPr marL="0" indent="0" algn="just">
              <a:buNone/>
            </a:pPr>
            <a:endParaRPr lang="tr-TR" sz="1900" dirty="0">
              <a:latin typeface="+mj-lt"/>
            </a:endParaRPr>
          </a:p>
          <a:p>
            <a:pPr marL="0" indent="0" algn="just">
              <a:buNone/>
            </a:pPr>
            <a:endParaRPr lang="tr-TR" sz="1900" dirty="0">
              <a:latin typeface="+mj-lt"/>
            </a:endParaRPr>
          </a:p>
          <a:p>
            <a:pPr marL="0" indent="0" algn="just">
              <a:buNone/>
            </a:pPr>
            <a:endParaRPr lang="tr-TR" sz="1900" dirty="0">
              <a:latin typeface="+mj-lt"/>
              <a:cs typeface="Times New Roman" panose="02020603050405020304" pitchFamily="18" charset="0"/>
            </a:endParaRP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41516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13341</TotalTime>
  <Words>1651</Words>
  <Application>Microsoft Office PowerPoint</Application>
  <PresentationFormat>Ekran Gösterisi (4:3)</PresentationFormat>
  <Paragraphs>378</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Theme</vt:lpstr>
      <vt:lpstr>Medeni Usul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subject/>
  <dc:creator/>
  <cp:keywords/>
  <dc:description>generated using python-pptx</dc:description>
  <cp:lastModifiedBy>Nurdan KORKMAZ</cp:lastModifiedBy>
  <cp:revision>50</cp:revision>
  <dcterms:created xsi:type="dcterms:W3CDTF">2013-01-27T09:14:16Z</dcterms:created>
  <dcterms:modified xsi:type="dcterms:W3CDTF">2026-03-10T12:19:54Z</dcterms:modified>
  <cp:category/>
</cp:coreProperties>
</file>