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257" r:id="rId4"/>
    <p:sldId id="259" r:id="rId5"/>
    <p:sldId id="276" r:id="rId6"/>
    <p:sldId id="275" r:id="rId7"/>
    <p:sldId id="277" r:id="rId8"/>
    <p:sldId id="260" r:id="rId9"/>
    <p:sldId id="285" r:id="rId10"/>
    <p:sldId id="284" r:id="rId11"/>
    <p:sldId id="281" r:id="rId12"/>
    <p:sldId id="283" r:id="rId13"/>
    <p:sldId id="262" r:id="rId14"/>
    <p:sldId id="279" r:id="rId15"/>
    <p:sldId id="264" r:id="rId16"/>
    <p:sldId id="280" r:id="rId17"/>
    <p:sldId id="265" r:id="rId18"/>
    <p:sldId id="269" r:id="rId19"/>
    <p:sldId id="270" r:id="rId20"/>
    <p:sldId id="271" r:id="rId21"/>
    <p:sldId id="282" r:id="rId22"/>
    <p:sldId id="272" r:id="rId23"/>
    <p:sldId id="273" r:id="rId24"/>
    <p:sldId id="274" r:id="rId25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>
        <p:scale>
          <a:sx n="89" d="100"/>
          <a:sy n="89" d="100"/>
        </p:scale>
        <p:origin x="-125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" y="8467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6E13C-CB7E-4A30-8605-1AB03116A2D4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A6928-4835-437D-A77E-33573E6A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74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1929F-9B1D-4218-8DA0-727739BDE277}" type="datetimeFigureOut">
              <a:rPr lang="en-US" smtClean="0"/>
              <a:t>12/17/2024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D15D4-979E-4018-8292-0F0207D82C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Inside </a:t>
            </a:r>
            <a:r>
              <a:rPr lang="tr-TR" dirty="0" err="1" smtClean="0"/>
              <a:t>Amazon's</a:t>
            </a:r>
            <a:r>
              <a:rPr lang="tr-TR" dirty="0" smtClean="0"/>
              <a:t> Smart </a:t>
            </a:r>
            <a:r>
              <a:rPr lang="tr-TR" dirty="0" err="1" smtClean="0"/>
              <a:t>Warehouse</a:t>
            </a:r>
            <a:endParaRPr lang="tr-TR" dirty="0" smtClean="0"/>
          </a:p>
          <a:p>
            <a:r>
              <a:rPr lang="en-US" dirty="0" smtClean="0"/>
              <a:t>https://www.youtube.com/watch?v=IMPbKVb8y8s</a:t>
            </a:r>
            <a:endParaRPr lang="tr-TR" dirty="0" smtClean="0"/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D15D4-979E-4018-8292-0F0207D82C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152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936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4370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93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24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94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93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530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89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008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94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06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17.12.2024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022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403648" y="692696"/>
            <a:ext cx="6620272" cy="1686049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</a:rPr>
              <a:t>ITL 301 </a:t>
            </a:r>
            <a:r>
              <a:rPr lang="tr-TR" sz="3200" b="1" dirty="0">
                <a:solidFill>
                  <a:schemeClr val="tx1"/>
                </a:solidFill>
              </a:rPr>
              <a:t/>
            </a:r>
            <a:br>
              <a:rPr lang="tr-TR" sz="3200" b="1" dirty="0">
                <a:solidFill>
                  <a:schemeClr val="tx1"/>
                </a:solidFill>
              </a:rPr>
            </a:br>
            <a:r>
              <a:rPr lang="tr-TR" sz="3200" b="1" dirty="0" smtClean="0">
                <a:solidFill>
                  <a:schemeClr val="tx1"/>
                </a:solidFill>
              </a:rPr>
              <a:t> </a:t>
            </a:r>
            <a:r>
              <a:rPr lang="tr-TR" sz="3200" b="1" dirty="0" err="1">
                <a:solidFill>
                  <a:schemeClr val="tx1"/>
                </a:solidFill>
              </a:rPr>
              <a:t>Supply</a:t>
            </a:r>
            <a:r>
              <a:rPr lang="tr-TR" sz="3200" b="1" dirty="0">
                <a:solidFill>
                  <a:schemeClr val="tx1"/>
                </a:solidFill>
              </a:rPr>
              <a:t> </a:t>
            </a:r>
            <a:r>
              <a:rPr lang="tr-TR" sz="3200" b="1" dirty="0" err="1">
                <a:solidFill>
                  <a:schemeClr val="tx1"/>
                </a:solidFill>
              </a:rPr>
              <a:t>Chain</a:t>
            </a:r>
            <a:r>
              <a:rPr lang="tr-TR" sz="3200" b="1" dirty="0">
                <a:solidFill>
                  <a:schemeClr val="tx1"/>
                </a:solidFill>
              </a:rPr>
              <a:t> Management </a:t>
            </a:r>
            <a:endParaRPr lang="tr-TR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59632" y="3284984"/>
            <a:ext cx="6688832" cy="2281808"/>
          </a:xfrm>
        </p:spPr>
        <p:txBody>
          <a:bodyPr>
            <a:normAutofit/>
          </a:bodyPr>
          <a:lstStyle/>
          <a:p>
            <a:pPr algn="ctr"/>
            <a:endParaRPr lang="tr-TR" sz="24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Inventory </a:t>
            </a:r>
            <a:r>
              <a:rPr lang="en-US" sz="2400" b="1" dirty="0">
                <a:solidFill>
                  <a:schemeClr val="tx1"/>
                </a:solidFill>
              </a:rPr>
              <a:t>Management and Demand Forecasting in Supply Chain</a:t>
            </a:r>
            <a:endParaRPr lang="tr-TR" sz="2400" b="1" dirty="0">
              <a:solidFill>
                <a:schemeClr val="tx1"/>
              </a:solidFill>
            </a:endParaRPr>
          </a:p>
          <a:p>
            <a:r>
              <a:rPr lang="tr-TR" b="1" dirty="0" smtClean="0">
                <a:solidFill>
                  <a:schemeClr val="tx1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2096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cap="none" dirty="0" err="1" smtClean="0">
                <a:solidFill>
                  <a:schemeClr val="tx1"/>
                </a:solidFill>
              </a:rPr>
              <a:t>Challenges</a:t>
            </a:r>
            <a:r>
              <a:rPr lang="tr-TR" sz="3200" b="1" cap="none" dirty="0" smtClean="0">
                <a:solidFill>
                  <a:schemeClr val="tx1"/>
                </a:solidFill>
              </a:rPr>
              <a:t> </a:t>
            </a:r>
            <a:r>
              <a:rPr lang="tr-TR" sz="3200" b="1" cap="none" dirty="0">
                <a:solidFill>
                  <a:schemeClr val="tx1"/>
                </a:solidFill>
              </a:rPr>
              <a:t>in Inventory Management</a:t>
            </a:r>
            <a:r>
              <a:rPr lang="tr-TR" sz="3200" dirty="0">
                <a:solidFill>
                  <a:schemeClr val="tx1"/>
                </a:solidFill>
              </a:rPr>
              <a:t/>
            </a:r>
            <a:br>
              <a:rPr lang="tr-TR" sz="3200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Demand </a:t>
            </a:r>
            <a:r>
              <a:rPr lang="en-US" b="1" dirty="0">
                <a:solidFill>
                  <a:schemeClr val="tx1"/>
                </a:solidFill>
              </a:rPr>
              <a:t>Uncertainty: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Predicting </a:t>
            </a:r>
            <a:r>
              <a:rPr lang="en-US" dirty="0">
                <a:solidFill>
                  <a:schemeClr val="tx1"/>
                </a:solidFill>
              </a:rPr>
              <a:t>customer needs can be complex, especially in volatile markets.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Seasonal </a:t>
            </a:r>
            <a:r>
              <a:rPr lang="en-US" b="1" dirty="0">
                <a:solidFill>
                  <a:schemeClr val="tx1"/>
                </a:solidFill>
              </a:rPr>
              <a:t>Peaks: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Businesses </a:t>
            </a:r>
            <a:r>
              <a:rPr lang="en-US" dirty="0">
                <a:solidFill>
                  <a:schemeClr val="tx1"/>
                </a:solidFill>
              </a:rPr>
              <a:t>face fluctuating demand during certain periods (e.g., holidays).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Supply </a:t>
            </a:r>
            <a:r>
              <a:rPr lang="en-US" b="1" dirty="0">
                <a:solidFill>
                  <a:schemeClr val="tx1"/>
                </a:solidFill>
              </a:rPr>
              <a:t>Chain Disruptions: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Delays </a:t>
            </a:r>
            <a:r>
              <a:rPr lang="en-US" dirty="0">
                <a:solidFill>
                  <a:schemeClr val="tx1"/>
                </a:solidFill>
              </a:rPr>
              <a:t>or interruptions in supply chains can lead to shortages.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Cost </a:t>
            </a:r>
            <a:r>
              <a:rPr lang="en-US" b="1" dirty="0">
                <a:solidFill>
                  <a:schemeClr val="tx1"/>
                </a:solidFill>
              </a:rPr>
              <a:t>Management: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Balancing </a:t>
            </a:r>
            <a:r>
              <a:rPr lang="en-US" dirty="0">
                <a:solidFill>
                  <a:schemeClr val="tx1"/>
                </a:solidFill>
              </a:rPr>
              <a:t>storage costs, spoilage, and transportation expenses.</a:t>
            </a: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Inefficiencies </a:t>
            </a:r>
            <a:r>
              <a:rPr lang="en-US" b="1" dirty="0">
                <a:solidFill>
                  <a:schemeClr val="tx1"/>
                </a:solidFill>
              </a:rPr>
              <a:t>in Data: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Outdated </a:t>
            </a:r>
            <a:r>
              <a:rPr lang="en-US" dirty="0">
                <a:solidFill>
                  <a:schemeClr val="tx1"/>
                </a:solidFill>
              </a:rPr>
              <a:t>systems or errors in tracking inventory can lead to costly mistakes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589240"/>
            <a:ext cx="1644414" cy="1183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2458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cap="none" dirty="0" smtClean="0">
                <a:solidFill>
                  <a:schemeClr val="tx1"/>
                </a:solidFill>
              </a:rPr>
              <a:t>Solutions </a:t>
            </a:r>
            <a:r>
              <a:rPr lang="tr-TR" sz="3200" b="1" cap="none" dirty="0" err="1" smtClean="0">
                <a:solidFill>
                  <a:schemeClr val="tx1"/>
                </a:solidFill>
              </a:rPr>
              <a:t>to</a:t>
            </a:r>
            <a:r>
              <a:rPr lang="tr-TR" sz="3200" b="1" cap="none" dirty="0" smtClean="0">
                <a:solidFill>
                  <a:schemeClr val="tx1"/>
                </a:solidFill>
              </a:rPr>
              <a:t> Inventory </a:t>
            </a:r>
            <a:r>
              <a:rPr lang="tr-TR" sz="3200" b="1" cap="none" dirty="0" err="1" smtClean="0">
                <a:solidFill>
                  <a:schemeClr val="tx1"/>
                </a:solidFill>
              </a:rPr>
              <a:t>Challenges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Real-Time Tracking Systems: </a:t>
            </a:r>
            <a:r>
              <a:rPr lang="en-US" dirty="0" smtClean="0">
                <a:solidFill>
                  <a:schemeClr val="tx1"/>
                </a:solidFill>
              </a:rPr>
              <a:t>Use software with real-time visibility to monitor inventory across locations.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Automated Replenishment: </a:t>
            </a:r>
            <a:r>
              <a:rPr lang="en-US" dirty="0" smtClean="0">
                <a:solidFill>
                  <a:schemeClr val="tx1"/>
                </a:solidFill>
              </a:rPr>
              <a:t>Implement reorder points based on data-driven forecasts.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Warehouse Optimization: </a:t>
            </a:r>
            <a:r>
              <a:rPr lang="en-US" dirty="0" smtClean="0">
                <a:solidFill>
                  <a:schemeClr val="tx1"/>
                </a:solidFill>
              </a:rPr>
              <a:t>Design layouts that reduce handling times and improve space utilization.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Technology Integration: </a:t>
            </a:r>
            <a:r>
              <a:rPr lang="en-US" dirty="0" smtClean="0">
                <a:solidFill>
                  <a:schemeClr val="tx1"/>
                </a:solidFill>
              </a:rPr>
              <a:t>Adopt barcode scanning or RFID systems to improve tracking accuracy.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Regular Audits: </a:t>
            </a:r>
            <a:r>
              <a:rPr lang="en-US" dirty="0" smtClean="0">
                <a:solidFill>
                  <a:schemeClr val="tx1"/>
                </a:solidFill>
              </a:rPr>
              <a:t>Periodic physical inventory checks reconcile records and actual stock.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674022"/>
            <a:ext cx="1644414" cy="1183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5670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Real-Time </a:t>
            </a:r>
            <a:r>
              <a:rPr lang="tr-TR" sz="3200" b="1" dirty="0"/>
              <a:t>Inventory Management </a:t>
            </a:r>
            <a:r>
              <a:rPr lang="tr-TR" sz="3200" b="1" dirty="0" err="1" smtClean="0"/>
              <a:t>Systems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 smtClean="0"/>
              <a:t>Automated </a:t>
            </a:r>
            <a:r>
              <a:rPr lang="en-US" b="1" dirty="0"/>
              <a:t>Data </a:t>
            </a:r>
            <a:r>
              <a:rPr lang="en-US" b="1" dirty="0" smtClean="0"/>
              <a:t>Collection</a:t>
            </a:r>
            <a:endParaRPr lang="tr-TR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Technologies </a:t>
            </a:r>
            <a:r>
              <a:rPr lang="en-US" dirty="0"/>
              <a:t>like barcodes, RFID, and </a:t>
            </a:r>
            <a:r>
              <a:rPr lang="en-US" dirty="0" err="1"/>
              <a:t>IoT</a:t>
            </a:r>
            <a:r>
              <a:rPr lang="en-US" dirty="0"/>
              <a:t> sensors automate real-time inventory tracking, eliminating manual data entry and reducing errors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buFont typeface="Wingdings" pitchFamily="2" charset="2"/>
              <a:buChar char="Ø"/>
            </a:pPr>
            <a:endParaRPr lang="tr-TR" dirty="0" smtClean="0"/>
          </a:p>
          <a:p>
            <a:pPr marL="0" indent="0" algn="just">
              <a:buNone/>
            </a:pPr>
            <a:r>
              <a:rPr lang="en-US" b="1" dirty="0" smtClean="0"/>
              <a:t>Data </a:t>
            </a:r>
            <a:r>
              <a:rPr lang="en-US" b="1" dirty="0"/>
              <a:t>Analysis and </a:t>
            </a:r>
            <a:r>
              <a:rPr lang="en-US" b="1" dirty="0" smtClean="0"/>
              <a:t>Reporting</a:t>
            </a:r>
            <a:endParaRPr lang="tr-TR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Advanced </a:t>
            </a:r>
            <a:r>
              <a:rPr lang="en-US" dirty="0"/>
              <a:t>analytics transform raw data into actionable insights, while user-friendly dashboards simplify trend analysis and decision-making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buFont typeface="Wingdings" pitchFamily="2" charset="2"/>
              <a:buChar char="Ø"/>
            </a:pPr>
            <a:endParaRPr lang="tr-TR" dirty="0" smtClean="0"/>
          </a:p>
          <a:p>
            <a:pPr marL="0" indent="0" algn="just">
              <a:buNone/>
            </a:pPr>
            <a:r>
              <a:rPr lang="en-US" b="1" dirty="0" smtClean="0"/>
              <a:t>Inventory </a:t>
            </a:r>
            <a:r>
              <a:rPr lang="en-US" b="1" dirty="0"/>
              <a:t>Control </a:t>
            </a:r>
            <a:r>
              <a:rPr lang="en-US" b="1" dirty="0" smtClean="0"/>
              <a:t>Systems</a:t>
            </a:r>
            <a:endParaRPr lang="tr-TR" b="1" dirty="0" smtClean="0"/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Integrated </a:t>
            </a:r>
            <a:r>
              <a:rPr lang="en-US" dirty="0"/>
              <a:t>systems centralize inventory data across platforms, offering a unified view for streamlined management.</a:t>
            </a: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286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cap="none" dirty="0" err="1" smtClean="0">
                <a:solidFill>
                  <a:schemeClr val="tx1"/>
                </a:solidFill>
              </a:rPr>
              <a:t>Understanding</a:t>
            </a:r>
            <a:r>
              <a:rPr lang="tr-TR" sz="3200" b="1" cap="none" dirty="0" smtClean="0">
                <a:solidFill>
                  <a:schemeClr val="tx1"/>
                </a:solidFill>
              </a:rPr>
              <a:t> </a:t>
            </a:r>
            <a:r>
              <a:rPr lang="tr-TR" sz="3200" b="1" cap="none" dirty="0" err="1">
                <a:solidFill>
                  <a:schemeClr val="tx1"/>
                </a:solidFill>
              </a:rPr>
              <a:t>Demand</a:t>
            </a:r>
            <a:r>
              <a:rPr lang="tr-TR" sz="3200" b="1" cap="none" dirty="0">
                <a:solidFill>
                  <a:schemeClr val="tx1"/>
                </a:solidFill>
              </a:rPr>
              <a:t> </a:t>
            </a:r>
            <a:r>
              <a:rPr lang="tr-TR" sz="3200" b="1" cap="none" dirty="0" err="1">
                <a:solidFill>
                  <a:schemeClr val="tx1"/>
                </a:solidFill>
              </a:rPr>
              <a:t>Forecasting</a:t>
            </a:r>
            <a:r>
              <a:rPr lang="tr-TR" sz="3200" dirty="0">
                <a:solidFill>
                  <a:schemeClr val="tx1"/>
                </a:solidFill>
              </a:rPr>
              <a:t/>
            </a:r>
            <a:br>
              <a:rPr lang="tr-TR" sz="3200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Demand forecasting </a:t>
            </a:r>
            <a:r>
              <a:rPr lang="en-US" dirty="0" smtClean="0">
                <a:solidFill>
                  <a:schemeClr val="tx1"/>
                </a:solidFill>
              </a:rPr>
              <a:t>predicts future customer demand using data such as historical sales, market trends, and seasonal factors. It provides businesses with actionable insights to prepare for demand fluctuations effectively.</a:t>
            </a:r>
            <a:endParaRPr lang="tr-TR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tr-TR" dirty="0"/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The process of estimating future customer demand for products or services.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Helps </a:t>
            </a:r>
            <a:r>
              <a:rPr lang="en-US" dirty="0">
                <a:solidFill>
                  <a:schemeClr val="tx1"/>
                </a:solidFill>
              </a:rPr>
              <a:t>businesses optimize inventory levels, reduce waste, and plan resources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435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cap="none" dirty="0" err="1" smtClean="0">
                <a:solidFill>
                  <a:schemeClr val="tx1"/>
                </a:solidFill>
              </a:rPr>
              <a:t>Categories</a:t>
            </a:r>
            <a:r>
              <a:rPr lang="tr-TR" sz="3200" b="1" cap="none" dirty="0" smtClean="0">
                <a:solidFill>
                  <a:schemeClr val="tx1"/>
                </a:solidFill>
              </a:rPr>
              <a:t> of </a:t>
            </a:r>
            <a:r>
              <a:rPr lang="tr-TR" sz="3200" b="1" cap="none" dirty="0" err="1" smtClean="0">
                <a:solidFill>
                  <a:schemeClr val="tx1"/>
                </a:solidFill>
              </a:rPr>
              <a:t>Forecasting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Quantitative </a:t>
            </a:r>
            <a:r>
              <a:rPr lang="en-US" dirty="0">
                <a:solidFill>
                  <a:schemeClr val="tx1"/>
                </a:solidFill>
              </a:rPr>
              <a:t>Methods: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Use </a:t>
            </a:r>
            <a:r>
              <a:rPr lang="en-US" dirty="0">
                <a:solidFill>
                  <a:schemeClr val="tx1"/>
                </a:solidFill>
              </a:rPr>
              <a:t>numerical data and statistical models.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Suitable </a:t>
            </a:r>
            <a:r>
              <a:rPr lang="en-US" dirty="0">
                <a:solidFill>
                  <a:schemeClr val="tx1"/>
                </a:solidFill>
              </a:rPr>
              <a:t>for situations with sufficient historical data.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Qualitative </a:t>
            </a:r>
            <a:r>
              <a:rPr lang="en-US" dirty="0">
                <a:solidFill>
                  <a:schemeClr val="tx1"/>
                </a:solidFill>
              </a:rPr>
              <a:t>Methods: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Based </a:t>
            </a:r>
            <a:r>
              <a:rPr lang="en-US" dirty="0">
                <a:solidFill>
                  <a:schemeClr val="tx1"/>
                </a:solidFill>
              </a:rPr>
              <a:t>on expert insights and market observations.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Used </a:t>
            </a:r>
            <a:r>
              <a:rPr lang="en-US" dirty="0">
                <a:solidFill>
                  <a:schemeClr val="tx1"/>
                </a:solidFill>
              </a:rPr>
              <a:t>when historical data is limited or unavailable.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Demand </a:t>
            </a:r>
            <a:r>
              <a:rPr lang="en-US" dirty="0">
                <a:solidFill>
                  <a:schemeClr val="tx1"/>
                </a:solidFill>
              </a:rPr>
              <a:t>forecasting is the </a:t>
            </a:r>
            <a:r>
              <a:rPr lang="en-US" b="1" dirty="0">
                <a:solidFill>
                  <a:schemeClr val="tx1"/>
                </a:solidFill>
              </a:rPr>
              <a:t>backbone</a:t>
            </a:r>
            <a:r>
              <a:rPr lang="en-US" dirty="0">
                <a:solidFill>
                  <a:schemeClr val="tx1"/>
                </a:solidFill>
              </a:rPr>
              <a:t> of effective inventory management.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019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000" b="1" cap="none" dirty="0" smtClean="0">
                <a:solidFill>
                  <a:schemeClr val="tx1"/>
                </a:solidFill>
              </a:rPr>
              <a:t>The </a:t>
            </a:r>
            <a:r>
              <a:rPr lang="en-US" sz="3000" b="1" cap="none" dirty="0">
                <a:solidFill>
                  <a:schemeClr val="tx1"/>
                </a:solidFill>
              </a:rPr>
              <a:t>Connection Between Inventory and Demand</a:t>
            </a:r>
            <a:r>
              <a:rPr lang="tr-TR" sz="3000" b="1" cap="none" dirty="0">
                <a:solidFill>
                  <a:schemeClr val="tx1"/>
                </a:solidFill>
              </a:rPr>
              <a:t/>
            </a:r>
            <a:br>
              <a:rPr lang="tr-TR" sz="3000" b="1" cap="none" dirty="0">
                <a:solidFill>
                  <a:schemeClr val="tx1"/>
                </a:solidFill>
              </a:rPr>
            </a:br>
            <a:endParaRPr lang="en-US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Inventory </a:t>
            </a:r>
            <a:r>
              <a:rPr lang="en-US" b="1" dirty="0">
                <a:solidFill>
                  <a:schemeClr val="tx1"/>
                </a:solidFill>
              </a:rPr>
              <a:t>management relies on accurate demand forecasts to: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Determine </a:t>
            </a:r>
            <a:r>
              <a:rPr lang="en-US" dirty="0">
                <a:solidFill>
                  <a:schemeClr val="tx1"/>
                </a:solidFill>
              </a:rPr>
              <a:t>reorder points and optimal stock levels.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Plan </a:t>
            </a:r>
            <a:r>
              <a:rPr lang="en-US" dirty="0">
                <a:solidFill>
                  <a:schemeClr val="tx1"/>
                </a:solidFill>
              </a:rPr>
              <a:t>for seasonal demand fluctuations.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Allocate </a:t>
            </a:r>
            <a:r>
              <a:rPr lang="en-US" dirty="0">
                <a:solidFill>
                  <a:schemeClr val="tx1"/>
                </a:solidFill>
              </a:rPr>
              <a:t>resources efficiently across the supply chain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Impact </a:t>
            </a:r>
            <a:r>
              <a:rPr lang="en-US" b="1" dirty="0">
                <a:solidFill>
                  <a:schemeClr val="tx1"/>
                </a:solidFill>
              </a:rPr>
              <a:t>of Poor Forecasting: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Overstocking </a:t>
            </a:r>
            <a:r>
              <a:rPr lang="en-US" dirty="0">
                <a:solidFill>
                  <a:schemeClr val="tx1"/>
                </a:solidFill>
              </a:rPr>
              <a:t>leads to increased storage costs and obsolescence.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/>
                </a:solidFill>
              </a:rPr>
              <a:t>Understocking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results in lost sales and customer dissatisfaction.</a:t>
            </a: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Balancing </a:t>
            </a:r>
            <a:r>
              <a:rPr lang="en-US" dirty="0">
                <a:solidFill>
                  <a:schemeClr val="tx1"/>
                </a:solidFill>
              </a:rPr>
              <a:t>inventory with forecasted demand ensures business stability and growth.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705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cap="none" dirty="0" smtClean="0">
                <a:solidFill>
                  <a:schemeClr val="tx1"/>
                </a:solidFill>
              </a:rPr>
              <a:t>Time </a:t>
            </a:r>
            <a:r>
              <a:rPr lang="en-US" sz="3200" b="1" cap="none" dirty="0">
                <a:solidFill>
                  <a:schemeClr val="tx1"/>
                </a:solidFill>
              </a:rPr>
              <a:t>Series Models: Quantitative Forecasting</a:t>
            </a:r>
            <a:r>
              <a:rPr lang="tr-TR" sz="3200" b="1" cap="none" dirty="0">
                <a:solidFill>
                  <a:schemeClr val="tx1"/>
                </a:solidFill>
              </a:rPr>
              <a:t/>
            </a:r>
            <a:br>
              <a:rPr lang="tr-TR" sz="3200" b="1" cap="none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forecasting method that analyzes historical data to identify patterns and trends over time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Key </a:t>
            </a:r>
            <a:r>
              <a:rPr lang="en-US" dirty="0">
                <a:solidFill>
                  <a:schemeClr val="tx1"/>
                </a:solidFill>
              </a:rPr>
              <a:t>Features: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Focuses </a:t>
            </a:r>
            <a:r>
              <a:rPr lang="en-US" dirty="0">
                <a:solidFill>
                  <a:schemeClr val="tx1"/>
                </a:solidFill>
              </a:rPr>
              <a:t>on recurring cycles, seasonality, and long-term trends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Best </a:t>
            </a:r>
            <a:r>
              <a:rPr lang="en-US" dirty="0">
                <a:solidFill>
                  <a:schemeClr val="tx1"/>
                </a:solidFill>
              </a:rPr>
              <a:t>For: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Businesses </a:t>
            </a:r>
            <a:r>
              <a:rPr lang="en-US" dirty="0">
                <a:solidFill>
                  <a:schemeClr val="tx1"/>
                </a:solidFill>
              </a:rPr>
              <a:t>with stable, recurring sales patterns.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  <p:sp>
        <p:nvSpPr>
          <p:cNvPr id="4" name="AutoShape 2" descr="Different types of Time-series Forecasting Models - Analytics Yog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349754"/>
            <a:ext cx="3664446" cy="2250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2081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b="1" cap="none" dirty="0" smtClean="0">
                <a:solidFill>
                  <a:schemeClr val="tx1"/>
                </a:solidFill>
              </a:rPr>
              <a:t>Time </a:t>
            </a:r>
            <a:r>
              <a:rPr lang="en-US" sz="2800" b="1" cap="none" dirty="0">
                <a:solidFill>
                  <a:schemeClr val="tx1"/>
                </a:solidFill>
              </a:rPr>
              <a:t>Series Models: Quantitative </a:t>
            </a:r>
            <a:r>
              <a:rPr lang="en-US" sz="2800" b="1" cap="none" dirty="0" smtClean="0">
                <a:solidFill>
                  <a:schemeClr val="tx1"/>
                </a:solidFill>
              </a:rPr>
              <a:t>Forecasting</a:t>
            </a:r>
            <a:r>
              <a:rPr lang="tr-TR" sz="2800" b="1" cap="none" dirty="0" smtClean="0">
                <a:solidFill>
                  <a:schemeClr val="tx1"/>
                </a:solidFill>
              </a:rPr>
              <a:t/>
            </a:r>
            <a:br>
              <a:rPr lang="tr-TR" sz="2800" b="1" cap="none" dirty="0" smtClean="0">
                <a:solidFill>
                  <a:schemeClr val="tx1"/>
                </a:solidFill>
              </a:rPr>
            </a:br>
            <a:r>
              <a:rPr lang="en-US" sz="2800" cap="none" dirty="0">
                <a:solidFill>
                  <a:schemeClr val="tx1"/>
                </a:solidFill>
              </a:rPr>
              <a:t>Example of Time Series Models</a:t>
            </a:r>
            <a:r>
              <a:rPr lang="tr-TR" sz="2800" b="1" cap="none" dirty="0">
                <a:solidFill>
                  <a:schemeClr val="tx1"/>
                </a:solidFill>
              </a:rPr>
              <a:t/>
            </a:r>
            <a:br>
              <a:rPr lang="tr-TR" sz="2800" b="1" cap="none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Scenario</a:t>
            </a:r>
            <a:r>
              <a:rPr lang="en-US" dirty="0">
                <a:solidFill>
                  <a:schemeClr val="tx1"/>
                </a:solidFill>
              </a:rPr>
              <a:t>: A grocery store preparing for holiday sales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Steps </a:t>
            </a:r>
            <a:r>
              <a:rPr lang="en-US" dirty="0">
                <a:solidFill>
                  <a:schemeClr val="tx1"/>
                </a:solidFill>
              </a:rPr>
              <a:t>Taken: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Analyzes </a:t>
            </a:r>
            <a:r>
              <a:rPr lang="en-US" dirty="0">
                <a:solidFill>
                  <a:schemeClr val="tx1"/>
                </a:solidFill>
              </a:rPr>
              <a:t>sales data from the past three holiday seasons.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Identifies </a:t>
            </a:r>
            <a:r>
              <a:rPr lang="en-US" dirty="0">
                <a:solidFill>
                  <a:schemeClr val="tx1"/>
                </a:solidFill>
              </a:rPr>
              <a:t>patterns of increased demand for specific items like chocolates and gift packs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Result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Stocks </a:t>
            </a:r>
            <a:r>
              <a:rPr lang="en-US" dirty="0">
                <a:solidFill>
                  <a:schemeClr val="tx1"/>
                </a:solidFill>
              </a:rPr>
              <a:t>popular products in higher quantities during the holiday season.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Avoids </a:t>
            </a:r>
            <a:r>
              <a:rPr lang="en-US" dirty="0">
                <a:solidFill>
                  <a:schemeClr val="tx1"/>
                </a:solidFill>
              </a:rPr>
              <a:t>overstocking items with historically low demand.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7094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en-US" sz="2600" b="1" cap="none" dirty="0" smtClean="0">
                <a:solidFill>
                  <a:schemeClr val="tx1"/>
                </a:solidFill>
              </a:rPr>
              <a:t>Econometric </a:t>
            </a:r>
            <a:r>
              <a:rPr lang="en-US" sz="2600" b="1" cap="none" dirty="0">
                <a:solidFill>
                  <a:schemeClr val="tx1"/>
                </a:solidFill>
              </a:rPr>
              <a:t>Models: Using Economic Data for </a:t>
            </a:r>
            <a:r>
              <a:rPr lang="en-US" sz="2600" b="1" cap="none" dirty="0" smtClean="0">
                <a:solidFill>
                  <a:schemeClr val="tx1"/>
                </a:solidFill>
              </a:rPr>
              <a:t>Forecasting</a:t>
            </a:r>
            <a:endParaRPr lang="en-US" sz="2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forecasting method that incorporates economic variables (e.g., income, prices, interest rates) to predict demand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Key </a:t>
            </a:r>
            <a:r>
              <a:rPr lang="en-US" dirty="0">
                <a:solidFill>
                  <a:schemeClr val="tx1"/>
                </a:solidFill>
              </a:rPr>
              <a:t>Features: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Explains </a:t>
            </a:r>
            <a:r>
              <a:rPr lang="en-US" dirty="0">
                <a:solidFill>
                  <a:schemeClr val="tx1"/>
                </a:solidFill>
              </a:rPr>
              <a:t>relationships between economic indicators and sales.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Models </a:t>
            </a:r>
            <a:r>
              <a:rPr lang="en-US" dirty="0">
                <a:solidFill>
                  <a:schemeClr val="tx1"/>
                </a:solidFill>
              </a:rPr>
              <a:t>the impact of external factors on customer behavior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Best </a:t>
            </a:r>
            <a:r>
              <a:rPr lang="en-US" dirty="0">
                <a:solidFill>
                  <a:schemeClr val="tx1"/>
                </a:solidFill>
              </a:rPr>
              <a:t>For: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Markets </a:t>
            </a:r>
            <a:r>
              <a:rPr lang="en-US" dirty="0">
                <a:solidFill>
                  <a:schemeClr val="tx1"/>
                </a:solidFill>
              </a:rPr>
              <a:t>influenced by broader economic conditions, such as real estate or automotive industries.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167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cap="none" dirty="0" smtClean="0">
                <a:solidFill>
                  <a:schemeClr val="tx1"/>
                </a:solidFill>
              </a:rPr>
              <a:t>Econometric </a:t>
            </a:r>
            <a:r>
              <a:rPr lang="en-US" sz="2400" b="1" cap="none" dirty="0">
                <a:solidFill>
                  <a:schemeClr val="tx1"/>
                </a:solidFill>
              </a:rPr>
              <a:t>Models: Using Economic Data for </a:t>
            </a:r>
            <a:r>
              <a:rPr lang="en-US" sz="2400" b="1" cap="none" dirty="0" smtClean="0">
                <a:solidFill>
                  <a:schemeClr val="tx1"/>
                </a:solidFill>
              </a:rPr>
              <a:t>Forecasting</a:t>
            </a:r>
            <a:r>
              <a:rPr lang="tr-TR" sz="2400" b="1" cap="none" dirty="0">
                <a:solidFill>
                  <a:schemeClr val="tx1"/>
                </a:solidFill>
              </a:rPr>
              <a:t/>
            </a:r>
            <a:br>
              <a:rPr lang="tr-TR" sz="2400" b="1" cap="none" dirty="0">
                <a:solidFill>
                  <a:schemeClr val="tx1"/>
                </a:solidFill>
              </a:rPr>
            </a:br>
            <a:r>
              <a:rPr lang="tr-TR" sz="2400" cap="none" dirty="0" err="1">
                <a:solidFill>
                  <a:schemeClr val="tx1"/>
                </a:solidFill>
              </a:rPr>
              <a:t>Example</a:t>
            </a:r>
            <a:r>
              <a:rPr lang="tr-TR" sz="2400" cap="none" dirty="0">
                <a:solidFill>
                  <a:schemeClr val="tx1"/>
                </a:solidFill>
              </a:rPr>
              <a:t> of </a:t>
            </a:r>
            <a:r>
              <a:rPr lang="tr-TR" sz="2400" cap="none" dirty="0" err="1">
                <a:solidFill>
                  <a:schemeClr val="tx1"/>
                </a:solidFill>
              </a:rPr>
              <a:t>Econometric</a:t>
            </a:r>
            <a:r>
              <a:rPr lang="tr-TR" sz="2400" cap="none" dirty="0">
                <a:solidFill>
                  <a:schemeClr val="tx1"/>
                </a:solidFill>
              </a:rPr>
              <a:t> </a:t>
            </a:r>
            <a:r>
              <a:rPr lang="tr-TR" sz="2400" cap="none" dirty="0" err="1">
                <a:solidFill>
                  <a:schemeClr val="tx1"/>
                </a:solidFill>
              </a:rPr>
              <a:t>Models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sz="3000" dirty="0" err="1" smtClean="0">
                <a:solidFill>
                  <a:schemeClr val="tx1"/>
                </a:solidFill>
              </a:rPr>
              <a:t>Scenario</a:t>
            </a:r>
            <a:r>
              <a:rPr lang="tr-TR" sz="3000" dirty="0">
                <a:solidFill>
                  <a:schemeClr val="tx1"/>
                </a:solidFill>
              </a:rPr>
              <a:t>: A car </a:t>
            </a:r>
            <a:r>
              <a:rPr lang="tr-TR" sz="3000" dirty="0" err="1">
                <a:solidFill>
                  <a:schemeClr val="tx1"/>
                </a:solidFill>
              </a:rPr>
              <a:t>dealership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adjusting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inventory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for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luxury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cars</a:t>
            </a:r>
            <a:r>
              <a:rPr lang="tr-TR" sz="30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tr-TR" sz="30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sz="3000" dirty="0" err="1" smtClean="0">
                <a:solidFill>
                  <a:schemeClr val="tx1"/>
                </a:solidFill>
              </a:rPr>
              <a:t>Steps</a:t>
            </a:r>
            <a:r>
              <a:rPr lang="tr-TR" sz="3000" dirty="0" smtClean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Taken</a:t>
            </a:r>
            <a:r>
              <a:rPr lang="tr-TR" sz="3000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tr-TR" sz="3000" dirty="0" err="1" smtClean="0">
                <a:solidFill>
                  <a:schemeClr val="tx1"/>
                </a:solidFill>
              </a:rPr>
              <a:t>Tracks</a:t>
            </a:r>
            <a:r>
              <a:rPr lang="tr-TR" sz="3000" dirty="0" smtClean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interest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rates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and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consumer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confidence</a:t>
            </a:r>
            <a:r>
              <a:rPr lang="tr-TR" sz="3000" dirty="0">
                <a:solidFill>
                  <a:schemeClr val="tx1"/>
                </a:solidFill>
              </a:rPr>
              <a:t> data.</a:t>
            </a:r>
          </a:p>
          <a:p>
            <a:pPr marL="0" indent="0" algn="just">
              <a:buNone/>
            </a:pPr>
            <a:r>
              <a:rPr lang="tr-TR" sz="3000" dirty="0" err="1" smtClean="0">
                <a:solidFill>
                  <a:schemeClr val="tx1"/>
                </a:solidFill>
              </a:rPr>
              <a:t>Predicts</a:t>
            </a:r>
            <a:r>
              <a:rPr lang="tr-TR" sz="3000" dirty="0" smtClean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reduced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demand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for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high-end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vehicles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during</a:t>
            </a:r>
            <a:r>
              <a:rPr lang="tr-TR" sz="3000" dirty="0">
                <a:solidFill>
                  <a:schemeClr val="tx1"/>
                </a:solidFill>
              </a:rPr>
              <a:t> an </a:t>
            </a:r>
            <a:r>
              <a:rPr lang="tr-TR" sz="3000" dirty="0" err="1">
                <a:solidFill>
                  <a:schemeClr val="tx1"/>
                </a:solidFill>
              </a:rPr>
              <a:t>economic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downturn</a:t>
            </a:r>
            <a:r>
              <a:rPr lang="tr-TR" sz="30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tr-TR" sz="30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tr-TR" sz="3000" dirty="0" err="1" smtClean="0">
                <a:solidFill>
                  <a:schemeClr val="tx1"/>
                </a:solidFill>
              </a:rPr>
              <a:t>Result</a:t>
            </a:r>
            <a:r>
              <a:rPr lang="tr-TR" sz="3000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tr-TR" sz="3000" dirty="0" err="1" smtClean="0">
                <a:solidFill>
                  <a:schemeClr val="tx1"/>
                </a:solidFill>
              </a:rPr>
              <a:t>Orders</a:t>
            </a:r>
            <a:r>
              <a:rPr lang="tr-TR" sz="3000" dirty="0" smtClean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fewer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luxury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models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and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focuses</a:t>
            </a:r>
            <a:r>
              <a:rPr lang="tr-TR" sz="3000" dirty="0">
                <a:solidFill>
                  <a:schemeClr val="tx1"/>
                </a:solidFill>
              </a:rPr>
              <a:t> on </a:t>
            </a:r>
            <a:r>
              <a:rPr lang="tr-TR" sz="3000" dirty="0" err="1">
                <a:solidFill>
                  <a:schemeClr val="tx1"/>
                </a:solidFill>
              </a:rPr>
              <a:t>affordable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options</a:t>
            </a:r>
            <a:r>
              <a:rPr lang="tr-TR" sz="3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tr-TR" sz="3000" dirty="0" err="1" smtClean="0">
                <a:solidFill>
                  <a:schemeClr val="tx1"/>
                </a:solidFill>
              </a:rPr>
              <a:t>Minimizes</a:t>
            </a:r>
            <a:r>
              <a:rPr lang="tr-TR" sz="3000" dirty="0" smtClean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financial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risks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from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unsold</a:t>
            </a:r>
            <a:r>
              <a:rPr lang="tr-TR" sz="3000" dirty="0">
                <a:solidFill>
                  <a:schemeClr val="tx1"/>
                </a:solidFill>
              </a:rPr>
              <a:t> </a:t>
            </a:r>
            <a:r>
              <a:rPr lang="tr-TR" sz="3000" dirty="0" err="1">
                <a:solidFill>
                  <a:schemeClr val="tx1"/>
                </a:solidFill>
              </a:rPr>
              <a:t>inventory</a:t>
            </a:r>
            <a:r>
              <a:rPr lang="tr-TR" sz="30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72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cs typeface="Times New Roman" pitchFamily="18" charset="0"/>
              </a:rPr>
              <a:t>C</a:t>
            </a:r>
            <a:r>
              <a:rPr lang="tr-TR" sz="3200" b="1" dirty="0" smtClean="0">
                <a:solidFill>
                  <a:schemeClr val="tx1"/>
                </a:solidFill>
                <a:cs typeface="Times New Roman" pitchFamily="18" charset="0"/>
              </a:rPr>
              <a:t>ontent</a:t>
            </a:r>
            <a:endParaRPr lang="en-US" sz="32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</a:rPr>
              <a:t>1. </a:t>
            </a:r>
            <a:r>
              <a:rPr lang="en-US" dirty="0" smtClean="0">
                <a:solidFill>
                  <a:schemeClr val="tx1"/>
                </a:solidFill>
              </a:rPr>
              <a:t>What </a:t>
            </a:r>
            <a:r>
              <a:rPr lang="tr-TR" dirty="0" smtClean="0"/>
              <a:t>i</a:t>
            </a:r>
            <a:r>
              <a:rPr lang="en-US" dirty="0" smtClean="0">
                <a:solidFill>
                  <a:schemeClr val="tx1"/>
                </a:solidFill>
              </a:rPr>
              <a:t>s </a:t>
            </a:r>
            <a:r>
              <a:rPr lang="en-US" dirty="0">
                <a:solidFill>
                  <a:schemeClr val="tx1"/>
                </a:solidFill>
              </a:rPr>
              <a:t>Inventory Management?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</a:rPr>
              <a:t>2. </a:t>
            </a:r>
            <a:r>
              <a:rPr lang="en-US" dirty="0" smtClean="0">
                <a:solidFill>
                  <a:schemeClr val="tx1"/>
                </a:solidFill>
              </a:rPr>
              <a:t>Challenges </a:t>
            </a:r>
            <a:r>
              <a:rPr lang="en-US" dirty="0">
                <a:solidFill>
                  <a:schemeClr val="tx1"/>
                </a:solidFill>
              </a:rPr>
              <a:t>in Inventory Management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</a:rPr>
              <a:t>3. </a:t>
            </a:r>
            <a:r>
              <a:rPr lang="en-US" dirty="0" smtClean="0">
                <a:solidFill>
                  <a:schemeClr val="tx1"/>
                </a:solidFill>
              </a:rPr>
              <a:t>What </a:t>
            </a:r>
            <a:r>
              <a:rPr lang="en-US" dirty="0">
                <a:solidFill>
                  <a:schemeClr val="tx1"/>
                </a:solidFill>
              </a:rPr>
              <a:t>Is Demand Forecasting?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</a:rPr>
              <a:t>4. 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Connection Between Inventory and Demand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chemeClr val="tx1"/>
                </a:solidFill>
              </a:rPr>
              <a:t>5. </a:t>
            </a:r>
            <a:r>
              <a:rPr lang="en-US" dirty="0" smtClean="0">
                <a:solidFill>
                  <a:schemeClr val="tx1"/>
                </a:solidFill>
              </a:rPr>
              <a:t>Forecasting </a:t>
            </a:r>
            <a:r>
              <a:rPr lang="en-US" dirty="0">
                <a:solidFill>
                  <a:schemeClr val="tx1"/>
                </a:solidFill>
              </a:rPr>
              <a:t>Methods for Inventory Management: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Time </a:t>
            </a:r>
            <a:r>
              <a:rPr lang="en-US" sz="2600" dirty="0">
                <a:solidFill>
                  <a:schemeClr val="tx1"/>
                </a:solidFill>
              </a:rPr>
              <a:t>Series Models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Econometric </a:t>
            </a:r>
            <a:r>
              <a:rPr lang="en-US" sz="2600" dirty="0">
                <a:solidFill>
                  <a:schemeClr val="tx1"/>
                </a:solidFill>
              </a:rPr>
              <a:t>Models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Judgmental </a:t>
            </a:r>
            <a:r>
              <a:rPr lang="en-US" sz="2600" dirty="0">
                <a:solidFill>
                  <a:schemeClr val="tx1"/>
                </a:solidFill>
              </a:rPr>
              <a:t>Forecasting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600" dirty="0" smtClean="0">
                <a:solidFill>
                  <a:schemeClr val="tx1"/>
                </a:solidFill>
              </a:rPr>
              <a:t>Scenario Planning</a:t>
            </a:r>
            <a:endParaRPr lang="tr-TR" sz="2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17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cap="none" dirty="0" smtClean="0">
                <a:solidFill>
                  <a:schemeClr val="tx1"/>
                </a:solidFill>
              </a:rPr>
              <a:t/>
            </a:r>
            <a:br>
              <a:rPr lang="tr-TR" sz="2800" b="1" cap="none" dirty="0" smtClean="0">
                <a:solidFill>
                  <a:schemeClr val="tx1"/>
                </a:solidFill>
              </a:rPr>
            </a:br>
            <a:r>
              <a:rPr lang="tr-TR" sz="2800" b="1" cap="none" dirty="0">
                <a:solidFill>
                  <a:schemeClr val="tx1"/>
                </a:solidFill>
              </a:rPr>
              <a:t/>
            </a:r>
            <a:br>
              <a:rPr lang="tr-TR" sz="2800" b="1" cap="none" dirty="0">
                <a:solidFill>
                  <a:schemeClr val="tx1"/>
                </a:solidFill>
              </a:rPr>
            </a:br>
            <a:r>
              <a:rPr lang="en-US" sz="2800" b="1" cap="none" dirty="0" smtClean="0">
                <a:solidFill>
                  <a:schemeClr val="tx1"/>
                </a:solidFill>
              </a:rPr>
              <a:t>Judgmental Forecasting</a:t>
            </a:r>
            <a:r>
              <a:rPr lang="tr-TR" sz="2800" b="1" cap="none" dirty="0" smtClean="0">
                <a:solidFill>
                  <a:schemeClr val="tx1"/>
                </a:solidFill>
              </a:rPr>
              <a:t/>
            </a:r>
            <a:br>
              <a:rPr lang="tr-TR" sz="2800" b="1" cap="none" dirty="0" smtClean="0">
                <a:solidFill>
                  <a:schemeClr val="tx1"/>
                </a:solidFill>
              </a:rPr>
            </a:br>
            <a:r>
              <a:rPr lang="tr-TR" sz="2800" b="1" cap="none" dirty="0">
                <a:solidFill>
                  <a:schemeClr val="tx1"/>
                </a:solidFill>
              </a:rPr>
              <a:t/>
            </a:r>
            <a:br>
              <a:rPr lang="tr-TR" sz="2800" b="1" cap="none" dirty="0">
                <a:solidFill>
                  <a:schemeClr val="tx1"/>
                </a:solidFill>
              </a:rPr>
            </a:br>
            <a:r>
              <a:rPr lang="tr-TR" sz="2800" b="1" cap="none" dirty="0" smtClean="0">
                <a:solidFill>
                  <a:schemeClr val="tx1"/>
                </a:solidFill>
              </a:rPr>
              <a:t/>
            </a:r>
            <a:br>
              <a:rPr lang="tr-TR" sz="2800" b="1" cap="none" dirty="0" smtClean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A qualitative forecasting method that relies on expert opinions and experience.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Key Features: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Used when historical data is limited or unavailable.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Combines insights from industry experts, sales teams, and customer feedback.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Best For: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New product launches or highly uncertain events.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42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400" b="1" cap="none" dirty="0" smtClean="0">
                <a:solidFill>
                  <a:schemeClr val="tx1"/>
                </a:solidFill>
              </a:rPr>
              <a:t/>
            </a:r>
            <a:br>
              <a:rPr lang="tr-TR" sz="2400" b="1" cap="none" dirty="0" smtClean="0">
                <a:solidFill>
                  <a:schemeClr val="tx1"/>
                </a:solidFill>
              </a:rPr>
            </a:br>
            <a:r>
              <a:rPr lang="tr-TR" sz="2400" b="1" cap="none" dirty="0">
                <a:solidFill>
                  <a:schemeClr val="tx1"/>
                </a:solidFill>
              </a:rPr>
              <a:t/>
            </a:r>
            <a:br>
              <a:rPr lang="tr-TR" sz="2400" b="1" cap="none" dirty="0">
                <a:solidFill>
                  <a:schemeClr val="tx1"/>
                </a:solidFill>
              </a:rPr>
            </a:br>
            <a:r>
              <a:rPr lang="en-US" sz="2400" b="1" cap="none" dirty="0" smtClean="0">
                <a:solidFill>
                  <a:schemeClr val="tx1"/>
                </a:solidFill>
              </a:rPr>
              <a:t>Judgmental Forecasting</a:t>
            </a:r>
            <a:r>
              <a:rPr lang="tr-TR" sz="2400" b="1" cap="none" dirty="0" smtClean="0">
                <a:solidFill>
                  <a:schemeClr val="tx1"/>
                </a:solidFill>
              </a:rPr>
              <a:t/>
            </a:r>
            <a:br>
              <a:rPr lang="tr-TR" sz="2400" b="1" cap="none" dirty="0" smtClean="0">
                <a:solidFill>
                  <a:schemeClr val="tx1"/>
                </a:solidFill>
              </a:rPr>
            </a:br>
            <a:r>
              <a:rPr lang="tr-TR" sz="2400" cap="none" dirty="0" err="1" smtClean="0">
                <a:solidFill>
                  <a:schemeClr val="tx1"/>
                </a:solidFill>
              </a:rPr>
              <a:t>Example</a:t>
            </a:r>
            <a:r>
              <a:rPr lang="tr-TR" sz="2400" cap="none" dirty="0" smtClean="0">
                <a:solidFill>
                  <a:schemeClr val="tx1"/>
                </a:solidFill>
              </a:rPr>
              <a:t> of </a:t>
            </a:r>
            <a:r>
              <a:rPr lang="tr-TR" sz="2400" cap="none" dirty="0" err="1" smtClean="0">
                <a:solidFill>
                  <a:schemeClr val="tx1"/>
                </a:solidFill>
              </a:rPr>
              <a:t>Judgmental</a:t>
            </a:r>
            <a:r>
              <a:rPr lang="tr-TR" sz="2400" cap="none" dirty="0" smtClean="0">
                <a:solidFill>
                  <a:schemeClr val="tx1"/>
                </a:solidFill>
              </a:rPr>
              <a:t> </a:t>
            </a:r>
            <a:r>
              <a:rPr lang="tr-TR" sz="2400" cap="none" dirty="0" err="1" smtClean="0">
                <a:solidFill>
                  <a:schemeClr val="tx1"/>
                </a:solidFill>
              </a:rPr>
              <a:t>Forecasting</a:t>
            </a:r>
            <a:r>
              <a:rPr lang="tr-TR" sz="2400" b="1" cap="none" dirty="0" smtClean="0">
                <a:solidFill>
                  <a:schemeClr val="tx1"/>
                </a:solidFill>
              </a:rPr>
              <a:t/>
            </a:r>
            <a:br>
              <a:rPr lang="tr-TR" sz="2400" b="1" cap="none" dirty="0" smtClean="0">
                <a:solidFill>
                  <a:schemeClr val="tx1"/>
                </a:solidFill>
              </a:rPr>
            </a:br>
            <a:r>
              <a:rPr lang="tr-TR" sz="2400" b="1" cap="none" dirty="0">
                <a:solidFill>
                  <a:schemeClr val="tx1"/>
                </a:solidFill>
              </a:rPr>
              <a:t/>
            </a:r>
            <a:br>
              <a:rPr lang="tr-TR" sz="2400" b="1" cap="none" dirty="0">
                <a:solidFill>
                  <a:schemeClr val="tx1"/>
                </a:solidFill>
              </a:rPr>
            </a:br>
            <a:r>
              <a:rPr lang="tr-TR" sz="2400" b="1" cap="none" dirty="0" smtClean="0">
                <a:solidFill>
                  <a:schemeClr val="tx1"/>
                </a:solidFill>
              </a:rPr>
              <a:t/>
            </a:r>
            <a:br>
              <a:rPr lang="tr-TR" sz="2400" b="1" cap="none" dirty="0" smtClean="0">
                <a:solidFill>
                  <a:schemeClr val="tx1"/>
                </a:solidFill>
              </a:rPr>
            </a:b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Scenario</a:t>
            </a:r>
            <a:r>
              <a:rPr lang="en-US" dirty="0">
                <a:solidFill>
                  <a:schemeClr val="tx1"/>
                </a:solidFill>
              </a:rPr>
              <a:t>: A tech startup launching a new wearable device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Steps </a:t>
            </a:r>
            <a:r>
              <a:rPr lang="en-US" dirty="0">
                <a:solidFill>
                  <a:schemeClr val="tx1"/>
                </a:solidFill>
              </a:rPr>
              <a:t>Taken: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Gathers </a:t>
            </a:r>
            <a:r>
              <a:rPr lang="en-US" dirty="0">
                <a:solidFill>
                  <a:schemeClr val="tx1"/>
                </a:solidFill>
              </a:rPr>
              <a:t>opinions from tech experts and surveys potential customers.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Combines </a:t>
            </a:r>
            <a:r>
              <a:rPr lang="en-US" dirty="0">
                <a:solidFill>
                  <a:schemeClr val="tx1"/>
                </a:solidFill>
              </a:rPr>
              <a:t>insights to estimate initial demand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Result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Plans </a:t>
            </a:r>
            <a:r>
              <a:rPr lang="en-US" dirty="0">
                <a:solidFill>
                  <a:schemeClr val="tx1"/>
                </a:solidFill>
              </a:rPr>
              <a:t>an optimal launch inventory, reducing risks of overproduction or shortages.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3267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cap="none" dirty="0" smtClean="0">
                <a:solidFill>
                  <a:schemeClr val="tx1"/>
                </a:solidFill>
              </a:rPr>
              <a:t>Scenario </a:t>
            </a:r>
            <a:r>
              <a:rPr lang="en-US" sz="2800" b="1" cap="none" dirty="0">
                <a:solidFill>
                  <a:schemeClr val="tx1"/>
                </a:solidFill>
              </a:rPr>
              <a:t>Planning: Preparing for Uncertainty</a:t>
            </a:r>
            <a:r>
              <a:rPr lang="tr-TR" sz="2800" b="1" cap="none" dirty="0">
                <a:solidFill>
                  <a:schemeClr val="tx1"/>
                </a:solidFill>
              </a:rPr>
              <a:t/>
            </a:r>
            <a:br>
              <a:rPr lang="tr-TR" sz="2800" b="1" cap="none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creative approach to explore multiple possible futures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Key </a:t>
            </a:r>
            <a:r>
              <a:rPr lang="en-US" dirty="0">
                <a:solidFill>
                  <a:schemeClr val="tx1"/>
                </a:solidFill>
              </a:rPr>
              <a:t>Features: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Develops </a:t>
            </a:r>
            <a:r>
              <a:rPr lang="en-US" dirty="0">
                <a:solidFill>
                  <a:schemeClr val="tx1"/>
                </a:solidFill>
              </a:rPr>
              <a:t>"what-if" scenarios for best, worst, and moderate </a:t>
            </a:r>
            <a:r>
              <a:rPr lang="en-US" dirty="0" smtClean="0">
                <a:solidFill>
                  <a:schemeClr val="tx1"/>
                </a:solidFill>
              </a:rPr>
              <a:t>cases.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Focuses </a:t>
            </a:r>
            <a:r>
              <a:rPr lang="en-US" dirty="0">
                <a:solidFill>
                  <a:schemeClr val="tx1"/>
                </a:solidFill>
              </a:rPr>
              <a:t>on adaptability rather than precise predictions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Best </a:t>
            </a:r>
            <a:r>
              <a:rPr lang="en-US" dirty="0">
                <a:solidFill>
                  <a:schemeClr val="tx1"/>
                </a:solidFill>
              </a:rPr>
              <a:t>For: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Industries </a:t>
            </a:r>
            <a:r>
              <a:rPr lang="en-US" dirty="0">
                <a:solidFill>
                  <a:schemeClr val="tx1"/>
                </a:solidFill>
              </a:rPr>
              <a:t>facing high volatility or complex external factors.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908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cap="none" dirty="0" smtClean="0">
                <a:solidFill>
                  <a:schemeClr val="tx1"/>
                </a:solidFill>
              </a:rPr>
              <a:t>Scenario </a:t>
            </a:r>
            <a:r>
              <a:rPr lang="en-US" sz="2400" b="1" cap="none" dirty="0">
                <a:solidFill>
                  <a:schemeClr val="tx1"/>
                </a:solidFill>
              </a:rPr>
              <a:t>Planning: Preparing for </a:t>
            </a:r>
            <a:r>
              <a:rPr lang="en-US" sz="2400" b="1" cap="none" dirty="0" smtClean="0">
                <a:solidFill>
                  <a:schemeClr val="tx1"/>
                </a:solidFill>
              </a:rPr>
              <a:t>Uncertainty</a:t>
            </a:r>
            <a:r>
              <a:rPr lang="tr-TR" sz="2400" b="1" cap="none" dirty="0">
                <a:solidFill>
                  <a:schemeClr val="tx1"/>
                </a:solidFill>
              </a:rPr>
              <a:t/>
            </a:r>
            <a:br>
              <a:rPr lang="tr-TR" sz="2400" b="1" cap="none" dirty="0">
                <a:solidFill>
                  <a:schemeClr val="tx1"/>
                </a:solidFill>
              </a:rPr>
            </a:br>
            <a:r>
              <a:rPr lang="tr-TR" sz="2400" cap="none" dirty="0" err="1">
                <a:solidFill>
                  <a:schemeClr val="tx1"/>
                </a:solidFill>
              </a:rPr>
              <a:t>Example</a:t>
            </a:r>
            <a:r>
              <a:rPr lang="tr-TR" sz="2400" cap="none" dirty="0">
                <a:solidFill>
                  <a:schemeClr val="tx1"/>
                </a:solidFill>
              </a:rPr>
              <a:t> of </a:t>
            </a:r>
            <a:r>
              <a:rPr lang="tr-TR" sz="2400" cap="none" dirty="0" err="1">
                <a:solidFill>
                  <a:schemeClr val="tx1"/>
                </a:solidFill>
              </a:rPr>
              <a:t>Scenario</a:t>
            </a:r>
            <a:r>
              <a:rPr lang="tr-TR" sz="2400" cap="none" dirty="0">
                <a:solidFill>
                  <a:schemeClr val="tx1"/>
                </a:solidFill>
              </a:rPr>
              <a:t> Planning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Scenario</a:t>
            </a:r>
            <a:r>
              <a:rPr lang="en-US" dirty="0">
                <a:solidFill>
                  <a:schemeClr val="tx1"/>
                </a:solidFill>
              </a:rPr>
              <a:t>: A logistics company preparing for fuel price volatility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Steps </a:t>
            </a:r>
            <a:r>
              <a:rPr lang="en-US" dirty="0">
                <a:solidFill>
                  <a:schemeClr val="tx1"/>
                </a:solidFill>
              </a:rPr>
              <a:t>Taken: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Develops </a:t>
            </a:r>
            <a:r>
              <a:rPr lang="en-US" dirty="0">
                <a:solidFill>
                  <a:schemeClr val="tx1"/>
                </a:solidFill>
              </a:rPr>
              <a:t>scenarios for fuel prices increasing by 10%, 20%, and 30%.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Plans </a:t>
            </a:r>
            <a:r>
              <a:rPr lang="en-US" dirty="0">
                <a:solidFill>
                  <a:schemeClr val="tx1"/>
                </a:solidFill>
              </a:rPr>
              <a:t>inventory and transportation strategies for each case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Result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Maintains </a:t>
            </a:r>
            <a:r>
              <a:rPr lang="en-US" dirty="0">
                <a:solidFill>
                  <a:schemeClr val="tx1"/>
                </a:solidFill>
              </a:rPr>
              <a:t>profitability by adapting quickly to changing costs.</a:t>
            </a: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143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Inventory </a:t>
            </a:r>
            <a:r>
              <a:rPr lang="en-US" dirty="0">
                <a:solidFill>
                  <a:schemeClr val="tx1"/>
                </a:solidFill>
              </a:rPr>
              <a:t>management and demand forecasting are interconnected and vital for supply chain success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Choosing </a:t>
            </a:r>
            <a:r>
              <a:rPr lang="en-US" dirty="0">
                <a:solidFill>
                  <a:schemeClr val="tx1"/>
                </a:solidFill>
              </a:rPr>
              <a:t>the right forecasting method depends on the situation and available data.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 </a:t>
            </a:r>
            <a:r>
              <a:rPr lang="en-US" dirty="0">
                <a:solidFill>
                  <a:schemeClr val="tx1"/>
                </a:solidFill>
              </a:rPr>
              <a:t>combination of methods often delivers the best results.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Investing </a:t>
            </a:r>
            <a:r>
              <a:rPr lang="en-US" dirty="0">
                <a:solidFill>
                  <a:schemeClr val="tx1"/>
                </a:solidFill>
              </a:rPr>
              <a:t>in accurate forecasting tools and techniques reduces risks and boosts efficiency.</a:t>
            </a: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Conclucion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7608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cap="none" dirty="0" err="1" smtClean="0">
                <a:solidFill>
                  <a:schemeClr val="tx1"/>
                </a:solidFill>
                <a:ea typeface="+mn-ea"/>
                <a:cs typeface="+mn-cs"/>
              </a:rPr>
              <a:t>Introduction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b="1" u="sng" dirty="0" smtClean="0">
                <a:solidFill>
                  <a:schemeClr val="tx1"/>
                </a:solidFill>
              </a:rPr>
              <a:t>Inventory </a:t>
            </a:r>
            <a:r>
              <a:rPr lang="en-US" b="1" u="sng" dirty="0">
                <a:solidFill>
                  <a:schemeClr val="tx1"/>
                </a:solidFill>
              </a:rPr>
              <a:t>Management </a:t>
            </a:r>
            <a:r>
              <a:rPr lang="en-US" dirty="0">
                <a:solidFill>
                  <a:schemeClr val="tx1"/>
                </a:solidFill>
              </a:rPr>
              <a:t>is the practice of tracking and controlling stock levels to meet customer demand effectively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b="1" u="sng" dirty="0" smtClean="0">
                <a:solidFill>
                  <a:schemeClr val="tx1"/>
                </a:solidFill>
              </a:rPr>
              <a:t>Demand </a:t>
            </a:r>
            <a:r>
              <a:rPr lang="en-US" b="1" u="sng" dirty="0">
                <a:solidFill>
                  <a:schemeClr val="tx1"/>
                </a:solidFill>
              </a:rPr>
              <a:t>Forecasting </a:t>
            </a:r>
            <a:r>
              <a:rPr lang="en-US" dirty="0">
                <a:solidFill>
                  <a:schemeClr val="tx1"/>
                </a:solidFill>
              </a:rPr>
              <a:t>predicts future customer needs based on data, trends, and analysis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dirty="0" smtClean="0">
                <a:solidFill>
                  <a:schemeClr val="tx1"/>
                </a:solidFill>
              </a:rPr>
              <a:t>Both </a:t>
            </a:r>
            <a:r>
              <a:rPr lang="en-US" dirty="0">
                <a:solidFill>
                  <a:schemeClr val="tx1"/>
                </a:solidFill>
              </a:rPr>
              <a:t>concepts are vital for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  <a:endParaRPr lang="tr-TR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Reducing </a:t>
            </a:r>
            <a:r>
              <a:rPr lang="en-US" dirty="0">
                <a:solidFill>
                  <a:schemeClr val="tx1"/>
                </a:solidFill>
              </a:rPr>
              <a:t>costs associated with overstocking or </a:t>
            </a:r>
            <a:r>
              <a:rPr lang="en-US" dirty="0" err="1">
                <a:solidFill>
                  <a:schemeClr val="tx1"/>
                </a:solidFill>
              </a:rPr>
              <a:t>stockouts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Enhancing </a:t>
            </a:r>
            <a:r>
              <a:rPr lang="en-US" dirty="0">
                <a:solidFill>
                  <a:schemeClr val="tx1"/>
                </a:solidFill>
              </a:rPr>
              <a:t>supply chain efficiency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Maintaining </a:t>
            </a:r>
            <a:r>
              <a:rPr lang="en-US" dirty="0">
                <a:solidFill>
                  <a:schemeClr val="tx1"/>
                </a:solidFill>
              </a:rPr>
              <a:t>high levels of customer satisfaction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tr-TR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301208"/>
            <a:ext cx="2241570" cy="1155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838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cap="none" dirty="0" err="1" smtClean="0">
                <a:solidFill>
                  <a:schemeClr val="tx1"/>
                </a:solidFill>
                <a:ea typeface="+mn-ea"/>
                <a:cs typeface="+mn-cs"/>
              </a:rPr>
              <a:t>What</a:t>
            </a:r>
            <a:r>
              <a:rPr lang="tr-TR" sz="3200" b="1" cap="none" dirty="0" smtClean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tr-TR" sz="3200" b="1" dirty="0">
                <a:ea typeface="+mn-ea"/>
                <a:cs typeface="+mn-cs"/>
              </a:rPr>
              <a:t>i</a:t>
            </a:r>
            <a:r>
              <a:rPr lang="tr-TR" sz="3200" b="1" cap="none" dirty="0" smtClean="0">
                <a:solidFill>
                  <a:schemeClr val="tx1"/>
                </a:solidFill>
                <a:ea typeface="+mn-ea"/>
                <a:cs typeface="+mn-cs"/>
              </a:rPr>
              <a:t>s </a:t>
            </a:r>
            <a:r>
              <a:rPr lang="tr-TR" sz="3200" b="1" cap="none" dirty="0">
                <a:solidFill>
                  <a:schemeClr val="tx1"/>
                </a:solidFill>
                <a:ea typeface="+mn-ea"/>
                <a:cs typeface="+mn-cs"/>
              </a:rPr>
              <a:t>Inventory Management?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3100" dirty="0" smtClean="0">
                <a:solidFill>
                  <a:schemeClr val="tx1"/>
                </a:solidFill>
              </a:rPr>
              <a:t>A </a:t>
            </a:r>
            <a:r>
              <a:rPr lang="en-US" sz="3100" dirty="0">
                <a:solidFill>
                  <a:schemeClr val="tx1"/>
                </a:solidFill>
              </a:rPr>
              <a:t>systematic approach to sourcing, storing, and selling </a:t>
            </a:r>
            <a:r>
              <a:rPr lang="en-US" sz="3100" dirty="0" smtClean="0">
                <a:solidFill>
                  <a:schemeClr val="tx1"/>
                </a:solidFill>
              </a:rPr>
              <a:t>inventory</a:t>
            </a:r>
            <a:r>
              <a:rPr lang="tr-TR" sz="3100" dirty="0" smtClean="0">
                <a:solidFill>
                  <a:schemeClr val="tx1"/>
                </a:solidFill>
              </a:rPr>
              <a:t> </a:t>
            </a:r>
            <a:r>
              <a:rPr lang="en-US" sz="3100" dirty="0" smtClean="0">
                <a:solidFill>
                  <a:schemeClr val="tx1"/>
                </a:solidFill>
              </a:rPr>
              <a:t>—both </a:t>
            </a:r>
            <a:r>
              <a:rPr lang="en-US" sz="3100" dirty="0">
                <a:solidFill>
                  <a:schemeClr val="tx1"/>
                </a:solidFill>
              </a:rPr>
              <a:t>raw materials and finished goods</a:t>
            </a:r>
            <a:r>
              <a:rPr lang="en-US" sz="3100" dirty="0" smtClean="0">
                <a:solidFill>
                  <a:schemeClr val="tx1"/>
                </a:solidFill>
              </a:rPr>
              <a:t>.</a:t>
            </a:r>
            <a:endParaRPr lang="tr-TR" sz="31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sz="31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sz="3100" b="1" dirty="0" smtClean="0">
                <a:solidFill>
                  <a:schemeClr val="tx1"/>
                </a:solidFill>
              </a:rPr>
              <a:t>Key </a:t>
            </a:r>
            <a:r>
              <a:rPr lang="en-US" sz="3100" b="1" dirty="0">
                <a:solidFill>
                  <a:schemeClr val="tx1"/>
                </a:solidFill>
              </a:rPr>
              <a:t>Functions: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100" dirty="0" smtClean="0">
                <a:solidFill>
                  <a:schemeClr val="tx1"/>
                </a:solidFill>
              </a:rPr>
              <a:t>Tracking </a:t>
            </a:r>
            <a:r>
              <a:rPr lang="en-US" sz="3100" dirty="0">
                <a:solidFill>
                  <a:schemeClr val="tx1"/>
                </a:solidFill>
              </a:rPr>
              <a:t>stock levels, orders, and </a:t>
            </a:r>
            <a:r>
              <a:rPr lang="en-US" sz="3100" dirty="0" smtClean="0">
                <a:solidFill>
                  <a:schemeClr val="tx1"/>
                </a:solidFill>
              </a:rPr>
              <a:t>deliveries.</a:t>
            </a:r>
            <a:endParaRPr lang="tr-TR" sz="31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3100" dirty="0" smtClean="0">
                <a:solidFill>
                  <a:schemeClr val="tx1"/>
                </a:solidFill>
              </a:rPr>
              <a:t>Ensuring </a:t>
            </a:r>
            <a:r>
              <a:rPr lang="en-US" sz="3100" dirty="0">
                <a:solidFill>
                  <a:schemeClr val="tx1"/>
                </a:solidFill>
              </a:rPr>
              <a:t>stock availability to meet customer demand.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100" dirty="0" smtClean="0">
                <a:solidFill>
                  <a:schemeClr val="tx1"/>
                </a:solidFill>
              </a:rPr>
              <a:t>Reducing </a:t>
            </a:r>
            <a:r>
              <a:rPr lang="en-US" sz="3100" dirty="0">
                <a:solidFill>
                  <a:schemeClr val="tx1"/>
                </a:solidFill>
              </a:rPr>
              <a:t>holding and operational costs.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Stock Management System Software, Free demo Available at best price in New  Delh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00808"/>
            <a:ext cx="3024336" cy="356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832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52596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3100" b="1" dirty="0" smtClean="0">
                <a:solidFill>
                  <a:schemeClr val="tx1"/>
                </a:solidFill>
              </a:rPr>
              <a:t>Inventory management </a:t>
            </a:r>
            <a:r>
              <a:rPr lang="en-US" sz="3100" dirty="0" smtClean="0">
                <a:solidFill>
                  <a:schemeClr val="tx1"/>
                </a:solidFill>
              </a:rPr>
              <a:t>is the backbone of efficient supply chain operations. It involves tracking, organizing, and controlling inventory to ensure businesses meet customer demand without incurring unnecessary costs.</a:t>
            </a:r>
            <a:endParaRPr lang="tr-TR" sz="31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sz="3100" dirty="0"/>
          </a:p>
          <a:p>
            <a:pPr algn="just">
              <a:buFont typeface="Wingdings" pitchFamily="2" charset="2"/>
              <a:buChar char="Ø"/>
            </a:pPr>
            <a:r>
              <a:rPr lang="en-US" sz="3100" dirty="0" smtClean="0">
                <a:solidFill>
                  <a:schemeClr val="tx1"/>
                </a:solidFill>
              </a:rPr>
              <a:t> Effective inventory management helps businesses maintain a balance between stock availability and operational costs.</a:t>
            </a:r>
            <a:endParaRPr lang="tr-TR" sz="3100" dirty="0" smtClean="0">
              <a:solidFill>
                <a:schemeClr val="tx1"/>
              </a:solidFill>
            </a:endParaRPr>
          </a:p>
          <a:p>
            <a:pPr algn="just">
              <a:buFont typeface="Wingdings" pitchFamily="2" charset="2"/>
              <a:buChar char="Ø"/>
            </a:pP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10500" y="-4613275"/>
            <a:ext cx="3600000" cy="235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4248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05273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en-US" b="1" dirty="0" smtClean="0">
                <a:solidFill>
                  <a:schemeClr val="tx1"/>
                </a:solidFill>
              </a:rPr>
              <a:t>Why </a:t>
            </a:r>
            <a:r>
              <a:rPr lang="en-US" b="1" dirty="0">
                <a:solidFill>
                  <a:schemeClr val="tx1"/>
                </a:solidFill>
              </a:rPr>
              <a:t>It Matters: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Poor </a:t>
            </a:r>
            <a:r>
              <a:rPr lang="en-US" sz="2800" dirty="0">
                <a:solidFill>
                  <a:schemeClr val="tx1"/>
                </a:solidFill>
              </a:rPr>
              <a:t>inventory management leads to high costs, inefficiencies, and dissatisfied customers.</a:t>
            </a:r>
          </a:p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Effective </a:t>
            </a:r>
            <a:r>
              <a:rPr lang="en-US" sz="2800" dirty="0">
                <a:solidFill>
                  <a:schemeClr val="tx1"/>
                </a:solidFill>
              </a:rPr>
              <a:t>systems enhance business performance and profitability.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79" y="4005064"/>
            <a:ext cx="260032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9849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Reduces </a:t>
            </a:r>
            <a:r>
              <a:rPr lang="en-US" dirty="0"/>
              <a:t>stock-related inefficiencies like overstocking or </a:t>
            </a:r>
            <a:r>
              <a:rPr lang="en-US" dirty="0" err="1"/>
              <a:t>stockouts</a:t>
            </a:r>
            <a:r>
              <a:rPr lang="en-US" dirty="0"/>
              <a:t>.</a:t>
            </a:r>
          </a:p>
          <a:p>
            <a:pPr lvl="0" algn="just"/>
            <a:r>
              <a:rPr lang="en-US" dirty="0"/>
              <a:t>Optimizes cash flow and minimizes waste.</a:t>
            </a:r>
          </a:p>
          <a:p>
            <a:pPr lvl="0" algn="just"/>
            <a:r>
              <a:rPr lang="en-US" dirty="0"/>
              <a:t>Improves customer satisfaction by ensuring product availability.</a:t>
            </a: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725144"/>
            <a:ext cx="2316125" cy="133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9386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Inventory </a:t>
            </a:r>
            <a:r>
              <a:rPr lang="en-US" sz="3200" b="1" dirty="0"/>
              <a:t>Management vs. Stock Management</a:t>
            </a:r>
            <a:r>
              <a:rPr lang="tr-TR" sz="3200" dirty="0">
                <a:solidFill>
                  <a:schemeClr val="tx1"/>
                </a:solidFill>
              </a:rPr>
              <a:t/>
            </a:r>
            <a:br>
              <a:rPr lang="tr-TR" sz="3200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b="1" dirty="0" err="1" smtClean="0"/>
              <a:t>Are</a:t>
            </a:r>
            <a:r>
              <a:rPr lang="tr-TR" b="1" dirty="0" smtClean="0"/>
              <a:t> </a:t>
            </a:r>
            <a:r>
              <a:rPr lang="tr-TR" b="1" dirty="0" err="1"/>
              <a:t>They</a:t>
            </a:r>
            <a:r>
              <a:rPr lang="tr-TR" b="1" dirty="0"/>
              <a:t> </a:t>
            </a:r>
            <a:r>
              <a:rPr lang="tr-TR" b="1" dirty="0" err="1"/>
              <a:t>the</a:t>
            </a:r>
            <a:r>
              <a:rPr lang="tr-TR" b="1" dirty="0"/>
              <a:t> </a:t>
            </a:r>
            <a:r>
              <a:rPr lang="tr-TR" b="1" dirty="0" err="1"/>
              <a:t>Same</a:t>
            </a:r>
            <a:r>
              <a:rPr lang="tr-TR" b="1" dirty="0" smtClean="0"/>
              <a:t>?</a:t>
            </a:r>
          </a:p>
          <a:p>
            <a:pPr marL="0" indent="0" algn="just">
              <a:buNone/>
            </a:pPr>
            <a:endParaRPr lang="tr-TR" b="1" dirty="0"/>
          </a:p>
          <a:p>
            <a:pPr marL="0" indent="0" algn="just">
              <a:buNone/>
            </a:pPr>
            <a:r>
              <a:rPr lang="tr-TR" dirty="0" smtClean="0"/>
              <a:t>I</a:t>
            </a:r>
            <a:r>
              <a:rPr lang="en-US" dirty="0" err="1" smtClean="0"/>
              <a:t>nventory</a:t>
            </a:r>
            <a:r>
              <a:rPr lang="en-US" dirty="0" smtClean="0"/>
              <a:t> </a:t>
            </a:r>
            <a:r>
              <a:rPr lang="en-US" dirty="0"/>
              <a:t>management and stock management </a:t>
            </a:r>
            <a:r>
              <a:rPr lang="en-US" b="1" dirty="0"/>
              <a:t>are not the same</a:t>
            </a:r>
            <a:r>
              <a:rPr lang="en-US" dirty="0"/>
              <a:t>, though they are closely related. 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smtClean="0"/>
              <a:t>They </a:t>
            </a:r>
            <a:r>
              <a:rPr lang="en-US" dirty="0"/>
              <a:t>differ in terms of scope, focus, and processes, but they work together to optimize business operations.</a:t>
            </a:r>
            <a:endParaRPr lang="tr-TR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506" y="1124744"/>
            <a:ext cx="1114837" cy="1583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057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Inventory </a:t>
            </a:r>
            <a:r>
              <a:rPr lang="en-US" sz="3200" b="1" dirty="0"/>
              <a:t>Management vs. Stock Management</a:t>
            </a:r>
            <a:r>
              <a:rPr lang="tr-TR" sz="3200" dirty="0">
                <a:solidFill>
                  <a:schemeClr val="tx1"/>
                </a:solidFill>
              </a:rPr>
              <a:t/>
            </a:r>
            <a:br>
              <a:rPr lang="tr-TR" sz="3200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tr-TR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178429"/>
              </p:ext>
            </p:extLst>
          </p:nvPr>
        </p:nvGraphicFramePr>
        <p:xfrm>
          <a:off x="395537" y="2348880"/>
          <a:ext cx="8352928" cy="2232660"/>
        </p:xfrm>
        <a:graphic>
          <a:graphicData uri="http://schemas.openxmlformats.org/drawingml/2006/table">
            <a:tbl>
              <a:tblPr/>
              <a:tblGrid>
                <a:gridCol w="2088231"/>
                <a:gridCol w="3481108"/>
                <a:gridCol w="2783589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Criteria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Inventory Management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Stock Management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Scope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Comprehensive (raw materials to finished goods)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Limited to products in a specific location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Focus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Strategic (forecasting, supply chain optimization)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Operational (stock levels and organization)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Tools/Techniques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Advanced tools like ERP, demand forecasting software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Barcode, RFID, and manual stock counts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Example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Optimizing inventory flow across the supply chain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Ensuring shelves in a retail store are stocked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3783346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1664</TotalTime>
  <Words>1288</Words>
  <Application>Microsoft Office PowerPoint</Application>
  <PresentationFormat>Ekran Gösterisi (4:3)</PresentationFormat>
  <Paragraphs>200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Ofis Teması</vt:lpstr>
      <vt:lpstr>ITL 301   Supply Chain Management </vt:lpstr>
      <vt:lpstr>Content</vt:lpstr>
      <vt:lpstr>Introduction</vt:lpstr>
      <vt:lpstr>What is Inventory Management?</vt:lpstr>
      <vt:lpstr>PowerPoint Sunusu</vt:lpstr>
      <vt:lpstr>PowerPoint Sunusu</vt:lpstr>
      <vt:lpstr>PowerPoint Sunusu</vt:lpstr>
      <vt:lpstr>Inventory Management vs. Stock Management </vt:lpstr>
      <vt:lpstr>Inventory Management vs. Stock Management </vt:lpstr>
      <vt:lpstr>Challenges in Inventory Management </vt:lpstr>
      <vt:lpstr>Solutions to Inventory Challenges</vt:lpstr>
      <vt:lpstr>Real-Time Inventory Management Systems</vt:lpstr>
      <vt:lpstr>Understanding Demand Forecasting </vt:lpstr>
      <vt:lpstr>Categories of Forecasting</vt:lpstr>
      <vt:lpstr>The Connection Between Inventory and Demand </vt:lpstr>
      <vt:lpstr>Time Series Models: Quantitative Forecasting </vt:lpstr>
      <vt:lpstr>Time Series Models: Quantitative Forecasting Example of Time Series Models </vt:lpstr>
      <vt:lpstr>Econometric Models: Using Economic Data for Forecasting</vt:lpstr>
      <vt:lpstr>Econometric Models: Using Economic Data for Forecasting Example of Econometric Models</vt:lpstr>
      <vt:lpstr>  Judgmental Forecasting   </vt:lpstr>
      <vt:lpstr>  Judgmental Forecasting Example of Judgmental Forecasting   </vt:lpstr>
      <vt:lpstr>Scenario Planning: Preparing for Uncertainty </vt:lpstr>
      <vt:lpstr>Scenario Planning: Preparing for Uncertainty Example of Scenario Planning</vt:lpstr>
      <vt:lpstr>Conclucion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OSD 215 Ders Tanıtımı &amp; Giriş</dc:title>
  <dc:creator>Suzan OGUZ</dc:creator>
  <cp:lastModifiedBy>Asus</cp:lastModifiedBy>
  <cp:revision>53</cp:revision>
  <dcterms:created xsi:type="dcterms:W3CDTF">2024-09-26T09:42:11Z</dcterms:created>
  <dcterms:modified xsi:type="dcterms:W3CDTF">2024-12-17T04:40:02Z</dcterms:modified>
</cp:coreProperties>
</file>