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82" r:id="rId11"/>
    <p:sldId id="264" r:id="rId12"/>
    <p:sldId id="266" r:id="rId13"/>
    <p:sldId id="268" r:id="rId14"/>
    <p:sldId id="270" r:id="rId15"/>
    <p:sldId id="271" r:id="rId16"/>
    <p:sldId id="272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06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66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2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80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82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21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06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84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90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48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51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3AE5-167C-40F3-89DB-1D082F5D433D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46B5-D416-46D3-BE27-F1430B2053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05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Discourse</a:t>
            </a:r>
            <a:r>
              <a:rPr lang="tr-TR" dirty="0" smtClean="0"/>
              <a:t> Analysis</a:t>
            </a:r>
            <a:r>
              <a:rPr lang="tr-TR" dirty="0"/>
              <a:t>?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TRN 201 </a:t>
            </a:r>
            <a:r>
              <a:rPr lang="tr-TR" dirty="0" err="1" smtClean="0"/>
              <a:t>Discourse</a:t>
            </a:r>
            <a:r>
              <a:rPr lang="tr-TR" dirty="0" smtClean="0"/>
              <a:t> Analysis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382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4253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tr-TR" dirty="0" smtClean="0"/>
              <a:t>D</a:t>
            </a:r>
            <a:r>
              <a:rPr lang="en-US" dirty="0" err="1" smtClean="0"/>
              <a:t>iscourse</a:t>
            </a:r>
            <a:r>
              <a:rPr lang="en-US" b="1" dirty="0" err="1" smtClean="0"/>
              <a:t>s</a:t>
            </a:r>
            <a:r>
              <a:rPr lang="en-US" dirty="0"/>
              <a:t>” in this sense </a:t>
            </a:r>
            <a:r>
              <a:rPr lang="en-US" dirty="0" smtClean="0"/>
              <a:t>involve</a:t>
            </a:r>
            <a:r>
              <a:rPr lang="tr-TR" dirty="0" smtClean="0"/>
              <a:t>:</a:t>
            </a:r>
          </a:p>
          <a:p>
            <a:pPr lvl="6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3200" dirty="0"/>
              <a:t>patterns of belief </a:t>
            </a:r>
          </a:p>
          <a:p>
            <a:pPr lvl="6">
              <a:buFont typeface="Wingdings" pitchFamily="2" charset="2"/>
              <a:buChar char="ü"/>
            </a:pPr>
            <a:r>
              <a:rPr lang="en-US" sz="3200" dirty="0"/>
              <a:t>habitual action </a:t>
            </a:r>
            <a:endParaRPr lang="tr-TR" sz="3200" dirty="0"/>
          </a:p>
          <a:p>
            <a:pPr lvl="6">
              <a:buFont typeface="Wingdings" pitchFamily="2" charset="2"/>
              <a:buChar char="ü"/>
            </a:pPr>
            <a:r>
              <a:rPr lang="en-US" sz="3200" dirty="0" smtClean="0"/>
              <a:t>patterns </a:t>
            </a:r>
            <a:r>
              <a:rPr lang="en-US" sz="3200" dirty="0"/>
              <a:t>of language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5503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Analysis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</a:t>
            </a:r>
            <a:r>
              <a:rPr lang="en-US" dirty="0" err="1" smtClean="0"/>
              <a:t>iscourse</a:t>
            </a:r>
            <a:r>
              <a:rPr lang="en-US" dirty="0" smtClean="0"/>
              <a:t> analysis is a methodology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discourse analysts ask questions that are traditionally asked in linguistics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Other discourse</a:t>
            </a:r>
            <a:r>
              <a:rPr lang="tr-TR" dirty="0" smtClean="0"/>
              <a:t> </a:t>
            </a:r>
            <a:r>
              <a:rPr lang="en-US" dirty="0" smtClean="0"/>
              <a:t>analysts ask questions that are more </a:t>
            </a:r>
            <a:r>
              <a:rPr lang="en-US" u="sng" dirty="0" smtClean="0"/>
              <a:t>interdisciplinary</a:t>
            </a:r>
            <a:r>
              <a:rPr lang="en-US" dirty="0" smtClean="0"/>
              <a:t>: questions about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r-TR" dirty="0" smtClean="0"/>
              <a:t>                       -</a:t>
            </a:r>
            <a:r>
              <a:rPr lang="en-US" dirty="0" smtClean="0"/>
              <a:t>social roles and relations,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 -</a:t>
            </a:r>
            <a:r>
              <a:rPr lang="en-US" dirty="0" smtClean="0"/>
              <a:t>communication and identity.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7666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Divisions can be made according to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talking</a:t>
            </a:r>
            <a:endParaRPr lang="tr-TR" dirty="0" smtClean="0"/>
          </a:p>
          <a:p>
            <a:r>
              <a:rPr lang="en-US" dirty="0" smtClean="0"/>
              <a:t>where the paragraph boundaries are, </a:t>
            </a:r>
            <a:endParaRPr lang="tr-TR" dirty="0" smtClean="0"/>
          </a:p>
          <a:p>
            <a:r>
              <a:rPr lang="en-US" dirty="0" smtClean="0"/>
              <a:t>when a new topic arises,</a:t>
            </a:r>
            <a:endParaRPr lang="tr-TR" dirty="0" smtClean="0"/>
          </a:p>
          <a:p>
            <a:r>
              <a:rPr lang="en-US" dirty="0" smtClean="0"/>
              <a:t>where the</a:t>
            </a:r>
            <a:r>
              <a:rPr lang="tr-TR" dirty="0" smtClean="0"/>
              <a:t> </a:t>
            </a:r>
            <a:r>
              <a:rPr lang="en-US" dirty="0" smtClean="0"/>
              <a:t>subject ends and the predicate begins.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8211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Discourse</a:t>
            </a:r>
            <a:r>
              <a:rPr lang="tr-TR" sz="2800" dirty="0" smtClean="0"/>
              <a:t> </a:t>
            </a:r>
            <a:r>
              <a:rPr lang="en-US" sz="2800" dirty="0" smtClean="0"/>
              <a:t>can be taken apart into individual words and phrases, and sets of statistics about</a:t>
            </a:r>
            <a:r>
              <a:rPr lang="tr-TR" sz="2800" dirty="0" smtClean="0"/>
              <a:t>: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tr-TR" sz="2800" dirty="0" smtClean="0"/>
              <a:t>         </a:t>
            </a:r>
            <a:r>
              <a:rPr lang="en-US" sz="2800" dirty="0" smtClean="0"/>
              <a:t> </a:t>
            </a:r>
            <a:r>
              <a:rPr lang="tr-TR" sz="2800" dirty="0" smtClean="0"/>
              <a:t> -</a:t>
            </a:r>
            <a:r>
              <a:rPr lang="en-US" sz="2800" dirty="0" smtClean="0"/>
              <a:t>where a particular word is likely to occur,</a:t>
            </a:r>
          </a:p>
          <a:p>
            <a:pPr marL="0" indent="0">
              <a:buNone/>
            </a:pPr>
            <a:r>
              <a:rPr lang="tr-TR" sz="2800" dirty="0" smtClean="0"/>
              <a:t>            - </a:t>
            </a:r>
            <a:r>
              <a:rPr lang="en-US" sz="2800" dirty="0" smtClean="0"/>
              <a:t>how frequent it is,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            -</a:t>
            </a:r>
            <a:r>
              <a:rPr lang="en-US" sz="2800" dirty="0" smtClean="0"/>
              <a:t>what words tend to be close to it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tr-TR" sz="2800" dirty="0"/>
          </a:p>
          <a:p>
            <a:r>
              <a:rPr lang="tr-TR" sz="2800" dirty="0" err="1" smtClean="0"/>
              <a:t>These</a:t>
            </a:r>
            <a:r>
              <a:rPr lang="tr-TR" sz="2800" dirty="0" smtClean="0"/>
              <a:t> </a:t>
            </a:r>
            <a:r>
              <a:rPr lang="en-US" sz="2800" dirty="0" smtClean="0"/>
              <a:t>can be used to</a:t>
            </a:r>
            <a:r>
              <a:rPr lang="tr-TR" sz="2800" dirty="0" smtClean="0"/>
              <a:t> </a:t>
            </a:r>
            <a:r>
              <a:rPr lang="en-US" sz="2800" dirty="0" smtClean="0"/>
              <a:t>support claims about how grammar works</a:t>
            </a:r>
            <a:r>
              <a:rPr lang="tr-TR" sz="2800" dirty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en-US" sz="2800" dirty="0" smtClean="0"/>
              <a:t>what words are used to mean</a:t>
            </a:r>
            <a:r>
              <a:rPr lang="tr-TR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/>
              <a:t>Johnstone</a:t>
            </a:r>
            <a:r>
              <a:rPr lang="en-US" sz="2800" dirty="0"/>
              <a:t>, 2008).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5072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Autofit/>
          </a:bodyPr>
          <a:lstStyle/>
          <a:p>
            <a:r>
              <a:rPr lang="en-US" sz="2400" dirty="0" smtClean="0"/>
              <a:t>Discourse analysis continues to be useful in answering questions that are</a:t>
            </a:r>
            <a:r>
              <a:rPr lang="tr-TR" sz="2400" dirty="0" smtClean="0"/>
              <a:t> </a:t>
            </a:r>
            <a:r>
              <a:rPr lang="en-US" sz="2400" dirty="0" smtClean="0"/>
              <a:t>posed in many fields that focus on </a:t>
            </a:r>
            <a:r>
              <a:rPr lang="en-US" sz="2400" u="sng" dirty="0" smtClean="0"/>
              <a:t>human life </a:t>
            </a:r>
            <a:r>
              <a:rPr lang="en-US" sz="2400" dirty="0" smtClean="0"/>
              <a:t>and </a:t>
            </a:r>
            <a:r>
              <a:rPr lang="en-US" sz="2400" u="sng" dirty="0" smtClean="0"/>
              <a:t>communication,</a:t>
            </a:r>
            <a:r>
              <a:rPr lang="en-US" sz="2400" dirty="0" smtClean="0"/>
              <a:t> such as</a:t>
            </a:r>
            <a:r>
              <a:rPr lang="tr-TR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sz="2000" i="1" dirty="0" smtClean="0"/>
              <a:t>anthropology,</a:t>
            </a:r>
            <a:endParaRPr lang="tr-TR" sz="2000" i="1" dirty="0" smtClean="0"/>
          </a:p>
          <a:p>
            <a:r>
              <a:rPr lang="en-US" sz="2000" i="1" dirty="0" smtClean="0"/>
              <a:t> cultural studies,</a:t>
            </a:r>
            <a:endParaRPr lang="tr-TR" sz="2000" i="1" dirty="0" smtClean="0"/>
          </a:p>
          <a:p>
            <a:r>
              <a:rPr lang="tr-TR" sz="2000" i="1" dirty="0" err="1" smtClean="0"/>
              <a:t>psychology</a:t>
            </a:r>
            <a:r>
              <a:rPr lang="tr-TR" sz="2000" i="1" dirty="0" smtClean="0"/>
              <a:t>, </a:t>
            </a:r>
          </a:p>
          <a:p>
            <a:r>
              <a:rPr lang="en-US" sz="2000" i="1" dirty="0" smtClean="0"/>
              <a:t>communications,</a:t>
            </a:r>
          </a:p>
          <a:p>
            <a:r>
              <a:rPr lang="en-US" sz="2000" i="1" dirty="0" smtClean="0"/>
              <a:t>sociology, </a:t>
            </a:r>
            <a:endParaRPr lang="tr-TR" sz="2000" i="1" dirty="0" smtClean="0"/>
          </a:p>
          <a:p>
            <a:r>
              <a:rPr lang="en-US" sz="2000" i="1" dirty="0" smtClean="0"/>
              <a:t>geography, </a:t>
            </a:r>
            <a:endParaRPr lang="tr-TR" sz="2000" i="1" dirty="0" smtClean="0"/>
          </a:p>
          <a:p>
            <a:r>
              <a:rPr lang="en-US" sz="2000" i="1" dirty="0" smtClean="0"/>
              <a:t>psychology, </a:t>
            </a:r>
            <a:endParaRPr lang="tr-TR" sz="2000" i="1" dirty="0" smtClean="0"/>
          </a:p>
          <a:p>
            <a:r>
              <a:rPr lang="en-US" sz="2000" i="1" dirty="0" smtClean="0"/>
              <a:t>human</a:t>
            </a:r>
            <a:endParaRPr lang="tr-TR" sz="2000" i="1" dirty="0" smtClean="0"/>
          </a:p>
          <a:p>
            <a:r>
              <a:rPr lang="en-US" sz="2000" i="1" dirty="0" smtClean="0"/>
              <a:t>computer interaction, </a:t>
            </a:r>
            <a:endParaRPr lang="tr-TR" sz="2000" i="1" dirty="0" smtClean="0"/>
          </a:p>
          <a:p>
            <a:r>
              <a:rPr lang="en-US" sz="2000" i="1" dirty="0" smtClean="0"/>
              <a:t>medicine, </a:t>
            </a:r>
            <a:endParaRPr lang="tr-TR" sz="2000" i="1" dirty="0" smtClean="0"/>
          </a:p>
          <a:p>
            <a:r>
              <a:rPr lang="en-US" sz="2000" i="1" dirty="0" smtClean="0"/>
              <a:t>law, </a:t>
            </a:r>
            <a:endParaRPr lang="tr-TR" sz="2000" i="1" dirty="0" smtClean="0"/>
          </a:p>
          <a:p>
            <a:r>
              <a:rPr lang="en-US" sz="2000" i="1" dirty="0" smtClean="0"/>
              <a:t>public policy, </a:t>
            </a:r>
            <a:endParaRPr lang="tr-TR" sz="2000" i="1" dirty="0"/>
          </a:p>
          <a:p>
            <a:r>
              <a:rPr lang="en-US" sz="2000" i="1" dirty="0" smtClean="0"/>
              <a:t>business.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287951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Discourse analysts help answer questions about social relations, such as</a:t>
            </a:r>
            <a:r>
              <a:rPr lang="tr-TR" sz="2800" dirty="0" smtClean="0"/>
              <a:t>:</a:t>
            </a:r>
          </a:p>
          <a:p>
            <a:pPr lvl="7"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2800" u="sng" dirty="0" smtClean="0"/>
              <a:t>dominance</a:t>
            </a:r>
            <a:r>
              <a:rPr lang="en-US" sz="2800" dirty="0" smtClean="0"/>
              <a:t> </a:t>
            </a:r>
            <a:endParaRPr lang="tr-TR" sz="2800" dirty="0"/>
          </a:p>
          <a:p>
            <a:pPr lvl="7">
              <a:buFont typeface="Wingdings" pitchFamily="2" charset="2"/>
              <a:buChar char="ü"/>
            </a:pPr>
            <a:r>
              <a:rPr lang="en-US" sz="2800" u="sng" dirty="0" smtClean="0"/>
              <a:t>oppression</a:t>
            </a:r>
            <a:r>
              <a:rPr lang="en-US" sz="2800" dirty="0" smtClean="0"/>
              <a:t> or solidarity. </a:t>
            </a: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r>
              <a:rPr lang="en-US" sz="2800" dirty="0" smtClean="0"/>
              <a:t>Discourse analysis is useful in the study of personal</a:t>
            </a:r>
            <a:r>
              <a:rPr lang="tr-TR" sz="2800" dirty="0" smtClean="0"/>
              <a:t> </a:t>
            </a:r>
            <a:r>
              <a:rPr lang="en-US" sz="2800" u="sng" dirty="0" smtClean="0"/>
              <a:t>identity</a:t>
            </a:r>
            <a:r>
              <a:rPr lang="en-US" sz="2800" dirty="0" smtClean="0"/>
              <a:t> and </a:t>
            </a:r>
            <a:r>
              <a:rPr lang="en-US" sz="2800" u="sng" dirty="0" smtClean="0"/>
              <a:t>social identificatio</a:t>
            </a:r>
            <a:r>
              <a:rPr lang="en-US" sz="2800" dirty="0" smtClean="0"/>
              <a:t>n</a:t>
            </a:r>
            <a:r>
              <a:rPr lang="tr-TR" sz="2800" dirty="0" smtClean="0"/>
              <a:t> (</a:t>
            </a:r>
            <a:r>
              <a:rPr lang="tr-TR" sz="2800" dirty="0" err="1" smtClean="0"/>
              <a:t>discourse</a:t>
            </a:r>
            <a:r>
              <a:rPr lang="tr-TR" sz="2800" dirty="0" smtClean="0"/>
              <a:t> &amp;</a:t>
            </a:r>
            <a:r>
              <a:rPr lang="tr-TR" sz="2800" dirty="0" err="1" smtClean="0"/>
              <a:t>gender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discourse&amp;ethnicity</a:t>
            </a:r>
            <a:r>
              <a:rPr lang="tr-TR" sz="2800" dirty="0" smtClean="0"/>
              <a:t>).</a:t>
            </a:r>
            <a:r>
              <a:rPr lang="en-US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6792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 </a:t>
            </a:r>
            <a:r>
              <a:rPr lang="tr-TR" sz="3600" dirty="0" err="1"/>
              <a:t>heuristic</a:t>
            </a:r>
            <a:r>
              <a:rPr lang="tr-TR" sz="3600" dirty="0"/>
              <a:t> </a:t>
            </a:r>
            <a:r>
              <a:rPr lang="tr-TR" sz="3600" dirty="0" err="1"/>
              <a:t>for</a:t>
            </a:r>
            <a:r>
              <a:rPr lang="tr-TR" sz="3600" dirty="0"/>
              <a:t> </a:t>
            </a:r>
            <a:r>
              <a:rPr lang="tr-TR" sz="3600" dirty="0" err="1"/>
              <a:t>analysis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i="1" dirty="0" smtClean="0"/>
          </a:p>
          <a:p>
            <a:r>
              <a:rPr lang="en-US" sz="9800" dirty="0" smtClean="0"/>
              <a:t>Discourse </a:t>
            </a:r>
            <a:r>
              <a:rPr lang="en-US" sz="9800" dirty="0"/>
              <a:t>analysts work with </a:t>
            </a:r>
            <a:r>
              <a:rPr lang="tr-TR" sz="9800" dirty="0" err="1" smtClean="0"/>
              <a:t>many</a:t>
            </a:r>
            <a:r>
              <a:rPr lang="tr-TR" sz="9800" dirty="0" smtClean="0"/>
              <a:t> </a:t>
            </a:r>
            <a:r>
              <a:rPr lang="tr-TR" sz="9800" dirty="0" err="1" smtClean="0"/>
              <a:t>kinds</a:t>
            </a:r>
            <a:r>
              <a:rPr lang="tr-TR" sz="9800" dirty="0" smtClean="0"/>
              <a:t> of </a:t>
            </a:r>
            <a:r>
              <a:rPr lang="tr-TR" sz="9800" dirty="0" err="1" smtClean="0"/>
              <a:t>material</a:t>
            </a:r>
            <a:r>
              <a:rPr lang="tr-TR" sz="9800" dirty="0" smtClean="0"/>
              <a:t>: </a:t>
            </a:r>
            <a:endParaRPr lang="tr-TR" sz="9800" dirty="0"/>
          </a:p>
          <a:p>
            <a:pPr marL="0" indent="0">
              <a:buNone/>
            </a:pPr>
            <a:r>
              <a:rPr lang="tr-TR" sz="9800" dirty="0" smtClean="0"/>
              <a:t>       -</a:t>
            </a:r>
            <a:r>
              <a:rPr lang="en-US" sz="9800" dirty="0" smtClean="0"/>
              <a:t>transcripts </a:t>
            </a:r>
            <a:r>
              <a:rPr lang="en-US" sz="9800" dirty="0"/>
              <a:t>of audio- or </a:t>
            </a:r>
            <a:r>
              <a:rPr lang="en-US" sz="9800" dirty="0" err="1"/>
              <a:t>videorecorded</a:t>
            </a:r>
            <a:r>
              <a:rPr lang="en-US" sz="9800" dirty="0"/>
              <a:t> interactions</a:t>
            </a:r>
            <a:r>
              <a:rPr lang="en-US" sz="9800" dirty="0" smtClean="0"/>
              <a:t>,</a:t>
            </a:r>
            <a:endParaRPr lang="tr-TR" sz="9800" dirty="0" smtClean="0"/>
          </a:p>
          <a:p>
            <a:pPr marL="0" indent="0">
              <a:buNone/>
            </a:pPr>
            <a:r>
              <a:rPr lang="en-US" sz="9800" dirty="0" smtClean="0"/>
              <a:t> </a:t>
            </a:r>
            <a:r>
              <a:rPr lang="tr-TR" sz="9800" dirty="0" smtClean="0"/>
              <a:t>      -</a:t>
            </a:r>
            <a:r>
              <a:rPr lang="en-US" sz="9800" dirty="0" smtClean="0"/>
              <a:t>written </a:t>
            </a:r>
            <a:r>
              <a:rPr lang="en-US" sz="9800" dirty="0"/>
              <a:t>documents, </a:t>
            </a:r>
            <a:endParaRPr lang="tr-TR" sz="9800" dirty="0" smtClean="0"/>
          </a:p>
          <a:p>
            <a:pPr marL="0" indent="0">
              <a:buNone/>
            </a:pPr>
            <a:r>
              <a:rPr lang="tr-TR" sz="9800" dirty="0"/>
              <a:t> </a:t>
            </a:r>
            <a:r>
              <a:rPr lang="tr-TR" sz="9800" dirty="0" smtClean="0"/>
              <a:t>      -</a:t>
            </a:r>
            <a:r>
              <a:rPr lang="en-US" sz="9800" dirty="0" smtClean="0"/>
              <a:t>texts </a:t>
            </a:r>
            <a:r>
              <a:rPr lang="en-US" sz="9800" dirty="0"/>
              <a:t>transmitted via oral </a:t>
            </a:r>
            <a:r>
              <a:rPr lang="en-US" sz="9800" dirty="0" smtClean="0"/>
              <a:t>tradition</a:t>
            </a:r>
            <a:endParaRPr lang="tr-TR" sz="9800" dirty="0" smtClean="0"/>
          </a:p>
          <a:p>
            <a:pPr marL="0" indent="0">
              <a:buNone/>
            </a:pPr>
            <a:endParaRPr lang="tr-TR" sz="9800" dirty="0" smtClean="0"/>
          </a:p>
          <a:p>
            <a:r>
              <a:rPr lang="en-US" sz="9800" dirty="0" smtClean="0"/>
              <a:t>Their </a:t>
            </a:r>
            <a:r>
              <a:rPr lang="en-US" sz="9800" dirty="0"/>
              <a:t>material sometimes consists </a:t>
            </a:r>
            <a:r>
              <a:rPr lang="en-US" sz="9800" dirty="0" smtClean="0"/>
              <a:t>of</a:t>
            </a:r>
            <a:r>
              <a:rPr lang="tr-TR" sz="9800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words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pictures</a:t>
            </a:r>
            <a:r>
              <a:rPr lang="en-US" sz="9800" dirty="0"/>
              <a:t>,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gestures</a:t>
            </a:r>
            <a:r>
              <a:rPr lang="en-US" sz="9800" dirty="0"/>
              <a:t>, </a:t>
            </a:r>
            <a:endParaRPr lang="tr-TR" sz="9800" dirty="0"/>
          </a:p>
          <a:p>
            <a:pPr>
              <a:buFont typeface="Wingdings" pitchFamily="2" charset="2"/>
              <a:buChar char="ü"/>
            </a:pPr>
            <a:r>
              <a:rPr lang="tr-TR" sz="9800" dirty="0" smtClean="0"/>
              <a:t> </a:t>
            </a:r>
            <a:r>
              <a:rPr lang="en-US" sz="9800" dirty="0" smtClean="0"/>
              <a:t>gaze</a:t>
            </a:r>
            <a:r>
              <a:rPr lang="en-US" sz="9800" dirty="0"/>
              <a:t>, </a:t>
            </a:r>
            <a:endParaRPr lang="tr-TR" sz="9800" dirty="0" smtClean="0"/>
          </a:p>
          <a:p>
            <a:pPr>
              <a:buFont typeface="Wingdings" pitchFamily="2" charset="2"/>
              <a:buChar char="ü"/>
            </a:pPr>
            <a:r>
              <a:rPr lang="en-US" sz="9800" dirty="0" smtClean="0"/>
              <a:t>other </a:t>
            </a:r>
            <a:r>
              <a:rPr lang="en-US" sz="9800" dirty="0"/>
              <a:t>modalities. </a:t>
            </a:r>
            <a:endParaRPr lang="tr-TR" sz="9800" dirty="0" smtClean="0"/>
          </a:p>
        </p:txBody>
      </p:sp>
    </p:spTree>
    <p:extLst>
      <p:ext uri="{BB962C8B-B14F-4D97-AF65-F5344CB8AC3E}">
        <p14:creationId xmlns:p14="http://schemas.microsoft.com/office/powerpoint/2010/main" val="2172863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basic question a discourse analyst asks is 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r>
              <a:rPr lang="en-US" sz="2800" dirty="0" smtClean="0"/>
              <a:t>Why </a:t>
            </a:r>
            <a:r>
              <a:rPr lang="en-US" sz="2800" dirty="0"/>
              <a:t>is this stretch of discourse the way it is? Why is it no other way? </a:t>
            </a:r>
            <a:endParaRPr lang="tr-TR" sz="2800" dirty="0" smtClean="0"/>
          </a:p>
          <a:p>
            <a:pPr>
              <a:buFontTx/>
              <a:buChar char="-"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- </a:t>
            </a:r>
            <a:r>
              <a:rPr lang="en-US" sz="2800" dirty="0" smtClean="0"/>
              <a:t>Why </a:t>
            </a:r>
            <a:r>
              <a:rPr lang="en-US" sz="2800" dirty="0"/>
              <a:t>these particular words in this particular order?”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721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Discourse</a:t>
            </a:r>
            <a:r>
              <a:rPr lang="tr-TR" dirty="0" smtClean="0"/>
              <a:t> is </a:t>
            </a:r>
            <a:r>
              <a:rPr lang="tr-TR" dirty="0" err="1" smtClean="0"/>
              <a:t>shaped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•</a:t>
            </a:r>
            <a:r>
              <a:rPr lang="tr-TR" sz="2800" dirty="0" smtClean="0"/>
              <a:t> t</a:t>
            </a:r>
            <a:r>
              <a:rPr lang="en-US" sz="2800" dirty="0" smtClean="0"/>
              <a:t>he </a:t>
            </a:r>
            <a:r>
              <a:rPr lang="en-US" sz="2800" dirty="0"/>
              <a:t>world, and discourse shapes the </a:t>
            </a:r>
            <a:r>
              <a:rPr lang="en-US" sz="2800" dirty="0" smtClean="0"/>
              <a:t>world.</a:t>
            </a:r>
            <a:endParaRPr lang="tr-TR" sz="2800" dirty="0" smtClean="0"/>
          </a:p>
          <a:p>
            <a:r>
              <a:rPr lang="en-US" sz="2800" dirty="0" smtClean="0"/>
              <a:t>language</a:t>
            </a:r>
            <a:r>
              <a:rPr lang="en-US" sz="2800" dirty="0"/>
              <a:t>, and discourse shapes language.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participants</a:t>
            </a:r>
            <a:r>
              <a:rPr lang="en-US" sz="2800" dirty="0"/>
              <a:t>, and discourse shapes participants.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prior </a:t>
            </a:r>
            <a:r>
              <a:rPr lang="en-US" sz="2800" dirty="0"/>
              <a:t>discourse, and discourse shapes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possibilities </a:t>
            </a:r>
            <a:r>
              <a:rPr lang="tr-TR" sz="2800" dirty="0" smtClean="0"/>
              <a:t>    </a:t>
            </a:r>
            <a:r>
              <a:rPr lang="en-US" sz="2800" dirty="0" smtClean="0"/>
              <a:t>for </a:t>
            </a:r>
            <a:r>
              <a:rPr lang="en-US" sz="2800" dirty="0"/>
              <a:t>future discourse.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 smtClean="0"/>
              <a:t>its </a:t>
            </a:r>
            <a:r>
              <a:rPr lang="en-US" sz="2800" dirty="0"/>
              <a:t>medium, and discourse shapes the possibilities </a:t>
            </a:r>
            <a:r>
              <a:rPr lang="en-US" sz="2800" dirty="0" smtClean="0"/>
              <a:t>of </a:t>
            </a:r>
            <a:r>
              <a:rPr lang="en-US" sz="2800" dirty="0"/>
              <a:t>its </a:t>
            </a:r>
            <a:r>
              <a:rPr lang="en-US" sz="2800" dirty="0" smtClean="0"/>
              <a:t>medium.</a:t>
            </a:r>
            <a:endParaRPr lang="tr-TR" sz="2800" dirty="0" smtClean="0"/>
          </a:p>
          <a:p>
            <a:r>
              <a:rPr lang="en-US" sz="2800" dirty="0" smtClean="0"/>
              <a:t>purpose</a:t>
            </a:r>
            <a:r>
              <a:rPr lang="en-US" sz="2800" dirty="0"/>
              <a:t>, and discourse shapes possible purposes.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274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en-US" dirty="0" smtClean="0"/>
              <a:t>“text</a:t>
            </a:r>
            <a:r>
              <a:rPr lang="en-US" dirty="0"/>
              <a:t>” is </a:t>
            </a:r>
            <a:r>
              <a:rPr lang="en-US" dirty="0" smtClean="0"/>
              <a:t>about</a:t>
            </a:r>
            <a:r>
              <a:rPr lang="tr-TR" dirty="0" smtClean="0"/>
              <a:t>,</a:t>
            </a:r>
          </a:p>
          <a:p>
            <a:r>
              <a:rPr lang="en-US" dirty="0"/>
              <a:t>what a person is talking </a:t>
            </a:r>
            <a:r>
              <a:rPr lang="en-US" dirty="0" smtClean="0"/>
              <a:t>about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what </a:t>
            </a:r>
            <a:r>
              <a:rPr lang="en-US" dirty="0"/>
              <a:t>is said and how it is </a:t>
            </a:r>
            <a:r>
              <a:rPr lang="en-US" dirty="0" smtClean="0"/>
              <a:t>said</a:t>
            </a:r>
            <a:r>
              <a:rPr lang="tr-TR" dirty="0" smtClean="0"/>
              <a:t>)</a:t>
            </a:r>
          </a:p>
          <a:p>
            <a:r>
              <a:rPr lang="en-US" dirty="0"/>
              <a:t>who said it, or who wrote it or signed it, who is thought, in its particular sociocultural </a:t>
            </a:r>
            <a:r>
              <a:rPr lang="en-US" dirty="0" smtClean="0"/>
              <a:t>context</a:t>
            </a:r>
            <a:r>
              <a:rPr lang="tr-TR" dirty="0" smtClean="0"/>
              <a:t>.</a:t>
            </a:r>
          </a:p>
          <a:p>
            <a:r>
              <a:rPr lang="tr-TR" dirty="0" err="1"/>
              <a:t>w</a:t>
            </a:r>
            <a:r>
              <a:rPr lang="tr-TR" dirty="0" err="1" smtClean="0"/>
              <a:t>ho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intended </a:t>
            </a:r>
            <a:r>
              <a:rPr lang="en-US" dirty="0"/>
              <a:t>audience was and who the actual hearers or readers were, </a:t>
            </a:r>
            <a:endParaRPr lang="tr-TR" dirty="0" smtClean="0"/>
          </a:p>
          <a:p>
            <a:r>
              <a:rPr lang="en-US" dirty="0" smtClean="0"/>
              <a:t>who </a:t>
            </a:r>
            <a:r>
              <a:rPr lang="en-US" dirty="0"/>
              <a:t>the participants in a situation are and how their roles are defined clearly influences what gets said and how.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(*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page</a:t>
            </a:r>
            <a:r>
              <a:rPr lang="tr-TR" dirty="0"/>
              <a:t> </a:t>
            </a:r>
            <a:r>
              <a:rPr lang="tr-TR" dirty="0" smtClean="0"/>
              <a:t>11,Figure 1.2)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42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discourse analysis</a:t>
            </a:r>
            <a:r>
              <a:rPr lang="tr-TR" dirty="0" smtClean="0"/>
              <a:t> </a:t>
            </a:r>
            <a:r>
              <a:rPr lang="en-US" dirty="0" smtClean="0"/>
              <a:t>the study of language and its</a:t>
            </a:r>
            <a:r>
              <a:rPr lang="tr-TR" dirty="0" smtClean="0"/>
              <a:t> </a:t>
            </a:r>
            <a:r>
              <a:rPr lang="en-US" dirty="0" smtClean="0"/>
              <a:t>effects?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90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term “language” is often used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US" dirty="0" smtClean="0"/>
              <a:t>to refer to structures or rules that are thought to</a:t>
            </a:r>
            <a:r>
              <a:rPr lang="tr-TR" dirty="0" smtClean="0"/>
              <a:t> </a:t>
            </a:r>
            <a:r>
              <a:rPr lang="en-US" dirty="0" smtClean="0"/>
              <a:t>underlie talk </a:t>
            </a:r>
            <a:r>
              <a:rPr lang="tr-TR" dirty="0"/>
              <a:t>(</a:t>
            </a:r>
            <a:r>
              <a:rPr lang="en-US" dirty="0" err="1" smtClean="0"/>
              <a:t>Johnstone</a:t>
            </a:r>
            <a:r>
              <a:rPr lang="tr-TR" dirty="0" smtClean="0"/>
              <a:t>, </a:t>
            </a:r>
            <a:r>
              <a:rPr lang="en-US" dirty="0" smtClean="0"/>
              <a:t>2008)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5733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if discourse analysis </a:t>
            </a:r>
            <a:r>
              <a:rPr lang="en-US" dirty="0" smtClean="0"/>
              <a:t>is</a:t>
            </a:r>
            <a:r>
              <a:rPr lang="tr-TR" dirty="0"/>
              <a:t> </a:t>
            </a:r>
            <a:r>
              <a:rPr lang="en-US" dirty="0" smtClean="0"/>
              <a:t>“</a:t>
            </a:r>
            <a:r>
              <a:rPr lang="en-US" i="1" dirty="0" smtClean="0"/>
              <a:t>the </a:t>
            </a:r>
            <a:r>
              <a:rPr lang="en-US" i="1" dirty="0"/>
              <a:t>study of </a:t>
            </a:r>
            <a:r>
              <a:rPr lang="en-US" i="1" dirty="0" smtClean="0"/>
              <a:t>language</a:t>
            </a:r>
            <a:r>
              <a:rPr lang="en-US" dirty="0"/>
              <a:t>,” </a:t>
            </a:r>
            <a:r>
              <a:rPr lang="en-US" dirty="0" smtClean="0"/>
              <a:t>it </a:t>
            </a:r>
            <a:r>
              <a:rPr lang="en-US" dirty="0"/>
              <a:t>is useful to try to specify what makes discourse </a:t>
            </a:r>
            <a:r>
              <a:rPr lang="en-US" dirty="0" smtClean="0"/>
              <a:t>analysis</a:t>
            </a:r>
            <a:r>
              <a:rPr lang="tr-TR" dirty="0" smtClean="0"/>
              <a:t> </a:t>
            </a:r>
            <a:r>
              <a:rPr lang="en-US" dirty="0" smtClean="0"/>
              <a:t>different </a:t>
            </a:r>
            <a:r>
              <a:rPr lang="en-US" dirty="0"/>
              <a:t>from other approaches to language </a:t>
            </a:r>
            <a:r>
              <a:rPr lang="en-US" dirty="0" smtClean="0"/>
              <a:t>study</a:t>
            </a:r>
            <a:r>
              <a:rPr lang="tr-TR" dirty="0" smtClean="0"/>
              <a:t> (</a:t>
            </a:r>
            <a:r>
              <a:rPr lang="tr-TR" dirty="0" err="1" smtClean="0"/>
              <a:t>Johnstone</a:t>
            </a:r>
            <a:r>
              <a:rPr lang="tr-TR" dirty="0" smtClean="0"/>
              <a:t>, 2008, p. 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41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Discourse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actual instances of communicative action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of </a:t>
            </a:r>
            <a:r>
              <a:rPr lang="tr-TR" dirty="0" err="1" smtClean="0"/>
              <a:t>language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define it as</a:t>
            </a: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 “</a:t>
            </a:r>
            <a:r>
              <a:rPr lang="tr-TR" dirty="0"/>
              <a:t>m</a:t>
            </a:r>
            <a:r>
              <a:rPr lang="en-US" dirty="0" err="1" smtClean="0"/>
              <a:t>eaningful</a:t>
            </a:r>
            <a:r>
              <a:rPr lang="en-US" dirty="0" smtClean="0"/>
              <a:t> symbolic behavior” in any mode (</a:t>
            </a:r>
            <a:r>
              <a:rPr lang="en-US" dirty="0" err="1" smtClean="0"/>
              <a:t>Blommaert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2005: 2).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390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Communication can involve other</a:t>
            </a:r>
            <a:r>
              <a:rPr lang="tr-TR" dirty="0" smtClean="0"/>
              <a:t> </a:t>
            </a:r>
            <a:r>
              <a:rPr lang="en-US" dirty="0" smtClean="0"/>
              <a:t>media besides language</a:t>
            </a:r>
            <a:r>
              <a:rPr lang="tr-TR" dirty="0"/>
              <a:t> (</a:t>
            </a:r>
            <a:r>
              <a:rPr lang="tr-TR" dirty="0" err="1"/>
              <a:t>Johnstone</a:t>
            </a:r>
            <a:r>
              <a:rPr lang="tr-TR" dirty="0"/>
              <a:t>, 2008). 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Media such as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en-US" dirty="0" smtClean="0"/>
              <a:t> </a:t>
            </a:r>
            <a:r>
              <a:rPr lang="tr-TR" dirty="0" smtClean="0"/>
              <a:t>                 </a:t>
            </a:r>
            <a:r>
              <a:rPr lang="en-US" dirty="0" smtClean="0"/>
              <a:t>photography,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</a:t>
            </a:r>
            <a:r>
              <a:rPr lang="en-US" dirty="0" smtClean="0"/>
              <a:t> clothing,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music,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architecture,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           </a:t>
            </a:r>
            <a:r>
              <a:rPr lang="en-US" dirty="0" smtClean="0"/>
              <a:t>dance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35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Discourse analysts often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en-US" dirty="0" smtClean="0"/>
              <a:t>the connections between </a:t>
            </a:r>
            <a:r>
              <a:rPr lang="en-US" u="sng" dirty="0" smtClean="0"/>
              <a:t>language </a:t>
            </a:r>
            <a:r>
              <a:rPr lang="en-US" dirty="0" smtClean="0"/>
              <a:t>and other such </a:t>
            </a:r>
            <a:r>
              <a:rPr lang="en-US" u="sng" dirty="0" smtClean="0"/>
              <a:t>modes of </a:t>
            </a:r>
            <a:r>
              <a:rPr lang="en-US" u="sng" dirty="0" err="1" smtClean="0"/>
              <a:t>semiosis</a:t>
            </a:r>
            <a:r>
              <a:rPr lang="en-US" dirty="0" smtClean="0"/>
              <a:t>, or </a:t>
            </a:r>
            <a:r>
              <a:rPr lang="en-US" u="sng" dirty="0" smtClean="0"/>
              <a:t>meaning-making</a:t>
            </a:r>
            <a:r>
              <a:rPr lang="tr-TR" u="sng" dirty="0" smtClean="0"/>
              <a:t>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321944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Scholars influenced by Foucault (1972, 1980) sometimes use “discourse”</a:t>
            </a:r>
            <a:r>
              <a:rPr lang="tr-TR" dirty="0" smtClean="0"/>
              <a:t> </a:t>
            </a:r>
            <a:r>
              <a:rPr lang="en-US" dirty="0" smtClean="0"/>
              <a:t>in a related but somewhat different sense, as a count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en-US" dirty="0" smtClean="0"/>
              <a:t>noun.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“Discourses” can be referred to in the plural.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481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err="1" smtClean="0"/>
              <a:t>Discourse</a:t>
            </a:r>
            <a:r>
              <a:rPr lang="tr-TR" b="1" dirty="0" err="1" smtClean="0"/>
              <a:t>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</a:t>
            </a:r>
            <a:r>
              <a:rPr lang="tr-TR" dirty="0" err="1" smtClean="0"/>
              <a:t>re</a:t>
            </a:r>
            <a:r>
              <a:rPr lang="tr-TR" dirty="0" smtClean="0"/>
              <a:t> </a:t>
            </a:r>
            <a:r>
              <a:rPr lang="en-US" dirty="0" smtClean="0"/>
              <a:t>conventional </a:t>
            </a:r>
            <a:r>
              <a:rPr lang="en-US" dirty="0"/>
              <a:t>ways of talking that </a:t>
            </a:r>
            <a:r>
              <a:rPr lang="en-US" dirty="0" smtClean="0"/>
              <a:t>create </a:t>
            </a:r>
            <a:r>
              <a:rPr lang="en-US" dirty="0"/>
              <a:t>and are created by conventional </a:t>
            </a:r>
            <a:r>
              <a:rPr lang="en-US" dirty="0" smtClean="0"/>
              <a:t>ways </a:t>
            </a:r>
            <a:r>
              <a:rPr lang="en-US" dirty="0"/>
              <a:t>of thinking. These linked ways of </a:t>
            </a:r>
            <a:r>
              <a:rPr lang="en-US" i="1" dirty="0"/>
              <a:t>talking</a:t>
            </a:r>
            <a:r>
              <a:rPr lang="en-US" dirty="0"/>
              <a:t> and </a:t>
            </a:r>
            <a:r>
              <a:rPr lang="en-US" i="1" dirty="0"/>
              <a:t>thinking</a:t>
            </a:r>
            <a:r>
              <a:rPr lang="en-US" dirty="0"/>
              <a:t> constitute </a:t>
            </a:r>
            <a:r>
              <a:rPr lang="en-US" i="1" dirty="0" smtClean="0"/>
              <a:t>ideologies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dirty="0" err="1"/>
              <a:t>Johnstone</a:t>
            </a:r>
            <a:r>
              <a:rPr lang="tr-TR" dirty="0"/>
              <a:t>, 2008).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en-US" dirty="0" smtClean="0"/>
              <a:t>in their linguistic aspect, </a:t>
            </a:r>
            <a:r>
              <a:rPr lang="en-US" dirty="0"/>
              <a:t>are conventionalized sets of choices for discourse, </a:t>
            </a:r>
            <a:r>
              <a:rPr lang="en-US" dirty="0" smtClean="0"/>
              <a:t>or </a:t>
            </a:r>
            <a:r>
              <a:rPr lang="en-US" dirty="0"/>
              <a:t>talk.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99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765</Words>
  <Application>Microsoft Office PowerPoint</Application>
  <PresentationFormat>Ekran Gösterisi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What is Discourse Analysis?  </vt:lpstr>
      <vt:lpstr>PowerPoint Sunusu</vt:lpstr>
      <vt:lpstr>The term “language” is often used</vt:lpstr>
      <vt:lpstr>PowerPoint Sunusu</vt:lpstr>
      <vt:lpstr>Discourse </vt:lpstr>
      <vt:lpstr>PowerPoint Sunusu</vt:lpstr>
      <vt:lpstr>PowerPoint Sunusu</vt:lpstr>
      <vt:lpstr>PowerPoint Sunusu</vt:lpstr>
      <vt:lpstr>Discourses</vt:lpstr>
      <vt:lpstr>PowerPoint Sunusu</vt:lpstr>
      <vt:lpstr>Analysis</vt:lpstr>
      <vt:lpstr>Divisions can be made according to: </vt:lpstr>
      <vt:lpstr>PowerPoint Sunusu</vt:lpstr>
      <vt:lpstr>PowerPoint Sunusu</vt:lpstr>
      <vt:lpstr>PowerPoint Sunusu</vt:lpstr>
      <vt:lpstr>A heuristic for analysis</vt:lpstr>
      <vt:lpstr>PowerPoint Sunusu</vt:lpstr>
      <vt:lpstr>Discourse is shaped by </vt:lpstr>
      <vt:lpstr>We need to think about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Discourse Analysis? </dc:title>
  <dc:creator>DELL</dc:creator>
  <cp:lastModifiedBy>DELL</cp:lastModifiedBy>
  <cp:revision>121</cp:revision>
  <dcterms:created xsi:type="dcterms:W3CDTF">2020-10-11T06:55:25Z</dcterms:created>
  <dcterms:modified xsi:type="dcterms:W3CDTF">2021-10-13T07:39:00Z</dcterms:modified>
</cp:coreProperties>
</file>