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67" r:id="rId3"/>
    <p:sldId id="368" r:id="rId4"/>
    <p:sldId id="369" r:id="rId5"/>
    <p:sldId id="370" r:id="rId6"/>
    <p:sldId id="371" r:id="rId7"/>
    <p:sldId id="372" r:id="rId8"/>
    <p:sldId id="373" r:id="rId9"/>
    <p:sldId id="374" r:id="rId10"/>
    <p:sldId id="375" r:id="rId11"/>
    <p:sldId id="376" r:id="rId12"/>
    <p:sldId id="377" r:id="rId13"/>
    <p:sldId id="378" r:id="rId14"/>
    <p:sldId id="385" r:id="rId15"/>
    <p:sldId id="379" r:id="rId16"/>
    <p:sldId id="380" r:id="rId17"/>
    <p:sldId id="381" r:id="rId18"/>
    <p:sldId id="382" r:id="rId19"/>
    <p:sldId id="383" r:id="rId20"/>
    <p:sldId id="384" r:id="rId21"/>
    <p:sldId id="38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939"/>
    <p:restoredTop sz="94598"/>
  </p:normalViewPr>
  <p:slideViewPr>
    <p:cSldViewPr snapToGrid="0" snapToObjects="1">
      <p:cViewPr varScale="1">
        <p:scale>
          <a:sx n="88" d="100"/>
          <a:sy n="88" d="100"/>
        </p:scale>
        <p:origin x="184" y="8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12/23/25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12/23/25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12/23/25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12/23/25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12/23/25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12/23/25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B12C4-4609-A9CA-AEBD-5AA726E8705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79F9DCA-E902-2523-5241-67F9C9BE849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Süreler</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6EB2CD4-82FC-1513-C0EE-533CB4C81E48}"/>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Kanunun belirlediği süreler</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Mahkeme için ve taraflar için süre tayin edilmiş olabilir. Mahkeme için öngörülen süre, düzenleyicidir.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Taraflar için süreler kural olarak «kesin sürelerdir»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Hakim, kanun tarafından belirlenen süreyi kural olarak artırıp azaltamaz. Kanunda açık düzenleme varsa mümkündür. (Cevap dilekçesini verme süresi artırabilir) (m.90)</a:t>
            </a:r>
          </a:p>
          <a:p>
            <a:pPr marL="0" indent="0">
              <a:buNone/>
            </a:pPr>
            <a:endParaRPr lang="tr-TR" sz="1800" dirty="0">
              <a:solidFill>
                <a:srgbClr val="000000"/>
              </a:solidFill>
              <a:latin typeface="Times New Roman" panose="02020603050405020304" pitchFamily="18" charset="0"/>
            </a:endParaRPr>
          </a:p>
          <a:p>
            <a:pPr marL="0" indent="0" algn="just">
              <a:buNone/>
            </a:pPr>
            <a:endParaRPr lang="tr-TR" sz="1800" dirty="0">
              <a:solidFill>
                <a:srgbClr val="000000"/>
              </a:solidFill>
              <a:latin typeface="Times New Roman" panose="02020603050405020304" pitchFamily="18" charset="0"/>
            </a:endParaRPr>
          </a:p>
          <a:p>
            <a:pPr marL="0" indent="0">
              <a:buNone/>
            </a:pPr>
            <a:endParaRPr lang="tr-TR" sz="18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1673458-24F9-1A12-02EB-76F96835C6B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89948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CB122-79D3-B921-AB0E-BA8FCF0A7A4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87C872C-3B81-6483-79A1-014170A8B9E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Süreler</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7FA955ED-AE05-04B2-5541-AD9FED6ABC84}"/>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Hakimin belirlediği süreler</a:t>
            </a:r>
          </a:p>
          <a:p>
            <a:pPr marL="0" indent="0">
              <a:buNone/>
            </a:pPr>
            <a:endParaRPr lang="tr-TR" sz="1800" dirty="0">
              <a:solidFill>
                <a:srgbClr val="000000"/>
              </a:solidFill>
              <a:latin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Kanun, işlemlerin yapılacağı sürenin takdirini hakime bırakmıştır. </a:t>
            </a:r>
            <a:r>
              <a:rPr lang="tr-TR" sz="1800" dirty="0">
                <a:solidFill>
                  <a:srgbClr val="000000"/>
                </a:solidFill>
                <a:effectLst/>
                <a:latin typeface="Times New Roman" panose="02020603050405020304" pitchFamily="18" charset="0"/>
              </a:rPr>
              <a:t>Hâkim, kendisinin tespit ettiği süreleri, haklı sebeplerle artırabilir veya eksiltebilir; gerekli gördüğü takdirde, bu konudaki kararından önce tarafları da dinler.(m.90)</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Hakim, sürenin kesin olmasına karar verebilir. </a:t>
            </a:r>
            <a:r>
              <a:rPr lang="tr-TR" sz="1800" dirty="0">
                <a:solidFill>
                  <a:srgbClr val="000000"/>
                </a:solidFill>
                <a:effectLst/>
                <a:latin typeface="Times New Roman" panose="02020603050405020304" pitchFamily="18" charset="0"/>
              </a:rPr>
              <a:t>Bu takdirde hâkim, tayin ettiği kesin süreye konu olan işlemi hiçbir duraksamaya yer vermeyecek şekilde açıklar ve süreye uyulmamasının hukuki sonuçlarını açıkça tutanağa geçirerek ihtar eder. (m.94)</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Hakim kesin süre olduğunu belirtmeden de süre verebilir. Bu halde taraf yeniden süre isteyebilir, yeniden verilecek süre kesin süredir ve yeniden süre verilmez. (m. 94)</a:t>
            </a:r>
          </a:p>
          <a:p>
            <a:pPr marL="0" indent="0" algn="just">
              <a:buNone/>
            </a:pPr>
            <a:endParaRPr lang="tr-TR" sz="1800" dirty="0">
              <a:solidFill>
                <a:srgbClr val="000000"/>
              </a:solidFill>
              <a:latin typeface="Times New Roman" panose="02020603050405020304" pitchFamily="18" charset="0"/>
            </a:endParaRPr>
          </a:p>
          <a:p>
            <a:pPr marL="0" indent="0">
              <a:buNone/>
            </a:pPr>
            <a:endParaRPr lang="tr-TR" sz="18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04D90B4-D71B-F868-6A3A-EA8805881CAE}"/>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53913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CD34A-07E1-0F63-A9C5-AD35B519DE2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52B49D0-4A88-C8CD-83D9-7C88380F0CA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Süreler</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35363C85-B6DE-4307-2686-3CFDC1FB9B56}"/>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Sürenin hesaplanması</a:t>
            </a:r>
          </a:p>
          <a:p>
            <a:pPr marL="0" indent="0">
              <a:buNone/>
            </a:pPr>
            <a:endParaRPr lang="tr-TR" sz="1800" dirty="0">
              <a:solidFill>
                <a:srgbClr val="000000"/>
              </a:solidFill>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«Sürenin başlangıç anı, (tebliğ veya tefhim ile başlar, tefhim için açıkça öngörülmüş olmalıdır.)</a:t>
            </a:r>
            <a:r>
              <a:rPr lang="tr-TR" sz="1800" dirty="0">
                <a:solidFill>
                  <a:srgbClr val="000000"/>
                </a:solidFill>
                <a:latin typeface="Times New Roman" panose="02020603050405020304" pitchFamily="18" charset="0"/>
              </a:rPr>
              <a:t>m. 91</a:t>
            </a:r>
          </a:p>
          <a:p>
            <a:pPr marL="0" indent="0">
              <a:buNone/>
            </a:pPr>
            <a:endParaRPr lang="tr-TR" sz="1800" i="1" dirty="0">
              <a:solidFill>
                <a:srgbClr val="000000"/>
              </a:solidFill>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Sürenin ne kadar olduğu,</a:t>
            </a:r>
          </a:p>
          <a:p>
            <a:pPr marL="0" indent="0">
              <a:buNone/>
            </a:pPr>
            <a:endParaRPr lang="tr-TR" sz="1800" i="1" dirty="0">
              <a:solidFill>
                <a:srgbClr val="000000"/>
              </a:solidFill>
              <a:latin typeface="Times New Roman" panose="02020603050405020304" pitchFamily="18" charset="0"/>
            </a:endParaRPr>
          </a:p>
          <a:p>
            <a:pPr marL="0" indent="0">
              <a:buNone/>
            </a:pPr>
            <a:r>
              <a:rPr lang="tr-TR" sz="1800" i="1" dirty="0">
                <a:solidFill>
                  <a:srgbClr val="000000"/>
                </a:solidFill>
                <a:latin typeface="Times New Roman" panose="02020603050405020304" pitchFamily="18" charset="0"/>
              </a:rPr>
              <a:t>Son gün»</a:t>
            </a:r>
          </a:p>
          <a:p>
            <a:pPr marL="0" indent="0">
              <a:buNone/>
            </a:pPr>
            <a:endParaRPr lang="tr-TR" sz="1800" dirty="0">
              <a:solidFill>
                <a:srgbClr val="000000"/>
              </a:solidFill>
              <a:effectLst/>
              <a:latin typeface="Times New Roman" panose="02020603050405020304" pitchFamily="18" charset="0"/>
            </a:endParaRPr>
          </a:p>
          <a:p>
            <a:pPr marL="0" indent="0" algn="just">
              <a:buNone/>
            </a:pPr>
            <a:r>
              <a:rPr lang="tr-TR" sz="1800" dirty="0">
                <a:ea typeface="Times New Roman" panose="02020603050405020304" pitchFamily="18" charset="0"/>
              </a:rPr>
              <a:t>Resmi tatil günlerinde de süre işler, süreye dahildir. Önemli olan sürenin son günüdür. Sürenin son günü resmi tatile rastlarsa, </a:t>
            </a:r>
            <a:r>
              <a:rPr lang="tr-TR" sz="1800" dirty="0">
                <a:solidFill>
                  <a:srgbClr val="000000"/>
                </a:solidFill>
                <a:effectLst/>
                <a:latin typeface="Times New Roman" panose="02020603050405020304" pitchFamily="18" charset="0"/>
              </a:rPr>
              <a:t>süre tatili takip eden ilk iş günü çalışma saati sonunda biter. (m. 93).</a:t>
            </a: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F79228B-BF34-739A-F76B-75F70062ABD8}"/>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558201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BEB6C-0F16-075F-F910-73B97D1278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D7E6292-4D24-B4AE-135B-A9CE18C1368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Adli Tatil</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68A92138-AC9D-9308-9D5E-8A09CC7BC26E}"/>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Adli tatil</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20 temmuz- 31 ağustos</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1 Eylül itibariyle yeni adli yıl başlar.</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HMK m. 103,  104.</a:t>
            </a:r>
          </a:p>
          <a:p>
            <a:pPr marL="0" indent="0">
              <a:buNone/>
            </a:pPr>
            <a:endParaRPr lang="tr-TR" sz="1800" dirty="0">
              <a:solidFill>
                <a:srgbClr val="000000"/>
              </a:solidFill>
              <a:effectLst/>
              <a:latin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7EC8E21-8752-32C1-F862-96616C0DEB2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55436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A78BF-6BDC-A45C-27F0-A83AC5A284C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1EC4D97-C69D-B46B-A995-E002C21A650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Tebligat</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1341FEC2-5848-8587-12A6-EAF8A3AFF920}"/>
              </a:ext>
            </a:extLst>
          </p:cNvPr>
          <p:cNvSpPr>
            <a:spLocks noGrp="1"/>
          </p:cNvSpPr>
          <p:nvPr>
            <p:ph idx="1"/>
          </p:nvPr>
        </p:nvSpPr>
        <p:spPr>
          <a:xfrm>
            <a:off x="457200" y="1600200"/>
            <a:ext cx="8229600" cy="4970805"/>
          </a:xfrm>
        </p:spPr>
        <p:txBody>
          <a:bodyPr>
            <a:normAutofit fontScale="92500" lnSpcReduction="10000"/>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effectLst/>
                <a:latin typeface="Times New Roman" panose="02020603050405020304" pitchFamily="18" charset="0"/>
              </a:rPr>
              <a:t>Tebliğ kavramı, muhatap kavramı, asıl kavramı, adres kavramı, </a:t>
            </a:r>
            <a:r>
              <a:rPr lang="tr-TR" sz="1800" dirty="0" err="1">
                <a:solidFill>
                  <a:srgbClr val="000000"/>
                </a:solidFill>
                <a:effectLst/>
                <a:latin typeface="Times New Roman" panose="02020603050405020304" pitchFamily="18" charset="0"/>
              </a:rPr>
              <a:t>Mernis</a:t>
            </a:r>
            <a:r>
              <a:rPr lang="tr-TR" sz="1800" dirty="0">
                <a:solidFill>
                  <a:srgbClr val="000000"/>
                </a:solidFill>
                <a:effectLst/>
                <a:latin typeface="Times New Roman" panose="02020603050405020304" pitchFamily="18" charset="0"/>
              </a:rPr>
              <a:t> adresi.</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Tebliğ, Tebligat Kanunu ve ilgili yönetmelik hükümlerine uygun ve geçerli şekilde yapılmış olmalıdır.</a:t>
            </a:r>
            <a:endParaRPr lang="tr-TR" sz="1800" dirty="0">
              <a:solidFill>
                <a:srgbClr val="000000"/>
              </a:solidFill>
              <a:effectLst/>
              <a:latin typeface="Times New Roman" panose="02020603050405020304" pitchFamily="18" charset="0"/>
            </a:endParaRP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Tebliğin iki temel unsuru vardır: Bilgilendirme ve Belgelendirme.</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effectLst/>
                <a:latin typeface="Times New Roman" panose="02020603050405020304" pitchFamily="18" charset="0"/>
              </a:rPr>
              <a:t>Tebligatın çıkarılması- tebligatın yapılması aşamalarından oluşur.</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Tebligat, düzenleyen mercilere göre üçe ayrılır. </a:t>
            </a:r>
            <a:r>
              <a:rPr lang="tr-TR" sz="1800" dirty="0" err="1">
                <a:solidFill>
                  <a:srgbClr val="000000"/>
                </a:solidFill>
                <a:latin typeface="Times New Roman" panose="02020603050405020304" pitchFamily="18" charset="0"/>
              </a:rPr>
              <a:t>Kazai</a:t>
            </a:r>
            <a:r>
              <a:rPr lang="tr-TR" sz="1800" dirty="0">
                <a:solidFill>
                  <a:srgbClr val="000000"/>
                </a:solidFill>
                <a:latin typeface="Times New Roman" panose="02020603050405020304" pitchFamily="18" charset="0"/>
              </a:rPr>
              <a:t> tebligat, idari tebligat, mali tebligat.</a:t>
            </a: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Elektronik posta yoluyla tebliğ, doğrudan tebliğ, ilanen tebliğ, posta yoluyla tebliğ, memur vasıtasıyla tebliğ.</a:t>
            </a:r>
            <a:endParaRPr lang="tr-TR" sz="1800" dirty="0">
              <a:solidFill>
                <a:srgbClr val="000000"/>
              </a:solidFill>
              <a:effectLst/>
              <a:latin typeface="Times New Roman" panose="02020603050405020304" pitchFamily="18" charset="0"/>
            </a:endParaRP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effectLst/>
                <a:latin typeface="Times New Roman" panose="02020603050405020304" pitchFamily="18" charset="0"/>
              </a:rPr>
              <a:t>Usulsüz tebliğ (Tebligat Kanunu m. 32), Geçersiz tebliğ, Tebliğin yokluğu kavramları ve sonuçları.</a:t>
            </a:r>
          </a:p>
          <a:p>
            <a:pPr marL="0" indent="0">
              <a:buNone/>
            </a:pPr>
            <a:endParaRPr lang="tr-TR" sz="1800" dirty="0">
              <a:solidFill>
                <a:srgbClr val="000000"/>
              </a:solidFill>
              <a:latin typeface="Times New Roman" panose="02020603050405020304" pitchFamily="18" charset="0"/>
            </a:endParaRPr>
          </a:p>
          <a:p>
            <a:pPr marL="0" indent="0">
              <a:buNone/>
            </a:pPr>
            <a:endParaRPr lang="tr-TR" sz="1800" dirty="0">
              <a:solidFill>
                <a:srgbClr val="000000"/>
              </a:solidFill>
              <a:effectLst/>
              <a:latin typeface="Times New Roman" panose="02020603050405020304" pitchFamily="18" charset="0"/>
            </a:endParaRPr>
          </a:p>
          <a:p>
            <a:pPr marL="0" indent="0">
              <a:buNone/>
            </a:pPr>
            <a:endParaRPr lang="tr-TR" sz="1800" dirty="0">
              <a:solidFill>
                <a:srgbClr val="000000"/>
              </a:solidFill>
              <a:effectLst/>
              <a:latin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2E0A3F10-E39E-3FAA-0F03-116C635A0B6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16565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FD7F6-9C01-2864-AE46-010E1851D5C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E8DDCB-13F8-F2AC-7403-91CC5A8CE326}"/>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D6FBE6A-9B08-BDF5-5B9C-1968EA613A56}"/>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Eski hale getirme</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Kesin sürelerin elde olmayan sebeplerle kaçırılması halinde, işlemin yapılabilmesine imkan veren bir kurumdur.</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Bu yola başvurabilmek için,</a:t>
            </a:r>
          </a:p>
          <a:p>
            <a:pPr marL="0" indent="0">
              <a:buNone/>
            </a:pPr>
            <a:endParaRPr lang="tr-TR" sz="1800" dirty="0">
              <a:solidFill>
                <a:srgbClr val="000000"/>
              </a:solidFill>
              <a:effectLst/>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Kesin bir süre kaçırılmış olmalı, </a:t>
            </a:r>
          </a:p>
          <a:p>
            <a:pPr marL="0" indent="0">
              <a:buNone/>
            </a:pPr>
            <a:r>
              <a:rPr lang="tr-TR" sz="1800" dirty="0">
                <a:solidFill>
                  <a:srgbClr val="000000"/>
                </a:solidFill>
                <a:latin typeface="Times New Roman" panose="02020603050405020304" pitchFamily="18" charset="0"/>
              </a:rPr>
              <a:t>Süre elde olmayan bir sebeple kaçırılmış olmalı, (Vekil veya yasal temsilci tarafından dava takip edilmekteyse, engelin bu kişilerin şahsında gerçekleşmesi aranır.)</a:t>
            </a:r>
          </a:p>
          <a:p>
            <a:pPr marL="0" indent="0">
              <a:buNone/>
            </a:pPr>
            <a:r>
              <a:rPr lang="tr-TR" sz="1800" dirty="0">
                <a:solidFill>
                  <a:srgbClr val="000000"/>
                </a:solidFill>
                <a:latin typeface="Times New Roman" panose="02020603050405020304" pitchFamily="18" charset="0"/>
              </a:rPr>
              <a:t>Başka bir kanuni yola başvurma imkanı ortadan kalkmış olmalı.</a:t>
            </a:r>
          </a:p>
          <a:p>
            <a:pPr marL="0" indent="0">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AB865AF-845B-97F2-079B-3C38C0594F1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99028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D7FB4-DE94-9933-240D-8A55EF2A93C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A244635-71FA-BB61-8CC1-EF50DED994D1}"/>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5FC7E62-0F8C-2B63-9BFD-E392725F2555}"/>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Eski hale getirme için iki süre sınırı:</a:t>
            </a:r>
          </a:p>
          <a:p>
            <a:pPr marL="0" indent="0" algn="just">
              <a:buNone/>
            </a:pPr>
            <a:endParaRPr lang="tr-TR" sz="1800" dirty="0">
              <a:ea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Eski hâle getirme talebi en geç </a:t>
            </a:r>
            <a:r>
              <a:rPr lang="tr-TR" sz="1800" u="sng" dirty="0">
                <a:latin typeface="Times New Roman" panose="02020603050405020304" pitchFamily="18" charset="0"/>
                <a:cs typeface="Times New Roman" panose="02020603050405020304" pitchFamily="18" charset="0"/>
              </a:rPr>
              <a:t>engelin ortadan kalkmasından itibaren iki hafta içinde </a:t>
            </a:r>
            <a:r>
              <a:rPr lang="tr-TR" sz="1800" dirty="0">
                <a:latin typeface="Times New Roman" panose="02020603050405020304" pitchFamily="18" charset="0"/>
                <a:cs typeface="Times New Roman" panose="02020603050405020304" pitchFamily="18" charset="0"/>
              </a:rPr>
              <a:t>ileri sürülmelidir (HMK m. 96)</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Eski hâle getirme talebi en geç ilk derece ve istinaf yargılamalarında, nihaî kararın verilmesine kadar ileri sürülmelidir. Nihaî karar bir tarafın yokluğunda verilmişse, tahkikat aşamasında kaçırılan süreler için kararın verilmesinden sonra da eski hâle getirme talebinde bulunulabilir (HMK m. 96, II).</a:t>
            </a:r>
          </a:p>
          <a:p>
            <a:pPr marL="0" indent="0">
              <a:buNone/>
            </a:pPr>
            <a:endParaRPr lang="tr-TR" dirty="0"/>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5FA9F3C-3D76-5371-E1D8-D8E49CFC1A0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76958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792C9-7C1E-5F0B-9177-009A3D25AC5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FD62AA8-B8BE-C47F-B355-781099A57CC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391CC493-8111-23F2-AE95-68CE273C85BA}"/>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effectLst/>
                <a:latin typeface="Times New Roman" panose="02020603050405020304" pitchFamily="18" charset="0"/>
                <a:ea typeface="Times New Roman" panose="02020603050405020304" pitchFamily="18" charset="0"/>
                <a:cs typeface="Times New Roman" panose="02020603050405020304" pitchFamily="18" charset="0"/>
              </a:rPr>
              <a:t>Eski hale getirme dilekçeyle, bu delilin dayanağı olan sebepler ve deliller de ileri sürülmelidir (HMK m. 97)</a:t>
            </a: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Daha önce kesin süre içerisinde yapılamayan işlemin de eski hâle getirme süresi içerisinde (aynı dilekçe ile veya o sürede farklı bir dilekçe ile) yapılması gerekir (HMK m. 97).</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4604FBA-995C-9629-7AD6-86C03E7A79B2}"/>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56188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D89C6-667C-953F-7AFF-AAF7FE2169B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ECFDBAD-A427-5FE7-2C2D-8155289D2B63}"/>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3C7C7A7-CF97-F540-91DF-CF3459C77E8C}"/>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Yapılamayan işlem için eski hâle getirme, bu işlem hakkında hangi mahkemede inceleme yapılacak idiyse o mahkemeden talep edilir (HMK m. 98) </a:t>
            </a:r>
          </a:p>
          <a:p>
            <a:pPr marL="0" indent="0" algn="just">
              <a:buNone/>
            </a:pPr>
            <a:endParaRPr lang="tr-TR" sz="19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Eski hâle getirme, istinaf yoluna başvuru süresinin elde olmayan bir sebeple kaçırılması hâlinde bölge adliye mahkemesinden; temyiz yoluna başvuru süresinin kaçırılması hâlinde ise Yargıtay’dan talep edilir (HMK m. 98, II). </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9ABD30F-8A2B-EA12-DB6F-DE7583BBB43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72258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AD213-E447-7D84-AC55-BABDF17E965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D314DB0-4CB8-EE4E-9312-583471A34D34}"/>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9870296-D951-8956-B419-FF975CCAE9BC}"/>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Eski hâle getirme talebi, yargılamanın ertelenmesini gerektirmeyeceği gibi hükmün icrasına da engel olmaz. eski hâle getirme talebini inceleyen mahkeme, talebi haklı görürse teminat karşılığında (veya teminat gösterilmeksizin) yargılamanın ertelenmesine veya hükmün icrasının geri bırakılmasına karar verebilir. (HMK m.99)</a:t>
            </a:r>
          </a:p>
          <a:p>
            <a:endParaRPr lang="tr-TR" dirty="0"/>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002440F-133E-C465-21BE-39013102227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36399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9CB59-2FFF-4A60-61A7-E62DAFEAF2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B5BCE8-F1B6-8E6E-25D0-A29EF135577C}"/>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AC8A659-79A1-60CC-9341-AA5B84633270}"/>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etkilerini doğrudan veya dolaylı bir şekilde yargılama faaliyetinde gösterir.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taraf usul işlemleri ve mahkeme usul işlemleri şeklinde ayrım yapılabilir.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4A16F7-8DD9-87F5-5DF1-3291CD7658D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46311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05553-37EB-E7E0-0F37-EB56662FFB2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E4A8B81-D700-3050-C936-79F5CAA80F5F}"/>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A06EAEB-8783-60ED-908C-150D22CA8D11}"/>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İlk derece mahkemeleri veya bölge adliye mahkemelerinde eski hâle getirme talebi, ön sorunlar hakkındaki usule; Yargıtayda ileri sürülecek eski hâle getirme talebi ise temyiz usulüne göre yapılır ve incelenir. (HMK m. 100).</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Mahkeme, eski hâle getirme talebinin kabulü hâlinde, hangi işlemlerin geçersiz hâle geldiğini kararında belirtir</a:t>
            </a:r>
            <a:r>
              <a:rPr lang="tr-TR" sz="1800" u="sng" dirty="0">
                <a:latin typeface="Times New Roman" panose="02020603050405020304" pitchFamily="18" charset="0"/>
                <a:cs typeface="Times New Roman" panose="02020603050405020304" pitchFamily="18" charset="0"/>
              </a:rPr>
              <a:t>. Islahla geçersiz kılınamayan işlemler, eski hâle getirme talebinden de etkilenmez.</a:t>
            </a:r>
            <a:r>
              <a:rPr lang="tr-TR" sz="1800" dirty="0">
                <a:latin typeface="Times New Roman" panose="02020603050405020304" pitchFamily="18" charset="0"/>
                <a:cs typeface="Times New Roman" panose="02020603050405020304" pitchFamily="18" charset="0"/>
              </a:rPr>
              <a:t> (m. 100)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HMK m. 179/2: »ikrar, tanık ifadeleri, bilirkişi rapor ve beyanları, keşif ve isticvap tutanakları, yerine getirilmiş olan veya henüz yerine getirilmemiş olmakla beraber, karşı tarafın yerine getireceğini ıslahtan önce bildirmiş olması koşuluyla, yeminin teklifi, reddi veya iadesi ıslah ile geçersiz kılınamaz.»</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89B2DC8-0865-34D0-1591-FB6E0C62C7F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91227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56B71-86B7-6C98-9F0B-739E0E7E03B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D56EF94-9B44-147E-95AB-52D321F80A2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Eski Hale Getirme</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185ECC1-694E-7CBA-F63B-A9DD66554856}"/>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Eski hâle getirme talebi sebebiyle ortaya çıkan giderler, talepte bulunan tarafa yükletilir. Ancak, karşı taraf eski hâle getirme talebine karşı asılsız itirazlar ileri sürerek giderlerin artmasına sebep olmuşsa, hâkim, giderlerin tümünün veya bir kısmının karşı tarafa yükletilmesine karar verebilir. (m. 101).</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C373E13-F859-8CA3-E7D2-12CC46E0077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655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9CDAF-9EF1-F7BC-98C2-0BFE9AB6DEE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F99B448-725F-C209-FCE4-96C510DE5F56}"/>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D5A02995-77A2-989D-A20A-DC4D9FE676B7}"/>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Taraf Usul İşlemleri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Tarafların kendi aralarında yaptıkları ya da tarafla mahkeme arasındaki yargılamaya etki eden işlemlerdir.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Kural olarak davanın açılmasından hükmün kesinleşmesine kadar usul işlemleri yapılabilir. Davanın açılmasından önce de usul işlemi yapılabilir.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Yetki sözleşmesi, dava dilekçesi, cevap dilekçesi, kanun yoluna başvuru, (olumlu)</a:t>
            </a:r>
          </a:p>
          <a:p>
            <a:pPr marL="0" indent="0" algn="just">
              <a:buNone/>
            </a:pPr>
            <a:r>
              <a:rPr lang="tr-TR" sz="1800" dirty="0">
                <a:latin typeface="Times New Roman" panose="02020603050405020304" pitchFamily="18" charset="0"/>
                <a:cs typeface="Times New Roman" panose="02020603050405020304" pitchFamily="18" charset="0"/>
              </a:rPr>
              <a:t>Duruşmaya gelmemesi (olumsuz)</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A955496D-7770-5EC5-2647-323EBAAA8209}"/>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996734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3FDBC-A9CD-3C1E-56C6-C2C7BEDF6BF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B02C990-8AB8-9A47-B895-E06211FFF254}"/>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0064770A-8A93-6629-03B2-4E52DF1DF967}"/>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Mahkeme Usul İşlemleri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yürütülmesi sırasında hakim tarafından yapılan işlemler ile verilen kararlardır.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Duruşma günü belirlenmesi, bilirkişi raporunun taraflara tebliğ edilmesi, duruşmada uygun davranış sergilemeyenler hakkında işlem yapması, karar ve hüküm</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D0A81A1-990B-36FF-0272-D035BB74AA13}"/>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194946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C9B72-DE4D-E764-A752-BCAB7D6934C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2B767ED-5256-F5DF-F0CA-71730C02EE7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CE1B6C80-CEB8-90EF-6AF3-43B610AAB7AB}"/>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İşlemlerinin Özellikleri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Amaçları, kapsamları, koşulları, şekilleri ve sonuçları itibariyle usul hukukuna tabidir.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Bazı usul işlemleri aynı zamanda maddi hukuk işlemidir. (Feragat, kabul, sulh)</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işlemlerinin geçerli olması için işlemi yapan tarafın, taraf, dava ve dava takip yetkisi olmalıdır.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kural olarak geri alınamaz.</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Kural olarak usul işlemleri tek taraflıdır. (istisna, sulh, yetki sözleşmesi)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FC3EBCD0-5249-6089-9EC1-9A4D26951248}"/>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78082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73E4-9E05-BE90-A7AF-D12C4C404E9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263E885-6429-730F-666E-C1C0D919964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25AA82F-9FF4-7134-F83F-90241DB74809}"/>
              </a:ext>
            </a:extLst>
          </p:cNvPr>
          <p:cNvSpPr>
            <a:spLocks noGrp="1"/>
          </p:cNvSpPr>
          <p:nvPr>
            <p:ph idx="1"/>
          </p:nvPr>
        </p:nvSpPr>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İşlemlerinin Özellikleri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kural olarak şarta bağlanamaz.</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usul hukuku ilkelerine uyularak yapılmalıdır.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 şekle bağlıdır (ör. dava dilekçesi, cevap dilekçesi, hakimin reddi talebi, tanık listesi, delil tespiti talebi yazılı (dilekçeyle) yapılmalıdır; ikrar, kabul gibi bazı usul işlemleri ise sözlü olarak yapıldıktan sonra tutanakla yazıya dönüştürülebilir)</a:t>
            </a:r>
          </a:p>
          <a:p>
            <a:pPr marL="0" indent="0">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1A7ABEBB-0D4B-DF32-0C4C-095D8C07071D}"/>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024826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C2CEE-CB10-FE44-C54E-0CB3EE2BD9D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7AED5B6-51DD-88C1-AF1C-6F134AC1418F}"/>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E073766-EF23-1448-3BD5-8809CADF94BA}"/>
              </a:ext>
            </a:extLst>
          </p:cNvPr>
          <p:cNvSpPr>
            <a:spLocks noGrp="1"/>
          </p:cNvSpPr>
          <p:nvPr>
            <p:ph idx="1"/>
          </p:nvPr>
        </p:nvSpPr>
        <p:spPr>
          <a:xfrm>
            <a:off x="457200" y="1600200"/>
            <a:ext cx="8229600" cy="4970805"/>
          </a:xfrm>
        </p:spPr>
        <p:txBody>
          <a:bodyPr>
            <a:normAutofit lnSpcReduction="10000"/>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İşlemlerinin Özellikleri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sözleşmeleri,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Tarafların </a:t>
            </a:r>
            <a:r>
              <a:rPr lang="tr-TR" sz="1800" dirty="0" err="1">
                <a:latin typeface="Times New Roman" panose="02020603050405020304" pitchFamily="18" charset="0"/>
                <a:cs typeface="Times New Roman" panose="02020603050405020304" pitchFamily="18" charset="0"/>
              </a:rPr>
              <a:t>usuli</a:t>
            </a:r>
            <a:r>
              <a:rPr lang="tr-TR" sz="1800" dirty="0">
                <a:latin typeface="Times New Roman" panose="02020603050405020304" pitchFamily="18" charset="0"/>
                <a:cs typeface="Times New Roman" panose="02020603050405020304" pitchFamily="18" charset="0"/>
              </a:rPr>
              <a:t> yetkilerini kullanarak yaptıkları ve bu nedenle etkilerini </a:t>
            </a:r>
            <a:r>
              <a:rPr lang="tr-TR" sz="1800" dirty="0" err="1">
                <a:latin typeface="Times New Roman" panose="02020603050405020304" pitchFamily="18" charset="0"/>
                <a:cs typeface="Times New Roman" panose="02020603050405020304" pitchFamily="18" charset="0"/>
              </a:rPr>
              <a:t>usuli</a:t>
            </a:r>
            <a:r>
              <a:rPr lang="tr-TR" sz="1800" dirty="0">
                <a:latin typeface="Times New Roman" panose="02020603050405020304" pitchFamily="18" charset="0"/>
                <a:cs typeface="Times New Roman" panose="02020603050405020304" pitchFamily="18" charset="0"/>
              </a:rPr>
              <a:t> alanda doğurdukları sözleşmelerdir.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Emredici düzenlemelere aykırı sözleşmeler yapılamaz. (Görev kuralları, kesin yetki halleri gibi konularda)</a:t>
            </a: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solidFill>
                  <a:srgbClr val="000000"/>
                </a:solidFill>
                <a:latin typeface="Times New Roman" panose="02020603050405020304" pitchFamily="18" charset="0"/>
                <a:cs typeface="Times New Roman" panose="02020603050405020304" pitchFamily="18" charset="0"/>
              </a:rPr>
              <a:t>Usul sözleşmelerinin geçerliliğine ilişkin bir düzenleme yoktur, TBK hükümleri kıyasen uygulanır (TBK m. 27)</a:t>
            </a: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solidFill>
                  <a:srgbClr val="000000"/>
                </a:solidFill>
                <a:latin typeface="Times New Roman" panose="02020603050405020304" pitchFamily="18" charset="0"/>
                <a:cs typeface="Times New Roman" panose="02020603050405020304" pitchFamily="18" charset="0"/>
              </a:rPr>
              <a:t>Tahkim, yetki sözleşmesi; bu sözleşmelerde kararlaştırılan duruma aykırı davranılırsa ilk itiraz olarak ileri sürülür. Mahkeme kendiliğinden dikkate alamaz.</a:t>
            </a:r>
          </a:p>
          <a:p>
            <a:pPr marL="0" indent="0" algn="just">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39F5BC66-BF1E-BDBE-8A21-E3764A7B30D7}"/>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482915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1C3FF-50DE-EAB4-8572-EA749FC01E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5FEDF7C-F74B-11C0-BABA-FF13098EA9C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Usul İşlemleri</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C34F334-EF36-32AB-721A-DD64D4B4D960}"/>
              </a:ext>
            </a:extLst>
          </p:cNvPr>
          <p:cNvSpPr>
            <a:spLocks noGrp="1"/>
          </p:cNvSpPr>
          <p:nvPr>
            <p:ph idx="1"/>
          </p:nvPr>
        </p:nvSpPr>
        <p:spPr>
          <a:xfrm>
            <a:off x="457200" y="1600200"/>
            <a:ext cx="8229600"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İşlemlerinin Özellikleri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sözleşmeleri,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Sözleşmenin tarafının hukuki haleflerini de bağlar.</a:t>
            </a:r>
          </a:p>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solidFill>
                  <a:srgbClr val="000000"/>
                </a:solidFill>
                <a:latin typeface="Times New Roman" panose="02020603050405020304" pitchFamily="18" charset="0"/>
                <a:cs typeface="Times New Roman" panose="02020603050405020304" pitchFamily="18" charset="0"/>
              </a:rPr>
              <a:t>Etkilerini </a:t>
            </a:r>
            <a:r>
              <a:rPr lang="tr-TR" sz="1800" dirty="0" err="1">
                <a:solidFill>
                  <a:srgbClr val="000000"/>
                </a:solidFill>
                <a:latin typeface="Times New Roman" panose="02020603050405020304" pitchFamily="18" charset="0"/>
                <a:cs typeface="Times New Roman" panose="02020603050405020304" pitchFamily="18" charset="0"/>
              </a:rPr>
              <a:t>usuli</a:t>
            </a:r>
            <a:r>
              <a:rPr lang="tr-TR" sz="1800" dirty="0">
                <a:solidFill>
                  <a:srgbClr val="000000"/>
                </a:solidFill>
                <a:latin typeface="Times New Roman" panose="02020603050405020304" pitchFamily="18" charset="0"/>
                <a:cs typeface="Times New Roman" panose="02020603050405020304" pitchFamily="18" charset="0"/>
              </a:rPr>
              <a:t> alanda doğurur ve usul sözleşmesi ya da sözleşmedeki </a:t>
            </a:r>
            <a:r>
              <a:rPr lang="tr-TR" sz="1800" dirty="0" err="1">
                <a:solidFill>
                  <a:srgbClr val="000000"/>
                </a:solidFill>
                <a:latin typeface="Times New Roman" panose="02020603050405020304" pitchFamily="18" charset="0"/>
                <a:cs typeface="Times New Roman" panose="02020603050405020304" pitchFamily="18" charset="0"/>
              </a:rPr>
              <a:t>usuli</a:t>
            </a:r>
            <a:r>
              <a:rPr lang="tr-TR" sz="1800" dirty="0">
                <a:solidFill>
                  <a:srgbClr val="000000"/>
                </a:solidFill>
                <a:latin typeface="Times New Roman" panose="02020603050405020304" pitchFamily="18" charset="0"/>
                <a:cs typeface="Times New Roman" panose="02020603050405020304" pitchFamily="18" charset="0"/>
              </a:rPr>
              <a:t> kaydın geçerliliği maddi hukuk sözleşmesinden bağımsız olarak incelenir. (maddi hukuk sözleşmesinin geçerliliğine bağlı değildir)</a:t>
            </a:r>
          </a:p>
          <a:p>
            <a:pPr marL="0" indent="0" algn="just">
              <a:buNone/>
            </a:pPr>
            <a:endParaRPr lang="tr-TR" sz="1100" dirty="0">
              <a:solidFill>
                <a:srgbClr val="000000"/>
              </a:solidFill>
              <a:latin typeface="Times New Roman" panose="02020603050405020304" pitchFamily="18" charset="0"/>
            </a:endParaRPr>
          </a:p>
          <a:p>
            <a:endParaRPr lang="tr-TR" sz="1100" dirty="0">
              <a:solidFill>
                <a:srgbClr val="000000"/>
              </a:solidFill>
              <a:effectLst/>
              <a:latin typeface="Times New Roman" panose="02020603050405020304" pitchFamily="18" charset="0"/>
            </a:endParaRP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84A245A8-9992-8D34-C0C6-D5DAAE9765E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056689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6F936-CB0A-773D-F1E5-681D28EA4F7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A57064F-6142-247C-0D76-B65724C873A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Süreler</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37E4740-1210-0CAC-2088-B084F6F77F76}"/>
              </a:ext>
            </a:extLst>
          </p:cNvPr>
          <p:cNvSpPr>
            <a:spLocks noGrp="1"/>
          </p:cNvSpPr>
          <p:nvPr>
            <p:ph idx="1"/>
          </p:nvPr>
        </p:nvSpPr>
        <p:spPr>
          <a:xfrm>
            <a:off x="457200" y="1600200"/>
            <a:ext cx="8229600" cy="4970805"/>
          </a:xfrm>
        </p:spPr>
        <p:txBody>
          <a:bodyPr>
            <a:normAutofit/>
          </a:bodyPr>
          <a:lstStyle/>
          <a:p>
            <a:pPr marL="0" indent="0" algn="just">
              <a:buNone/>
            </a:pPr>
            <a:endParaRPr lang="tr-TR" sz="1800"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HMK m. 90 vd. düzenlenmiştir.</a:t>
            </a:r>
          </a:p>
          <a:p>
            <a:pPr marL="0" indent="0" algn="just">
              <a:buNone/>
            </a:pPr>
            <a:endParaRPr lang="tr-TR" sz="1100" dirty="0">
              <a:solidFill>
                <a:srgbClr val="000000"/>
              </a:solidFill>
              <a:latin typeface="Times New Roman" panose="02020603050405020304" pitchFamily="18" charset="0"/>
            </a:endParaRPr>
          </a:p>
          <a:p>
            <a:pPr marL="0" indent="0">
              <a:buNone/>
            </a:pPr>
            <a:endParaRPr lang="tr-TR" sz="1100" dirty="0">
              <a:solidFill>
                <a:srgbClr val="000000"/>
              </a:solidFill>
              <a:effectLst/>
              <a:latin typeface="Times New Roman" panose="02020603050405020304" pitchFamily="18" charset="0"/>
            </a:endParaRPr>
          </a:p>
          <a:p>
            <a:pPr marL="0" indent="0">
              <a:buNone/>
            </a:pPr>
            <a:endParaRPr lang="tr-TR" sz="1800" dirty="0">
              <a:solidFill>
                <a:srgbClr val="000000"/>
              </a:solidFill>
              <a:latin typeface="Times New Roman" panose="02020603050405020304" pitchFamily="18" charset="0"/>
            </a:endParaRPr>
          </a:p>
          <a:p>
            <a:pPr marL="0" indent="0">
              <a:buNone/>
            </a:pPr>
            <a:r>
              <a:rPr lang="tr-TR" sz="1800" dirty="0">
                <a:solidFill>
                  <a:srgbClr val="000000"/>
                </a:solidFill>
                <a:latin typeface="Times New Roman" panose="02020603050405020304" pitchFamily="18" charset="0"/>
              </a:rPr>
              <a:t>Davanın süratle görülmesinde ve sürüncemede kalmamasında kamu yararı vardır.</a:t>
            </a:r>
          </a:p>
          <a:p>
            <a:pPr marL="0" indent="0">
              <a:buNone/>
            </a:pPr>
            <a:endParaRPr lang="tr-TR" sz="1800" dirty="0">
              <a:solidFill>
                <a:srgbClr val="000000"/>
              </a:solidFill>
              <a:effectLst/>
              <a:latin typeface="Times New Roman" panose="02020603050405020304" pitchFamily="18" charset="0"/>
            </a:endParaRPr>
          </a:p>
          <a:p>
            <a:pPr marL="0" indent="0">
              <a:buNone/>
            </a:pPr>
            <a:endParaRPr lang="tr-TR" sz="1800" dirty="0">
              <a:solidFill>
                <a:srgbClr val="000000"/>
              </a:solidFill>
              <a:effectLst/>
              <a:latin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Usul işlemlerine ilişkin süreler, kanun tarafından veya hakim tarafından belirlenir. </a:t>
            </a:r>
          </a:p>
          <a:p>
            <a:pPr algn="just"/>
            <a:endParaRPr lang="tr-TR" sz="1800" dirty="0">
              <a:ea typeface="Times New Roman" panose="02020603050405020304" pitchFamily="18" charset="0"/>
            </a:endParaRPr>
          </a:p>
          <a:p>
            <a:pPr algn="just"/>
            <a:endParaRPr lang="tr-TR" sz="1800" dirty="0">
              <a:effectLst/>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98B31BA2-DF67-02B0-7234-DF42207EC35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24370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15187</TotalTime>
  <Words>1309</Words>
  <Application>Microsoft Macintosh PowerPoint</Application>
  <PresentationFormat>Ekran Gösterisi (4:3)</PresentationFormat>
  <Paragraphs>359</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Times New Roman</vt:lpstr>
      <vt:lpstr>Office Theme</vt:lpstr>
      <vt:lpstr>Medeni Usul Hukuku</vt:lpstr>
      <vt:lpstr>Usul İşlemleri </vt:lpstr>
      <vt:lpstr>Usul İşlemleri </vt:lpstr>
      <vt:lpstr>Usul İşlemleri </vt:lpstr>
      <vt:lpstr>Usul İşlemleri </vt:lpstr>
      <vt:lpstr>Usul İşlemleri </vt:lpstr>
      <vt:lpstr>Usul İşlemleri </vt:lpstr>
      <vt:lpstr>Usul İşlemleri </vt:lpstr>
      <vt:lpstr>Süreler </vt:lpstr>
      <vt:lpstr>Süreler </vt:lpstr>
      <vt:lpstr>Süreler </vt:lpstr>
      <vt:lpstr>Süreler </vt:lpstr>
      <vt:lpstr>Adli Tatil </vt:lpstr>
      <vt:lpstr>Tebligat </vt:lpstr>
      <vt:lpstr>Eski Hale Getirme </vt:lpstr>
      <vt:lpstr>Eski Hale Getirme </vt:lpstr>
      <vt:lpstr>Eski Hale Getirme </vt:lpstr>
      <vt:lpstr>Eski Hale Getirme </vt:lpstr>
      <vt:lpstr>Eski Hale Getirme </vt:lpstr>
      <vt:lpstr>Eski Hale Getirme </vt:lpstr>
      <vt:lpstr>Eski Hale Getirme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subject/>
  <dc:creator/>
  <cp:keywords/>
  <dc:description>generated using python-pptx</dc:description>
  <cp:lastModifiedBy>Gülsu Korkmaz</cp:lastModifiedBy>
  <cp:revision>67</cp:revision>
  <dcterms:created xsi:type="dcterms:W3CDTF">2013-01-27T09:14:16Z</dcterms:created>
  <dcterms:modified xsi:type="dcterms:W3CDTF">2025-12-23T13:48:30Z</dcterms:modified>
  <cp:category/>
</cp:coreProperties>
</file>