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21"/>
  </p:normalViewPr>
  <p:slideViewPr>
    <p:cSldViewPr snapToGrid="0" snapToObjects="1">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1">
                    <a:lumMod val="50000"/>
                  </a:schemeClr>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438795" y="1789044"/>
            <a:ext cx="8596668" cy="4617444"/>
          </a:xfrm>
        </p:spPr>
        <p:txBody>
          <a:bodyPr/>
          <a:lstStyle>
            <a:lvl1pPr>
              <a:defRPr sz="2400" b="1">
                <a:solidFill>
                  <a:schemeClr val="tx1"/>
                </a:solidFill>
                <a:latin typeface="Times New Roman" panose="02020603050405020304" pitchFamily="18" charset="0"/>
                <a:cs typeface="Times New Roman" panose="02020603050405020304" pitchFamily="18" charset="0"/>
              </a:defRPr>
            </a:lvl1pPr>
          </a:lstStyle>
          <a:p>
            <a:pPr lvl="0"/>
            <a:r>
              <a:rPr lang="tr-TR" dirty="0"/>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a:xfrm>
            <a:off x="2737851" y="6041362"/>
            <a:ext cx="6297612" cy="365125"/>
          </a:xfrm>
        </p:spPr>
        <p:txBody>
          <a:bodyPr/>
          <a:lstStyle>
            <a:lvl1pPr>
              <a:defRPr sz="1000" b="1">
                <a:solidFill>
                  <a:schemeClr val="accent2">
                    <a:lumMod val="75000"/>
                  </a:schemeClr>
                </a:solidFill>
              </a:defRPr>
            </a:lvl1pPr>
          </a:lstStyle>
          <a:p>
            <a:r>
              <a:rPr lang="tr-TR" dirty="0" err="1" smtClean="0"/>
              <a:t>Öğr</a:t>
            </a:r>
            <a:r>
              <a:rPr lang="tr-TR" dirty="0" smtClean="0"/>
              <a:t>. Gör. Emine SARAÇ</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194" name="Picture 2" descr="ÇAĞ ÜNİVErsitesi AMBLEM ile ilgili gö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28674"/>
            <a:ext cx="1139687" cy="112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07067" y="1351723"/>
            <a:ext cx="7766936" cy="2699114"/>
          </a:xfrm>
        </p:spPr>
        <p:txBody>
          <a:bodyPr/>
          <a:lstStyle/>
          <a:p>
            <a:r>
              <a:rPr lang="tr-TR" dirty="0" smtClean="0"/>
              <a:t>ÇAĞ ÜNİVERSİTESİ SOSYAL HİZMET ve DANIŞMANLIK BÖLÜMÜ</a:t>
            </a:r>
            <a:endParaRPr lang="tr-TR" dirty="0"/>
          </a:p>
        </p:txBody>
      </p:sp>
      <p:sp>
        <p:nvSpPr>
          <p:cNvPr id="3" name="Alt Başlık 2"/>
          <p:cNvSpPr>
            <a:spLocks noGrp="1"/>
          </p:cNvSpPr>
          <p:nvPr>
            <p:ph type="subTitle" idx="1"/>
          </p:nvPr>
        </p:nvSpPr>
        <p:spPr>
          <a:xfrm>
            <a:off x="1507067" y="4050833"/>
            <a:ext cx="7766936" cy="2058419"/>
          </a:xfrm>
        </p:spPr>
        <p:txBody>
          <a:bodyPr>
            <a:normAutofit fontScale="92500" lnSpcReduction="20000"/>
          </a:bodyPr>
          <a:lstStyle/>
          <a:p>
            <a:r>
              <a:rPr lang="tr-TR" sz="5800" dirty="0">
                <a:solidFill>
                  <a:srgbClr val="FF0000"/>
                </a:solidFill>
              </a:rPr>
              <a:t>Çocuk ve Gençlik</a:t>
            </a:r>
          </a:p>
          <a:p>
            <a:r>
              <a:rPr lang="tr-TR" sz="5800" dirty="0">
                <a:solidFill>
                  <a:srgbClr val="FF0000"/>
                </a:solidFill>
              </a:rPr>
              <a:t>Mevzuat</a:t>
            </a:r>
          </a:p>
          <a:p>
            <a:r>
              <a:rPr lang="tr-TR" dirty="0"/>
              <a:t>ı</a:t>
            </a:r>
          </a:p>
          <a:p>
            <a:endParaRPr lang="tr-TR" dirty="0"/>
          </a:p>
        </p:txBody>
      </p:sp>
      <p:pic>
        <p:nvPicPr>
          <p:cNvPr id="1026" name="Picture 2" descr="çağ üniversitesi logo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155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344557"/>
            <a:ext cx="8596668" cy="5696805"/>
          </a:xfrm>
        </p:spPr>
        <p:txBody>
          <a:bodyPr>
            <a:normAutofit/>
          </a:bodyPr>
          <a:lstStyle/>
          <a:p>
            <a:r>
              <a:rPr lang="tr-TR" dirty="0"/>
              <a:t>Türkiye, sözleşmeyi 29-30 Eylül 1990 tarihleri arasında Birleşmiş Milletler Genel Merkezi’nde toplanan “Çocuklar İçin Dünya </a:t>
            </a:r>
            <a:r>
              <a:rPr lang="tr-TR" dirty="0" err="1"/>
              <a:t>Zirvesi”nde</a:t>
            </a:r>
            <a:r>
              <a:rPr lang="tr-TR" dirty="0"/>
              <a:t> imzalamıştır. </a:t>
            </a:r>
            <a:endParaRPr lang="tr-TR" dirty="0" smtClean="0"/>
          </a:p>
          <a:p>
            <a:r>
              <a:rPr lang="tr-TR" dirty="0" smtClean="0"/>
              <a:t>Daha </a:t>
            </a:r>
            <a:r>
              <a:rPr lang="tr-TR" dirty="0"/>
              <a:t>sonra 9 Aralık 1994 tarihinde TBMM’de onaylanmıştır. </a:t>
            </a:r>
            <a:endParaRPr lang="tr-TR" dirty="0" smtClean="0"/>
          </a:p>
          <a:p>
            <a:r>
              <a:rPr lang="tr-TR" dirty="0" smtClean="0"/>
              <a:t>Sözleşmenin </a:t>
            </a:r>
            <a:r>
              <a:rPr lang="tr-TR" dirty="0"/>
              <a:t>Türkiye’de resmi olarak uygulamaya girmesi; 27 Ocak 1995 tarihinde 22184 sayılı Resmi Gazetede yayımlanması ile gerçekleşmiştir</a:t>
            </a:r>
            <a:r>
              <a:rPr lang="tr-TR" dirty="0" smtClean="0"/>
              <a:t>.</a:t>
            </a:r>
          </a:p>
          <a:p>
            <a:r>
              <a:rPr lang="tr-TR" dirty="0"/>
              <a:t>Ülkemizde ulusal anlamda Birleşmiş Milletler Çocuk Hakları Sözleşmesi’nin uygulanmasından ve izlenmesinden sorumlu koordinatör kuruluş olarak </a:t>
            </a:r>
            <a:r>
              <a:rPr lang="tr-TR" dirty="0" smtClean="0"/>
              <a:t>Aile, Çalışma ve Sosyal Hizmetler Bakanlığı </a:t>
            </a:r>
            <a:r>
              <a:rPr lang="tr-TR" dirty="0"/>
              <a:t>sorumludur. </a:t>
            </a:r>
          </a:p>
        </p:txBody>
      </p:sp>
    </p:spTree>
    <p:extLst>
      <p:ext uri="{BB962C8B-B14F-4D97-AF65-F5344CB8AC3E}">
        <p14:creationId xmlns:p14="http://schemas.microsoft.com/office/powerpoint/2010/main" val="200704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59026"/>
            <a:ext cx="8596668" cy="1338470"/>
          </a:xfrm>
        </p:spPr>
        <p:txBody>
          <a:bodyPr/>
          <a:lstStyle/>
          <a:p>
            <a:r>
              <a:rPr lang="tr-TR" dirty="0"/>
              <a:t>Sözleşmenin bazı maddeleri şu şekildedir: </a:t>
            </a:r>
          </a:p>
        </p:txBody>
      </p:sp>
      <p:sp>
        <p:nvSpPr>
          <p:cNvPr id="3" name="İçerik Yer Tutucusu 2"/>
          <p:cNvSpPr>
            <a:spLocks noGrp="1"/>
          </p:cNvSpPr>
          <p:nvPr>
            <p:ph idx="1"/>
          </p:nvPr>
        </p:nvSpPr>
        <p:spPr>
          <a:xfrm>
            <a:off x="677334" y="1192697"/>
            <a:ext cx="8596668" cy="5274364"/>
          </a:xfrm>
        </p:spPr>
        <p:txBody>
          <a:bodyPr>
            <a:normAutofit fontScale="92500" lnSpcReduction="20000"/>
          </a:bodyPr>
          <a:lstStyle/>
          <a:p>
            <a:r>
              <a:rPr lang="tr-TR" dirty="0" smtClean="0"/>
              <a:t>Madde </a:t>
            </a:r>
            <a:r>
              <a:rPr lang="tr-TR" dirty="0"/>
              <a:t>1 </a:t>
            </a:r>
            <a:endParaRPr lang="tr-TR" dirty="0" smtClean="0"/>
          </a:p>
          <a:p>
            <a:pPr marL="0" indent="0">
              <a:buNone/>
            </a:pPr>
            <a:r>
              <a:rPr lang="tr-TR" dirty="0" smtClean="0"/>
              <a:t>Bu </a:t>
            </a:r>
            <a:r>
              <a:rPr lang="tr-TR" dirty="0"/>
              <a:t>sözleşme uyarınca çocuğa uygulanabilecek olan kanuna göre daha erken yaşta reşit olma durumu hariç, on sekiz yaşına kadar her insan çocuk sayılır. </a:t>
            </a:r>
            <a:endParaRPr lang="tr-TR" dirty="0" smtClean="0"/>
          </a:p>
          <a:p>
            <a:r>
              <a:rPr lang="tr-TR" dirty="0" smtClean="0"/>
              <a:t>Madde </a:t>
            </a:r>
            <a:r>
              <a:rPr lang="tr-TR" dirty="0"/>
              <a:t>2 </a:t>
            </a:r>
            <a:endParaRPr lang="tr-TR" dirty="0" smtClean="0"/>
          </a:p>
          <a:p>
            <a:pPr marL="0" indent="0">
              <a:buNone/>
            </a:pPr>
            <a:r>
              <a:rPr lang="tr-TR" dirty="0" smtClean="0"/>
              <a:t>1.Taraf </a:t>
            </a:r>
            <a:r>
              <a:rPr lang="tr-TR" dirty="0"/>
              <a:t>Devletler, bu Sözleşmede yazılı olan hakları kendi yetkileri altında bulunan her çocuğa, kendilerinin, anne babalarının veya yasal vasilerinin sahip </a:t>
            </a:r>
            <a:r>
              <a:rPr lang="tr-TR" dirty="0" smtClean="0"/>
              <a:t>oldukları ırk</a:t>
            </a:r>
            <a:r>
              <a:rPr lang="tr-TR" dirty="0"/>
              <a:t>, renk, cinsiyet, dil, siyasal ya da başka düşünceler, ulusal, etnik ve sosyal köken, mülkiyet, sakatlık, doğuş ve diğer statüler nedeniyle hiçbir ayrım gözetmeksizin tanır ve taahhüt ederler. </a:t>
            </a:r>
            <a:endParaRPr lang="tr-TR" dirty="0" smtClean="0"/>
          </a:p>
          <a:p>
            <a:pPr marL="0" indent="0">
              <a:buNone/>
            </a:pPr>
            <a:r>
              <a:rPr lang="tr-TR" dirty="0" smtClean="0"/>
              <a:t>2.Taraf </a:t>
            </a:r>
            <a:r>
              <a:rPr lang="tr-TR" dirty="0"/>
              <a:t>Devletler, çocuğun anne-babasının, yasal vasilerinin veya ailesinin öteki üyelerinin durumları, faaliyetleri, açıklanan düşünceleri veya inançları nedeniyle her türlü ayırıma veya cezaya tabi tutulmasına karşı etkili biçimde korunması için gerekli tüm uygun önlemi alırlar. </a:t>
            </a:r>
          </a:p>
        </p:txBody>
      </p:sp>
    </p:spTree>
    <p:extLst>
      <p:ext uri="{BB962C8B-B14F-4D97-AF65-F5344CB8AC3E}">
        <p14:creationId xmlns:p14="http://schemas.microsoft.com/office/powerpoint/2010/main" val="42493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1"/>
            <a:ext cx="8596668" cy="5431762"/>
          </a:xfrm>
        </p:spPr>
        <p:txBody>
          <a:bodyPr>
            <a:normAutofit fontScale="92500"/>
          </a:bodyPr>
          <a:lstStyle/>
          <a:p>
            <a:r>
              <a:rPr lang="tr-TR" dirty="0"/>
              <a:t>Madde 6 </a:t>
            </a:r>
            <a:endParaRPr lang="tr-TR" dirty="0" smtClean="0"/>
          </a:p>
          <a:p>
            <a:pPr marL="0" indent="0">
              <a:buNone/>
            </a:pPr>
            <a:r>
              <a:rPr lang="tr-TR" dirty="0" smtClean="0"/>
              <a:t>1.Taraf </a:t>
            </a:r>
            <a:r>
              <a:rPr lang="tr-TR" dirty="0"/>
              <a:t>Devletler, her çocuğun temel yaşama hakkına sahip olduğunu kabul ederler. </a:t>
            </a:r>
            <a:endParaRPr lang="tr-TR" dirty="0" smtClean="0"/>
          </a:p>
          <a:p>
            <a:pPr marL="0" indent="0">
              <a:buNone/>
            </a:pPr>
            <a:r>
              <a:rPr lang="tr-TR" dirty="0" smtClean="0"/>
              <a:t>2.Taraf </a:t>
            </a:r>
            <a:r>
              <a:rPr lang="tr-TR" dirty="0"/>
              <a:t>Devletler, çocuğun hayatta kalması ve gelişmesi için mümkün olan azami </a:t>
            </a:r>
            <a:r>
              <a:rPr lang="tr-TR" dirty="0" smtClean="0"/>
              <a:t>çabayı gösterirler</a:t>
            </a:r>
            <a:r>
              <a:rPr lang="tr-TR" dirty="0"/>
              <a:t>. </a:t>
            </a:r>
            <a:endParaRPr lang="tr-TR" dirty="0" smtClean="0"/>
          </a:p>
          <a:p>
            <a:r>
              <a:rPr lang="tr-TR" dirty="0" smtClean="0"/>
              <a:t>Madde </a:t>
            </a:r>
            <a:r>
              <a:rPr lang="tr-TR" dirty="0"/>
              <a:t>12 </a:t>
            </a:r>
            <a:endParaRPr lang="tr-TR" dirty="0" smtClean="0"/>
          </a:p>
          <a:p>
            <a:pPr marL="0" indent="0">
              <a:buNone/>
            </a:pPr>
            <a:r>
              <a:rPr lang="tr-TR" dirty="0" smtClean="0"/>
              <a:t>1.Taraf </a:t>
            </a:r>
            <a:r>
              <a:rPr lang="tr-TR" dirty="0"/>
              <a:t>Devletler, görüşlerini oluşturma yeteneğine sahip çocuğun, kendini ilgilendiren her konuda görüşlerini serbestçe ifade etme hakkını bu görüşlere çocuğun yaşı ve olgunluk derecesine uygun olarak, gereken özen gösterilmek suretiyle tanırlar. </a:t>
            </a:r>
            <a:endParaRPr lang="tr-TR" dirty="0" smtClean="0"/>
          </a:p>
          <a:p>
            <a:pPr marL="0" indent="0">
              <a:buNone/>
            </a:pPr>
            <a:r>
              <a:rPr lang="tr-TR" dirty="0" smtClean="0"/>
              <a:t>2.Bu </a:t>
            </a:r>
            <a:r>
              <a:rPr lang="tr-TR" dirty="0"/>
              <a:t>amaçla, çocuğu etkileyen herhangi bir adli veya idari kovuşturmada çocuğun ya doğrudan doğruya veya bir temsilci ya da uygun bir makam yoluyla dinlenilmesi fırsatı, ulusal yasanın usule ilişkin kurallarına uygun olarak çocuğa, özellikle sağlanacaktır.</a:t>
            </a:r>
          </a:p>
        </p:txBody>
      </p:sp>
    </p:spTree>
    <p:extLst>
      <p:ext uri="{BB962C8B-B14F-4D97-AF65-F5344CB8AC3E}">
        <p14:creationId xmlns:p14="http://schemas.microsoft.com/office/powerpoint/2010/main" val="320807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463826"/>
            <a:ext cx="8596668" cy="5963477"/>
          </a:xfrm>
        </p:spPr>
        <p:txBody>
          <a:bodyPr>
            <a:normAutofit fontScale="92500" lnSpcReduction="20000"/>
          </a:bodyPr>
          <a:lstStyle/>
          <a:p>
            <a:r>
              <a:rPr lang="tr-TR" dirty="0"/>
              <a:t>Madde 14 </a:t>
            </a:r>
            <a:endParaRPr lang="tr-TR" dirty="0" smtClean="0"/>
          </a:p>
          <a:p>
            <a:pPr marL="0" indent="0">
              <a:buNone/>
            </a:pPr>
            <a:r>
              <a:rPr lang="tr-TR" dirty="0" smtClean="0"/>
              <a:t>1.Taraf </a:t>
            </a:r>
            <a:r>
              <a:rPr lang="tr-TR" dirty="0"/>
              <a:t>Devletler, çocuğun düşünce, vicdan ve din özgürlükleri hakkına saygı gösterirler. </a:t>
            </a:r>
            <a:endParaRPr lang="tr-TR" dirty="0" smtClean="0"/>
          </a:p>
          <a:p>
            <a:r>
              <a:rPr lang="tr-TR" dirty="0" smtClean="0"/>
              <a:t>Madde </a:t>
            </a:r>
            <a:r>
              <a:rPr lang="tr-TR" dirty="0"/>
              <a:t>15 </a:t>
            </a:r>
            <a:endParaRPr lang="tr-TR" dirty="0" smtClean="0"/>
          </a:p>
          <a:p>
            <a:pPr marL="0" indent="0">
              <a:buNone/>
            </a:pPr>
            <a:r>
              <a:rPr lang="tr-TR" dirty="0" smtClean="0"/>
              <a:t>1.Taraf </a:t>
            </a:r>
            <a:r>
              <a:rPr lang="tr-TR" dirty="0"/>
              <a:t>Devletler, çocuğun dernek kurma ve barış içinde toplanma özgürlüklerine ilişkin </a:t>
            </a:r>
            <a:r>
              <a:rPr lang="tr-TR" dirty="0" smtClean="0"/>
              <a:t>haklarını kabul </a:t>
            </a:r>
            <a:r>
              <a:rPr lang="tr-TR" dirty="0"/>
              <a:t>ederler. </a:t>
            </a:r>
            <a:endParaRPr lang="tr-TR" dirty="0" smtClean="0"/>
          </a:p>
          <a:p>
            <a:r>
              <a:rPr lang="tr-TR" dirty="0" smtClean="0"/>
              <a:t>Madde </a:t>
            </a:r>
            <a:r>
              <a:rPr lang="tr-TR" dirty="0"/>
              <a:t>16 </a:t>
            </a:r>
            <a:endParaRPr lang="tr-TR" dirty="0" smtClean="0"/>
          </a:p>
          <a:p>
            <a:pPr marL="0" indent="0">
              <a:buNone/>
            </a:pPr>
            <a:r>
              <a:rPr lang="tr-TR" dirty="0" smtClean="0"/>
              <a:t>1.Hiçbir </a:t>
            </a:r>
            <a:r>
              <a:rPr lang="tr-TR" dirty="0"/>
              <a:t>çocuğun özel yaşantısına, aile, konut ve iletişimine keyfi ya da haksız bir biçimde müdahale yapılamayacağı gibi, onur ve itibarına da haksız olarak saldıramaz. </a:t>
            </a:r>
            <a:endParaRPr lang="tr-TR" dirty="0" smtClean="0"/>
          </a:p>
          <a:p>
            <a:pPr marL="0" indent="0">
              <a:buNone/>
            </a:pPr>
            <a:r>
              <a:rPr lang="tr-TR" dirty="0" smtClean="0"/>
              <a:t>2.Çocuğun </a:t>
            </a:r>
            <a:r>
              <a:rPr lang="tr-TR" dirty="0"/>
              <a:t>bu tür müdahale ve saldırılara karşı yasa tarafından korunmaya hakkı vardır. </a:t>
            </a:r>
            <a:endParaRPr lang="tr-TR" dirty="0" smtClean="0"/>
          </a:p>
          <a:p>
            <a:pPr marL="0" indent="0">
              <a:buNone/>
            </a:pPr>
            <a:r>
              <a:rPr lang="tr-TR" dirty="0" smtClean="0"/>
              <a:t>3.Bu </a:t>
            </a:r>
            <a:r>
              <a:rPr lang="tr-TR" dirty="0"/>
              <a:t>hakların kullanılması, ancak zorunlu kılınan ve demokratik bir toplumda gerekli olan ulusal güvenlik, kamu güvenliği, kamu düzeni yararına olarak ya da kamu sağlığı ve ahlakın ya da başkalarının hak ve özgürlüklerinin korunması amaçlarıyla yapılan sınırlandırmalardan başkalarıyla </a:t>
            </a:r>
            <a:r>
              <a:rPr lang="tr-TR" dirty="0" err="1"/>
              <a:t>kısıtlandırılamaz</a:t>
            </a:r>
            <a:r>
              <a:rPr lang="tr-TR" dirty="0"/>
              <a:t>.</a:t>
            </a:r>
          </a:p>
        </p:txBody>
      </p:sp>
    </p:spTree>
    <p:extLst>
      <p:ext uri="{BB962C8B-B14F-4D97-AF65-F5344CB8AC3E}">
        <p14:creationId xmlns:p14="http://schemas.microsoft.com/office/powerpoint/2010/main" val="142894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172278"/>
            <a:ext cx="8596668" cy="5869085"/>
          </a:xfrm>
        </p:spPr>
        <p:txBody>
          <a:bodyPr>
            <a:normAutofit fontScale="92500" lnSpcReduction="20000"/>
          </a:bodyPr>
          <a:lstStyle/>
          <a:p>
            <a:r>
              <a:rPr lang="tr-TR" dirty="0"/>
              <a:t>Madde 18 </a:t>
            </a:r>
            <a:endParaRPr lang="tr-TR" dirty="0" smtClean="0"/>
          </a:p>
          <a:p>
            <a:pPr marL="0" indent="0">
              <a:buNone/>
            </a:pPr>
            <a:r>
              <a:rPr lang="tr-TR" dirty="0" smtClean="0"/>
              <a:t>1.Taraf </a:t>
            </a:r>
            <a:r>
              <a:rPr lang="tr-TR" dirty="0"/>
              <a:t>Devletler, çocuğun yetiştirilmesinde ve gelişmesinin sağlanmasında anne-babanın birlikte sorumluluk taşıdıkları ilkesinin tanınması için her türlü çabayı gösterirler. Çocuğun yetiştirilmesi ve geliştirilmesi sorumluluğu ilk önce anne-babaya ya da durum gerektiriyorsa yasal vasilere düşer. Bu kişiler her şeyden önce çocuğun yüksek yararını göz önünde tutarak hareket ederler. </a:t>
            </a:r>
            <a:endParaRPr lang="tr-TR" dirty="0" smtClean="0"/>
          </a:p>
          <a:p>
            <a:r>
              <a:rPr lang="tr-TR" dirty="0" smtClean="0"/>
              <a:t>Madde </a:t>
            </a:r>
            <a:r>
              <a:rPr lang="tr-TR" dirty="0"/>
              <a:t>20 </a:t>
            </a:r>
            <a:endParaRPr lang="tr-TR" dirty="0" smtClean="0"/>
          </a:p>
          <a:p>
            <a:pPr marL="0" indent="0">
              <a:buNone/>
            </a:pPr>
            <a:r>
              <a:rPr lang="tr-TR" dirty="0" smtClean="0"/>
              <a:t>1.Geçici </a:t>
            </a:r>
            <a:r>
              <a:rPr lang="tr-TR" dirty="0"/>
              <a:t>ve sürekli olarak aile çevresinden yoksun kalan veya kendi yararına olarak bu ortamda bırakılması kabul edilmeyen her çocuk, Devletten özel koruma ve yardım görme hakkına sahip olacaktır. </a:t>
            </a:r>
            <a:endParaRPr lang="tr-TR" dirty="0" smtClean="0"/>
          </a:p>
          <a:p>
            <a:pPr marL="0" indent="0">
              <a:buNone/>
            </a:pPr>
            <a:r>
              <a:rPr lang="tr-TR" dirty="0" smtClean="0"/>
              <a:t>2.Taraf </a:t>
            </a:r>
            <a:r>
              <a:rPr lang="tr-TR" dirty="0"/>
              <a:t>Devletler bu durumdaki bir çocuk için kendi ulusal yasalarına göre, uygun olan bakımısağlayacaklardır.3.Bu tür bakım, başkaca benzerleri yanında, bakıcı aile yanına verme, İslam Hukukunda Kefalet, evlat edinme ya da gerekiyorsa çocuk bakımı amacı güden uygun kuruluşlara yerleştirmeyi de içerir. Çözümler düşünülürken, çocuğun yetiştirilmesinde sürekliliğin korunmasına ve çocuğun etnik, dinsel kültürel ve dil kimliğine gerek saygı gösterilecektir.</a:t>
            </a:r>
          </a:p>
        </p:txBody>
      </p:sp>
    </p:spTree>
    <p:extLst>
      <p:ext uri="{BB962C8B-B14F-4D97-AF65-F5344CB8AC3E}">
        <p14:creationId xmlns:p14="http://schemas.microsoft.com/office/powerpoint/2010/main" val="360534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1"/>
            <a:ext cx="8596668" cy="6016486"/>
          </a:xfrm>
        </p:spPr>
        <p:txBody>
          <a:bodyPr>
            <a:normAutofit fontScale="92500"/>
          </a:bodyPr>
          <a:lstStyle/>
          <a:p>
            <a:r>
              <a:rPr lang="tr-TR" dirty="0"/>
              <a:t>Madde 23 </a:t>
            </a:r>
            <a:endParaRPr lang="tr-TR" dirty="0" smtClean="0"/>
          </a:p>
          <a:p>
            <a:pPr marL="0" indent="0">
              <a:buNone/>
            </a:pPr>
            <a:r>
              <a:rPr lang="tr-TR" dirty="0" smtClean="0"/>
              <a:t>1.Taraf </a:t>
            </a:r>
            <a:r>
              <a:rPr lang="tr-TR" dirty="0"/>
              <a:t>Devletler zihinsel ya da bedensel özürlü çocukların saygınlıklarını güvence altına alan, özgüvenlerini geliştiren ve toplumsal yaşamı etkin biçimde katılmalarını kolaylaştıran şartlar altında eksiksiz bir yaşama sahip olmalarını kabul ederler</a:t>
            </a:r>
            <a:r>
              <a:rPr lang="tr-TR" dirty="0" smtClean="0"/>
              <a:t>.</a:t>
            </a:r>
          </a:p>
          <a:p>
            <a:r>
              <a:rPr lang="tr-TR" dirty="0"/>
              <a:t>Madde 24 </a:t>
            </a:r>
            <a:endParaRPr lang="tr-TR" dirty="0" smtClean="0"/>
          </a:p>
          <a:p>
            <a:pPr marL="0" indent="0">
              <a:buNone/>
            </a:pPr>
            <a:r>
              <a:rPr lang="tr-TR" dirty="0" smtClean="0"/>
              <a:t>1.Taraf </a:t>
            </a:r>
            <a:r>
              <a:rPr lang="tr-TR" dirty="0"/>
              <a:t>Devletler, çocuğun olabilecek en iyi sağlık düzeyine kavuşma, tıbbi bakım ve rehabilitasyon hizmetlerini veren kuruluşlardan yararlanma hakkını tanırlar. Taraf Devletler, hiçbir çocuğun bu tür tıbbi bakım hizmetlerinden yararlanma hakkında yoksun </a:t>
            </a:r>
            <a:r>
              <a:rPr lang="tr-TR" dirty="0" smtClean="0"/>
              <a:t>bırakılmamasını güvence </a:t>
            </a:r>
            <a:r>
              <a:rPr lang="tr-TR" dirty="0"/>
              <a:t>altına almak için çaba gösterirler. </a:t>
            </a:r>
            <a:endParaRPr lang="tr-TR" dirty="0" smtClean="0"/>
          </a:p>
          <a:p>
            <a:r>
              <a:rPr lang="tr-TR" dirty="0" smtClean="0"/>
              <a:t>Madde </a:t>
            </a:r>
            <a:r>
              <a:rPr lang="tr-TR" dirty="0"/>
              <a:t>26 </a:t>
            </a:r>
            <a:endParaRPr lang="tr-TR" dirty="0" smtClean="0"/>
          </a:p>
          <a:p>
            <a:pPr marL="0" indent="0">
              <a:buNone/>
            </a:pPr>
            <a:r>
              <a:rPr lang="tr-TR" dirty="0" smtClean="0"/>
              <a:t>1.Taraf </a:t>
            </a:r>
            <a:r>
              <a:rPr lang="tr-TR" dirty="0"/>
              <a:t>Devletler, her çocuğun sosyal sigorta dahil, sosyal güvenlikten yaralanma hakkını tanır ve bu hakkın tam olarak gerçekleşmesini sağlamak için ulusal hukuklarına uygun, gerekli önlemleri alırlar. </a:t>
            </a:r>
          </a:p>
        </p:txBody>
      </p:sp>
    </p:spTree>
    <p:extLst>
      <p:ext uri="{BB962C8B-B14F-4D97-AF65-F5344CB8AC3E}">
        <p14:creationId xmlns:p14="http://schemas.microsoft.com/office/powerpoint/2010/main" val="60229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238539"/>
            <a:ext cx="8596668" cy="6520070"/>
          </a:xfrm>
        </p:spPr>
        <p:txBody>
          <a:bodyPr>
            <a:normAutofit fontScale="85000" lnSpcReduction="20000"/>
          </a:bodyPr>
          <a:lstStyle/>
          <a:p>
            <a:r>
              <a:rPr lang="tr-TR" dirty="0"/>
              <a:t>Madde 28 </a:t>
            </a:r>
            <a:endParaRPr lang="tr-TR" dirty="0" smtClean="0"/>
          </a:p>
          <a:p>
            <a:pPr marL="0" indent="0">
              <a:buNone/>
            </a:pPr>
            <a:r>
              <a:rPr lang="tr-TR" dirty="0" smtClean="0"/>
              <a:t>1.Taraf </a:t>
            </a:r>
            <a:r>
              <a:rPr lang="tr-TR" dirty="0"/>
              <a:t>Devletler, çocuğun eğitim hakkını kabul ederler ve bu hakkın fırsat eşitliği temeli üzerinde tedricen gerçekleştirilmesi görüşüyle özellikle: </a:t>
            </a:r>
            <a:endParaRPr lang="tr-TR" dirty="0" smtClean="0"/>
          </a:p>
          <a:p>
            <a:pPr marL="0" indent="0">
              <a:buNone/>
            </a:pPr>
            <a:r>
              <a:rPr lang="tr-TR" dirty="0" smtClean="0"/>
              <a:t>a. İlköğretimi </a:t>
            </a:r>
            <a:r>
              <a:rPr lang="tr-TR" dirty="0"/>
              <a:t>herkes için zorunlu ve parasız hale getirirler; </a:t>
            </a:r>
            <a:endParaRPr lang="tr-TR" dirty="0" smtClean="0"/>
          </a:p>
          <a:p>
            <a:pPr marL="0" indent="0">
              <a:buNone/>
            </a:pPr>
            <a:r>
              <a:rPr lang="tr-TR" dirty="0" smtClean="0"/>
              <a:t>b. Orta </a:t>
            </a:r>
            <a:r>
              <a:rPr lang="tr-TR" dirty="0"/>
              <a:t>öğretim sistemlerinin genel olduğu kadar mesleki nitelikte de olmak üzere çeşitli biçimlerde örgütlenmesini teşvik ederler ve bunların tüm çocuklara açık olmasını sağlarlar ve gerekli durumlarda mali yardım yapılması ve öğretimi parasız kılmak gibi uygun önlemleri alırlar; </a:t>
            </a:r>
            <a:endParaRPr lang="tr-TR" dirty="0" smtClean="0"/>
          </a:p>
          <a:p>
            <a:pPr marL="0" indent="0">
              <a:buNone/>
            </a:pPr>
            <a:r>
              <a:rPr lang="tr-TR" dirty="0" smtClean="0"/>
              <a:t>c. Uygun </a:t>
            </a:r>
            <a:r>
              <a:rPr lang="tr-TR" dirty="0"/>
              <a:t>bütün araçları kullanarak, yüksek öğretime yetenekleri doğrultusunda herkese açık hale getirirler</a:t>
            </a:r>
            <a:r>
              <a:rPr lang="tr-TR" dirty="0" smtClean="0"/>
              <a:t>;</a:t>
            </a:r>
          </a:p>
          <a:p>
            <a:pPr marL="0" indent="0">
              <a:buNone/>
            </a:pPr>
            <a:r>
              <a:rPr lang="tr-TR" dirty="0" smtClean="0"/>
              <a:t>d. Eğitim </a:t>
            </a:r>
            <a:r>
              <a:rPr lang="tr-TR" dirty="0"/>
              <a:t>ve meslek seçimine ilişkin bilgi ve rehberliği bütün çocuklar için elde edilir hale getirirler; </a:t>
            </a:r>
            <a:endParaRPr lang="tr-TR" dirty="0" smtClean="0"/>
          </a:p>
          <a:p>
            <a:pPr marL="0" indent="0">
              <a:buNone/>
            </a:pPr>
            <a:r>
              <a:rPr lang="tr-TR" dirty="0" smtClean="0"/>
              <a:t>e. Okullarda </a:t>
            </a:r>
            <a:r>
              <a:rPr lang="tr-TR" dirty="0"/>
              <a:t>düzenli biçimde devamın sağlanması ve okulu terk etme oranlarının düşürülmesi için önlem alırlar. </a:t>
            </a:r>
            <a:endParaRPr lang="tr-TR" dirty="0" smtClean="0"/>
          </a:p>
          <a:p>
            <a:pPr marL="0" indent="0">
              <a:buNone/>
            </a:pPr>
            <a:r>
              <a:rPr lang="tr-TR" dirty="0" smtClean="0"/>
              <a:t>2.Taraf </a:t>
            </a:r>
            <a:r>
              <a:rPr lang="tr-TR" dirty="0"/>
              <a:t>Devletler, okul disiplinin çocuğun insan olarak taşıdığı saygınlıkla bağdaşır biçimde ve bu Sözleşmeye uygun olarak yürütülmesinin sağlanması amacıyla gerekli olan tüm önlemleri alırlar. </a:t>
            </a:r>
            <a:endParaRPr lang="tr-TR" dirty="0" smtClean="0"/>
          </a:p>
          <a:p>
            <a:pPr marL="0" indent="0">
              <a:buNone/>
            </a:pPr>
            <a:r>
              <a:rPr lang="tr-TR" dirty="0" smtClean="0"/>
              <a:t>3.Taraf </a:t>
            </a:r>
            <a:r>
              <a:rPr lang="tr-TR" dirty="0"/>
              <a:t>Devletler eğitim alanında, özellikle cehaletin ve okuma yazma bilmemenin dünyadan kaldırılmasına katkıda bulunmak ve çağdaş eğitim yöntemlerine ve bilimsel ve teknik bilgilere sahip olunmasını kolaylaştırmak amacıyla uluslararası işbirliğini güçlendirir ve teşvik ederler. Bu konuda, gelişmekte olan ülkelerin gereksinimleri özellikle göz önünde tutulur</a:t>
            </a:r>
          </a:p>
        </p:txBody>
      </p:sp>
    </p:spTree>
    <p:extLst>
      <p:ext uri="{BB962C8B-B14F-4D97-AF65-F5344CB8AC3E}">
        <p14:creationId xmlns:p14="http://schemas.microsoft.com/office/powerpoint/2010/main" val="98108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Çocuk Haklarının Kullanılmasına İlişkin Avrupa Sözleşmesi </a:t>
            </a:r>
          </a:p>
        </p:txBody>
      </p:sp>
      <p:sp>
        <p:nvSpPr>
          <p:cNvPr id="3" name="İçerik Yer Tutucusu 2"/>
          <p:cNvSpPr>
            <a:spLocks noGrp="1"/>
          </p:cNvSpPr>
          <p:nvPr>
            <p:ph idx="1"/>
          </p:nvPr>
        </p:nvSpPr>
        <p:spPr/>
        <p:txBody>
          <a:bodyPr/>
          <a:lstStyle/>
          <a:p>
            <a:r>
              <a:rPr lang="tr-TR" dirty="0" smtClean="0"/>
              <a:t>Çocuk </a:t>
            </a:r>
            <a:r>
              <a:rPr lang="tr-TR" dirty="0"/>
              <a:t>Haklarının Kullanılmasına İlişkin Avrupa Sözleşmesi, 25.1.1996’da Strazburg’da </a:t>
            </a:r>
            <a:r>
              <a:rPr lang="tr-TR" dirty="0" smtClean="0"/>
              <a:t>düzenlenmiş olup </a:t>
            </a:r>
            <a:r>
              <a:rPr lang="tr-TR" dirty="0"/>
              <a:t>Türkiye, sözleşmeyi 4620 sayılı “Çocuk Haklarının Kullanılmasına İlişkin Avrupa Sözleşmesinin Onaylanmasının Uygun Bulunduğuna Dair Kanun ile 18.01.2001 onaylamıştır.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4" y="4187687"/>
            <a:ext cx="7566990" cy="267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92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927653"/>
            <a:ext cx="8596668" cy="5113710"/>
          </a:xfrm>
        </p:spPr>
        <p:txBody>
          <a:bodyPr/>
          <a:lstStyle/>
          <a:p>
            <a:pPr marL="0" indent="0">
              <a:buNone/>
            </a:pPr>
            <a:r>
              <a:rPr lang="tr-TR" dirty="0"/>
              <a:t>Sözleşme 26 maddeden ibaret olup Sözleşme’nin amacı 1. maddenin 2. fıkrasında şu şekilde açıklanmıştır: </a:t>
            </a:r>
            <a:endParaRPr lang="tr-TR" dirty="0" smtClean="0"/>
          </a:p>
          <a:p>
            <a:r>
              <a:rPr lang="tr-TR" dirty="0" smtClean="0"/>
              <a:t>Bu </a:t>
            </a:r>
            <a:r>
              <a:rPr lang="tr-TR" dirty="0"/>
              <a:t>sözleşmenin amacı, çocukların yüksek çıkarları için haklarını geliştirmek, onlara usule ilişkin haklar tanımak ve bu hakların, çocukların doğrudan ve diğer kişiler veya organlar tarafından bir adli merci önündeki, kendilerini ilgilendiren davalardan bilgilendirilmelerini ve bu davalara katılmalarına izin verilmesini </a:t>
            </a:r>
            <a:r>
              <a:rPr lang="tr-TR" dirty="0" err="1"/>
              <a:t>teminen</a:t>
            </a:r>
            <a:r>
              <a:rPr lang="tr-TR" dirty="0"/>
              <a:t> kullanılmasını </a:t>
            </a:r>
            <a:r>
              <a:rPr lang="tr-TR" dirty="0" smtClean="0"/>
              <a:t>kolaylaştırmaktı.</a:t>
            </a:r>
          </a:p>
          <a:p>
            <a:r>
              <a:rPr lang="tr-TR" dirty="0"/>
              <a:t>Amacında görüleceği üzere sözleşmenin odağında çocuğun adli olaylarda ve duruşmalarda yüksek yararının gözetilmesi ve katılımının sağlanması yer almaktadır</a:t>
            </a:r>
          </a:p>
        </p:txBody>
      </p:sp>
    </p:spTree>
    <p:extLst>
      <p:ext uri="{BB962C8B-B14F-4D97-AF65-F5344CB8AC3E}">
        <p14:creationId xmlns:p14="http://schemas.microsoft.com/office/powerpoint/2010/main" val="132865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808383"/>
          </a:xfrm>
        </p:spPr>
        <p:txBody>
          <a:bodyPr/>
          <a:lstStyle/>
          <a:p>
            <a:r>
              <a:rPr lang="tr-TR" dirty="0"/>
              <a:t>Çocuk Koruma Kanunu </a:t>
            </a:r>
          </a:p>
        </p:txBody>
      </p:sp>
      <p:sp>
        <p:nvSpPr>
          <p:cNvPr id="3" name="İçerik Yer Tutucusu 2"/>
          <p:cNvSpPr>
            <a:spLocks noGrp="1"/>
          </p:cNvSpPr>
          <p:nvPr>
            <p:ph idx="1"/>
          </p:nvPr>
        </p:nvSpPr>
        <p:spPr>
          <a:xfrm>
            <a:off x="677334" y="1417983"/>
            <a:ext cx="8596668" cy="4623379"/>
          </a:xfrm>
        </p:spPr>
        <p:txBody>
          <a:bodyPr/>
          <a:lstStyle/>
          <a:p>
            <a:r>
              <a:rPr lang="tr-TR" dirty="0"/>
              <a:t>5395 sayılı Çocuk Koruma Kanunu 03.07.2005’te kabul edilmiştir (RG. 25876, T. 15.07.2005). </a:t>
            </a:r>
            <a:endParaRPr lang="tr-TR" dirty="0" smtClean="0"/>
          </a:p>
          <a:p>
            <a:r>
              <a:rPr lang="tr-TR" dirty="0" smtClean="0"/>
              <a:t>Bu </a:t>
            </a:r>
            <a:r>
              <a:rPr lang="tr-TR" dirty="0"/>
              <a:t>kanunun amacı, korunma ihtiyacı olan veya suça sürüklenen çocukların korunmasına, haklarının ve esenliklerinin güvence altına alınmasına ilişkin </a:t>
            </a:r>
            <a:r>
              <a:rPr lang="tr-TR" dirty="0" err="1"/>
              <a:t>usûl</a:t>
            </a:r>
            <a:r>
              <a:rPr lang="tr-TR" dirty="0"/>
              <a:t> ve esasları düzenlemek olarak belirlenmiştir. </a:t>
            </a:r>
            <a:endParaRPr lang="tr-TR" dirty="0" smtClean="0"/>
          </a:p>
          <a:p>
            <a:r>
              <a:rPr lang="tr-TR" dirty="0" smtClean="0"/>
              <a:t>Ayrıca </a:t>
            </a:r>
            <a:r>
              <a:rPr lang="tr-TR" dirty="0"/>
              <a:t>bu kanun, korunma ihtiyacı olan çocuklar hakkında alınacak tedbirler ile suça sürüklenen çocuklar hakkında uygulanacak güvenlik tedbirlerinin </a:t>
            </a:r>
            <a:r>
              <a:rPr lang="tr-TR" dirty="0" err="1"/>
              <a:t>usûl</a:t>
            </a:r>
            <a:r>
              <a:rPr lang="tr-TR" dirty="0"/>
              <a:t> ve esaslarına, çocuk mahkemelerinin kuruluş, görev ve yetkilerine ilişkin hükümleri kapsamaktadır. </a:t>
            </a:r>
          </a:p>
        </p:txBody>
      </p:sp>
    </p:spTree>
    <p:extLst>
      <p:ext uri="{BB962C8B-B14F-4D97-AF65-F5344CB8AC3E}">
        <p14:creationId xmlns:p14="http://schemas.microsoft.com/office/powerpoint/2010/main" val="27412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1"/>
            <a:ext cx="8596668" cy="5431762"/>
          </a:xfrm>
        </p:spPr>
        <p:txBody>
          <a:bodyPr>
            <a:normAutofit fontScale="92500" lnSpcReduction="10000"/>
          </a:bodyPr>
          <a:lstStyle/>
          <a:p>
            <a:r>
              <a:rPr lang="tr-TR" dirty="0"/>
              <a:t>Çocukluk, 0-18 arasındaki tüm insanları içeren bir dönemdir. Bu dönem, özellikle eğitim ve sağlık açısından özel bir dönemdir. Bununla birlikte çocukların gelişimlerine zarar veren, eğitim </a:t>
            </a:r>
            <a:r>
              <a:rPr lang="tr-TR" dirty="0" smtClean="0"/>
              <a:t>almalarını engelleyen</a:t>
            </a:r>
            <a:r>
              <a:rPr lang="tr-TR" dirty="0"/>
              <a:t>, en genelde mutlu olmalarının önüne geçen sosyal sorunları bulunmaktadır. </a:t>
            </a:r>
            <a:endParaRPr lang="tr-TR" dirty="0" smtClean="0"/>
          </a:p>
          <a:p>
            <a:r>
              <a:rPr lang="tr-TR" dirty="0" smtClean="0"/>
              <a:t>Bu </a:t>
            </a:r>
            <a:r>
              <a:rPr lang="tr-TR" dirty="0"/>
              <a:t>sorunlar, çocukların devlet tarafından korunma ihtiyacı hissetmesi, çalıştırılmaları, suça sürüklenmeleri ve sağlıklarının ihmal edilmesi gibi birçok boyutu kapsamaktadır. </a:t>
            </a:r>
            <a:endParaRPr lang="tr-TR" dirty="0" smtClean="0"/>
          </a:p>
          <a:p>
            <a:r>
              <a:rPr lang="tr-TR" dirty="0" smtClean="0"/>
              <a:t>Gençlik </a:t>
            </a:r>
            <a:r>
              <a:rPr lang="tr-TR" dirty="0"/>
              <a:t>ise çocukluk ile yetişkinlik arasındaki özel bir dönemdir. Bu dönemde yetişkinliğe hazırlık, yüksek enerji ve kapasite söz konusudur. </a:t>
            </a:r>
            <a:endParaRPr lang="tr-TR" dirty="0" smtClean="0"/>
          </a:p>
          <a:p>
            <a:r>
              <a:rPr lang="tr-TR" dirty="0" smtClean="0"/>
              <a:t>Çocukların </a:t>
            </a:r>
            <a:r>
              <a:rPr lang="tr-TR" dirty="0"/>
              <a:t>ve gençlerin kendilerine özgü ihtiyaçları ve sorunları bulunmaktadır. Çocukların ve gençlerin ihtiyaçlarını karşılamak ve sorunlarını çözmek için kurumsal ve yasal düzenlemeler </a:t>
            </a:r>
            <a:r>
              <a:rPr lang="tr-TR" dirty="0" err="1"/>
              <a:t>geliştirilmişve</a:t>
            </a:r>
            <a:r>
              <a:rPr lang="tr-TR" dirty="0"/>
              <a:t> her soruna karşı yasal düzenleme ortaya konulmuştur. </a:t>
            </a:r>
          </a:p>
        </p:txBody>
      </p:sp>
    </p:spTree>
    <p:extLst>
      <p:ext uri="{BB962C8B-B14F-4D97-AF65-F5344CB8AC3E}">
        <p14:creationId xmlns:p14="http://schemas.microsoft.com/office/powerpoint/2010/main" val="253387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accent2">
                    <a:lumMod val="50000"/>
                  </a:schemeClr>
                </a:solidFill>
              </a:rPr>
              <a:t>Bu kanunun uygulanmasında çocuğun haklarının korunması amacıyla; </a:t>
            </a:r>
          </a:p>
        </p:txBody>
      </p:sp>
      <p:sp>
        <p:nvSpPr>
          <p:cNvPr id="3" name="İçerik Yer Tutucusu 2"/>
          <p:cNvSpPr>
            <a:spLocks noGrp="1"/>
          </p:cNvSpPr>
          <p:nvPr>
            <p:ph idx="1"/>
          </p:nvPr>
        </p:nvSpPr>
        <p:spPr/>
        <p:txBody>
          <a:bodyPr>
            <a:normAutofit lnSpcReduction="10000"/>
          </a:bodyPr>
          <a:lstStyle/>
          <a:p>
            <a:r>
              <a:rPr lang="tr-TR" dirty="0" smtClean="0"/>
              <a:t>Çocuğun </a:t>
            </a:r>
            <a:r>
              <a:rPr lang="tr-TR" dirty="0"/>
              <a:t>yaşama, gelişme, korunma ve katılım haklarının güvence altına alınması,  </a:t>
            </a:r>
            <a:endParaRPr lang="tr-TR" dirty="0" smtClean="0"/>
          </a:p>
          <a:p>
            <a:r>
              <a:rPr lang="tr-TR" dirty="0" smtClean="0"/>
              <a:t>Çocuğun </a:t>
            </a:r>
            <a:r>
              <a:rPr lang="tr-TR" dirty="0"/>
              <a:t>yarar ve esenliğinin gözetilmesi,  </a:t>
            </a:r>
            <a:endParaRPr lang="tr-TR" dirty="0" smtClean="0"/>
          </a:p>
          <a:p>
            <a:r>
              <a:rPr lang="tr-TR" dirty="0" smtClean="0"/>
              <a:t>Çocuk </a:t>
            </a:r>
            <a:r>
              <a:rPr lang="tr-TR" dirty="0"/>
              <a:t>ve ailesinin herhangi bir nedenle ayrımcılığa tâbi tutulmaması,  </a:t>
            </a:r>
            <a:endParaRPr lang="tr-TR" dirty="0" smtClean="0"/>
          </a:p>
          <a:p>
            <a:r>
              <a:rPr lang="tr-TR" dirty="0" smtClean="0"/>
              <a:t>Çocuk </a:t>
            </a:r>
            <a:r>
              <a:rPr lang="tr-TR" dirty="0"/>
              <a:t>ve ailesi bilgilendirilmek suretiyle karar sürecine katılımlarının sağlanması, </a:t>
            </a:r>
            <a:endParaRPr lang="tr-TR" dirty="0" smtClean="0"/>
          </a:p>
          <a:p>
            <a:r>
              <a:rPr lang="tr-TR" dirty="0" smtClean="0"/>
              <a:t>Çocuğun</a:t>
            </a:r>
            <a:r>
              <a:rPr lang="tr-TR" dirty="0"/>
              <a:t>, ailesinin, ilgililerin, kamu kurumlarının ve sivil toplum kuruluşlarının işbirliği içinde çalışmaları,  </a:t>
            </a:r>
            <a:endParaRPr lang="tr-TR" dirty="0" smtClean="0"/>
          </a:p>
          <a:p>
            <a:r>
              <a:rPr lang="tr-TR" dirty="0" smtClean="0"/>
              <a:t>İnsan </a:t>
            </a:r>
            <a:r>
              <a:rPr lang="tr-TR" dirty="0"/>
              <a:t>haklarına dayalı, adil, etkili ve süratli bir </a:t>
            </a:r>
            <a:r>
              <a:rPr lang="tr-TR" dirty="0" err="1"/>
              <a:t>usûl</a:t>
            </a:r>
            <a:r>
              <a:rPr lang="tr-TR" dirty="0"/>
              <a:t> izlenmesi, </a:t>
            </a:r>
          </a:p>
        </p:txBody>
      </p:sp>
    </p:spTree>
    <p:extLst>
      <p:ext uri="{BB962C8B-B14F-4D97-AF65-F5344CB8AC3E}">
        <p14:creationId xmlns:p14="http://schemas.microsoft.com/office/powerpoint/2010/main" val="51292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1"/>
            <a:ext cx="8596668" cy="5431762"/>
          </a:xfrm>
        </p:spPr>
        <p:txBody>
          <a:bodyPr>
            <a:normAutofit fontScale="92500" lnSpcReduction="10000"/>
          </a:bodyPr>
          <a:lstStyle/>
          <a:p>
            <a:r>
              <a:rPr lang="tr-TR" dirty="0"/>
              <a:t>Soruşturma ve kovuşturma sürecinde çocuğun durumuna uygun özel ihtimam gösterilmesi</a:t>
            </a:r>
            <a:r>
              <a:rPr lang="tr-TR" dirty="0" smtClean="0"/>
              <a:t>,</a:t>
            </a:r>
          </a:p>
          <a:p>
            <a:r>
              <a:rPr lang="tr-TR" dirty="0" smtClean="0"/>
              <a:t>Kararların </a:t>
            </a:r>
            <a:r>
              <a:rPr lang="tr-TR" dirty="0"/>
              <a:t>alınmasında ve uygulanmasında, çocuğun yaşına ve gelişimine uygun eğitimini ve öğrenimini, kişiliğini ve toplumsal sorumluluğunu geliştirmesinin desteklenmesi, </a:t>
            </a:r>
            <a:endParaRPr lang="tr-TR" dirty="0" smtClean="0"/>
          </a:p>
          <a:p>
            <a:r>
              <a:rPr lang="tr-TR" dirty="0" smtClean="0"/>
              <a:t> Çocuklar </a:t>
            </a:r>
            <a:r>
              <a:rPr lang="tr-TR" dirty="0"/>
              <a:t>hakkında özgürlüğü kısıtlayıcı tedbirler ile hapis cezasına en son çare olarak başvurulması,  </a:t>
            </a:r>
            <a:endParaRPr lang="tr-TR" dirty="0" smtClean="0"/>
          </a:p>
          <a:p>
            <a:r>
              <a:rPr lang="tr-TR" dirty="0" smtClean="0"/>
              <a:t>Tedbir </a:t>
            </a:r>
            <a:r>
              <a:rPr lang="tr-TR" dirty="0"/>
              <a:t>kararı verilirken kurumda bakım ve kurumda tutmanın son çare olarak görülmesi, kararların verilmesinde ve uygulanmasında toplumsal sorumluluğun paylaşılmasının sağlanması, </a:t>
            </a:r>
            <a:endParaRPr lang="tr-TR" dirty="0" smtClean="0"/>
          </a:p>
          <a:p>
            <a:r>
              <a:rPr lang="tr-TR" dirty="0" smtClean="0"/>
              <a:t>Çocukların </a:t>
            </a:r>
            <a:r>
              <a:rPr lang="tr-TR" dirty="0"/>
              <a:t>bakılıp gözetildiği, tedbir kararlarının uygulandığı kurumlarda yetişkinlerden </a:t>
            </a:r>
            <a:r>
              <a:rPr lang="tr-TR" dirty="0" smtClean="0"/>
              <a:t>ayrı tutulmaları</a:t>
            </a:r>
            <a:r>
              <a:rPr lang="tr-TR" dirty="0"/>
              <a:t>,  </a:t>
            </a:r>
            <a:endParaRPr lang="tr-TR" dirty="0" smtClean="0"/>
          </a:p>
          <a:p>
            <a:r>
              <a:rPr lang="tr-TR" dirty="0" smtClean="0"/>
              <a:t>Çocuklar </a:t>
            </a:r>
            <a:r>
              <a:rPr lang="tr-TR" dirty="0"/>
              <a:t>hakkında yürütülen işlemlerde, yargılama ve kararların yerine getirilmesinde kimliğinin başkaları tarafından belirlenememesine yönelik önlemler alınması ilkeleri gözetilir.</a:t>
            </a:r>
          </a:p>
        </p:txBody>
      </p:sp>
    </p:spTree>
    <p:extLst>
      <p:ext uri="{BB962C8B-B14F-4D97-AF65-F5344CB8AC3E}">
        <p14:creationId xmlns:p14="http://schemas.microsoft.com/office/powerpoint/2010/main" val="85056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Çocuk Koruma Kanunu’na göre beş tedbirin uygulanması mümkündür. Bunlar: </a:t>
            </a:r>
          </a:p>
        </p:txBody>
      </p:sp>
      <p:sp>
        <p:nvSpPr>
          <p:cNvPr id="3" name="İçerik Yer Tutucusu 2"/>
          <p:cNvSpPr>
            <a:spLocks noGrp="1"/>
          </p:cNvSpPr>
          <p:nvPr>
            <p:ph idx="1"/>
          </p:nvPr>
        </p:nvSpPr>
        <p:spPr/>
        <p:txBody>
          <a:bodyPr/>
          <a:lstStyle/>
          <a:p>
            <a:r>
              <a:rPr lang="tr-TR" dirty="0" smtClean="0">
                <a:solidFill>
                  <a:schemeClr val="accent2">
                    <a:lumMod val="50000"/>
                  </a:schemeClr>
                </a:solidFill>
              </a:rPr>
              <a:t>Danışmanlık </a:t>
            </a:r>
            <a:r>
              <a:rPr lang="tr-TR" dirty="0">
                <a:solidFill>
                  <a:schemeClr val="accent2">
                    <a:lumMod val="50000"/>
                  </a:schemeClr>
                </a:solidFill>
              </a:rPr>
              <a:t>tedbiri</a:t>
            </a:r>
            <a:r>
              <a:rPr lang="tr-TR" dirty="0"/>
              <a:t>, çocuğun bakımından sorumlu olan kimselere çocuk yetiştirme konusunda; çocuklara da eğitim ve gelişimleri ile ilgili sorunlarının çözümünde yol göstermeye, </a:t>
            </a:r>
            <a:endParaRPr lang="tr-TR" dirty="0" smtClean="0"/>
          </a:p>
          <a:p>
            <a:r>
              <a:rPr lang="tr-TR" dirty="0" smtClean="0">
                <a:solidFill>
                  <a:schemeClr val="accent2">
                    <a:lumMod val="50000"/>
                  </a:schemeClr>
                </a:solidFill>
              </a:rPr>
              <a:t>Eğitim </a:t>
            </a:r>
            <a:r>
              <a:rPr lang="tr-TR" dirty="0">
                <a:solidFill>
                  <a:schemeClr val="accent2">
                    <a:lumMod val="50000"/>
                  </a:schemeClr>
                </a:solidFill>
              </a:rPr>
              <a:t>tedbiri</a:t>
            </a:r>
            <a:r>
              <a:rPr lang="tr-TR" dirty="0"/>
              <a:t>, çocuğun bir eğitim kurumuna gündüzlü veya yatılı olarak devamına; iş ve meslek edinmesi amacıyla bir meslek veya sanat edinme kursuna gitmesine veya meslek sahibi bir ustanın yanına yahut kamuya ya da özel sektöre ait işyerlerine yerleştirilmesine,</a:t>
            </a:r>
          </a:p>
        </p:txBody>
      </p:sp>
    </p:spTree>
    <p:extLst>
      <p:ext uri="{BB962C8B-B14F-4D97-AF65-F5344CB8AC3E}">
        <p14:creationId xmlns:p14="http://schemas.microsoft.com/office/powerpoint/2010/main" val="420658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768626"/>
            <a:ext cx="8596668" cy="5751443"/>
          </a:xfrm>
        </p:spPr>
        <p:txBody>
          <a:bodyPr>
            <a:normAutofit/>
          </a:bodyPr>
          <a:lstStyle/>
          <a:p>
            <a:r>
              <a:rPr lang="tr-TR" dirty="0">
                <a:solidFill>
                  <a:schemeClr val="accent2">
                    <a:lumMod val="50000"/>
                  </a:schemeClr>
                </a:solidFill>
              </a:rPr>
              <a:t>Bakım tedbiri</a:t>
            </a:r>
            <a:r>
              <a:rPr lang="tr-TR" dirty="0"/>
              <a:t>, çocuğun bakımından sorumlu olan kimsenin herhangi bir nedenle görevini yerine getirememesi hâlinde, çocuğun resmî veya özel bakım yurdu ya da koruyucu aile hizmetlerinden yararlandırılması veya bu kurumlara yerleştirilmesine,  </a:t>
            </a:r>
            <a:endParaRPr lang="tr-TR" dirty="0" smtClean="0"/>
          </a:p>
          <a:p>
            <a:r>
              <a:rPr lang="tr-TR" dirty="0" smtClean="0">
                <a:solidFill>
                  <a:schemeClr val="accent2">
                    <a:lumMod val="50000"/>
                  </a:schemeClr>
                </a:solidFill>
              </a:rPr>
              <a:t>Sağlık </a:t>
            </a:r>
            <a:r>
              <a:rPr lang="tr-TR" dirty="0">
                <a:solidFill>
                  <a:schemeClr val="accent2">
                    <a:lumMod val="50000"/>
                  </a:schemeClr>
                </a:solidFill>
              </a:rPr>
              <a:t>tedbiri</a:t>
            </a:r>
            <a:r>
              <a:rPr lang="tr-TR" dirty="0"/>
              <a:t>, çocuğun fiziksel ve ruhsal sağlığının korunması ve tedavisi için gerekli geçici veya sürekli tıbbî bakım ve rehabilitasyonuna, bağımlılık yapan maddeleri kullananların tedavilerinin yapılmasına</a:t>
            </a:r>
            <a:r>
              <a:rPr lang="tr-TR" dirty="0" smtClean="0"/>
              <a:t>,</a:t>
            </a:r>
          </a:p>
          <a:p>
            <a:r>
              <a:rPr lang="tr-TR" dirty="0" smtClean="0">
                <a:solidFill>
                  <a:schemeClr val="accent2">
                    <a:lumMod val="50000"/>
                  </a:schemeClr>
                </a:solidFill>
              </a:rPr>
              <a:t>Barınma </a:t>
            </a:r>
            <a:r>
              <a:rPr lang="tr-TR" dirty="0">
                <a:solidFill>
                  <a:schemeClr val="accent2">
                    <a:lumMod val="50000"/>
                  </a:schemeClr>
                </a:solidFill>
              </a:rPr>
              <a:t>tedbiri</a:t>
            </a:r>
            <a:r>
              <a:rPr lang="tr-TR" dirty="0"/>
              <a:t>, barınma yeri olmayan çocuklu kimselere veya hayatı tehlikede olan hamile kadınlara uygun barınma yeri sağlamaya yönelik tedbirdir. </a:t>
            </a:r>
          </a:p>
        </p:txBody>
      </p:sp>
    </p:spTree>
    <p:extLst>
      <p:ext uri="{BB962C8B-B14F-4D97-AF65-F5344CB8AC3E}">
        <p14:creationId xmlns:p14="http://schemas.microsoft.com/office/powerpoint/2010/main" val="421840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834887"/>
          </a:xfrm>
        </p:spPr>
        <p:txBody>
          <a:bodyPr/>
          <a:lstStyle/>
          <a:p>
            <a:r>
              <a:rPr lang="tr-TR" dirty="0"/>
              <a:t>Acil Korunma Kararı Alınması</a:t>
            </a:r>
          </a:p>
        </p:txBody>
      </p:sp>
      <p:sp>
        <p:nvSpPr>
          <p:cNvPr id="3" name="İçerik Yer Tutucusu 2"/>
          <p:cNvSpPr>
            <a:spLocks noGrp="1"/>
          </p:cNvSpPr>
          <p:nvPr>
            <p:ph idx="1"/>
          </p:nvPr>
        </p:nvSpPr>
        <p:spPr>
          <a:xfrm>
            <a:off x="677334" y="1577009"/>
            <a:ext cx="8596668" cy="4464353"/>
          </a:xfrm>
        </p:spPr>
        <p:txBody>
          <a:bodyPr/>
          <a:lstStyle/>
          <a:p>
            <a:pPr marL="0" indent="0">
              <a:buNone/>
            </a:pPr>
            <a:r>
              <a:rPr lang="tr-TR" dirty="0">
                <a:solidFill>
                  <a:schemeClr val="accent2">
                    <a:lumMod val="50000"/>
                  </a:schemeClr>
                </a:solidFill>
              </a:rPr>
              <a:t>5395 sayılı Çocuk Koruma Kanununun, acil koruma kararı alınmasına ilişkin 9. maddesine göre: </a:t>
            </a:r>
            <a:endParaRPr lang="tr-TR" dirty="0" smtClean="0">
              <a:solidFill>
                <a:schemeClr val="accent2">
                  <a:lumMod val="50000"/>
                </a:schemeClr>
              </a:solidFill>
            </a:endParaRPr>
          </a:p>
          <a:p>
            <a:r>
              <a:rPr lang="tr-TR" dirty="0" smtClean="0"/>
              <a:t>Derhâl </a:t>
            </a:r>
            <a:r>
              <a:rPr lang="tr-TR" dirty="0"/>
              <a:t>korunma altına alınmasını gerektiren bir durumun varlığı hâlinde çocuk, Sosyal </a:t>
            </a:r>
            <a:r>
              <a:rPr lang="tr-TR" dirty="0" smtClean="0"/>
              <a:t>Hizmetler </a:t>
            </a:r>
            <a:r>
              <a:rPr lang="tr-TR" dirty="0"/>
              <a:t>tarafından bakım ve gözetim altına alındıktan sonra acil korunma kararının alınması için Kurum tarafından çocuğun Kuruma geldiği tarihten itibaren en geç beş gün içinde çocuk hâkimine müracaat edilir. </a:t>
            </a:r>
            <a:endParaRPr lang="tr-TR" dirty="0" smtClean="0"/>
          </a:p>
          <a:p>
            <a:r>
              <a:rPr lang="tr-TR" dirty="0" smtClean="0"/>
              <a:t>Hâkim </a:t>
            </a:r>
            <a:r>
              <a:rPr lang="tr-TR" dirty="0"/>
              <a:t>tarafından, üç gün içinde talep hakkında karar verilir. Hâkim, çocuğun bulunduğu yerin gizli tutulmasına ve gerektiğinde kişisel ilişkinin tesisine karar verebilir. </a:t>
            </a:r>
          </a:p>
        </p:txBody>
      </p:sp>
    </p:spTree>
    <p:extLst>
      <p:ext uri="{BB962C8B-B14F-4D97-AF65-F5344CB8AC3E}">
        <p14:creationId xmlns:p14="http://schemas.microsoft.com/office/powerpoint/2010/main" val="270342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357809"/>
            <a:ext cx="8596668" cy="5683553"/>
          </a:xfrm>
        </p:spPr>
        <p:txBody>
          <a:bodyPr/>
          <a:lstStyle/>
          <a:p>
            <a:r>
              <a:rPr lang="tr-TR" dirty="0"/>
              <a:t>Acil korunma kararı en fazla otuz günlük süre ile sınırlı olmak üzere verilebilir. </a:t>
            </a:r>
            <a:endParaRPr lang="tr-TR" dirty="0" smtClean="0"/>
          </a:p>
          <a:p>
            <a:r>
              <a:rPr lang="tr-TR" dirty="0" smtClean="0"/>
              <a:t>Bu </a:t>
            </a:r>
            <a:r>
              <a:rPr lang="tr-TR" dirty="0"/>
              <a:t>süre içinde Kurumca çocuk hakkında sosyal inceleme yapılır. Kurum, yaptığı inceleme sonucunda, tedbir kararı alınmasının gerekmediği sonucuna varırsa bu yöndeki görüşünü ve </a:t>
            </a:r>
            <a:r>
              <a:rPr lang="tr-TR" dirty="0" smtClean="0"/>
              <a:t>sağlayacağı hizmetleri </a:t>
            </a:r>
            <a:r>
              <a:rPr lang="tr-TR" dirty="0"/>
              <a:t>hâkime bildirir. </a:t>
            </a:r>
            <a:endParaRPr lang="tr-TR" dirty="0" smtClean="0"/>
          </a:p>
          <a:p>
            <a:r>
              <a:rPr lang="tr-TR" dirty="0" smtClean="0"/>
              <a:t>Çocuğun</a:t>
            </a:r>
            <a:r>
              <a:rPr lang="tr-TR" dirty="0"/>
              <a:t>, ailesine teslim edilip edilmeyeceğine veya uygun görülen başkaca bir tedbire hâkim tarafından karar verilir. </a:t>
            </a:r>
            <a:endParaRPr lang="tr-TR" dirty="0" smtClean="0"/>
          </a:p>
          <a:p>
            <a:r>
              <a:rPr lang="tr-TR" dirty="0" smtClean="0"/>
              <a:t>Kurum</a:t>
            </a:r>
            <a:r>
              <a:rPr lang="tr-TR" dirty="0"/>
              <a:t>, çocuk hakkında tedbir kararı alınması gerektiği sonucuna varırsa hâkimden koruyucu ve destekleyici tedbir kararı verilmesini talep </a:t>
            </a:r>
            <a:r>
              <a:rPr lang="tr-TR" dirty="0" smtClean="0"/>
              <a:t>eder.</a:t>
            </a:r>
            <a:endParaRPr lang="tr-TR" dirty="0"/>
          </a:p>
        </p:txBody>
      </p:sp>
    </p:spTree>
    <p:extLst>
      <p:ext uri="{BB962C8B-B14F-4D97-AF65-F5344CB8AC3E}">
        <p14:creationId xmlns:p14="http://schemas.microsoft.com/office/powerpoint/2010/main" val="240492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19270"/>
            <a:ext cx="8596668" cy="1948070"/>
          </a:xfrm>
        </p:spPr>
        <p:txBody>
          <a:bodyPr>
            <a:normAutofit fontScale="90000"/>
          </a:bodyPr>
          <a:lstStyle/>
          <a:p>
            <a:r>
              <a:rPr lang="tr-TR" dirty="0"/>
              <a:t>Çocuk Koruma Kanunu’nda çocuk mahkemelerinin görev ve yetkileri hakkında maddeler de bulunmaktadır. Anılan Kanunun 25. maddesine göre: </a:t>
            </a:r>
          </a:p>
        </p:txBody>
      </p:sp>
      <p:sp>
        <p:nvSpPr>
          <p:cNvPr id="3" name="İçerik Yer Tutucusu 2"/>
          <p:cNvSpPr>
            <a:spLocks noGrp="1"/>
          </p:cNvSpPr>
          <p:nvPr>
            <p:ph idx="1"/>
          </p:nvPr>
        </p:nvSpPr>
        <p:spPr>
          <a:xfrm>
            <a:off x="677334" y="2160589"/>
            <a:ext cx="8596668" cy="4518507"/>
          </a:xfrm>
        </p:spPr>
        <p:txBody>
          <a:bodyPr>
            <a:normAutofit lnSpcReduction="10000"/>
          </a:bodyPr>
          <a:lstStyle/>
          <a:p>
            <a:r>
              <a:rPr lang="tr-TR" dirty="0"/>
              <a:t>Çocuk mahkemesi, tek hâkimden oluşur. Bu mahkemeler her il merkezinde kurulur. </a:t>
            </a:r>
            <a:endParaRPr lang="tr-TR" dirty="0" smtClean="0"/>
          </a:p>
          <a:p>
            <a:r>
              <a:rPr lang="tr-TR" dirty="0" smtClean="0"/>
              <a:t>Ayrıca</a:t>
            </a:r>
            <a:r>
              <a:rPr lang="tr-TR" dirty="0"/>
              <a:t>, bölgelerin coğrafi durumları ve iş yoğunluğu göz önünde tutularak belirlenen ilçelerde Hâkimler ve Savcılar Yüksek Kurulunun olumlu görüşü alınarak kurulabilir. İş durumunun gerekli kıldığı yerlerde çocuk mahkemelerinin birden fazla dairesi oluşturulabilir. Bu daireler numaralandırılır. </a:t>
            </a:r>
            <a:endParaRPr lang="tr-TR" dirty="0" smtClean="0"/>
          </a:p>
          <a:p>
            <a:r>
              <a:rPr lang="tr-TR" dirty="0" smtClean="0"/>
              <a:t>Çocuk </a:t>
            </a:r>
            <a:r>
              <a:rPr lang="tr-TR" dirty="0"/>
              <a:t>mahkemelerinde yapılan duruşmalarda cumhuriyet savcısı bulunmaz. Mahkemelerin bulunduğu yerlerdeki cumhuriyet savcıları, çocuk mahkemeleri kararlarına </a:t>
            </a:r>
            <a:r>
              <a:rPr lang="tr-TR" dirty="0" smtClean="0"/>
              <a:t>karşı kanun </a:t>
            </a:r>
            <a:r>
              <a:rPr lang="tr-TR" dirty="0"/>
              <a:t>yoluna başvurabilirler. </a:t>
            </a:r>
          </a:p>
        </p:txBody>
      </p:sp>
    </p:spTree>
    <p:extLst>
      <p:ext uri="{BB962C8B-B14F-4D97-AF65-F5344CB8AC3E}">
        <p14:creationId xmlns:p14="http://schemas.microsoft.com/office/powerpoint/2010/main" val="293066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1139687"/>
            <a:ext cx="8596668" cy="4901675"/>
          </a:xfrm>
        </p:spPr>
        <p:txBody>
          <a:bodyPr/>
          <a:lstStyle/>
          <a:p>
            <a:r>
              <a:rPr lang="tr-TR" dirty="0"/>
              <a:t>Çocuk ağır ceza mahkemelerinde bir başkan ile yeteri kadar üye bulunur ve mahkeme bir başkan ve iki üye ile toplanır. Bu mahkemeler bölgelerin coğrafi durumları ve iş yoğunluğu göz önünde tutularak belirlenen yerlerde Hâkimler ve </a:t>
            </a:r>
            <a:endParaRPr lang="tr-TR" dirty="0" smtClean="0"/>
          </a:p>
          <a:p>
            <a:r>
              <a:rPr lang="tr-TR" dirty="0" smtClean="0"/>
              <a:t>Savcılar </a:t>
            </a:r>
            <a:r>
              <a:rPr lang="tr-TR" dirty="0"/>
              <a:t>Yüksek Kurulunun olumlu görüşü alınarak kurulur. İş durumunun gerekli kıldığı yerlerde çocuk ağır ceza mahkemelerinin birden fazla dairesi oluşturulabilir. Bu daireler numaralandırılır.</a:t>
            </a:r>
          </a:p>
        </p:txBody>
      </p:sp>
    </p:spTree>
    <p:extLst>
      <p:ext uri="{BB962C8B-B14F-4D97-AF65-F5344CB8AC3E}">
        <p14:creationId xmlns:p14="http://schemas.microsoft.com/office/powerpoint/2010/main" val="371320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251791"/>
            <a:ext cx="8596668" cy="993913"/>
          </a:xfrm>
        </p:spPr>
        <p:txBody>
          <a:bodyPr/>
          <a:lstStyle/>
          <a:p>
            <a:r>
              <a:rPr lang="tr-TR" dirty="0"/>
              <a:t>Çocuk Mahkemelerinin Görevi </a:t>
            </a:r>
          </a:p>
        </p:txBody>
      </p:sp>
      <p:sp>
        <p:nvSpPr>
          <p:cNvPr id="3" name="İçerik Yer Tutucusu 2"/>
          <p:cNvSpPr>
            <a:spLocks noGrp="1"/>
          </p:cNvSpPr>
          <p:nvPr>
            <p:ph idx="1"/>
          </p:nvPr>
        </p:nvSpPr>
        <p:spPr>
          <a:xfrm>
            <a:off x="677334" y="1020417"/>
            <a:ext cx="8596668" cy="5020945"/>
          </a:xfrm>
        </p:spPr>
        <p:txBody>
          <a:bodyPr>
            <a:normAutofit lnSpcReduction="10000"/>
          </a:bodyPr>
          <a:lstStyle/>
          <a:p>
            <a:pPr marL="0" indent="0">
              <a:buNone/>
            </a:pPr>
            <a:r>
              <a:rPr lang="tr-TR" dirty="0" smtClean="0">
                <a:solidFill>
                  <a:schemeClr val="accent2">
                    <a:lumMod val="50000"/>
                  </a:schemeClr>
                </a:solidFill>
              </a:rPr>
              <a:t>5395 </a:t>
            </a:r>
            <a:r>
              <a:rPr lang="tr-TR" dirty="0">
                <a:solidFill>
                  <a:schemeClr val="accent2">
                    <a:lumMod val="50000"/>
                  </a:schemeClr>
                </a:solidFill>
              </a:rPr>
              <a:t>sayılı Kanunun 26. maddesine göre, çocuk mahkemelerinin görevleri şunlardır: </a:t>
            </a:r>
            <a:endParaRPr lang="tr-TR" dirty="0" smtClean="0">
              <a:solidFill>
                <a:schemeClr val="accent2">
                  <a:lumMod val="50000"/>
                </a:schemeClr>
              </a:solidFill>
            </a:endParaRPr>
          </a:p>
          <a:p>
            <a:r>
              <a:rPr lang="tr-TR" dirty="0" smtClean="0"/>
              <a:t>Çocuk </a:t>
            </a:r>
            <a:r>
              <a:rPr lang="tr-TR" dirty="0"/>
              <a:t>mahkemesi, asliye ceza mahkemesi ile sulh ceza mahkemesinin görev alanına giren suçlar bakımından, suça sürüklenen çocuklar hakkında açılacak davalara bakar.  </a:t>
            </a:r>
            <a:endParaRPr lang="tr-TR" dirty="0" smtClean="0"/>
          </a:p>
          <a:p>
            <a:r>
              <a:rPr lang="tr-TR" dirty="0" smtClean="0"/>
              <a:t>Çocuk </a:t>
            </a:r>
            <a:r>
              <a:rPr lang="tr-TR" dirty="0"/>
              <a:t>ağır ceza mahkemesi, çocuklar tarafından işlenen ve ağır ceza mahkemesinin görev alanına giren suçlarla ilgili davalara bakar. </a:t>
            </a:r>
            <a:endParaRPr lang="tr-TR" dirty="0" smtClean="0"/>
          </a:p>
          <a:p>
            <a:r>
              <a:rPr lang="tr-TR" dirty="0" smtClean="0"/>
              <a:t>Mahkemeler </a:t>
            </a:r>
            <a:r>
              <a:rPr lang="tr-TR" dirty="0"/>
              <a:t>ve çocuk hâkimi, bu Kanunda ve diğer kanunlarda yer alan tedbirleri almakla görevlidir.  </a:t>
            </a:r>
            <a:endParaRPr lang="tr-TR" dirty="0" smtClean="0"/>
          </a:p>
          <a:p>
            <a:r>
              <a:rPr lang="tr-TR" dirty="0" smtClean="0"/>
              <a:t>Çocuklar </a:t>
            </a:r>
            <a:r>
              <a:rPr lang="tr-TR" dirty="0"/>
              <a:t>hakkında açılan kamu davaları, Kanunun 17 </a:t>
            </a:r>
            <a:r>
              <a:rPr lang="tr-TR" dirty="0" err="1"/>
              <a:t>nci</a:t>
            </a:r>
            <a:r>
              <a:rPr lang="tr-TR" dirty="0"/>
              <a:t> Maddesi hükümleri saklı kalmak kaydıyla bu Kanunla kurulan mahkemelerde görülür. </a:t>
            </a:r>
          </a:p>
        </p:txBody>
      </p:sp>
    </p:spTree>
    <p:extLst>
      <p:ext uri="{BB962C8B-B14F-4D97-AF65-F5344CB8AC3E}">
        <p14:creationId xmlns:p14="http://schemas.microsoft.com/office/powerpoint/2010/main" val="261475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808383"/>
          </a:xfrm>
        </p:spPr>
        <p:txBody>
          <a:bodyPr>
            <a:normAutofit fontScale="90000"/>
          </a:bodyPr>
          <a:lstStyle/>
          <a:p>
            <a:r>
              <a:rPr lang="tr-TR" dirty="0"/>
              <a:t>ÇOCUK KORUMA SİSTEMİ MEVZUATI</a:t>
            </a:r>
          </a:p>
        </p:txBody>
      </p:sp>
      <p:sp>
        <p:nvSpPr>
          <p:cNvPr id="3" name="İçerik Yer Tutucusu 2"/>
          <p:cNvSpPr>
            <a:spLocks noGrp="1"/>
          </p:cNvSpPr>
          <p:nvPr>
            <p:ph idx="1"/>
          </p:nvPr>
        </p:nvSpPr>
        <p:spPr>
          <a:xfrm>
            <a:off x="677334" y="1417983"/>
            <a:ext cx="8596668" cy="4623379"/>
          </a:xfrm>
        </p:spPr>
        <p:txBody>
          <a:bodyPr/>
          <a:lstStyle/>
          <a:p>
            <a:pPr marL="0" indent="0">
              <a:buNone/>
            </a:pPr>
            <a:r>
              <a:rPr lang="tr-TR" dirty="0">
                <a:solidFill>
                  <a:schemeClr val="accent2">
                    <a:lumMod val="50000"/>
                  </a:schemeClr>
                </a:solidFill>
              </a:rPr>
              <a:t>Konusu: Korunmaya Muhtaç Çocuklar </a:t>
            </a:r>
            <a:endParaRPr lang="tr-TR" dirty="0" smtClean="0">
              <a:solidFill>
                <a:schemeClr val="accent2">
                  <a:lumMod val="50000"/>
                </a:schemeClr>
              </a:solidFill>
            </a:endParaRPr>
          </a:p>
          <a:p>
            <a:r>
              <a:rPr lang="tr-TR" dirty="0" smtClean="0"/>
              <a:t>Kapsamı/Amacı</a:t>
            </a:r>
            <a:r>
              <a:rPr lang="tr-TR" dirty="0"/>
              <a:t>: Korunmaya, bakıma veya yardıma muhtaç aile, çocuk, engelli, yaşlı ve diğer kişilere götürülen sosyal hizmetlere ve bu hizmetleri yürütmek üzere kurulan teşkilatın kuruluş, görev, yetki ve sorumluluklar ile faaliyet ve gelirlerine ait esas ve usulleri belirlemektedir</a:t>
            </a:r>
            <a:r>
              <a:rPr lang="tr-TR" dirty="0" smtClean="0"/>
              <a:t>.</a:t>
            </a:r>
          </a:p>
          <a:p>
            <a:r>
              <a:rPr lang="tr-TR" dirty="0"/>
              <a:t>K</a:t>
            </a:r>
            <a:r>
              <a:rPr lang="tr-TR" dirty="0" smtClean="0"/>
              <a:t>orunmaya </a:t>
            </a:r>
            <a:r>
              <a:rPr lang="tr-TR" dirty="0"/>
              <a:t>muhtaç çocukların tespiti, incelenmesi, korunma kararlarının ve gerekli tedbirlerin alınması ve kaldırılmasına ilişkin esasları ve bu işlemleri yapacak birimlerin görev, yetki ve sorumluluklarını kapsamaktadır.</a:t>
            </a:r>
            <a:endParaRPr lang="tr-TR" dirty="0" smtClean="0"/>
          </a:p>
        </p:txBody>
      </p:sp>
    </p:spTree>
    <p:extLst>
      <p:ext uri="{BB962C8B-B14F-4D97-AF65-F5344CB8AC3E}">
        <p14:creationId xmlns:p14="http://schemas.microsoft.com/office/powerpoint/2010/main" val="335958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980661"/>
          </a:xfrm>
        </p:spPr>
        <p:txBody>
          <a:bodyPr/>
          <a:lstStyle/>
          <a:p>
            <a:r>
              <a:rPr lang="tr-TR" dirty="0"/>
              <a:t> TÜRKİYE’DE ÇOCUK MEVZUATI</a:t>
            </a:r>
          </a:p>
        </p:txBody>
      </p:sp>
      <p:sp>
        <p:nvSpPr>
          <p:cNvPr id="3" name="İçerik Yer Tutucusu 2"/>
          <p:cNvSpPr>
            <a:spLocks noGrp="1"/>
          </p:cNvSpPr>
          <p:nvPr>
            <p:ph idx="1"/>
          </p:nvPr>
        </p:nvSpPr>
        <p:spPr>
          <a:xfrm>
            <a:off x="132522" y="1219201"/>
            <a:ext cx="6181725" cy="5128590"/>
          </a:xfrm>
        </p:spPr>
        <p:txBody>
          <a:bodyPr>
            <a:normAutofit/>
          </a:bodyPr>
          <a:lstStyle/>
          <a:p>
            <a:pPr marL="0" indent="0">
              <a:buNone/>
            </a:pPr>
            <a:r>
              <a:rPr lang="tr-TR" dirty="0">
                <a:solidFill>
                  <a:schemeClr val="accent2">
                    <a:lumMod val="75000"/>
                  </a:schemeClr>
                </a:solidFill>
              </a:rPr>
              <a:t>Çocuğun </a:t>
            </a:r>
            <a:r>
              <a:rPr lang="tr-TR" dirty="0" smtClean="0">
                <a:solidFill>
                  <a:schemeClr val="accent2">
                    <a:lumMod val="75000"/>
                  </a:schemeClr>
                </a:solidFill>
              </a:rPr>
              <a:t>Tanımı</a:t>
            </a:r>
          </a:p>
          <a:p>
            <a:pPr marL="0" indent="0">
              <a:buNone/>
            </a:pPr>
            <a:r>
              <a:rPr lang="tr-TR" dirty="0"/>
              <a:t>TÜRK MEDENİ KANUNU </a:t>
            </a:r>
            <a:endParaRPr lang="tr-TR" dirty="0" smtClean="0"/>
          </a:p>
          <a:p>
            <a:pPr marL="0" indent="0">
              <a:buNone/>
            </a:pPr>
            <a:r>
              <a:rPr lang="tr-TR" dirty="0" smtClean="0"/>
              <a:t>Madde </a:t>
            </a:r>
            <a:r>
              <a:rPr lang="tr-TR" dirty="0"/>
              <a:t>11 - Erginlik </a:t>
            </a:r>
            <a:r>
              <a:rPr lang="tr-TR" dirty="0" smtClean="0"/>
              <a:t>on sekiz </a:t>
            </a:r>
            <a:r>
              <a:rPr lang="tr-TR" dirty="0"/>
              <a:t>yaşın doldurulmasıyla başlar. Evlenme kişiyi ergin kılar. </a:t>
            </a:r>
            <a:endParaRPr lang="tr-TR" dirty="0" smtClean="0"/>
          </a:p>
          <a:p>
            <a:pPr marL="0" indent="0">
              <a:buNone/>
            </a:pPr>
            <a:r>
              <a:rPr lang="tr-TR" dirty="0" smtClean="0"/>
              <a:t>Madde </a:t>
            </a:r>
            <a:r>
              <a:rPr lang="tr-TR" dirty="0"/>
              <a:t>124 - Erkek veya kadın </a:t>
            </a:r>
            <a:r>
              <a:rPr lang="tr-TR" dirty="0" smtClean="0"/>
              <a:t>on yedi </a:t>
            </a:r>
            <a:r>
              <a:rPr lang="tr-TR" dirty="0"/>
              <a:t>yaşını doldurmadıkça evlenemez. Ancak, hakim olağanüstü durumlarda ve pek önemli bir sebeple </a:t>
            </a:r>
            <a:r>
              <a:rPr lang="tr-TR" dirty="0" smtClean="0"/>
              <a:t>on altı </a:t>
            </a:r>
            <a:r>
              <a:rPr lang="tr-TR" dirty="0"/>
              <a:t>yaşını doldurmuş olan erkek veya kadının evlenmesine izin verebilir. Olanak bulundukça karardan önce ana ve baba veya vasi dinlenir.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246" y="2372139"/>
            <a:ext cx="5877753" cy="448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929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795131"/>
            <a:ext cx="8596668" cy="5246232"/>
          </a:xfrm>
        </p:spPr>
        <p:txBody>
          <a:bodyPr>
            <a:normAutofit lnSpcReduction="10000"/>
          </a:bodyPr>
          <a:lstStyle/>
          <a:p>
            <a:r>
              <a:rPr lang="tr-TR" dirty="0">
                <a:solidFill>
                  <a:schemeClr val="accent2">
                    <a:lumMod val="50000"/>
                  </a:schemeClr>
                </a:solidFill>
              </a:rPr>
              <a:t>Konusu: Korunma İhtiyacı Olan Çocuk; Suça Sürüklenen </a:t>
            </a:r>
            <a:r>
              <a:rPr lang="tr-TR" dirty="0" smtClean="0">
                <a:solidFill>
                  <a:schemeClr val="accent2">
                    <a:lumMod val="50000"/>
                  </a:schemeClr>
                </a:solidFill>
              </a:rPr>
              <a:t>Çocuk</a:t>
            </a:r>
          </a:p>
          <a:p>
            <a:r>
              <a:rPr lang="tr-TR" dirty="0" smtClean="0"/>
              <a:t>Kapsamı/Amacı</a:t>
            </a:r>
            <a:r>
              <a:rPr lang="tr-TR" dirty="0"/>
              <a:t>: Korunma ihtiyacı olan çocuklar hakkında alınacak tedbirler ile suça sürüklenen çocuklar hakkında uygulanacak güvenlik tedbirlerinin </a:t>
            </a:r>
            <a:r>
              <a:rPr lang="tr-TR" dirty="0" err="1"/>
              <a:t>usûl</a:t>
            </a:r>
            <a:r>
              <a:rPr lang="tr-TR" dirty="0"/>
              <a:t> ve esaslarına, bu kararların yerine getirilmesinde kurumların görev ve sorumluluklarına ilişkin hükümleri kapsamaktadır</a:t>
            </a:r>
            <a:r>
              <a:rPr lang="tr-TR" dirty="0" smtClean="0"/>
              <a:t>.</a:t>
            </a:r>
          </a:p>
          <a:p>
            <a:r>
              <a:rPr lang="tr-TR" dirty="0"/>
              <a:t>Kapsamı/Amacı: Denetim altına alınmasına karar verilen, korunma ihtiyacı olan ve suça sürüklenen çocuklar hakkında yürütülecek uygulamalar ile sosyal inceleme raporlarına ve </a:t>
            </a:r>
            <a:r>
              <a:rPr lang="tr-TR" dirty="0" smtClean="0"/>
              <a:t>suça sürüklenen </a:t>
            </a:r>
            <a:r>
              <a:rPr lang="tr-TR" dirty="0"/>
              <a:t>çocukların soruşturma ile yargılama </a:t>
            </a:r>
            <a:r>
              <a:rPr lang="tr-TR" dirty="0" err="1"/>
              <a:t>usûllerine</a:t>
            </a:r>
            <a:r>
              <a:rPr lang="tr-TR" dirty="0"/>
              <a:t> ilişkin kuralların uygulanmasına ve </a:t>
            </a:r>
            <a:r>
              <a:rPr lang="tr-TR" dirty="0" smtClean="0"/>
              <a:t>bu konuyla </a:t>
            </a:r>
            <a:r>
              <a:rPr lang="tr-TR" dirty="0"/>
              <a:t>ilgili olarak görev yapanların hizmet öncesi ve hizmet içi eğitimine dair </a:t>
            </a:r>
            <a:r>
              <a:rPr lang="tr-TR" dirty="0" err="1"/>
              <a:t>usûl</a:t>
            </a:r>
            <a:r>
              <a:rPr lang="tr-TR" dirty="0"/>
              <a:t> ve </a:t>
            </a:r>
            <a:r>
              <a:rPr lang="tr-TR" dirty="0" smtClean="0"/>
              <a:t>esasları kapsamaktadır</a:t>
            </a:r>
            <a:endParaRPr lang="tr-TR" dirty="0"/>
          </a:p>
        </p:txBody>
      </p:sp>
    </p:spTree>
    <p:extLst>
      <p:ext uri="{BB962C8B-B14F-4D97-AF65-F5344CB8AC3E}">
        <p14:creationId xmlns:p14="http://schemas.microsoft.com/office/powerpoint/2010/main" val="75683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251791"/>
            <a:ext cx="8596668" cy="5789572"/>
          </a:xfrm>
        </p:spPr>
        <p:txBody>
          <a:bodyPr>
            <a:normAutofit lnSpcReduction="10000"/>
          </a:bodyPr>
          <a:lstStyle/>
          <a:p>
            <a:endParaRPr lang="tr-TR" dirty="0" smtClean="0">
              <a:solidFill>
                <a:schemeClr val="accent2">
                  <a:lumMod val="50000"/>
                </a:schemeClr>
              </a:solidFill>
            </a:endParaRPr>
          </a:p>
          <a:p>
            <a:pPr marL="0" indent="0">
              <a:buNone/>
            </a:pPr>
            <a:r>
              <a:rPr lang="tr-TR" dirty="0" smtClean="0">
                <a:solidFill>
                  <a:schemeClr val="accent2">
                    <a:lumMod val="50000"/>
                  </a:schemeClr>
                </a:solidFill>
              </a:rPr>
              <a:t>Konusu</a:t>
            </a:r>
            <a:r>
              <a:rPr lang="tr-TR" dirty="0">
                <a:solidFill>
                  <a:schemeClr val="accent2">
                    <a:lumMod val="50000"/>
                  </a:schemeClr>
                </a:solidFill>
              </a:rPr>
              <a:t>: Koruyucu Aile Hizmeti </a:t>
            </a:r>
            <a:endParaRPr lang="tr-TR" dirty="0" smtClean="0">
              <a:solidFill>
                <a:schemeClr val="accent2">
                  <a:lumMod val="50000"/>
                </a:schemeClr>
              </a:solidFill>
            </a:endParaRPr>
          </a:p>
          <a:p>
            <a:r>
              <a:rPr lang="tr-TR" dirty="0" smtClean="0"/>
              <a:t>Kapsamı/Amacı</a:t>
            </a:r>
            <a:r>
              <a:rPr lang="tr-TR" dirty="0"/>
              <a:t>: Koruyucu aile seçimini, koruyucu ailenin çocuklarla ilgili sorumluluklarını, idare ile olan ilişkilerini, hizmetin işleyişini ve koruyucu aileye bu hizmetin karşılığı </a:t>
            </a:r>
            <a:r>
              <a:rPr lang="tr-TR" dirty="0" smtClean="0"/>
              <a:t>olarak </a:t>
            </a:r>
            <a:r>
              <a:rPr lang="tr-TR" dirty="0"/>
              <a:t>yapılacak ödemelere ilişkin esasları kapsamaktadır. </a:t>
            </a:r>
            <a:endParaRPr lang="tr-TR" dirty="0" smtClean="0"/>
          </a:p>
          <a:p>
            <a:pPr marL="0" indent="0">
              <a:buNone/>
            </a:pPr>
            <a:r>
              <a:rPr lang="tr-TR" dirty="0">
                <a:solidFill>
                  <a:schemeClr val="accent2">
                    <a:lumMod val="50000"/>
                  </a:schemeClr>
                </a:solidFill>
              </a:rPr>
              <a:t>Konusu: Evlat Edindirme Hizmeti </a:t>
            </a:r>
            <a:endParaRPr lang="tr-TR" dirty="0" smtClean="0">
              <a:solidFill>
                <a:schemeClr val="accent2">
                  <a:lumMod val="50000"/>
                </a:schemeClr>
              </a:solidFill>
            </a:endParaRPr>
          </a:p>
          <a:p>
            <a:r>
              <a:rPr lang="tr-TR" dirty="0" smtClean="0"/>
              <a:t>Kapsamı/Amacı</a:t>
            </a:r>
            <a:r>
              <a:rPr lang="tr-TR" dirty="0"/>
              <a:t>: Ülkelerarası evlât edinmelerin, çocuğun yüksek yararlarına ve </a:t>
            </a:r>
            <a:r>
              <a:rPr lang="tr-TR" dirty="0" smtClean="0"/>
              <a:t>uluslararası hukukun </a:t>
            </a:r>
            <a:r>
              <a:rPr lang="tr-TR" dirty="0"/>
              <a:t>ona tanıdığı temel haklara uyularak yapılması için koruyucu tedbirleri tesis etmek; bu önlemlere uyulmasını sağlamak ve böylece çocukların kaçırılmasını, satımını ve ticaretini önlemek için Âkit Devletler arasında bir işbirliği sistemi kurmak; sözleşmeye uygun olarak gerçekleştirilen evlât edinmelerin âkit devletlerce tanınmasını sağlamaktır.</a:t>
            </a:r>
            <a:endParaRPr lang="tr-TR" dirty="0" smtClean="0"/>
          </a:p>
        </p:txBody>
      </p:sp>
    </p:spTree>
    <p:extLst>
      <p:ext uri="{BB962C8B-B14F-4D97-AF65-F5344CB8AC3E}">
        <p14:creationId xmlns:p14="http://schemas.microsoft.com/office/powerpoint/2010/main" val="2675752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 </a:t>
            </a:r>
            <a:endParaRPr lang="tr-TR" dirty="0"/>
          </a:p>
        </p:txBody>
      </p:sp>
      <p:sp>
        <p:nvSpPr>
          <p:cNvPr id="3" name="İçerik Yer Tutucusu 2"/>
          <p:cNvSpPr>
            <a:spLocks noGrp="1"/>
          </p:cNvSpPr>
          <p:nvPr>
            <p:ph idx="1"/>
          </p:nvPr>
        </p:nvSpPr>
        <p:spPr>
          <a:xfrm>
            <a:off x="677334" y="331305"/>
            <a:ext cx="8596668" cy="5710058"/>
          </a:xfrm>
        </p:spPr>
        <p:txBody>
          <a:bodyPr/>
          <a:lstStyle/>
          <a:p>
            <a:pPr marL="0" indent="0">
              <a:buNone/>
            </a:pPr>
            <a:r>
              <a:rPr lang="tr-TR" smtClean="0">
                <a:solidFill>
                  <a:schemeClr val="accent2">
                    <a:lumMod val="50000"/>
                  </a:schemeClr>
                </a:solidFill>
              </a:rPr>
              <a:t>Konusu: Evlat Edindirme Hizmeti </a:t>
            </a:r>
          </a:p>
          <a:p>
            <a:r>
              <a:rPr lang="tr-TR" smtClean="0"/>
              <a:t>Kapsamı/Amacı: Ülkelerarası evlât edinmelerin, çocuğun yüksek yararlarına ve uluslararası hukukun ona tanıdığı temel haklara uyularak yapılması için koruyucu tedbirleri tesis etmek; bu önlemlere uyulmasını sağlamak ve böylece çocukların kaçırılmasını, satımını ve ticaretini önlemek için Âkit Devletler arasında bir işbirliği sistemi kurmak; sözleşmeye uygun olarak gerçekleştirilen evlât edinmelerin âkit devletlerce tanınmasını sağlamaktır.</a:t>
            </a:r>
            <a:endParaRPr lang="tr-TR" dirty="0"/>
          </a:p>
        </p:txBody>
      </p:sp>
    </p:spTree>
    <p:extLst>
      <p:ext uri="{BB962C8B-B14F-4D97-AF65-F5344CB8AC3E}">
        <p14:creationId xmlns:p14="http://schemas.microsoft.com/office/powerpoint/2010/main" val="121375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927653"/>
            <a:ext cx="8596668" cy="5113710"/>
          </a:xfrm>
        </p:spPr>
        <p:txBody>
          <a:bodyPr>
            <a:normAutofit/>
          </a:bodyPr>
          <a:lstStyle/>
          <a:p>
            <a:pPr marL="0" indent="0">
              <a:buNone/>
            </a:pPr>
            <a:r>
              <a:rPr lang="tr-TR" dirty="0">
                <a:solidFill>
                  <a:schemeClr val="accent2">
                    <a:lumMod val="50000"/>
                  </a:schemeClr>
                </a:solidFill>
              </a:rPr>
              <a:t>Konusu: Sokakta Yaşayan ve/veya Çalıştırılan Çocuklar </a:t>
            </a:r>
            <a:endParaRPr lang="tr-TR" dirty="0" smtClean="0">
              <a:solidFill>
                <a:schemeClr val="accent2">
                  <a:lumMod val="50000"/>
                </a:schemeClr>
              </a:solidFill>
            </a:endParaRPr>
          </a:p>
          <a:p>
            <a:pPr marL="0" indent="0">
              <a:buNone/>
            </a:pPr>
            <a:r>
              <a:rPr lang="tr-TR" dirty="0" smtClean="0"/>
              <a:t>Kapsamı/Amacı</a:t>
            </a:r>
            <a:r>
              <a:rPr lang="tr-TR" dirty="0"/>
              <a:t>: Sokakta yaşayan ve/veya çalıştırılan çocukları ve gençleri bedensel, ruhsal ve duygusal gelişimleri açısından tehlike yaratabilecek risklerden korumak, temel gereksinimlerini gidermelerine yardımcı olmak, gerektiğinde geçici olarak barınmaları için gerekli hizmetleri sunmak veya sunulmasını sağlamak, belirli bir süreç sonunda kendi kendilerine yeterli hale </a:t>
            </a:r>
            <a:r>
              <a:rPr lang="tr-TR" dirty="0" smtClean="0"/>
              <a:t>gelmelerini sağlayıcı </a:t>
            </a:r>
            <a:r>
              <a:rPr lang="tr-TR" dirty="0"/>
              <a:t>her türlü sosyal hizmet müdahaleleri ile </a:t>
            </a:r>
            <a:r>
              <a:rPr lang="tr-TR" dirty="0" err="1"/>
              <a:t>rehabilite</a:t>
            </a:r>
            <a:r>
              <a:rPr lang="tr-TR" dirty="0"/>
              <a:t> edici mesleki </a:t>
            </a:r>
            <a:r>
              <a:rPr lang="tr-TR" dirty="0" smtClean="0"/>
              <a:t>çalışmalar gerçekleştirmek</a:t>
            </a:r>
            <a:r>
              <a:rPr lang="tr-TR" dirty="0"/>
              <a:t>, aile ve topluma yönelik çalışmaları yapmakla yükümlü (Mülga) SHÇEK Çocuk ve Gençlik Merkezlerini ve bu merkezlerle bağlantılı birimleri kapsamaktadır. </a:t>
            </a:r>
          </a:p>
        </p:txBody>
      </p:sp>
    </p:spTree>
    <p:extLst>
      <p:ext uri="{BB962C8B-B14F-4D97-AF65-F5344CB8AC3E}">
        <p14:creationId xmlns:p14="http://schemas.microsoft.com/office/powerpoint/2010/main" val="462559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251791"/>
            <a:ext cx="8596668" cy="5789571"/>
          </a:xfrm>
        </p:spPr>
        <p:txBody>
          <a:bodyPr/>
          <a:lstStyle/>
          <a:p>
            <a:r>
              <a:rPr lang="tr-TR" dirty="0">
                <a:solidFill>
                  <a:schemeClr val="accent2">
                    <a:lumMod val="50000"/>
                  </a:schemeClr>
                </a:solidFill>
              </a:rPr>
              <a:t>Konusu: Özel Kreş ve Gündüz Bakımevleri</a:t>
            </a:r>
            <a:r>
              <a:rPr lang="tr-TR" dirty="0"/>
              <a:t> </a:t>
            </a:r>
            <a:endParaRPr lang="tr-TR" dirty="0" smtClean="0"/>
          </a:p>
          <a:p>
            <a:pPr marL="0" indent="0">
              <a:buNone/>
            </a:pPr>
            <a:r>
              <a:rPr lang="tr-TR" dirty="0" smtClean="0"/>
              <a:t>Kapsamı/Amacı</a:t>
            </a:r>
            <a:r>
              <a:rPr lang="tr-TR" dirty="0"/>
              <a:t>: Gerçek kişiler ve özel hukuk tüzel kişilerine ait Özel Kreş ve Gündüz Bakımevleri ile özel çocuk kulüplerinin; kuruluş ve işleyişlerine ilişkin esasları, izin, açılış, çalışma, personel şartları, ücret tarifeleri, denetim ve faaliyetlerini durdurma işlem ve usullerini belirlemek, çağdaş anlayışa uygun düzeyde hizmet vermelerini sağlamaktır.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13" y="3087758"/>
            <a:ext cx="6824869" cy="377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6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702365"/>
          </a:xfrm>
        </p:spPr>
        <p:txBody>
          <a:bodyPr/>
          <a:lstStyle/>
          <a:p>
            <a:r>
              <a:rPr lang="tr-TR" dirty="0"/>
              <a:t>İş Kanunu </a:t>
            </a:r>
          </a:p>
        </p:txBody>
      </p:sp>
      <p:sp>
        <p:nvSpPr>
          <p:cNvPr id="3" name="İçerik Yer Tutucusu 2"/>
          <p:cNvSpPr>
            <a:spLocks noGrp="1"/>
          </p:cNvSpPr>
          <p:nvPr>
            <p:ph idx="1"/>
          </p:nvPr>
        </p:nvSpPr>
        <p:spPr>
          <a:xfrm>
            <a:off x="677334" y="1311965"/>
            <a:ext cx="8596668" cy="4729397"/>
          </a:xfrm>
        </p:spPr>
        <p:txBody>
          <a:bodyPr>
            <a:normAutofit lnSpcReduction="10000"/>
          </a:bodyPr>
          <a:lstStyle/>
          <a:p>
            <a:pPr marL="0" indent="0">
              <a:buNone/>
            </a:pPr>
            <a:r>
              <a:rPr lang="tr-TR" dirty="0" smtClean="0"/>
              <a:t>4857 sayılı İş </a:t>
            </a:r>
            <a:r>
              <a:rPr lang="tr-TR" dirty="0"/>
              <a:t>Kanunu 22.05.2003 tarihinde kabul </a:t>
            </a:r>
            <a:r>
              <a:rPr lang="tr-TR" dirty="0" smtClean="0"/>
              <a:t>edilmiştir. </a:t>
            </a:r>
          </a:p>
          <a:p>
            <a:r>
              <a:rPr lang="tr-TR" dirty="0" smtClean="0"/>
              <a:t>Anılan </a:t>
            </a:r>
            <a:r>
              <a:rPr lang="tr-TR" dirty="0"/>
              <a:t>kanunun çalıştırma yaşına ilişkin 71. maddesine göre, “</a:t>
            </a:r>
            <a:r>
              <a:rPr lang="tr-TR" dirty="0" smtClean="0"/>
              <a:t>On beş </a:t>
            </a:r>
            <a:r>
              <a:rPr lang="tr-TR" dirty="0"/>
              <a:t>yaşını doldurmamış çocukların çalıştırılması yasaktır. Ancak, </a:t>
            </a:r>
            <a:r>
              <a:rPr lang="tr-TR" dirty="0" smtClean="0"/>
              <a:t>on dört </a:t>
            </a:r>
            <a:r>
              <a:rPr lang="tr-TR" dirty="0"/>
              <a:t>yaşını doldurmuş ve ilköğretimi tamamlamış olan çocuklar, bedensel, zihinsel ve ahlaki gelişmelerine ve eğitime devam edenlerin okullarına devamına engel olmayacak hafif işlerde çalıştırılabilirler. </a:t>
            </a:r>
            <a:endParaRPr lang="tr-TR" dirty="0" smtClean="0"/>
          </a:p>
          <a:p>
            <a:r>
              <a:rPr lang="tr-TR" dirty="0" smtClean="0"/>
              <a:t>Çocuk </a:t>
            </a:r>
            <a:r>
              <a:rPr lang="tr-TR" dirty="0"/>
              <a:t>ve genç işçilerin işe yerleştirilmelerinde ve çalıştırılabilecekleri işlerde güvenlik, sağlık, bedensel, zihinsel ve psikolojik gelişmeleri, kişisel yatkınlık ve yetenekleri dikkate alınır. Çocuğun gördüğü iş onun okula gitmesine, mesleki eğitiminin devamına engel olamaz, onun derslerini düzenli bir şekilde izlemesine zarar </a:t>
            </a:r>
            <a:r>
              <a:rPr lang="tr-TR" dirty="0" smtClean="0"/>
              <a:t>veremez.</a:t>
            </a:r>
            <a:endParaRPr lang="tr-TR" dirty="0"/>
          </a:p>
        </p:txBody>
      </p:sp>
    </p:spTree>
    <p:extLst>
      <p:ext uri="{BB962C8B-B14F-4D97-AF65-F5344CB8AC3E}">
        <p14:creationId xmlns:p14="http://schemas.microsoft.com/office/powerpoint/2010/main" val="2438978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781879"/>
            <a:ext cx="8596668" cy="5259484"/>
          </a:xfrm>
        </p:spPr>
        <p:txBody>
          <a:bodyPr>
            <a:normAutofit/>
          </a:bodyPr>
          <a:lstStyle/>
          <a:p>
            <a:r>
              <a:rPr lang="tr-TR" dirty="0" smtClean="0"/>
              <a:t>On sekiz  </a:t>
            </a:r>
            <a:r>
              <a:rPr lang="tr-TR" dirty="0"/>
              <a:t>yaşını doldurmamış çocuk ve genç işçiler bakımından yasak olan işler ile </a:t>
            </a:r>
            <a:r>
              <a:rPr lang="tr-TR" dirty="0" smtClean="0"/>
              <a:t>on beş yaşını tamamlamış</a:t>
            </a:r>
            <a:r>
              <a:rPr lang="tr-TR" dirty="0"/>
              <a:t>, ancak </a:t>
            </a:r>
            <a:r>
              <a:rPr lang="tr-TR" dirty="0" smtClean="0"/>
              <a:t>on sekiz </a:t>
            </a:r>
            <a:r>
              <a:rPr lang="tr-TR" dirty="0"/>
              <a:t>yaşını tamamlamamış genç işçilerin çalışmasına izin verilecek işler, </a:t>
            </a:r>
            <a:r>
              <a:rPr lang="tr-TR" dirty="0" smtClean="0"/>
              <a:t>on dört </a:t>
            </a:r>
            <a:r>
              <a:rPr lang="tr-TR" dirty="0"/>
              <a:t>yaşını bitirmiş ve ilköğretimini tamamlamış çocukların çalıştırılabilecekleri hafif işler ve çalışma koşulları Çalışma ve Sosyal Güvenlik Bakanlığı tarafından altı ay içinde çıkarılacak bir yönetmelikle belirlenir.   </a:t>
            </a:r>
            <a:endParaRPr lang="tr-TR" dirty="0" smtClean="0"/>
          </a:p>
          <a:p>
            <a:r>
              <a:rPr lang="tr-TR" dirty="0" smtClean="0"/>
              <a:t>Temel </a:t>
            </a:r>
            <a:r>
              <a:rPr lang="tr-TR" dirty="0"/>
              <a:t>eğitimi tamamlamış ve okula gitmeyen çocukların çalışma saatleri günde yedi ve haftada </a:t>
            </a:r>
            <a:r>
              <a:rPr lang="tr-TR" dirty="0" smtClean="0"/>
              <a:t>otuz beş </a:t>
            </a:r>
            <a:r>
              <a:rPr lang="tr-TR" dirty="0"/>
              <a:t>saatten fazla olamaz. Ancak, </a:t>
            </a:r>
            <a:r>
              <a:rPr lang="tr-TR" dirty="0" smtClean="0"/>
              <a:t>on beş </a:t>
            </a:r>
            <a:r>
              <a:rPr lang="tr-TR" dirty="0"/>
              <a:t>yaşını tamamlamış çocuklar için bu süre günde sekiz ve haftada kırk saate kadar artırılabilir. </a:t>
            </a:r>
          </a:p>
        </p:txBody>
      </p:sp>
    </p:spTree>
    <p:extLst>
      <p:ext uri="{BB962C8B-B14F-4D97-AF65-F5344CB8AC3E}">
        <p14:creationId xmlns:p14="http://schemas.microsoft.com/office/powerpoint/2010/main" val="4158952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1007165"/>
            <a:ext cx="8596668" cy="5034197"/>
          </a:xfrm>
        </p:spPr>
        <p:txBody>
          <a:bodyPr/>
          <a:lstStyle/>
          <a:p>
            <a:r>
              <a:rPr lang="tr-TR" dirty="0"/>
              <a:t>Anılan Kanunun ağır ve tehlikeli işleri ilişkin 85. maddesine göre, “</a:t>
            </a:r>
            <a:r>
              <a:rPr lang="tr-TR" dirty="0" smtClean="0"/>
              <a:t>On altı </a:t>
            </a:r>
            <a:r>
              <a:rPr lang="tr-TR" dirty="0"/>
              <a:t>yaşını doldurmamış genç işçiler ve çocuklar ağır ve tehlikeli işlerde çalıştırılamaz.   </a:t>
            </a:r>
            <a:endParaRPr lang="tr-TR" dirty="0" smtClean="0"/>
          </a:p>
          <a:p>
            <a:r>
              <a:rPr lang="tr-TR" dirty="0" smtClean="0"/>
              <a:t>Hangi </a:t>
            </a:r>
            <a:r>
              <a:rPr lang="tr-TR" dirty="0"/>
              <a:t>işlerin ağır ve tehlikeli işlerden sayılacağı, kadınlarla </a:t>
            </a:r>
            <a:r>
              <a:rPr lang="tr-TR" dirty="0" smtClean="0"/>
              <a:t>on altı </a:t>
            </a:r>
            <a:r>
              <a:rPr lang="tr-TR" dirty="0"/>
              <a:t>yaşını doldurmuş fakat </a:t>
            </a:r>
            <a:r>
              <a:rPr lang="tr-TR" dirty="0" err="1"/>
              <a:t>onsekiz</a:t>
            </a:r>
            <a:r>
              <a:rPr lang="tr-TR" dirty="0"/>
              <a:t> yaşını bitirmemiş genç işçilerin hangi çeşit ağır ve tehlikeli işlerde çalıştırılabilecekleri Sağlık Bakanlığının görüşü alınarak Çalışma ve Sosyal Güvenlik Bakanlığınca hazırlanacak bir yönetmelikte gösterilir.” </a:t>
            </a:r>
          </a:p>
        </p:txBody>
      </p:sp>
    </p:spTree>
    <p:extLst>
      <p:ext uri="{BB962C8B-B14F-4D97-AF65-F5344CB8AC3E}">
        <p14:creationId xmlns:p14="http://schemas.microsoft.com/office/powerpoint/2010/main" val="2063969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715617"/>
          </a:xfrm>
        </p:spPr>
        <p:txBody>
          <a:bodyPr/>
          <a:lstStyle/>
          <a:p>
            <a:r>
              <a:rPr lang="tr-TR" dirty="0"/>
              <a:t>TÜRKİYE’DE GENÇLİK MEVZUATI</a:t>
            </a:r>
          </a:p>
        </p:txBody>
      </p:sp>
      <p:sp>
        <p:nvSpPr>
          <p:cNvPr id="3" name="İçerik Yer Tutucusu 2"/>
          <p:cNvSpPr>
            <a:spLocks noGrp="1"/>
          </p:cNvSpPr>
          <p:nvPr>
            <p:ph idx="1"/>
          </p:nvPr>
        </p:nvSpPr>
        <p:spPr>
          <a:xfrm>
            <a:off x="677334" y="1325217"/>
            <a:ext cx="8596668" cy="5234609"/>
          </a:xfrm>
        </p:spPr>
        <p:txBody>
          <a:bodyPr>
            <a:normAutofit/>
          </a:bodyPr>
          <a:lstStyle/>
          <a:p>
            <a:pPr marL="0" indent="0">
              <a:buNone/>
            </a:pPr>
            <a:r>
              <a:rPr lang="tr-TR" dirty="0">
                <a:solidFill>
                  <a:schemeClr val="accent2">
                    <a:lumMod val="50000"/>
                  </a:schemeClr>
                </a:solidFill>
              </a:rPr>
              <a:t>Anayasa</a:t>
            </a:r>
            <a:r>
              <a:rPr lang="tr-TR" dirty="0"/>
              <a:t> </a:t>
            </a:r>
            <a:endParaRPr lang="tr-TR" dirty="0" smtClean="0"/>
          </a:p>
          <a:p>
            <a:r>
              <a:rPr lang="tr-TR" dirty="0" smtClean="0"/>
              <a:t>1982 </a:t>
            </a:r>
            <a:r>
              <a:rPr lang="tr-TR" dirty="0"/>
              <a:t>Anayasasında gençlik konusu, “Gençliğin Korunması” başlığı altında, 58. maddede ele alınmıştır. Buna göre: “Devlet, istiklâl ve Cumhuriyetimizin emanet edildiği gençlerin </a:t>
            </a:r>
            <a:r>
              <a:rPr lang="tr-TR" dirty="0" err="1"/>
              <a:t>müsbet</a:t>
            </a:r>
            <a:r>
              <a:rPr lang="tr-TR" dirty="0"/>
              <a:t> ilmin ışığında, Atatürk ilke ve inkılâpları doğrultusunda ve Devletin ülkesi ve milletiyle bölünmez bütünlüğünü ortadan </a:t>
            </a:r>
            <a:r>
              <a:rPr lang="tr-TR" dirty="0" smtClean="0"/>
              <a:t>kaldırmayı amaç </a:t>
            </a:r>
            <a:r>
              <a:rPr lang="tr-TR" dirty="0"/>
              <a:t>edinen görüşlere karşı yetişme ve gelişmelerini sağlayıcı tedbirleri alır. </a:t>
            </a:r>
            <a:endParaRPr lang="tr-TR" dirty="0" smtClean="0"/>
          </a:p>
          <a:p>
            <a:r>
              <a:rPr lang="tr-TR" dirty="0" smtClean="0"/>
              <a:t>Devlet</a:t>
            </a:r>
            <a:r>
              <a:rPr lang="tr-TR" dirty="0"/>
              <a:t>, gençleri alkol düşkünlüğünden, uyuşturucu maddelerden, suçluluk, kumar ve benzeri kötü alışkanlıklardan ve cehaletten korumak için gerekli tedbirleri alır.”</a:t>
            </a:r>
          </a:p>
        </p:txBody>
      </p:sp>
    </p:spTree>
    <p:extLst>
      <p:ext uri="{BB962C8B-B14F-4D97-AF65-F5344CB8AC3E}">
        <p14:creationId xmlns:p14="http://schemas.microsoft.com/office/powerpoint/2010/main" val="205206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821635"/>
          </a:xfrm>
        </p:spPr>
        <p:txBody>
          <a:bodyPr/>
          <a:lstStyle/>
          <a:p>
            <a:r>
              <a:rPr lang="tr-TR" dirty="0"/>
              <a:t>Gençlik ve Spor </a:t>
            </a:r>
            <a:r>
              <a:rPr lang="tr-TR" dirty="0" smtClean="0"/>
              <a:t>Bakanlığı</a:t>
            </a:r>
            <a:endParaRPr lang="tr-TR" dirty="0"/>
          </a:p>
        </p:txBody>
      </p:sp>
      <p:sp>
        <p:nvSpPr>
          <p:cNvPr id="3" name="İçerik Yer Tutucusu 2"/>
          <p:cNvSpPr>
            <a:spLocks noGrp="1"/>
          </p:cNvSpPr>
          <p:nvPr>
            <p:ph idx="1"/>
          </p:nvPr>
        </p:nvSpPr>
        <p:spPr>
          <a:xfrm>
            <a:off x="677334" y="1285461"/>
            <a:ext cx="8596668" cy="4755902"/>
          </a:xfrm>
        </p:spPr>
        <p:txBody>
          <a:bodyPr>
            <a:normAutofit fontScale="92500" lnSpcReduction="10000"/>
          </a:bodyPr>
          <a:lstStyle/>
          <a:p>
            <a:pPr marL="0" indent="0">
              <a:buNone/>
            </a:pPr>
            <a:r>
              <a:rPr lang="tr-TR" dirty="0">
                <a:solidFill>
                  <a:schemeClr val="accent2">
                    <a:lumMod val="50000"/>
                  </a:schemeClr>
                </a:solidFill>
              </a:rPr>
              <a:t>638 sayılı Gençlik ve Spor Bakanlığının Teşkilat ve Görevleri Hakkında Kanun Hükmünde Kararname’ye göre Gençlik ve Spor Bakanlığının görevleri şunlardır:  </a:t>
            </a:r>
            <a:endParaRPr lang="tr-TR" dirty="0" smtClean="0">
              <a:solidFill>
                <a:schemeClr val="accent2">
                  <a:lumMod val="50000"/>
                </a:schemeClr>
              </a:solidFill>
            </a:endParaRPr>
          </a:p>
          <a:p>
            <a:r>
              <a:rPr lang="tr-TR" dirty="0" smtClean="0"/>
              <a:t>Gençliğin </a:t>
            </a:r>
            <a:r>
              <a:rPr lang="tr-TR" dirty="0"/>
              <a:t>kişisel ve sosyal gelişimini destekleyici politikaları tespit etmek, farklı genç gruplarının ihtiyaçlarını da dikkate alarak gençlerin kendi potansiyellerini gerçekleştirebilmelerine imkân sağlamak, karar alma ve uygulama süreçleri ile sosyal hayatın her alanına etkin katılımını sağlayıcı öneriler geliştirmek ve bu doğrultuda faaliyetler yürütmek, ilgili kurumların gençliği ilgilendiren hizmetlerinde koordinasyon ve işbirliğini sağlamak </a:t>
            </a:r>
            <a:endParaRPr lang="tr-TR" dirty="0" smtClean="0"/>
          </a:p>
          <a:p>
            <a:r>
              <a:rPr lang="tr-TR" dirty="0" smtClean="0"/>
              <a:t>Gençliğin </a:t>
            </a:r>
            <a:r>
              <a:rPr lang="tr-TR" dirty="0"/>
              <a:t>ihtiyaçları ile gençliğe sunulan hizmet ve imkânlar konusunda inceleme ve araştırmalar yapmak ve öneriler geliştirmek, gençlik alanında bilgilendirme, rehberlik ve danışmanlık </a:t>
            </a:r>
            <a:r>
              <a:rPr lang="tr-TR" dirty="0" smtClean="0"/>
              <a:t>yapmak</a:t>
            </a:r>
            <a:endParaRPr lang="tr-TR" dirty="0"/>
          </a:p>
        </p:txBody>
      </p:sp>
    </p:spTree>
    <p:extLst>
      <p:ext uri="{BB962C8B-B14F-4D97-AF65-F5344CB8AC3E}">
        <p14:creationId xmlns:p14="http://schemas.microsoft.com/office/powerpoint/2010/main" val="296452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0"/>
            <a:ext cx="8596668" cy="5844209"/>
          </a:xfrm>
        </p:spPr>
        <p:txBody>
          <a:bodyPr>
            <a:normAutofit lnSpcReduction="10000"/>
          </a:bodyPr>
          <a:lstStyle/>
          <a:p>
            <a:pPr marL="0" indent="0">
              <a:buNone/>
            </a:pPr>
            <a:r>
              <a:rPr lang="tr-TR" dirty="0" smtClean="0"/>
              <a:t>ÇOCUK </a:t>
            </a:r>
            <a:r>
              <a:rPr lang="tr-TR" dirty="0"/>
              <a:t>KORUMA KANUNU  </a:t>
            </a:r>
            <a:endParaRPr lang="tr-TR" dirty="0" smtClean="0"/>
          </a:p>
          <a:p>
            <a:r>
              <a:rPr lang="tr-TR" dirty="0" smtClean="0"/>
              <a:t>Kanun </a:t>
            </a:r>
            <a:r>
              <a:rPr lang="tr-TR" dirty="0"/>
              <a:t>numarası: 5395  </a:t>
            </a:r>
            <a:endParaRPr lang="tr-TR" dirty="0" smtClean="0"/>
          </a:p>
          <a:p>
            <a:r>
              <a:rPr lang="tr-TR" dirty="0" smtClean="0"/>
              <a:t>Madde </a:t>
            </a:r>
            <a:r>
              <a:rPr lang="tr-TR" dirty="0"/>
              <a:t>3 - Çocuk, daha erken yaşta ergin olsa bile, 18 yaşını doldurmamış kişidir</a:t>
            </a:r>
            <a:r>
              <a:rPr lang="tr-TR" dirty="0" smtClean="0"/>
              <a:t>.</a:t>
            </a:r>
          </a:p>
          <a:p>
            <a:pPr marL="0" indent="0">
              <a:buNone/>
            </a:pPr>
            <a:r>
              <a:rPr lang="tr-TR" dirty="0"/>
              <a:t>İŞ KANUNU </a:t>
            </a:r>
            <a:endParaRPr lang="tr-TR" dirty="0" smtClean="0"/>
          </a:p>
          <a:p>
            <a:r>
              <a:rPr lang="tr-TR" dirty="0" smtClean="0"/>
              <a:t>Madde </a:t>
            </a:r>
            <a:r>
              <a:rPr lang="tr-TR" dirty="0"/>
              <a:t>71 </a:t>
            </a:r>
            <a:r>
              <a:rPr lang="tr-TR" dirty="0" smtClean="0"/>
              <a:t>– On beş </a:t>
            </a:r>
            <a:r>
              <a:rPr lang="tr-TR" dirty="0"/>
              <a:t>yaşını doldurmamış çocukların çalıştırılması yasaktır. Ancak, </a:t>
            </a:r>
            <a:r>
              <a:rPr lang="tr-TR" dirty="0" smtClean="0"/>
              <a:t>on dört yaşını doldurmuş </a:t>
            </a:r>
            <a:r>
              <a:rPr lang="tr-TR" dirty="0"/>
              <a:t>ve ilköğretimi tamamlamış olan çocuklar, bedensel, zihinsel ve ahlaki gelişmelerine ve eğitime devam edenlerin okullarına devamına engel olmayacak hafif işlerde çalıştırılabilirler</a:t>
            </a:r>
            <a:r>
              <a:rPr lang="tr-TR" dirty="0" smtClean="0"/>
              <a:t>.</a:t>
            </a:r>
          </a:p>
          <a:p>
            <a:pPr marL="0" indent="0">
              <a:buNone/>
            </a:pPr>
            <a:r>
              <a:rPr lang="tr-TR" dirty="0" smtClean="0"/>
              <a:t>BİRLEŞMİŞ </a:t>
            </a:r>
            <a:r>
              <a:rPr lang="tr-TR" dirty="0"/>
              <a:t>MİLLETLER ÇOCUK HAKLARI </a:t>
            </a:r>
            <a:r>
              <a:rPr lang="tr-TR" dirty="0" smtClean="0"/>
              <a:t>SÖZLEŞMESİ</a:t>
            </a:r>
          </a:p>
          <a:p>
            <a:r>
              <a:rPr lang="tr-TR" dirty="0" smtClean="0"/>
              <a:t>Madde </a:t>
            </a:r>
            <a:r>
              <a:rPr lang="tr-TR" dirty="0"/>
              <a:t>1- Bu sözleşme uyarınca çocuğa uygulanabilecek olan kanuna göre daha erken yaşta reşit olma durumu hariç, </a:t>
            </a:r>
            <a:r>
              <a:rPr lang="tr-TR" dirty="0" err="1"/>
              <a:t>onsekiz</a:t>
            </a:r>
            <a:r>
              <a:rPr lang="tr-TR" dirty="0"/>
              <a:t> yaşına kadar her insan çocuk sayılır</a:t>
            </a:r>
          </a:p>
          <a:p>
            <a:endParaRPr lang="tr-TR" dirty="0"/>
          </a:p>
        </p:txBody>
      </p:sp>
    </p:spTree>
    <p:extLst>
      <p:ext uri="{BB962C8B-B14F-4D97-AF65-F5344CB8AC3E}">
        <p14:creationId xmlns:p14="http://schemas.microsoft.com/office/powerpoint/2010/main" val="3858646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1"/>
            <a:ext cx="8596668" cy="5431762"/>
          </a:xfrm>
        </p:spPr>
        <p:txBody>
          <a:bodyPr>
            <a:normAutofit/>
          </a:bodyPr>
          <a:lstStyle/>
          <a:p>
            <a:r>
              <a:rPr lang="tr-TR" dirty="0"/>
              <a:t>Gençlik çalışma ve projelerine ilişkin usul ve esasları belirlemek </a:t>
            </a:r>
            <a:endParaRPr lang="tr-TR" dirty="0" smtClean="0"/>
          </a:p>
          <a:p>
            <a:r>
              <a:rPr lang="tr-TR" dirty="0" smtClean="0"/>
              <a:t>Gençlik </a:t>
            </a:r>
            <a:r>
              <a:rPr lang="tr-TR" dirty="0"/>
              <a:t>çalışma ve projeleri yapmak, bu çalışma ve projeleri desteklemek, bunların uygulama ve sonuçlarını denetlemek </a:t>
            </a:r>
            <a:endParaRPr lang="tr-TR" dirty="0" smtClean="0"/>
          </a:p>
          <a:p>
            <a:r>
              <a:rPr lang="tr-TR" dirty="0" smtClean="0"/>
              <a:t>Spor </a:t>
            </a:r>
            <a:r>
              <a:rPr lang="tr-TR" dirty="0"/>
              <a:t>faaliyetlerinin plan ve program dâhilinde ve mevzuata uygun bir şekilde yürütülmesini gözetmek, gelişmesini ve yaygınlaşmasını teşvik edici tedbirler almak </a:t>
            </a:r>
            <a:endParaRPr lang="tr-TR" dirty="0" smtClean="0"/>
          </a:p>
          <a:p>
            <a:r>
              <a:rPr lang="tr-TR" dirty="0" smtClean="0"/>
              <a:t>Spor </a:t>
            </a:r>
            <a:r>
              <a:rPr lang="tr-TR" dirty="0"/>
              <a:t>alanında uygulanacak politikaları tespit etmek ve uluslararası kuralların ve talimatların uygulanmasını temin etmek </a:t>
            </a:r>
            <a:endParaRPr lang="tr-TR" dirty="0" smtClean="0"/>
          </a:p>
          <a:p>
            <a:r>
              <a:rPr lang="tr-TR" dirty="0" smtClean="0"/>
              <a:t>Mevzuatla </a:t>
            </a:r>
            <a:r>
              <a:rPr lang="tr-TR" dirty="0"/>
              <a:t>Bakanlığa verilen diğer görev ve hizmetleri yapmak</a:t>
            </a:r>
          </a:p>
        </p:txBody>
      </p:sp>
    </p:spTree>
    <p:extLst>
      <p:ext uri="{BB962C8B-B14F-4D97-AF65-F5344CB8AC3E}">
        <p14:creationId xmlns:p14="http://schemas.microsoft.com/office/powerpoint/2010/main" val="415481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Aile, Çalışma ve </a:t>
            </a:r>
            <a:r>
              <a:rPr lang="tr-TR" dirty="0"/>
              <a:t>Sosyal </a:t>
            </a:r>
            <a:r>
              <a:rPr lang="tr-TR" dirty="0" smtClean="0"/>
              <a:t>Hizmetler Bakanlığı</a:t>
            </a:r>
            <a:endParaRPr lang="tr-TR" dirty="0"/>
          </a:p>
        </p:txBody>
      </p:sp>
      <p:sp>
        <p:nvSpPr>
          <p:cNvPr id="3" name="İçerik Yer Tutucusu 2"/>
          <p:cNvSpPr>
            <a:spLocks noGrp="1"/>
          </p:cNvSpPr>
          <p:nvPr>
            <p:ph idx="1"/>
          </p:nvPr>
        </p:nvSpPr>
        <p:spPr>
          <a:xfrm>
            <a:off x="571317" y="1789043"/>
            <a:ext cx="8596668" cy="4797287"/>
          </a:xfrm>
        </p:spPr>
        <p:txBody>
          <a:bodyPr>
            <a:normAutofit fontScale="92500" lnSpcReduction="10000"/>
          </a:bodyPr>
          <a:lstStyle/>
          <a:p>
            <a:r>
              <a:rPr lang="tr-TR" dirty="0">
                <a:solidFill>
                  <a:schemeClr val="accent2">
                    <a:lumMod val="50000"/>
                  </a:schemeClr>
                </a:solidFill>
              </a:rPr>
              <a:t>Korunmaya Muhtaç Çocukların İşe Yerleştirilmesine İlişkin Tüzük </a:t>
            </a:r>
            <a:endParaRPr lang="tr-TR" dirty="0" smtClean="0"/>
          </a:p>
          <a:p>
            <a:r>
              <a:rPr lang="tr-TR" dirty="0"/>
              <a:t>Bu tüzük </a:t>
            </a:r>
            <a:r>
              <a:rPr lang="tr-TR" dirty="0" smtClean="0"/>
              <a:t>korunmaya </a:t>
            </a:r>
            <a:r>
              <a:rPr lang="tr-TR" dirty="0"/>
              <a:t>muhtaç çocukların, korunmaları sona erdikten sonra işe yerleştirilmelerinin esas ve usullerini, kamu kurum ve kuruluşlarının bu konudaki yükümlülükleriyle Sosyal Hizmetler ve Çocuk Esirgeme Kurumuyla diğer kurumlar arasındaki eşgüdümün sağlanmasına ilişkin hükümleri düzenler (</a:t>
            </a:r>
            <a:r>
              <a:rPr lang="tr-TR" dirty="0" err="1"/>
              <a:t>md.</a:t>
            </a:r>
            <a:r>
              <a:rPr lang="tr-TR" dirty="0"/>
              <a:t> 1). </a:t>
            </a:r>
            <a:endParaRPr lang="tr-TR" dirty="0" smtClean="0"/>
          </a:p>
          <a:p>
            <a:r>
              <a:rPr lang="tr-TR" dirty="0" smtClean="0"/>
              <a:t>Kamu </a:t>
            </a:r>
            <a:r>
              <a:rPr lang="tr-TR" dirty="0"/>
              <a:t>kurum ve kuruluşları her yıl, hangi statüde olursa olsun serbest kadro sayılarıyla bunun binde biri oranında alacakları korunmaya muhtaç çocuk sayısını, adaylarda aranan nitelikleri, sınav tarihini ve yerini Kuruma bildirmek ve bu kadrolara Kurumca bildirilen korunmaya muhtaç çocuklar arasında yapılacak giriş sınavlarında başarılı olanlar arasından atama yapmak zorundadır. </a:t>
            </a:r>
          </a:p>
        </p:txBody>
      </p:sp>
    </p:spTree>
    <p:extLst>
      <p:ext uri="{BB962C8B-B14F-4D97-AF65-F5344CB8AC3E}">
        <p14:creationId xmlns:p14="http://schemas.microsoft.com/office/powerpoint/2010/main" val="162921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a:t>Kurum, ayrılan kadro için istenilen nitelikte yeter sayıda korunmaya muhtaç çocuk </a:t>
            </a:r>
            <a:r>
              <a:rPr lang="tr-TR" dirty="0" smtClean="0"/>
              <a:t>bulunmaması halinde</a:t>
            </a:r>
            <a:r>
              <a:rPr lang="tr-TR" dirty="0"/>
              <a:t>, ilgili kamu kurum ve kuruluşlarıyla görüş birliğine varılmak suretiyle bu nitelikleri taşımayan korunmaya muhtaç çocukların isimlerini yeniden belirleyerek bildirebilir. </a:t>
            </a:r>
            <a:endParaRPr lang="tr-TR" dirty="0" smtClean="0"/>
          </a:p>
          <a:p>
            <a:r>
              <a:rPr lang="tr-TR" dirty="0" smtClean="0"/>
              <a:t>Kamu </a:t>
            </a:r>
            <a:r>
              <a:rPr lang="tr-TR" dirty="0"/>
              <a:t>kurum ve kuruluşları, istedikleri nitelikte korunmaya muhtaç çocuk bulunmaması durumunda bu yükümlülüklerinden kurtulamaz (</a:t>
            </a:r>
            <a:r>
              <a:rPr lang="tr-TR" dirty="0" err="1"/>
              <a:t>md.</a:t>
            </a:r>
            <a:r>
              <a:rPr lang="tr-TR" dirty="0"/>
              <a:t> 4</a:t>
            </a:r>
            <a:r>
              <a:rPr lang="tr-TR" dirty="0" smtClean="0"/>
              <a:t>).</a:t>
            </a:r>
            <a:endParaRPr lang="tr-TR" dirty="0"/>
          </a:p>
        </p:txBody>
      </p:sp>
    </p:spTree>
    <p:extLst>
      <p:ext uri="{BB962C8B-B14F-4D97-AF65-F5344CB8AC3E}">
        <p14:creationId xmlns:p14="http://schemas.microsoft.com/office/powerpoint/2010/main" val="2169832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85530"/>
            <a:ext cx="8596668" cy="2584174"/>
          </a:xfrm>
        </p:spPr>
        <p:txBody>
          <a:bodyPr>
            <a:normAutofit fontScale="90000"/>
          </a:bodyPr>
          <a:lstStyle/>
          <a:p>
            <a:r>
              <a:rPr lang="tr-TR" dirty="0"/>
              <a:t>Kurum, kamu kurum ve kuruluşlarına gönderdiği isim listelerini düzenlerken korunmaya muhtaç çocuğun muhtaçlığının belirlenmesinde, aşağıdaki öncelik sırasını </a:t>
            </a:r>
            <a:r>
              <a:rPr lang="tr-TR" dirty="0" smtClean="0"/>
              <a:t>göz önünde </a:t>
            </a:r>
            <a:r>
              <a:rPr lang="tr-TR" dirty="0"/>
              <a:t>bulundurur (</a:t>
            </a:r>
            <a:r>
              <a:rPr lang="tr-TR" dirty="0" err="1"/>
              <a:t>md.</a:t>
            </a:r>
            <a:r>
              <a:rPr lang="tr-TR" dirty="0"/>
              <a:t> 8</a:t>
            </a:r>
            <a:r>
              <a:rPr lang="tr-TR" dirty="0" smtClean="0"/>
              <a:t>): </a:t>
            </a:r>
            <a:endParaRPr lang="tr-TR" dirty="0"/>
          </a:p>
        </p:txBody>
      </p:sp>
      <p:sp>
        <p:nvSpPr>
          <p:cNvPr id="3" name="İçerik Yer Tutucusu 2"/>
          <p:cNvSpPr>
            <a:spLocks noGrp="1"/>
          </p:cNvSpPr>
          <p:nvPr>
            <p:ph idx="1"/>
          </p:nvPr>
        </p:nvSpPr>
        <p:spPr>
          <a:xfrm>
            <a:off x="677334" y="2955235"/>
            <a:ext cx="8596668" cy="3392556"/>
          </a:xfrm>
        </p:spPr>
        <p:txBody>
          <a:bodyPr/>
          <a:lstStyle/>
          <a:p>
            <a:r>
              <a:rPr lang="tr-TR" dirty="0" smtClean="0"/>
              <a:t>Bu </a:t>
            </a:r>
            <a:r>
              <a:rPr lang="tr-TR" dirty="0"/>
              <a:t>tüzük hükümlerinden daha önce yararlanmamış olması, </a:t>
            </a:r>
            <a:endParaRPr lang="tr-TR" dirty="0" smtClean="0"/>
          </a:p>
          <a:p>
            <a:r>
              <a:rPr lang="tr-TR" dirty="0" smtClean="0"/>
              <a:t>Ailesinin </a:t>
            </a:r>
            <a:r>
              <a:rPr lang="tr-TR" dirty="0"/>
              <a:t>olmaması, </a:t>
            </a:r>
            <a:endParaRPr lang="tr-TR" dirty="0" smtClean="0"/>
          </a:p>
          <a:p>
            <a:r>
              <a:rPr lang="tr-TR" dirty="0" smtClean="0"/>
              <a:t>Evli </a:t>
            </a:r>
            <a:r>
              <a:rPr lang="tr-TR" dirty="0"/>
              <a:t>veya çocuklu olması, </a:t>
            </a:r>
            <a:endParaRPr lang="tr-TR" dirty="0" smtClean="0"/>
          </a:p>
          <a:p>
            <a:r>
              <a:rPr lang="tr-TR" dirty="0" smtClean="0"/>
              <a:t>Diğer </a:t>
            </a:r>
            <a:r>
              <a:rPr lang="tr-TR" dirty="0"/>
              <a:t>adaylara göre yaşlı olması, </a:t>
            </a:r>
            <a:endParaRPr lang="tr-TR" dirty="0" smtClean="0"/>
          </a:p>
          <a:p>
            <a:r>
              <a:rPr lang="tr-TR" dirty="0" smtClean="0"/>
              <a:t>Herhangi </a:t>
            </a:r>
            <a:r>
              <a:rPr lang="tr-TR" dirty="0"/>
              <a:t>bir işte çalışmıyor olması, </a:t>
            </a:r>
            <a:endParaRPr lang="tr-TR" dirty="0" smtClean="0"/>
          </a:p>
          <a:p>
            <a:r>
              <a:rPr lang="tr-TR" dirty="0" smtClean="0"/>
              <a:t>Halen </a:t>
            </a:r>
            <a:r>
              <a:rPr lang="tr-TR" dirty="0"/>
              <a:t>bir sosyal hizmet kuruluşunda kalıyor olması</a:t>
            </a:r>
          </a:p>
        </p:txBody>
      </p:sp>
    </p:spTree>
    <p:extLst>
      <p:ext uri="{BB962C8B-B14F-4D97-AF65-F5344CB8AC3E}">
        <p14:creationId xmlns:p14="http://schemas.microsoft.com/office/powerpoint/2010/main" val="4053796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0"/>
            <a:ext cx="8596668" cy="5431763"/>
          </a:xfrm>
        </p:spPr>
        <p:txBody>
          <a:bodyPr>
            <a:normAutofit/>
          </a:bodyPr>
          <a:lstStyle/>
          <a:p>
            <a:r>
              <a:rPr lang="tr-TR" dirty="0"/>
              <a:t>Korunmaya muhtaç çocukların işe alınmalarına ilişkin olarak yapılacak sınavlar, kamu kurum ve kuruluşlarının ilgili yönetmeliklerindeki hükümlerine göre ayrı olarak yapılır ve değerlendirilir. </a:t>
            </a:r>
            <a:endParaRPr lang="tr-TR" dirty="0" smtClean="0"/>
          </a:p>
          <a:p>
            <a:r>
              <a:rPr lang="tr-TR" dirty="0" smtClean="0"/>
              <a:t>Ancak</a:t>
            </a:r>
            <a:r>
              <a:rPr lang="tr-TR" dirty="0"/>
              <a:t>, korunmaya muhtaç çocukların sınavları kamu kurum ve kuruluşlarının genel sınavlarıyla birlikte yapılmışsa, bu çocukların sınavları ayrı olarak ve kendi aralarında değerlendirir. </a:t>
            </a:r>
            <a:endParaRPr lang="tr-TR" dirty="0" smtClean="0"/>
          </a:p>
          <a:p>
            <a:r>
              <a:rPr lang="tr-TR" dirty="0" smtClean="0"/>
              <a:t>Sınav </a:t>
            </a:r>
            <a:r>
              <a:rPr lang="tr-TR" dirty="0"/>
              <a:t>çağrısı ilgili kamu kurum ve kuruluşunca yapılır. Kamu kurum ve kuruluşları, giriş sınavına katılan ve katılmayan korunmaya muhtaç çocuklarla sınav sonucunda işe alınan ve alınmayanları, alınmama nedeniyle birlikte bir ay içinde Kuruma bildirmek zorundadır  (</a:t>
            </a:r>
            <a:r>
              <a:rPr lang="tr-TR" dirty="0" err="1"/>
              <a:t>md.</a:t>
            </a:r>
            <a:r>
              <a:rPr lang="tr-TR" dirty="0"/>
              <a:t> 9). </a:t>
            </a:r>
          </a:p>
        </p:txBody>
      </p:sp>
    </p:spTree>
    <p:extLst>
      <p:ext uri="{BB962C8B-B14F-4D97-AF65-F5344CB8AC3E}">
        <p14:creationId xmlns:p14="http://schemas.microsoft.com/office/powerpoint/2010/main" val="2198486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755374"/>
          </a:xfrm>
        </p:spPr>
        <p:txBody>
          <a:bodyPr/>
          <a:lstStyle/>
          <a:p>
            <a:r>
              <a:rPr lang="tr-TR" dirty="0"/>
              <a:t>Çocuk ve Gençlik Merkezleri </a:t>
            </a:r>
            <a:r>
              <a:rPr lang="tr-TR" dirty="0" smtClean="0"/>
              <a:t>Yönetmeliği</a:t>
            </a:r>
            <a:endParaRPr lang="tr-TR" dirty="0"/>
          </a:p>
        </p:txBody>
      </p:sp>
      <p:sp>
        <p:nvSpPr>
          <p:cNvPr id="3" name="İçerik Yer Tutucusu 2"/>
          <p:cNvSpPr>
            <a:spLocks noGrp="1"/>
          </p:cNvSpPr>
          <p:nvPr>
            <p:ph idx="1"/>
          </p:nvPr>
        </p:nvSpPr>
        <p:spPr>
          <a:xfrm>
            <a:off x="677334" y="1364975"/>
            <a:ext cx="8596668" cy="4996068"/>
          </a:xfrm>
        </p:spPr>
        <p:txBody>
          <a:bodyPr/>
          <a:lstStyle/>
          <a:p>
            <a:r>
              <a:rPr lang="tr-TR" dirty="0"/>
              <a:t>Bu Yönetmelik, sokakta yaşayan ve çalıştırılan çocukları ve gençleri bedensel, ruhsal ve duygusal gelişimleri açısından tehlike yaratabilecek risklerden korumak, temel gereksinimlerini gidermelerine yardımcı olmak, gerektiğinde geçici olarak barınmaları için gerekli hizmetleri sunmak veya </a:t>
            </a:r>
            <a:r>
              <a:rPr lang="tr-TR" dirty="0" smtClean="0"/>
              <a:t>sunulmasını sağlamak</a:t>
            </a:r>
            <a:r>
              <a:rPr lang="tr-TR" dirty="0"/>
              <a:t>, belirli bir süreç sonunda kendi kendilerine yeterli hale gelmelerini sağlayıcı her türlü sosyal hizmet müdahaleleri ile </a:t>
            </a:r>
            <a:r>
              <a:rPr lang="tr-TR" dirty="0" err="1"/>
              <a:t>rehabilite</a:t>
            </a:r>
            <a:r>
              <a:rPr lang="tr-TR" dirty="0"/>
              <a:t> edici mesleki çalışmaları gerçekleştirmek, aile ve topluma yönelik çalışmaları yapmakla yükümlü Sosyal Hizmetler ve Çocuk Esirgeme Kurumu Çocuk ve Gençlik Merkezlerini ve bu Merkezlerle bağlantılı birimleri </a:t>
            </a:r>
            <a:r>
              <a:rPr lang="tr-TR" dirty="0" smtClean="0"/>
              <a:t>kapsamaktadır.</a:t>
            </a:r>
            <a:endParaRPr lang="tr-TR" dirty="0"/>
          </a:p>
        </p:txBody>
      </p:sp>
    </p:spTree>
    <p:extLst>
      <p:ext uri="{BB962C8B-B14F-4D97-AF65-F5344CB8AC3E}">
        <p14:creationId xmlns:p14="http://schemas.microsoft.com/office/powerpoint/2010/main" val="383914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1086678"/>
          </a:xfrm>
        </p:spPr>
        <p:txBody>
          <a:bodyPr>
            <a:normAutofit fontScale="90000"/>
          </a:bodyPr>
          <a:lstStyle/>
          <a:p>
            <a:r>
              <a:rPr lang="tr-TR" dirty="0" smtClean="0"/>
              <a:t>Çocuk </a:t>
            </a:r>
            <a:r>
              <a:rPr lang="tr-TR" dirty="0"/>
              <a:t>ve Gençlik Merkezinin görevleri şu şekildedir: </a:t>
            </a:r>
          </a:p>
        </p:txBody>
      </p:sp>
      <p:sp>
        <p:nvSpPr>
          <p:cNvPr id="3" name="İçerik Yer Tutucusu 2"/>
          <p:cNvSpPr>
            <a:spLocks noGrp="1"/>
          </p:cNvSpPr>
          <p:nvPr>
            <p:ph idx="1"/>
          </p:nvPr>
        </p:nvSpPr>
        <p:spPr>
          <a:xfrm>
            <a:off x="677334" y="1696279"/>
            <a:ext cx="8596668" cy="4916556"/>
          </a:xfrm>
        </p:spPr>
        <p:txBody>
          <a:bodyPr>
            <a:normAutofit fontScale="77500" lnSpcReduction="20000"/>
          </a:bodyPr>
          <a:lstStyle/>
          <a:p>
            <a:r>
              <a:rPr lang="tr-TR" dirty="0" smtClean="0"/>
              <a:t>Sokakta </a:t>
            </a:r>
            <a:r>
              <a:rPr lang="tr-TR" dirty="0"/>
              <a:t>yaşayan ve/veya çalıştırılan çocukların, sokakta karşılaşabilecekleri her türlü tehlikeden korunması amacıyla gerekli sosyal hizmet programlarını hazırlamak ve uygulamak, </a:t>
            </a:r>
            <a:endParaRPr lang="tr-TR" dirty="0" smtClean="0"/>
          </a:p>
          <a:p>
            <a:r>
              <a:rPr lang="tr-TR" dirty="0" smtClean="0"/>
              <a:t>Çocuklarla </a:t>
            </a:r>
            <a:r>
              <a:rPr lang="tr-TR" dirty="0"/>
              <a:t>ilgili her türlü yönetsel ve mesleksel kayıtları tutmak, belgeleri saklamak, </a:t>
            </a:r>
            <a:endParaRPr lang="tr-TR" dirty="0" smtClean="0"/>
          </a:p>
          <a:p>
            <a:r>
              <a:rPr lang="tr-TR" dirty="0" smtClean="0"/>
              <a:t>Çocukların </a:t>
            </a:r>
            <a:r>
              <a:rPr lang="tr-TR" dirty="0"/>
              <a:t>ve ailelerin iş ve meslek sahibi edinmek üzere eğitilmeleri ve işe yerleştirilmesine yönelik gerekli çalışmaları yürütmek, ilgili kurumlarla işbirliği yapmak ve eşgüdümü sağlamak, </a:t>
            </a:r>
            <a:endParaRPr lang="tr-TR" dirty="0" smtClean="0"/>
          </a:p>
          <a:p>
            <a:r>
              <a:rPr lang="tr-TR" dirty="0" smtClean="0"/>
              <a:t>Ekonomik </a:t>
            </a:r>
            <a:r>
              <a:rPr lang="tr-TR" dirty="0"/>
              <a:t>yoksunluk içerisinde olduğu tespit edilen çocukların ve ailelerinin, sosyal yardım kaynaklarından ve kurumlarından yararlanmalarını sağlamak, </a:t>
            </a:r>
            <a:endParaRPr lang="tr-TR" dirty="0" smtClean="0"/>
          </a:p>
          <a:p>
            <a:r>
              <a:rPr lang="tr-TR" dirty="0" smtClean="0"/>
              <a:t>Çocukların </a:t>
            </a:r>
            <a:r>
              <a:rPr lang="tr-TR" dirty="0"/>
              <a:t>ve ailelerin durumlarını inceleyerek, 2828 sayılı Kanun kapsamında koruma altına alınması gereken çocuklara ilişkin ilgili mevzuat doğrultusunda işlemleri başlatmak, </a:t>
            </a:r>
            <a:endParaRPr lang="tr-TR" dirty="0" smtClean="0"/>
          </a:p>
          <a:p>
            <a:r>
              <a:rPr lang="tr-TR" dirty="0" smtClean="0"/>
              <a:t>Çocukların </a:t>
            </a:r>
            <a:r>
              <a:rPr lang="tr-TR" dirty="0"/>
              <a:t>sosyalleşmesini sağlayıcı her türlü sosyal, kültürel, sanatsal ve sportif etkinlikleri düzenlemek, </a:t>
            </a:r>
            <a:endParaRPr lang="tr-TR" dirty="0" smtClean="0"/>
          </a:p>
          <a:p>
            <a:r>
              <a:rPr lang="tr-TR" dirty="0" smtClean="0"/>
              <a:t>Sokakta </a:t>
            </a:r>
            <a:r>
              <a:rPr lang="tr-TR" dirty="0"/>
              <a:t>yaşayan ve çalıştırılan çocuklara ailelerine ve topluma yönelik her türlü sosyal hizmet programlarını hazırlamak ve uygulamak,</a:t>
            </a:r>
          </a:p>
        </p:txBody>
      </p:sp>
    </p:spTree>
    <p:extLst>
      <p:ext uri="{BB962C8B-B14F-4D97-AF65-F5344CB8AC3E}">
        <p14:creationId xmlns:p14="http://schemas.microsoft.com/office/powerpoint/2010/main" val="2409189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768627"/>
            <a:ext cx="8596668" cy="5950226"/>
          </a:xfrm>
        </p:spPr>
        <p:txBody>
          <a:bodyPr>
            <a:normAutofit fontScale="92500" lnSpcReduction="10000"/>
          </a:bodyPr>
          <a:lstStyle/>
          <a:p>
            <a:r>
              <a:rPr lang="tr-TR" dirty="0"/>
              <a:t>Konuyla ilgili kamu ve gönüllü kuruluşlar ve kişiler ile işbirliği yapmak, eşgüdüm içinde çalışmayı sağlayıcı önlemleri almak, </a:t>
            </a:r>
            <a:endParaRPr lang="tr-TR" dirty="0" smtClean="0"/>
          </a:p>
          <a:p>
            <a:r>
              <a:rPr lang="tr-TR" dirty="0" smtClean="0"/>
              <a:t>Gezici </a:t>
            </a:r>
            <a:r>
              <a:rPr lang="tr-TR" dirty="0"/>
              <a:t>ekipler aracılığıyla sokakta yaşayan veya çalıştırılan çocuklarla ilgili nicel ve nitel bilgileri toplamak; bu bilgilerin yorum ve değerlendirmesini yapmak; izlenecek strateji ve uygulanabilecek mesleki müdahale yöntem ve teknikleri belirlemek; bu doğrultuda gerekli mesleki çalışmaları yapmak, </a:t>
            </a:r>
            <a:endParaRPr lang="tr-TR" dirty="0" smtClean="0"/>
          </a:p>
          <a:p>
            <a:r>
              <a:rPr lang="tr-TR" dirty="0" smtClean="0"/>
              <a:t>Merkezde </a:t>
            </a:r>
            <a:r>
              <a:rPr lang="tr-TR" dirty="0"/>
              <a:t>çalışan personele ve hizmetlerin yürütülmesinde birlikte çalışılan kurum, kuruluş ve kişilere yönelik sorun alanına ve uygulamalara ilişkin hizmet içi eğitim </a:t>
            </a:r>
            <a:r>
              <a:rPr lang="tr-TR" dirty="0" smtClean="0"/>
              <a:t>programlarını düzenlemek</a:t>
            </a:r>
            <a:r>
              <a:rPr lang="tr-TR" dirty="0"/>
              <a:t>, </a:t>
            </a:r>
            <a:endParaRPr lang="tr-TR" dirty="0" smtClean="0"/>
          </a:p>
          <a:p>
            <a:r>
              <a:rPr lang="tr-TR" dirty="0" smtClean="0"/>
              <a:t>Sosyal </a:t>
            </a:r>
            <a:r>
              <a:rPr lang="tr-TR" dirty="0"/>
              <a:t>hizmet kurum ve kuruluşları dışındaki birimlerle sağlık, eğitim, hukuk, ticaret, istihdam, sosyal güvenlik ve benzeri konularda her türlü mesleki ilişki kurmak, işbirliği yapmak ve eşgüdüm içinde </a:t>
            </a:r>
            <a:r>
              <a:rPr lang="tr-TR" dirty="0" smtClean="0"/>
              <a:t>çalışmak,</a:t>
            </a:r>
          </a:p>
          <a:p>
            <a:r>
              <a:rPr lang="tr-TR" dirty="0" smtClean="0"/>
              <a:t>Merkezle </a:t>
            </a:r>
            <a:r>
              <a:rPr lang="tr-TR" dirty="0"/>
              <a:t>ilgili her türlü yönetsel iş ve işlemi yerine getirmek, amaca uygun diğer </a:t>
            </a:r>
            <a:r>
              <a:rPr lang="tr-TR" dirty="0" smtClean="0"/>
              <a:t>çalışmalar yapmak, </a:t>
            </a:r>
            <a:r>
              <a:rPr lang="tr-TR" dirty="0"/>
              <a:t>Merkez kayıtları, çalışma raporlarını düzenli aralıklarla ilgili makamlara iletmek.</a:t>
            </a:r>
          </a:p>
        </p:txBody>
      </p:sp>
    </p:spTree>
    <p:extLst>
      <p:ext uri="{BB962C8B-B14F-4D97-AF65-F5344CB8AC3E}">
        <p14:creationId xmlns:p14="http://schemas.microsoft.com/office/powerpoint/2010/main" val="281451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238539"/>
            <a:ext cx="8596668" cy="2054087"/>
          </a:xfrm>
        </p:spPr>
        <p:txBody>
          <a:bodyPr>
            <a:normAutofit fontScale="90000"/>
          </a:bodyPr>
          <a:lstStyle/>
          <a:p>
            <a:pPr algn="ctr"/>
            <a:r>
              <a:rPr lang="tr-TR" dirty="0"/>
              <a:t>ANAYASA’DA ÇOCUK İLE İLGİLİ MADDELER </a:t>
            </a:r>
            <a:r>
              <a:rPr lang="tr-TR" dirty="0" smtClean="0"/>
              <a:t/>
            </a:r>
            <a:br>
              <a:rPr lang="tr-TR" dirty="0" smtClean="0"/>
            </a:br>
            <a:r>
              <a:rPr lang="tr-TR" dirty="0" smtClean="0"/>
              <a:t>SOSYAL </a:t>
            </a:r>
            <a:r>
              <a:rPr lang="tr-TR" dirty="0"/>
              <a:t>VE EKONOMİK HAKLAR VE ÖDEVLER</a:t>
            </a:r>
          </a:p>
        </p:txBody>
      </p:sp>
      <p:sp>
        <p:nvSpPr>
          <p:cNvPr id="3" name="İçerik Yer Tutucusu 2"/>
          <p:cNvSpPr>
            <a:spLocks noGrp="1"/>
          </p:cNvSpPr>
          <p:nvPr>
            <p:ph idx="1"/>
          </p:nvPr>
        </p:nvSpPr>
        <p:spPr>
          <a:xfrm>
            <a:off x="677334" y="2478158"/>
            <a:ext cx="8596668" cy="3563204"/>
          </a:xfrm>
        </p:spPr>
        <p:txBody>
          <a:bodyPr/>
          <a:lstStyle/>
          <a:p>
            <a:pPr marL="0" indent="0">
              <a:buNone/>
            </a:pPr>
            <a:r>
              <a:rPr lang="tr-TR" dirty="0">
                <a:solidFill>
                  <a:schemeClr val="accent2">
                    <a:lumMod val="50000"/>
                  </a:schemeClr>
                </a:solidFill>
              </a:rPr>
              <a:t>Ailenin </a:t>
            </a:r>
            <a:r>
              <a:rPr lang="tr-TR" dirty="0" smtClean="0">
                <a:solidFill>
                  <a:schemeClr val="accent2">
                    <a:lumMod val="50000"/>
                  </a:schemeClr>
                </a:solidFill>
              </a:rPr>
              <a:t>korunması</a:t>
            </a:r>
          </a:p>
          <a:p>
            <a:r>
              <a:rPr lang="tr-TR" dirty="0"/>
              <a:t>Madde 41 – Aile Türk toplumunun temelidir ve eşler arasında eşitliğe dayanır. Devlet, ailenin huzur ve refahı ile özellikle ananın ve çocukların korunması ve aile planlamasının öğretimi ile uygulanmasını sağlamak için gerekli tedbirleri alır, teşkilâtı kurar.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335" y="4903305"/>
            <a:ext cx="4366177" cy="195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4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185530"/>
            <a:ext cx="8596668" cy="5658679"/>
          </a:xfrm>
        </p:spPr>
        <p:txBody>
          <a:bodyPr>
            <a:normAutofit fontScale="85000" lnSpcReduction="10000"/>
          </a:bodyPr>
          <a:lstStyle/>
          <a:p>
            <a:pPr marL="0" indent="0">
              <a:buNone/>
            </a:pPr>
            <a:r>
              <a:rPr lang="tr-TR" sz="2800" dirty="0">
                <a:solidFill>
                  <a:schemeClr val="accent2">
                    <a:lumMod val="50000"/>
                  </a:schemeClr>
                </a:solidFill>
              </a:rPr>
              <a:t>Eğitim ve öğrenim hakkı ve </a:t>
            </a:r>
            <a:r>
              <a:rPr lang="tr-TR" sz="2800" dirty="0" smtClean="0">
                <a:solidFill>
                  <a:schemeClr val="accent2">
                    <a:lumMod val="50000"/>
                  </a:schemeClr>
                </a:solidFill>
              </a:rPr>
              <a:t>ödev</a:t>
            </a:r>
          </a:p>
          <a:p>
            <a:r>
              <a:rPr lang="tr-TR" dirty="0"/>
              <a:t>Madde 42 – Kimse, eğitim ve öğrenim hakkından yoksun bırakılamaz. Öğrenim hakkının kapsamı kanunla tespit edilir ve düzenlenir. </a:t>
            </a:r>
            <a:endParaRPr lang="tr-TR" dirty="0" smtClean="0"/>
          </a:p>
          <a:p>
            <a:pPr marL="0" indent="0">
              <a:buNone/>
            </a:pPr>
            <a:r>
              <a:rPr lang="tr-TR" dirty="0" smtClean="0"/>
              <a:t>Eğitim </a:t>
            </a:r>
            <a:r>
              <a:rPr lang="tr-TR" dirty="0"/>
              <a:t>ve öğretim, Atatürk ilkeleri ve inkılâpları doğrultusunda, çağdaş bilim ve eğitim esaslarına göre, Devletin gözetim ve denetimi altında yapılır. Bu esaslara aykırı eğitim ve öğretim yerleri açılamaz. </a:t>
            </a:r>
            <a:endParaRPr lang="tr-TR" dirty="0" smtClean="0"/>
          </a:p>
          <a:p>
            <a:pPr marL="0" indent="0">
              <a:buNone/>
            </a:pPr>
            <a:r>
              <a:rPr lang="tr-TR" dirty="0" smtClean="0"/>
              <a:t>Eğitim </a:t>
            </a:r>
            <a:r>
              <a:rPr lang="tr-TR" dirty="0"/>
              <a:t>ve öğretim hürriyeti, Anayasaya sadakat borcunu ortadan kaldırmaz. İlköğretim kız ve erkek bütün vatandaşlar için zorunludur ve Devlet okullarında parasızdır. </a:t>
            </a:r>
            <a:endParaRPr lang="tr-TR" dirty="0" smtClean="0"/>
          </a:p>
          <a:p>
            <a:pPr marL="0" indent="0">
              <a:buNone/>
            </a:pPr>
            <a:r>
              <a:rPr lang="tr-TR" dirty="0" smtClean="0"/>
              <a:t>Devlet</a:t>
            </a:r>
            <a:r>
              <a:rPr lang="tr-TR" dirty="0"/>
              <a:t>, maddi imkanlardan yoksun başarılı öğrencilerin, öğrenimlerini sürdürebilmeleri amacı ile burslar ve başka yollarla gerekli yardımları yapar. </a:t>
            </a:r>
            <a:endParaRPr lang="tr-TR" dirty="0" smtClean="0"/>
          </a:p>
          <a:p>
            <a:pPr marL="0" indent="0">
              <a:buNone/>
            </a:pPr>
            <a:r>
              <a:rPr lang="tr-TR" dirty="0" smtClean="0"/>
              <a:t>Eğitim </a:t>
            </a:r>
            <a:r>
              <a:rPr lang="tr-TR" dirty="0"/>
              <a:t>ve öğretim kurumlarında sadece eğitim, öğretim, araştırma ve inceleme ile ilgili faaliyetler yürütülür. Bu faaliyetler her ne suretle olursa olsun engellenemez. </a:t>
            </a:r>
            <a:endParaRPr lang="tr-TR" dirty="0" smtClean="0"/>
          </a:p>
          <a:p>
            <a:pPr marL="0" indent="0">
              <a:buNone/>
            </a:pPr>
            <a:r>
              <a:rPr lang="tr-TR" dirty="0" smtClean="0"/>
              <a:t>Türkçeden </a:t>
            </a:r>
            <a:r>
              <a:rPr lang="tr-TR" dirty="0"/>
              <a:t>başka hiçbir dil, eğitim ve öğretim kurumlarında Türk vatandaşlarına ana dilleri olarak okutulamaz ve öğretilemez. </a:t>
            </a:r>
          </a:p>
        </p:txBody>
      </p:sp>
    </p:spTree>
    <p:extLst>
      <p:ext uri="{BB962C8B-B14F-4D97-AF65-F5344CB8AC3E}">
        <p14:creationId xmlns:p14="http://schemas.microsoft.com/office/powerpoint/2010/main" val="25219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77334" y="609601"/>
            <a:ext cx="8596668" cy="5751442"/>
          </a:xfrm>
        </p:spPr>
        <p:txBody>
          <a:bodyPr/>
          <a:lstStyle/>
          <a:p>
            <a:pPr marL="0" indent="0">
              <a:buNone/>
            </a:pPr>
            <a:r>
              <a:rPr lang="tr-TR" dirty="0">
                <a:solidFill>
                  <a:schemeClr val="accent2">
                    <a:lumMod val="50000"/>
                  </a:schemeClr>
                </a:solidFill>
              </a:rPr>
              <a:t>Çalışma </a:t>
            </a:r>
            <a:r>
              <a:rPr lang="tr-TR" dirty="0" smtClean="0">
                <a:solidFill>
                  <a:schemeClr val="accent2">
                    <a:lumMod val="50000"/>
                  </a:schemeClr>
                </a:solidFill>
              </a:rPr>
              <a:t>şartları ve </a:t>
            </a:r>
            <a:r>
              <a:rPr lang="tr-TR" dirty="0">
                <a:solidFill>
                  <a:schemeClr val="accent2">
                    <a:lumMod val="50000"/>
                  </a:schemeClr>
                </a:solidFill>
              </a:rPr>
              <a:t>dinlenme </a:t>
            </a:r>
            <a:r>
              <a:rPr lang="tr-TR" dirty="0" smtClean="0">
                <a:solidFill>
                  <a:schemeClr val="accent2">
                    <a:lumMod val="50000"/>
                  </a:schemeClr>
                </a:solidFill>
              </a:rPr>
              <a:t>hakkı</a:t>
            </a:r>
          </a:p>
          <a:p>
            <a:r>
              <a:rPr lang="tr-TR" dirty="0"/>
              <a:t>Madde 50 – Kimse, yaşına, cinsiyetine ve gücüne uymayan işlerde çalıştırılamaz.  </a:t>
            </a:r>
            <a:endParaRPr lang="tr-TR" dirty="0" smtClean="0"/>
          </a:p>
          <a:p>
            <a:pPr marL="0" indent="0">
              <a:buNone/>
            </a:pPr>
            <a:r>
              <a:rPr lang="tr-TR" dirty="0" smtClean="0"/>
              <a:t>Küçükler </a:t>
            </a:r>
            <a:r>
              <a:rPr lang="tr-TR" dirty="0"/>
              <a:t>ve kadınlar ile bedeni ve ruhi yetersizliği olanlar çalışma </a:t>
            </a:r>
            <a:r>
              <a:rPr lang="tr-TR" dirty="0" smtClean="0"/>
              <a:t>şartları bakımından </a:t>
            </a:r>
            <a:r>
              <a:rPr lang="tr-TR" dirty="0"/>
              <a:t>özel olarak korunurlar. </a:t>
            </a:r>
            <a:endParaRPr lang="tr-TR" dirty="0" smtClean="0"/>
          </a:p>
          <a:p>
            <a:pPr marL="0" indent="0">
              <a:buNone/>
            </a:pPr>
            <a:r>
              <a:rPr lang="tr-TR" dirty="0" smtClean="0"/>
              <a:t>Dinlenmek </a:t>
            </a:r>
            <a:r>
              <a:rPr lang="tr-TR" dirty="0"/>
              <a:t>çalışanların hakkıdır. </a:t>
            </a:r>
            <a:endParaRPr lang="tr-TR" dirty="0" smtClean="0"/>
          </a:p>
          <a:p>
            <a:pPr marL="0" indent="0">
              <a:buNone/>
            </a:pPr>
            <a:r>
              <a:rPr lang="tr-TR" dirty="0" smtClean="0"/>
              <a:t>Ücretli </a:t>
            </a:r>
            <a:r>
              <a:rPr lang="tr-TR" dirty="0"/>
              <a:t>hafta ve bayram tatili ile ücretli yıllık izin hakları ve şartları kanunla düzenlenir.</a:t>
            </a:r>
          </a:p>
        </p:txBody>
      </p:sp>
    </p:spTree>
    <p:extLst>
      <p:ext uri="{BB962C8B-B14F-4D97-AF65-F5344CB8AC3E}">
        <p14:creationId xmlns:p14="http://schemas.microsoft.com/office/powerpoint/2010/main" val="249610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119270" y="0"/>
            <a:ext cx="8507895" cy="6506817"/>
          </a:xfrm>
        </p:spPr>
        <p:txBody>
          <a:bodyPr>
            <a:normAutofit/>
          </a:bodyPr>
          <a:lstStyle/>
          <a:p>
            <a:pPr marL="0" indent="0">
              <a:buNone/>
            </a:pPr>
            <a:r>
              <a:rPr lang="tr-TR" dirty="0">
                <a:solidFill>
                  <a:schemeClr val="accent2">
                    <a:lumMod val="50000"/>
                  </a:schemeClr>
                </a:solidFill>
              </a:rPr>
              <a:t>12.09.2010 Anayasa Referandumunda Eklenen </a:t>
            </a:r>
            <a:r>
              <a:rPr lang="tr-TR" dirty="0" smtClean="0">
                <a:solidFill>
                  <a:schemeClr val="accent2">
                    <a:lumMod val="50000"/>
                  </a:schemeClr>
                </a:solidFill>
              </a:rPr>
              <a:t>Madde</a:t>
            </a:r>
          </a:p>
          <a:p>
            <a:r>
              <a:rPr lang="tr-TR" dirty="0"/>
              <a:t>Madde 4 – Türkiye Cumhuriyeti Anayasasının 41 inci maddesinin kenar başlığı “I. Ailenin korunması ve çocuk hakları” şeklinde değiştirilmiş ve maddeye aşağıdaki fıkralar eklenmiştir: </a:t>
            </a:r>
            <a:endParaRPr lang="tr-TR" dirty="0" smtClean="0"/>
          </a:p>
          <a:p>
            <a:pPr marL="0" indent="0">
              <a:buNone/>
            </a:pPr>
            <a:r>
              <a:rPr lang="tr-TR" dirty="0" smtClean="0"/>
              <a:t>Her </a:t>
            </a:r>
            <a:r>
              <a:rPr lang="tr-TR" dirty="0"/>
              <a:t>çocuk, korunma ve bakımdan yararlanma, yüksek yararına açıkça </a:t>
            </a:r>
            <a:r>
              <a:rPr lang="tr-TR" dirty="0" smtClean="0"/>
              <a:t>aykırı olmadıkça</a:t>
            </a:r>
            <a:r>
              <a:rPr lang="tr-TR" dirty="0"/>
              <a:t>, ana ve babasıyla kişisel ve doğrudan ilişki kurma ve sürdürme hakkına sahiptir. </a:t>
            </a:r>
            <a:endParaRPr lang="tr-TR" dirty="0" smtClean="0"/>
          </a:p>
          <a:p>
            <a:pPr marL="0" indent="0">
              <a:buNone/>
            </a:pPr>
            <a:r>
              <a:rPr lang="tr-TR" dirty="0" smtClean="0"/>
              <a:t>Devlet</a:t>
            </a:r>
            <a:r>
              <a:rPr lang="tr-TR" dirty="0"/>
              <a:t>, her türlü istismara ve şiddete karşı çocukları koruyucu tedbirleri </a:t>
            </a:r>
            <a:r>
              <a:rPr lang="tr-TR" dirty="0" smtClean="0"/>
              <a:t>alır.</a:t>
            </a: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896" y="3326296"/>
            <a:ext cx="5605669" cy="353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629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
            <a:ext cx="8596668" cy="1046922"/>
          </a:xfrm>
        </p:spPr>
        <p:txBody>
          <a:bodyPr>
            <a:normAutofit/>
          </a:bodyPr>
          <a:lstStyle/>
          <a:p>
            <a:pPr algn="ctr"/>
            <a:r>
              <a:rPr lang="tr-TR" sz="4000" dirty="0" smtClean="0"/>
              <a:t>Çocuk </a:t>
            </a:r>
            <a:r>
              <a:rPr lang="tr-TR" sz="4000" dirty="0"/>
              <a:t>Hakları</a:t>
            </a:r>
          </a:p>
        </p:txBody>
      </p:sp>
      <p:sp>
        <p:nvSpPr>
          <p:cNvPr id="3" name="İçerik Yer Tutucusu 2"/>
          <p:cNvSpPr>
            <a:spLocks noGrp="1"/>
          </p:cNvSpPr>
          <p:nvPr>
            <p:ph idx="1"/>
          </p:nvPr>
        </p:nvSpPr>
        <p:spPr>
          <a:xfrm>
            <a:off x="5115340" y="795130"/>
            <a:ext cx="4969564" cy="6062869"/>
          </a:xfrm>
        </p:spPr>
        <p:txBody>
          <a:bodyPr>
            <a:normAutofit lnSpcReduction="10000"/>
          </a:bodyPr>
          <a:lstStyle/>
          <a:p>
            <a:pPr marL="0" indent="0">
              <a:buNone/>
            </a:pPr>
            <a:r>
              <a:rPr lang="tr-TR" sz="2800" dirty="0">
                <a:solidFill>
                  <a:schemeClr val="accent2">
                    <a:lumMod val="50000"/>
                  </a:schemeClr>
                </a:solidFill>
              </a:rPr>
              <a:t>Birleşmiş Milletler Çocuk Hakları Sözleşmesi </a:t>
            </a:r>
            <a:endParaRPr lang="tr-TR" sz="2800" dirty="0" smtClean="0">
              <a:solidFill>
                <a:schemeClr val="accent2">
                  <a:lumMod val="50000"/>
                </a:schemeClr>
              </a:solidFill>
            </a:endParaRPr>
          </a:p>
          <a:p>
            <a:r>
              <a:rPr lang="tr-TR" dirty="0" smtClean="0"/>
              <a:t>Çocuk </a:t>
            </a:r>
            <a:r>
              <a:rPr lang="tr-TR" dirty="0"/>
              <a:t>Hakları Sözleşmesi, çocuk haklarını düzenleyen, çocukların </a:t>
            </a:r>
            <a:r>
              <a:rPr lang="tr-TR" dirty="0" err="1"/>
              <a:t>Magna</a:t>
            </a:r>
            <a:r>
              <a:rPr lang="tr-TR" dirty="0"/>
              <a:t> </a:t>
            </a:r>
            <a:r>
              <a:rPr lang="tr-TR" dirty="0" err="1" smtClean="0"/>
              <a:t>Carta’sı</a:t>
            </a:r>
            <a:r>
              <a:rPr lang="tr-TR" dirty="0" smtClean="0"/>
              <a:t> İnsan </a:t>
            </a:r>
            <a:r>
              <a:rPr lang="tr-TR" dirty="0"/>
              <a:t>Hakları </a:t>
            </a:r>
            <a:r>
              <a:rPr lang="tr-TR" dirty="0" smtClean="0"/>
              <a:t>Yasası olarak </a:t>
            </a:r>
            <a:r>
              <a:rPr lang="tr-TR" dirty="0"/>
              <a:t>tanımlanabilecek en önemli uluslararası belgedir. </a:t>
            </a:r>
            <a:endParaRPr lang="tr-TR" dirty="0" smtClean="0"/>
          </a:p>
          <a:p>
            <a:r>
              <a:rPr lang="tr-TR" dirty="0" smtClean="0"/>
              <a:t>Sözleşme</a:t>
            </a:r>
            <a:r>
              <a:rPr lang="tr-TR" dirty="0"/>
              <a:t>, tüm dünya çocuklarının çağdaş ve kaliteli bir yaşam sürmesini amaçlayan önemli bir uluslararası belgedir. </a:t>
            </a:r>
            <a:endParaRPr lang="tr-TR" dirty="0" smtClean="0"/>
          </a:p>
          <a:p>
            <a:r>
              <a:rPr lang="tr-TR" dirty="0" smtClean="0"/>
              <a:t>Sözleşme</a:t>
            </a:r>
            <a:r>
              <a:rPr lang="tr-TR" dirty="0"/>
              <a:t>, şu an 193 ülke tarafından imzalanmış durumdadır. Sözleşmeyi imzalamayan ülkeler, Amerika Birleşik Devletleri ve Somali’dir.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8557"/>
            <a:ext cx="4929809" cy="498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616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Yüzeyler</Template>
  <TotalTime>183</TotalTime>
  <Words>4279</Words>
  <Application>Microsoft Office PowerPoint</Application>
  <PresentationFormat>Özel</PresentationFormat>
  <Paragraphs>233</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Yüzeyler</vt:lpstr>
      <vt:lpstr>ÇAĞ ÜNİVERSİTESİ SOSYAL HİZMET ve DANIŞMANLIK BÖLÜMÜ</vt:lpstr>
      <vt:lpstr> </vt:lpstr>
      <vt:lpstr> TÜRKİYE’DE ÇOCUK MEVZUATI</vt:lpstr>
      <vt:lpstr> </vt:lpstr>
      <vt:lpstr>ANAYASA’DA ÇOCUK İLE İLGİLİ MADDELER  SOSYAL VE EKONOMİK HAKLAR VE ÖDEVLER</vt:lpstr>
      <vt:lpstr> </vt:lpstr>
      <vt:lpstr> </vt:lpstr>
      <vt:lpstr> </vt:lpstr>
      <vt:lpstr>Çocuk Hakları</vt:lpstr>
      <vt:lpstr> </vt:lpstr>
      <vt:lpstr>Sözleşmenin bazı maddeleri şu şekildedir: </vt:lpstr>
      <vt:lpstr> </vt:lpstr>
      <vt:lpstr> </vt:lpstr>
      <vt:lpstr> </vt:lpstr>
      <vt:lpstr> </vt:lpstr>
      <vt:lpstr> </vt:lpstr>
      <vt:lpstr>Çocuk Haklarının Kullanılmasına İlişkin Avrupa Sözleşmesi </vt:lpstr>
      <vt:lpstr> </vt:lpstr>
      <vt:lpstr>Çocuk Koruma Kanunu </vt:lpstr>
      <vt:lpstr>Bu kanunun uygulanmasında çocuğun haklarının korunması amacıyla; </vt:lpstr>
      <vt:lpstr> </vt:lpstr>
      <vt:lpstr>Çocuk Koruma Kanunu’na göre beş tedbirin uygulanması mümkündür. Bunlar: </vt:lpstr>
      <vt:lpstr> </vt:lpstr>
      <vt:lpstr>Acil Korunma Kararı Alınması</vt:lpstr>
      <vt:lpstr> </vt:lpstr>
      <vt:lpstr>Çocuk Koruma Kanunu’nda çocuk mahkemelerinin görev ve yetkileri hakkında maddeler de bulunmaktadır. Anılan Kanunun 25. maddesine göre: </vt:lpstr>
      <vt:lpstr> </vt:lpstr>
      <vt:lpstr>Çocuk Mahkemelerinin Görevi </vt:lpstr>
      <vt:lpstr>ÇOCUK KORUMA SİSTEMİ MEVZUATI</vt:lpstr>
      <vt:lpstr> </vt:lpstr>
      <vt:lpstr> </vt:lpstr>
      <vt:lpstr> </vt:lpstr>
      <vt:lpstr> </vt:lpstr>
      <vt:lpstr> </vt:lpstr>
      <vt:lpstr>İş Kanunu </vt:lpstr>
      <vt:lpstr> </vt:lpstr>
      <vt:lpstr> </vt:lpstr>
      <vt:lpstr>TÜRKİYE’DE GENÇLİK MEVZUATI</vt:lpstr>
      <vt:lpstr>Gençlik ve Spor Bakanlığı</vt:lpstr>
      <vt:lpstr> </vt:lpstr>
      <vt:lpstr>Aile, Çalışma ve Sosyal Hizmetler Bakanlığı</vt:lpstr>
      <vt:lpstr> </vt:lpstr>
      <vt:lpstr>Kurum, kamu kurum ve kuruluşlarına gönderdiği isim listelerini düzenlerken korunmaya muhtaç çocuğun muhtaçlığının belirlenmesinde, aşağıdaki öncelik sırasını göz önünde bulundurur (md. 8): </vt:lpstr>
      <vt:lpstr> </vt:lpstr>
      <vt:lpstr>Çocuk ve Gençlik Merkezleri Yönetmeliği</vt:lpstr>
      <vt:lpstr>Çocuk ve Gençlik Merkezinin görevleri şu şekildedir: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Çağ Üniversitesi</dc:title>
  <dc:creator>Microsoft Office User</dc:creator>
  <cp:lastModifiedBy>Emine Sarac</cp:lastModifiedBy>
  <cp:revision>20</cp:revision>
  <dcterms:created xsi:type="dcterms:W3CDTF">2020-01-29T06:32:47Z</dcterms:created>
  <dcterms:modified xsi:type="dcterms:W3CDTF">2020-02-19T11:48:11Z</dcterms:modified>
</cp:coreProperties>
</file>