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71" r:id="rId13"/>
    <p:sldId id="273" r:id="rId14"/>
    <p:sldId id="275" r:id="rId15"/>
    <p:sldId id="27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018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31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96739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83251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56593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77253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12147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31648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67199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96286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4936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04389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60894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91126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53103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33903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79923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58713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3958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39819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556932" y="2726265"/>
            <a:ext cx="6815669" cy="2565398"/>
          </a:xfrm>
        </p:spPr>
        <p:txBody>
          <a:bodyPr/>
          <a:lstStyle/>
          <a:p>
            <a:r>
              <a:rPr lang="tr-TR" dirty="0" smtClean="0">
                <a:latin typeface="Comic Sans MS" pitchFamily="66" charset="0"/>
              </a:rPr>
              <a:t>İş Yerinde Protokol </a:t>
            </a:r>
            <a:r>
              <a:rPr lang="tr-TR" dirty="0" smtClean="0">
                <a:latin typeface="Comic Sans MS" pitchFamily="66" charset="0"/>
              </a:rPr>
              <a:t>Kuralları </a:t>
            </a:r>
            <a:br>
              <a:rPr lang="tr-TR" dirty="0" smtClean="0">
                <a:latin typeface="Comic Sans MS" pitchFamily="66" charset="0"/>
              </a:rPr>
            </a:br>
            <a:r>
              <a:rPr lang="tr-TR" dirty="0" smtClean="0">
                <a:latin typeface="Comic Sans MS" pitchFamily="66" charset="0"/>
              </a:rPr>
              <a:t>ve </a:t>
            </a:r>
            <a:r>
              <a:rPr lang="tr-TR" dirty="0" smtClean="0">
                <a:latin typeface="Comic Sans MS" pitchFamily="66" charset="0"/>
              </a:rPr>
              <a:t>İş Görüşmesi</a:t>
            </a:r>
            <a:br>
              <a:rPr lang="tr-TR" dirty="0" smtClean="0">
                <a:latin typeface="Comic Sans MS" pitchFamily="66" charset="0"/>
              </a:rPr>
            </a:br>
            <a:r>
              <a:rPr lang="tr-TR" dirty="0" smtClean="0">
                <a:latin typeface="Comic Sans MS" pitchFamily="66" charset="0"/>
              </a:rPr>
              <a:t>(Mülakat)</a:t>
            </a:r>
            <a:endParaRPr lang="tr-TR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2945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 idx="4294967295"/>
          </p:nvPr>
        </p:nvSpPr>
        <p:spPr>
          <a:xfrm>
            <a:off x="677334" y="1217084"/>
            <a:ext cx="4119563" cy="4572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İş görüşmeleri</a:t>
            </a:r>
            <a:endParaRPr lang="tr-T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4294967295"/>
          </p:nvPr>
        </p:nvSpPr>
        <p:spPr>
          <a:xfrm>
            <a:off x="922866" y="1955800"/>
            <a:ext cx="10520363" cy="3355975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tr-TR" b="1" u="sng" dirty="0" smtClean="0">
                <a:solidFill>
                  <a:srgbClr val="002060"/>
                </a:solidFill>
                <a:latin typeface="Comic Sans MS" pitchFamily="66" charset="0"/>
              </a:rPr>
              <a:t>İş Görüşmelerinin Başarısını Etkileyen Unsurlar </a:t>
            </a:r>
          </a:p>
          <a:p>
            <a:pPr algn="just"/>
            <a:r>
              <a:rPr lang="tr-TR" sz="1800" b="1" dirty="0">
                <a:solidFill>
                  <a:srgbClr val="002060"/>
                </a:solidFill>
                <a:latin typeface="Comic Sans MS" pitchFamily="66" charset="0"/>
              </a:rPr>
              <a:t>Başvuru dilekçesi yazımı </a:t>
            </a:r>
          </a:p>
          <a:p>
            <a:pPr algn="just"/>
            <a:r>
              <a:rPr lang="tr-TR" sz="1800" b="1" dirty="0" smtClean="0">
                <a:solidFill>
                  <a:srgbClr val="002060"/>
                </a:solidFill>
                <a:latin typeface="Comic Sans MS" pitchFamily="66" charset="0"/>
              </a:rPr>
              <a:t>Özgeçmiş </a:t>
            </a:r>
            <a:r>
              <a:rPr lang="tr-TR" sz="1800" b="1" dirty="0">
                <a:solidFill>
                  <a:srgbClr val="002060"/>
                </a:solidFill>
                <a:latin typeface="Comic Sans MS" pitchFamily="66" charset="0"/>
              </a:rPr>
              <a:t>hazırlama </a:t>
            </a:r>
          </a:p>
          <a:p>
            <a:pPr algn="just"/>
            <a:r>
              <a:rPr lang="tr-TR" sz="1800" b="1" dirty="0" smtClean="0">
                <a:solidFill>
                  <a:srgbClr val="002060"/>
                </a:solidFill>
                <a:latin typeface="Comic Sans MS" pitchFamily="66" charset="0"/>
              </a:rPr>
              <a:t>Giysi </a:t>
            </a:r>
            <a:endParaRPr lang="tr-TR" sz="1800" b="1" dirty="0">
              <a:solidFill>
                <a:srgbClr val="002060"/>
              </a:solidFill>
              <a:latin typeface="Comic Sans MS" pitchFamily="66" charset="0"/>
            </a:endParaRPr>
          </a:p>
          <a:p>
            <a:pPr algn="just"/>
            <a:r>
              <a:rPr lang="tr-TR" sz="1800" b="1" dirty="0">
                <a:solidFill>
                  <a:srgbClr val="002060"/>
                </a:solidFill>
                <a:latin typeface="Comic Sans MS" pitchFamily="66" charset="0"/>
              </a:rPr>
              <a:t>Selamlaşma </a:t>
            </a:r>
          </a:p>
          <a:p>
            <a:pPr algn="just"/>
            <a:r>
              <a:rPr lang="tr-TR" sz="1800" b="1" dirty="0">
                <a:solidFill>
                  <a:srgbClr val="002060"/>
                </a:solidFill>
                <a:latin typeface="Comic Sans MS" pitchFamily="66" charset="0"/>
              </a:rPr>
              <a:t>Hitap </a:t>
            </a:r>
          </a:p>
          <a:p>
            <a:pPr algn="just"/>
            <a:r>
              <a:rPr lang="tr-TR" sz="1800" b="1" dirty="0">
                <a:solidFill>
                  <a:srgbClr val="002060"/>
                </a:solidFill>
                <a:latin typeface="Comic Sans MS" pitchFamily="66" charset="0"/>
              </a:rPr>
              <a:t>Duruş, oturuş, davranış </a:t>
            </a:r>
          </a:p>
          <a:p>
            <a:pPr algn="just"/>
            <a:r>
              <a:rPr lang="tr-TR" sz="1800" b="1" dirty="0">
                <a:solidFill>
                  <a:srgbClr val="002060"/>
                </a:solidFill>
                <a:latin typeface="Comic Sans MS" pitchFamily="66" charset="0"/>
              </a:rPr>
              <a:t>Konuşma biçimi </a:t>
            </a:r>
            <a:endParaRPr lang="tr-TR" sz="18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algn="just">
              <a:buNone/>
            </a:pPr>
            <a:endParaRPr lang="tr-TR" sz="18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algn="just">
              <a:buNone/>
            </a:pPr>
            <a:r>
              <a:rPr lang="tr-TR" sz="1800" b="1" dirty="0" smtClean="0">
                <a:solidFill>
                  <a:srgbClr val="002060"/>
                </a:solidFill>
                <a:latin typeface="Comic Sans MS" pitchFamily="66" charset="0"/>
              </a:rPr>
              <a:t>Yazılı </a:t>
            </a:r>
            <a:r>
              <a:rPr lang="tr-TR" sz="1800" b="1" dirty="0">
                <a:solidFill>
                  <a:srgbClr val="002060"/>
                </a:solidFill>
                <a:latin typeface="Comic Sans MS" pitchFamily="66" charset="0"/>
              </a:rPr>
              <a:t>sınavlarda başarılı olan bir çok kişi yukarıdaki konulara dikkat etmedikleri için işi </a:t>
            </a:r>
            <a:r>
              <a:rPr lang="tr-TR" sz="1800" b="1" dirty="0" smtClean="0">
                <a:solidFill>
                  <a:srgbClr val="002060"/>
                </a:solidFill>
                <a:latin typeface="Comic Sans MS" pitchFamily="66" charset="0"/>
              </a:rPr>
              <a:t>kaybetmektedirler.</a:t>
            </a:r>
            <a:endParaRPr lang="tr-TR" sz="1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8461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 idx="4294967295"/>
          </p:nvPr>
        </p:nvSpPr>
        <p:spPr>
          <a:xfrm>
            <a:off x="931333" y="896408"/>
            <a:ext cx="4538663" cy="688975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İş görüşmeleri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4294967295"/>
          </p:nvPr>
        </p:nvSpPr>
        <p:spPr>
          <a:xfrm>
            <a:off x="1405466" y="1710268"/>
            <a:ext cx="9110134" cy="3489325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tr-TR" dirty="0" smtClean="0">
                <a:solidFill>
                  <a:srgbClr val="002060"/>
                </a:solidFill>
                <a:latin typeface="Comic Sans MS" pitchFamily="66" charset="0"/>
              </a:rPr>
              <a:t>İş görüşmelerinde aranan en önemli özellikler, adayların üstün bilgi ve becerileri değil, başvuruda bulunduğu kurumun dokusuna uygun, uyumlu ve olgun ilişkileri sağlayacak, iletişim becerileri yüksek kişilerdir.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tr-TR" dirty="0" smtClean="0">
                <a:solidFill>
                  <a:srgbClr val="002060"/>
                </a:solidFill>
                <a:latin typeface="Comic Sans MS" pitchFamily="66" charset="0"/>
              </a:rPr>
              <a:t>Kişiye, </a:t>
            </a:r>
            <a:r>
              <a:rPr lang="tr-TR" dirty="0">
                <a:solidFill>
                  <a:srgbClr val="002060"/>
                </a:solidFill>
                <a:latin typeface="Comic Sans MS" pitchFamily="66" charset="0"/>
              </a:rPr>
              <a:t>işle ilgili bilgi ve beceriler kurum tarafından </a:t>
            </a:r>
            <a:r>
              <a:rPr lang="tr-TR" dirty="0" smtClean="0">
                <a:solidFill>
                  <a:srgbClr val="002060"/>
                </a:solidFill>
                <a:latin typeface="Comic Sans MS" pitchFamily="66" charset="0"/>
              </a:rPr>
              <a:t>kazandırılabilir.  Ancak kişilerarası ilişkilerde uyumsuzluk, </a:t>
            </a:r>
            <a:r>
              <a:rPr lang="tr-TR" dirty="0">
                <a:solidFill>
                  <a:srgbClr val="002060"/>
                </a:solidFill>
                <a:latin typeface="Comic Sans MS" pitchFamily="66" charset="0"/>
              </a:rPr>
              <a:t>iletişim </a:t>
            </a:r>
            <a:r>
              <a:rPr lang="tr-TR" dirty="0" smtClean="0">
                <a:solidFill>
                  <a:srgbClr val="002060"/>
                </a:solidFill>
                <a:latin typeface="Comic Sans MS" pitchFamily="66" charset="0"/>
              </a:rPr>
              <a:t>sorunları ve kişilik kusurlarını düzeltmek oldukça zordur.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tr-TR" dirty="0" smtClean="0">
                <a:solidFill>
                  <a:srgbClr val="002060"/>
                </a:solidFill>
                <a:latin typeface="Comic Sans MS" pitchFamily="66" charset="0"/>
              </a:rPr>
              <a:t>Bu özellikleri edinememiş kişiler tercih edilmez. </a:t>
            </a:r>
            <a:endParaRPr lang="tr-TR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306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4294967295"/>
          </p:nvPr>
        </p:nvSpPr>
        <p:spPr>
          <a:xfrm>
            <a:off x="922867" y="999067"/>
            <a:ext cx="10312400" cy="4952999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tr-TR" sz="2800" b="1" dirty="0" smtClean="0">
                <a:solidFill>
                  <a:srgbClr val="002060"/>
                </a:solidFill>
                <a:latin typeface="Comic Sans MS" pitchFamily="66" charset="0"/>
              </a:rPr>
              <a:t>Özgeçmiş Hazırlama</a:t>
            </a:r>
          </a:p>
          <a:p>
            <a:pPr algn="just">
              <a:lnSpc>
                <a:spcPct val="140000"/>
              </a:lnSpc>
              <a:buFont typeface="Wingdings" pitchFamily="2" charset="2"/>
              <a:buChar char="q"/>
            </a:pPr>
            <a:r>
              <a:rPr lang="tr-TR" sz="2000" dirty="0" smtClean="0">
                <a:solidFill>
                  <a:srgbClr val="002060"/>
                </a:solidFill>
                <a:latin typeface="Comic Sans MS" pitchFamily="66" charset="0"/>
              </a:rPr>
              <a:t>Özgeçmiş </a:t>
            </a:r>
            <a:r>
              <a:rPr lang="tr-TR" sz="2000" dirty="0">
                <a:solidFill>
                  <a:srgbClr val="002060"/>
                </a:solidFill>
                <a:latin typeface="Comic Sans MS" pitchFamily="66" charset="0"/>
              </a:rPr>
              <a:t>adayı </a:t>
            </a:r>
            <a:r>
              <a:rPr lang="tr-TR" sz="2000" dirty="0" smtClean="0">
                <a:solidFill>
                  <a:srgbClr val="002060"/>
                </a:solidFill>
                <a:latin typeface="Comic Sans MS" pitchFamily="66" charset="0"/>
              </a:rPr>
              <a:t>en iyi şekilde tanımlayan/tanıtan, başka bir deyişle pazarlayan </a:t>
            </a:r>
            <a:r>
              <a:rPr lang="tr-TR" sz="2000" dirty="0">
                <a:solidFill>
                  <a:srgbClr val="002060"/>
                </a:solidFill>
                <a:latin typeface="Comic Sans MS" pitchFamily="66" charset="0"/>
              </a:rPr>
              <a:t>bir </a:t>
            </a:r>
            <a:r>
              <a:rPr lang="tr-TR" sz="2000" dirty="0" smtClean="0">
                <a:solidFill>
                  <a:srgbClr val="002060"/>
                </a:solidFill>
                <a:latin typeface="Comic Sans MS" pitchFamily="66" charset="0"/>
              </a:rPr>
              <a:t>araçtır. Bu </a:t>
            </a:r>
            <a:r>
              <a:rPr lang="tr-TR" sz="2000" dirty="0">
                <a:solidFill>
                  <a:srgbClr val="002060"/>
                </a:solidFill>
                <a:latin typeface="Comic Sans MS" pitchFamily="66" charset="0"/>
              </a:rPr>
              <a:t>nedenle </a:t>
            </a:r>
            <a:r>
              <a:rPr lang="tr-TR" sz="2000" dirty="0" smtClean="0">
                <a:solidFill>
                  <a:srgbClr val="002060"/>
                </a:solidFill>
                <a:latin typeface="Comic Sans MS" pitchFamily="66" charset="0"/>
              </a:rPr>
              <a:t>özenle </a:t>
            </a:r>
            <a:r>
              <a:rPr lang="tr-TR" sz="2000" dirty="0">
                <a:solidFill>
                  <a:srgbClr val="002060"/>
                </a:solidFill>
                <a:latin typeface="Comic Sans MS" pitchFamily="66" charset="0"/>
              </a:rPr>
              <a:t>ve kurallara uygun bir şekilde </a:t>
            </a:r>
            <a:r>
              <a:rPr lang="tr-TR" sz="2000" dirty="0" smtClean="0">
                <a:solidFill>
                  <a:srgbClr val="002060"/>
                </a:solidFill>
                <a:latin typeface="Comic Sans MS" pitchFamily="66" charset="0"/>
              </a:rPr>
              <a:t>hazırlanmalıdır.</a:t>
            </a:r>
            <a:endParaRPr lang="tr-TR" sz="2000" dirty="0">
              <a:solidFill>
                <a:srgbClr val="002060"/>
              </a:solidFill>
              <a:latin typeface="Comic Sans MS" pitchFamily="66" charset="0"/>
            </a:endParaRPr>
          </a:p>
          <a:p>
            <a:pPr algn="just">
              <a:lnSpc>
                <a:spcPct val="140000"/>
              </a:lnSpc>
              <a:buFont typeface="Wingdings" pitchFamily="2" charset="2"/>
              <a:buChar char="q"/>
            </a:pPr>
            <a:r>
              <a:rPr lang="tr-TR" sz="2000" dirty="0" smtClean="0">
                <a:solidFill>
                  <a:srgbClr val="002060"/>
                </a:solidFill>
                <a:latin typeface="Comic Sans MS" pitchFamily="66" charset="0"/>
              </a:rPr>
              <a:t>Özgeçmiş bilgisayarda hazırlanmalı, A4 </a:t>
            </a:r>
            <a:r>
              <a:rPr lang="tr-TR" sz="2000" dirty="0">
                <a:solidFill>
                  <a:srgbClr val="002060"/>
                </a:solidFill>
                <a:latin typeface="Comic Sans MS" pitchFamily="66" charset="0"/>
              </a:rPr>
              <a:t>beyaz kağıt kullanılmalı, </a:t>
            </a:r>
            <a:r>
              <a:rPr lang="tr-TR" sz="2000" dirty="0" smtClean="0">
                <a:solidFill>
                  <a:srgbClr val="002060"/>
                </a:solidFill>
                <a:latin typeface="Comic Sans MS" pitchFamily="66" charset="0"/>
              </a:rPr>
              <a:t>yazım kurallarına uyulmalı ve özellikle ifade hatalarından kaçınılmalıdır. </a:t>
            </a:r>
            <a:endParaRPr lang="tr-TR" sz="2000" dirty="0">
              <a:solidFill>
                <a:srgbClr val="002060"/>
              </a:solidFill>
              <a:latin typeface="Comic Sans MS" pitchFamily="66" charset="0"/>
            </a:endParaRPr>
          </a:p>
          <a:p>
            <a:pPr algn="just">
              <a:lnSpc>
                <a:spcPct val="140000"/>
              </a:lnSpc>
              <a:buFont typeface="Wingdings" pitchFamily="2" charset="2"/>
              <a:buChar char="q"/>
            </a:pPr>
            <a:r>
              <a:rPr lang="tr-TR" sz="2000" dirty="0" smtClean="0">
                <a:solidFill>
                  <a:srgbClr val="002060"/>
                </a:solidFill>
                <a:latin typeface="Comic Sans MS" pitchFamily="66" charset="0"/>
              </a:rPr>
              <a:t>Özgeçmiş yazımında kullanılan dil abartılı</a:t>
            </a:r>
            <a:r>
              <a:rPr lang="tr-TR" sz="2000" dirty="0">
                <a:solidFill>
                  <a:srgbClr val="002060"/>
                </a:solidFill>
                <a:latin typeface="Comic Sans MS" pitchFamily="66" charset="0"/>
              </a:rPr>
              <a:t>, süslü ve teknik </a:t>
            </a:r>
            <a:r>
              <a:rPr lang="tr-TR" sz="2000" dirty="0" smtClean="0">
                <a:solidFill>
                  <a:srgbClr val="002060"/>
                </a:solidFill>
                <a:latin typeface="Comic Sans MS" pitchFamily="66" charset="0"/>
              </a:rPr>
              <a:t>olmamalıdır. </a:t>
            </a:r>
            <a:endParaRPr lang="tr-TR" sz="2000" dirty="0">
              <a:solidFill>
                <a:srgbClr val="002060"/>
              </a:solidFill>
              <a:latin typeface="Comic Sans MS" pitchFamily="66" charset="0"/>
            </a:endParaRPr>
          </a:p>
          <a:p>
            <a:pPr algn="just">
              <a:lnSpc>
                <a:spcPct val="140000"/>
              </a:lnSpc>
              <a:buFont typeface="Wingdings" pitchFamily="2" charset="2"/>
              <a:buChar char="q"/>
            </a:pPr>
            <a:r>
              <a:rPr lang="tr-TR" sz="2000" dirty="0" smtClean="0">
                <a:solidFill>
                  <a:srgbClr val="002060"/>
                </a:solidFill>
                <a:latin typeface="Comic Sans MS" pitchFamily="66" charset="0"/>
              </a:rPr>
              <a:t>Bilgilerin </a:t>
            </a:r>
            <a:r>
              <a:rPr lang="tr-TR" sz="2000" dirty="0">
                <a:solidFill>
                  <a:srgbClr val="002060"/>
                </a:solidFill>
                <a:latin typeface="Comic Sans MS" pitchFamily="66" charset="0"/>
              </a:rPr>
              <a:t>tam ve doğru </a:t>
            </a:r>
            <a:r>
              <a:rPr lang="tr-TR" sz="2000" dirty="0" smtClean="0">
                <a:solidFill>
                  <a:srgbClr val="002060"/>
                </a:solidFill>
                <a:latin typeface="Comic Sans MS" pitchFamily="66" charset="0"/>
              </a:rPr>
              <a:t>olduğu kontrol edilmelidir.</a:t>
            </a:r>
          </a:p>
          <a:p>
            <a:pPr algn="just">
              <a:lnSpc>
                <a:spcPct val="140000"/>
              </a:lnSpc>
              <a:buFont typeface="Wingdings" pitchFamily="2" charset="2"/>
              <a:buChar char="q"/>
            </a:pPr>
            <a:r>
              <a:rPr lang="tr-TR" sz="2000" dirty="0" smtClean="0">
                <a:solidFill>
                  <a:srgbClr val="002060"/>
                </a:solidFill>
                <a:latin typeface="Comic Sans MS" pitchFamily="66" charset="0"/>
              </a:rPr>
              <a:t>Yetenekler ve başarılar abartılmamalıdır. </a:t>
            </a:r>
          </a:p>
          <a:p>
            <a:pPr algn="just">
              <a:lnSpc>
                <a:spcPct val="140000"/>
              </a:lnSpc>
              <a:buFont typeface="Wingdings" pitchFamily="2" charset="2"/>
              <a:buChar char="q"/>
            </a:pPr>
            <a:r>
              <a:rPr lang="tr-TR" sz="2000" dirty="0" smtClean="0">
                <a:solidFill>
                  <a:srgbClr val="002060"/>
                </a:solidFill>
                <a:latin typeface="Comic Sans MS" pitchFamily="66" charset="0"/>
              </a:rPr>
              <a:t>Kişisel bilgilere (yaş, kilo, boy, renk gibi) yer verilmemelidir. </a:t>
            </a:r>
          </a:p>
          <a:p>
            <a:pPr algn="just">
              <a:lnSpc>
                <a:spcPct val="140000"/>
              </a:lnSpc>
              <a:buFont typeface="Wingdings" pitchFamily="2" charset="2"/>
              <a:buChar char="q"/>
            </a:pPr>
            <a:r>
              <a:rPr lang="tr-TR" sz="2000" dirty="0" smtClean="0">
                <a:solidFill>
                  <a:srgbClr val="002060"/>
                </a:solidFill>
                <a:latin typeface="Comic Sans MS" pitchFamily="66" charset="0"/>
              </a:rPr>
              <a:t>Referans istenmiyorsa verilmemelidir.</a:t>
            </a:r>
          </a:p>
          <a:p>
            <a:pPr algn="just">
              <a:lnSpc>
                <a:spcPct val="140000"/>
              </a:lnSpc>
              <a:buFont typeface="Wingdings" pitchFamily="2" charset="2"/>
              <a:buChar char="q"/>
            </a:pPr>
            <a:r>
              <a:rPr lang="tr-TR" sz="2000" dirty="0" smtClean="0">
                <a:solidFill>
                  <a:srgbClr val="002060"/>
                </a:solidFill>
                <a:latin typeface="Comic Sans MS" pitchFamily="66" charset="0"/>
              </a:rPr>
              <a:t>İmza bulunmamalıdır.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endParaRPr lang="tr-TR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40474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4294967295"/>
          </p:nvPr>
        </p:nvSpPr>
        <p:spPr>
          <a:xfrm>
            <a:off x="855133" y="795337"/>
            <a:ext cx="10363200" cy="5292195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tr-TR" sz="2600" b="1" dirty="0" smtClean="0">
                <a:solidFill>
                  <a:srgbClr val="002060"/>
                </a:solidFill>
                <a:latin typeface="Comic Sans MS" pitchFamily="66" charset="0"/>
              </a:rPr>
              <a:t>Özgeçmiş hazırlarken;</a:t>
            </a:r>
            <a:endParaRPr lang="tr-TR" sz="2600" b="1" dirty="0">
              <a:solidFill>
                <a:srgbClr val="002060"/>
              </a:solidFill>
              <a:latin typeface="Comic Sans MS" pitchFamily="66" charset="0"/>
            </a:endParaRPr>
          </a:p>
          <a:p>
            <a:pPr lvl="1"/>
            <a:r>
              <a:rPr lang="tr-TR" dirty="0">
                <a:solidFill>
                  <a:srgbClr val="002060"/>
                </a:solidFill>
                <a:latin typeface="Comic Sans MS" pitchFamily="66" charset="0"/>
              </a:rPr>
              <a:t>Doğum tarihi ve yeri </a:t>
            </a:r>
          </a:p>
          <a:p>
            <a:pPr lvl="1"/>
            <a:r>
              <a:rPr lang="tr-TR" dirty="0" smtClean="0">
                <a:solidFill>
                  <a:srgbClr val="002060"/>
                </a:solidFill>
                <a:latin typeface="Comic Sans MS" pitchFamily="66" charset="0"/>
              </a:rPr>
              <a:t>Medeni </a:t>
            </a:r>
            <a:r>
              <a:rPr lang="tr-TR" dirty="0">
                <a:solidFill>
                  <a:srgbClr val="002060"/>
                </a:solidFill>
                <a:latin typeface="Comic Sans MS" pitchFamily="66" charset="0"/>
              </a:rPr>
              <a:t>durum </a:t>
            </a:r>
          </a:p>
          <a:p>
            <a:pPr lvl="1"/>
            <a:r>
              <a:rPr lang="tr-TR" dirty="0" smtClean="0">
                <a:solidFill>
                  <a:srgbClr val="002060"/>
                </a:solidFill>
                <a:latin typeface="Comic Sans MS" pitchFamily="66" charset="0"/>
              </a:rPr>
              <a:t>Askerlik </a:t>
            </a:r>
            <a:r>
              <a:rPr lang="tr-TR" dirty="0">
                <a:solidFill>
                  <a:srgbClr val="002060"/>
                </a:solidFill>
                <a:latin typeface="Comic Sans MS" pitchFamily="66" charset="0"/>
              </a:rPr>
              <a:t>durumu </a:t>
            </a:r>
          </a:p>
          <a:p>
            <a:pPr lvl="1"/>
            <a:r>
              <a:rPr lang="tr-TR" dirty="0" smtClean="0">
                <a:solidFill>
                  <a:srgbClr val="002060"/>
                </a:solidFill>
                <a:latin typeface="Comic Sans MS" pitchFamily="66" charset="0"/>
              </a:rPr>
              <a:t>Yabancı </a:t>
            </a:r>
            <a:r>
              <a:rPr lang="tr-TR" dirty="0">
                <a:solidFill>
                  <a:srgbClr val="002060"/>
                </a:solidFill>
                <a:latin typeface="Comic Sans MS" pitchFamily="66" charset="0"/>
              </a:rPr>
              <a:t>dil ve bilgisayar bilgisi </a:t>
            </a:r>
            <a:endParaRPr lang="tr-TR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buNone/>
            </a:pPr>
            <a:r>
              <a:rPr lang="tr-TR" u="sng" dirty="0" smtClean="0">
                <a:solidFill>
                  <a:srgbClr val="002060"/>
                </a:solidFill>
                <a:latin typeface="Comic Sans MS" pitchFamily="66" charset="0"/>
              </a:rPr>
              <a:t>Ters Kronolojik Sıra İle;</a:t>
            </a:r>
          </a:p>
          <a:p>
            <a:pPr lvl="1">
              <a:lnSpc>
                <a:spcPct val="150000"/>
              </a:lnSpc>
            </a:pPr>
            <a:r>
              <a:rPr lang="tr-TR" dirty="0" smtClean="0">
                <a:solidFill>
                  <a:srgbClr val="002060"/>
                </a:solidFill>
                <a:latin typeface="Comic Sans MS" pitchFamily="66" charset="0"/>
              </a:rPr>
              <a:t>Eğitim Durumu </a:t>
            </a:r>
          </a:p>
          <a:p>
            <a:pPr lvl="1">
              <a:lnSpc>
                <a:spcPct val="150000"/>
              </a:lnSpc>
            </a:pPr>
            <a:r>
              <a:rPr lang="tr-TR" dirty="0" smtClean="0">
                <a:solidFill>
                  <a:srgbClr val="002060"/>
                </a:solidFill>
                <a:latin typeface="Comic Sans MS" pitchFamily="66" charset="0"/>
              </a:rPr>
              <a:t>Görevler </a:t>
            </a:r>
          </a:p>
          <a:p>
            <a:pPr lvl="1">
              <a:lnSpc>
                <a:spcPct val="150000"/>
              </a:lnSpc>
            </a:pPr>
            <a:r>
              <a:rPr lang="tr-TR" dirty="0" smtClean="0">
                <a:solidFill>
                  <a:srgbClr val="002060"/>
                </a:solidFill>
                <a:latin typeface="Comic Sans MS" pitchFamily="66" charset="0"/>
              </a:rPr>
              <a:t>Başarılı Çalışmalar </a:t>
            </a:r>
          </a:p>
          <a:p>
            <a:pPr lvl="1">
              <a:lnSpc>
                <a:spcPct val="150000"/>
              </a:lnSpc>
            </a:pPr>
            <a:r>
              <a:rPr lang="tr-TR" dirty="0" smtClean="0">
                <a:solidFill>
                  <a:srgbClr val="002060"/>
                </a:solidFill>
                <a:latin typeface="Comic Sans MS" pitchFamily="66" charset="0"/>
              </a:rPr>
              <a:t>Yayınlar </a:t>
            </a:r>
          </a:p>
          <a:p>
            <a:pPr lvl="1">
              <a:lnSpc>
                <a:spcPct val="150000"/>
              </a:lnSpc>
            </a:pPr>
            <a:r>
              <a:rPr lang="tr-TR" dirty="0" smtClean="0">
                <a:solidFill>
                  <a:srgbClr val="002060"/>
                </a:solidFill>
                <a:latin typeface="Comic Sans MS" pitchFamily="66" charset="0"/>
              </a:rPr>
              <a:t>Ödüller</a:t>
            </a:r>
          </a:p>
          <a:p>
            <a:pPr lvl="1">
              <a:lnSpc>
                <a:spcPct val="150000"/>
              </a:lnSpc>
            </a:pPr>
            <a:r>
              <a:rPr lang="tr-TR" dirty="0" smtClean="0">
                <a:solidFill>
                  <a:srgbClr val="002060"/>
                </a:solidFill>
                <a:latin typeface="Comic Sans MS" pitchFamily="66" charset="0"/>
              </a:rPr>
              <a:t>Son Altı Ay İçinde Çekilmiş İyi Bir Fotoğraf Eklenmelidir.</a:t>
            </a:r>
            <a:endParaRPr lang="tr-TR" dirty="0" smtClean="0">
              <a:latin typeface="Comic Sans MS" pitchFamily="66" charset="0"/>
            </a:endParaRPr>
          </a:p>
          <a:p>
            <a:endParaRPr lang="tr-TR" dirty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tr-TR" u="sng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93507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4294967295"/>
          </p:nvPr>
        </p:nvSpPr>
        <p:spPr>
          <a:xfrm>
            <a:off x="685800" y="643467"/>
            <a:ext cx="10676467" cy="568113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10000"/>
              </a:lnSpc>
              <a:buNone/>
            </a:pPr>
            <a:r>
              <a:rPr lang="tr-TR" sz="2000" b="1" dirty="0" smtClean="0">
                <a:solidFill>
                  <a:srgbClr val="002060"/>
                </a:solidFill>
                <a:latin typeface="Comic Sans MS" pitchFamily="66" charset="0"/>
              </a:rPr>
              <a:t>İş Görüşmelerinde Dikkat Edilmesi Gereken Konular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tr-TR" sz="1400" dirty="0" smtClean="0">
                <a:solidFill>
                  <a:srgbClr val="002060"/>
                </a:solidFill>
                <a:latin typeface="Comic Sans MS" pitchFamily="66" charset="0"/>
              </a:rPr>
              <a:t>İş </a:t>
            </a:r>
            <a:r>
              <a:rPr lang="tr-TR" sz="1400" dirty="0">
                <a:solidFill>
                  <a:srgbClr val="002060"/>
                </a:solidFill>
                <a:latin typeface="Comic Sans MS" pitchFamily="66" charset="0"/>
              </a:rPr>
              <a:t>görüşmesine gidilecek kurum hakkında önceden bilgi sahibi olunmalıdır. </a:t>
            </a:r>
          </a:p>
          <a:p>
            <a:pPr marL="742950" lvl="2">
              <a:lnSpc>
                <a:spcPct val="110000"/>
              </a:lnSpc>
              <a:buFont typeface="Wingdings" pitchFamily="2" charset="2"/>
              <a:buChar char="q"/>
            </a:pPr>
            <a:r>
              <a:rPr lang="tr-TR" sz="1400" dirty="0">
                <a:solidFill>
                  <a:srgbClr val="002060"/>
                </a:solidFill>
                <a:latin typeface="Comic Sans MS" pitchFamily="66" charset="0"/>
              </a:rPr>
              <a:t>Kurumun yapısı, amaçları, hizmet alanı </a:t>
            </a:r>
          </a:p>
          <a:p>
            <a:pPr marL="742950" lvl="2">
              <a:lnSpc>
                <a:spcPct val="110000"/>
              </a:lnSpc>
              <a:buFont typeface="Wingdings" pitchFamily="2" charset="2"/>
              <a:buChar char="q"/>
            </a:pPr>
            <a:r>
              <a:rPr lang="tr-TR" sz="1400" dirty="0">
                <a:solidFill>
                  <a:srgbClr val="002060"/>
                </a:solidFill>
                <a:latin typeface="Comic Sans MS" pitchFamily="66" charset="0"/>
              </a:rPr>
              <a:t>Yöneticilerin unvan ad ve soyadları </a:t>
            </a:r>
          </a:p>
          <a:p>
            <a:pPr marL="742950" lvl="2">
              <a:lnSpc>
                <a:spcPct val="110000"/>
              </a:lnSpc>
              <a:buFont typeface="Wingdings" pitchFamily="2" charset="2"/>
              <a:buChar char="q"/>
            </a:pPr>
            <a:r>
              <a:rPr lang="tr-TR" sz="1400" dirty="0">
                <a:solidFill>
                  <a:srgbClr val="002060"/>
                </a:solidFill>
                <a:latin typeface="Comic Sans MS" pitchFamily="66" charset="0"/>
              </a:rPr>
              <a:t>Ödenen ücretler hakkında fikir sahibi </a:t>
            </a:r>
            <a:r>
              <a:rPr lang="tr-TR" sz="1400" dirty="0" smtClean="0">
                <a:solidFill>
                  <a:srgbClr val="002060"/>
                </a:solidFill>
                <a:latin typeface="Comic Sans MS" pitchFamily="66" charset="0"/>
              </a:rPr>
              <a:t>olunmalıdır.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q"/>
            </a:pPr>
            <a:r>
              <a:rPr lang="tr-TR" sz="1400" dirty="0" smtClean="0">
                <a:solidFill>
                  <a:srgbClr val="002060"/>
                </a:solidFill>
                <a:latin typeface="Comic Sans MS" pitchFamily="66" charset="0"/>
              </a:rPr>
              <a:t>Kesinlikle </a:t>
            </a:r>
            <a:r>
              <a:rPr lang="tr-TR" sz="1400" dirty="0" smtClean="0">
                <a:solidFill>
                  <a:srgbClr val="002060"/>
                </a:solidFill>
                <a:latin typeface="Comic Sans MS" pitchFamily="66" charset="0"/>
              </a:rPr>
              <a:t>geç </a:t>
            </a:r>
            <a:r>
              <a:rPr lang="tr-TR" sz="1400" dirty="0" smtClean="0">
                <a:solidFill>
                  <a:srgbClr val="002060"/>
                </a:solidFill>
                <a:latin typeface="Comic Sans MS" pitchFamily="66" charset="0"/>
              </a:rPr>
              <a:t>kalınmamalı, görüşme </a:t>
            </a:r>
            <a:r>
              <a:rPr lang="tr-TR" sz="1400" dirty="0" smtClean="0">
                <a:solidFill>
                  <a:srgbClr val="002060"/>
                </a:solidFill>
                <a:latin typeface="Comic Sans MS" pitchFamily="66" charset="0"/>
              </a:rPr>
              <a:t>yerine en az 20 dakika önce </a:t>
            </a:r>
            <a:r>
              <a:rPr lang="tr-TR" sz="1400" dirty="0" smtClean="0">
                <a:solidFill>
                  <a:srgbClr val="002060"/>
                </a:solidFill>
                <a:latin typeface="Comic Sans MS" pitchFamily="66" charset="0"/>
              </a:rPr>
              <a:t>ve </a:t>
            </a:r>
            <a:r>
              <a:rPr lang="tr-TR" sz="1400" dirty="0" smtClean="0">
                <a:solidFill>
                  <a:srgbClr val="002060"/>
                </a:solidFill>
                <a:latin typeface="Comic Sans MS" pitchFamily="66" charset="0"/>
              </a:rPr>
              <a:t>yalnız olarak gidilmelidir. 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q"/>
            </a:pPr>
            <a:r>
              <a:rPr lang="tr-TR" sz="1400" dirty="0" smtClean="0">
                <a:solidFill>
                  <a:srgbClr val="002060"/>
                </a:solidFill>
                <a:latin typeface="Comic Sans MS" pitchFamily="66" charset="0"/>
              </a:rPr>
              <a:t>Görüşmeye giderken özenli hazırlanılmalı (giysiler</a:t>
            </a:r>
            <a:r>
              <a:rPr lang="tr-TR" sz="1400" dirty="0" smtClean="0">
                <a:solidFill>
                  <a:srgbClr val="002060"/>
                </a:solidFill>
                <a:latin typeface="Comic Sans MS" pitchFamily="66" charset="0"/>
              </a:rPr>
              <a:t>, temizlik, koku, makyaj ve aksesuarlar</a:t>
            </a:r>
            <a:r>
              <a:rPr lang="tr-TR" sz="1400" dirty="0" smtClean="0">
                <a:solidFill>
                  <a:srgbClr val="002060"/>
                </a:solidFill>
                <a:latin typeface="Comic Sans MS" pitchFamily="66" charset="0"/>
              </a:rPr>
              <a:t>).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q"/>
            </a:pPr>
            <a:r>
              <a:rPr lang="tr-TR" sz="1400" dirty="0" smtClean="0">
                <a:solidFill>
                  <a:srgbClr val="002060"/>
                </a:solidFill>
                <a:latin typeface="Comic Sans MS" pitchFamily="66" charset="0"/>
              </a:rPr>
              <a:t>El çantası dışındaki </a:t>
            </a:r>
            <a:r>
              <a:rPr lang="tr-TR" sz="1400" dirty="0" smtClean="0">
                <a:solidFill>
                  <a:srgbClr val="002060"/>
                </a:solidFill>
                <a:latin typeface="Comic Sans MS" pitchFamily="66" charset="0"/>
              </a:rPr>
              <a:t>eşyalar (şemsiye</a:t>
            </a:r>
            <a:r>
              <a:rPr lang="tr-TR" sz="1400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tr-TR" sz="1400" dirty="0" smtClean="0">
                <a:solidFill>
                  <a:srgbClr val="002060"/>
                </a:solidFill>
                <a:latin typeface="Comic Sans MS" pitchFamily="66" charset="0"/>
              </a:rPr>
              <a:t>torba, palto vb.) </a:t>
            </a:r>
            <a:r>
              <a:rPr lang="tr-TR" sz="1400" dirty="0" smtClean="0">
                <a:solidFill>
                  <a:srgbClr val="002060"/>
                </a:solidFill>
                <a:latin typeface="Comic Sans MS" pitchFamily="66" charset="0"/>
              </a:rPr>
              <a:t>görüşme odasının dışında bırakılmalı, elde cep </a:t>
            </a:r>
            <a:r>
              <a:rPr lang="tr-TR" sz="1400" dirty="0" smtClean="0">
                <a:solidFill>
                  <a:srgbClr val="002060"/>
                </a:solidFill>
                <a:latin typeface="Comic Sans MS" pitchFamily="66" charset="0"/>
              </a:rPr>
              <a:t>telefonu, anahtarlık </a:t>
            </a:r>
            <a:r>
              <a:rPr lang="tr-TR" sz="1400" dirty="0" smtClean="0">
                <a:solidFill>
                  <a:srgbClr val="002060"/>
                </a:solidFill>
                <a:latin typeface="Comic Sans MS" pitchFamily="66" charset="0"/>
              </a:rPr>
              <a:t>gibi şeyler bulundurulmamalı, </a:t>
            </a:r>
            <a:r>
              <a:rPr lang="tr-TR" sz="1400" dirty="0" smtClean="0">
                <a:solidFill>
                  <a:srgbClr val="002060"/>
                </a:solidFill>
                <a:latin typeface="Comic Sans MS" pitchFamily="66" charset="0"/>
              </a:rPr>
              <a:t>görüşme odasına girerken cep telefonu kapatılmalıdır.</a:t>
            </a:r>
            <a:endParaRPr lang="tr-TR" sz="14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just">
              <a:lnSpc>
                <a:spcPct val="110000"/>
              </a:lnSpc>
              <a:buFont typeface="Wingdings" pitchFamily="2" charset="2"/>
              <a:buChar char="q"/>
            </a:pPr>
            <a:r>
              <a:rPr lang="tr-TR" sz="1400" dirty="0" smtClean="0">
                <a:solidFill>
                  <a:srgbClr val="002060"/>
                </a:solidFill>
                <a:latin typeface="Comic Sans MS" pitchFamily="66" charset="0"/>
              </a:rPr>
              <a:t>Odaya </a:t>
            </a:r>
            <a:r>
              <a:rPr lang="tr-TR" sz="1400" dirty="0" smtClean="0">
                <a:solidFill>
                  <a:srgbClr val="002060"/>
                </a:solidFill>
                <a:latin typeface="Comic Sans MS" pitchFamily="66" charset="0"/>
              </a:rPr>
              <a:t>kesinlikle ceketin önü açık veya eller cepte girilmemelidir. </a:t>
            </a:r>
            <a:endParaRPr lang="tr-TR" sz="14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tr-TR" sz="1400" dirty="0" smtClean="0">
                <a:solidFill>
                  <a:srgbClr val="002060"/>
                </a:solidFill>
                <a:latin typeface="Comic Sans MS" pitchFamily="66" charset="0"/>
              </a:rPr>
              <a:t>Görüşme yapan kişi oturacak yer göstermeden oturulmamalıdır. Otururken kesinlikle bacak bacak üstüne atılmamalıdır.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tr-TR" sz="1400" dirty="0" smtClean="0">
                <a:solidFill>
                  <a:srgbClr val="002060"/>
                </a:solidFill>
                <a:latin typeface="Comic Sans MS" pitchFamily="66" charset="0"/>
              </a:rPr>
              <a:t>Görüşmede her ikramın bir sınav olduğu unutulmamalıdır.  Görüşme sırasında ikram edilse dahi asla sigara içilmemelidir.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tr-TR" sz="1400" dirty="0" smtClean="0">
                <a:solidFill>
                  <a:srgbClr val="002060"/>
                </a:solidFill>
                <a:latin typeface="Comic Sans MS" pitchFamily="66" charset="0"/>
              </a:rPr>
              <a:t>Adayın rol yapması en büyük hatadır. Samimi olmayan tavır ve davranışlar görüşmeyi olumsuz yönde etkiler.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tr-TR" sz="1400" dirty="0" smtClean="0">
                <a:solidFill>
                  <a:srgbClr val="002060"/>
                </a:solidFill>
                <a:latin typeface="Comic Sans MS" pitchFamily="66" charset="0"/>
              </a:rPr>
              <a:t>Aday kendini tanıtırken aşırıya kaçmaktan kaçınılmalı, özel, siyasal, ideolojik, dinle ve sporla ilgili konulara kesinlikle girmemelidir. </a:t>
            </a:r>
          </a:p>
          <a:p>
            <a:pPr algn="just"/>
            <a:endParaRPr lang="tr-TR" sz="1400" b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ct val="110000"/>
              </a:lnSpc>
              <a:buFont typeface="Wingdings" pitchFamily="2" charset="2"/>
              <a:buChar char="q"/>
            </a:pPr>
            <a:endParaRPr lang="tr-TR" sz="14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just">
              <a:lnSpc>
                <a:spcPct val="110000"/>
              </a:lnSpc>
              <a:buFont typeface="Wingdings" pitchFamily="2" charset="2"/>
              <a:buChar char="q"/>
            </a:pPr>
            <a:endParaRPr lang="tr-TR" sz="1400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5800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 txBox="1">
            <a:spLocks/>
          </p:cNvSpPr>
          <p:nvPr/>
        </p:nvSpPr>
        <p:spPr>
          <a:xfrm>
            <a:off x="571461" y="1214422"/>
            <a:ext cx="10364451" cy="59590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KAYNAKÇA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913773" y="2000241"/>
            <a:ext cx="10363827" cy="3576505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tr-T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AYTÜRK, Nihat (2014). Protokol Yönetimi.</a:t>
            </a:r>
          </a:p>
          <a:p>
            <a:pPr marL="274320" marR="0" lvl="0" indent="-27432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tr-T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AYTÜRK, Nihat (2007). Davranış Bilgisi</a:t>
            </a:r>
          </a:p>
          <a:p>
            <a:pPr marL="274320" marR="0" lvl="0" indent="-27432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tr-T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DAFT, Richard (t.y.). Liderlik.</a:t>
            </a:r>
          </a:p>
          <a:p>
            <a:pPr marL="274320" marR="0" lvl="0" indent="-27432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tr-T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URGANCI, Hakan (2008). Ben Kim Konuşmak Kim? </a:t>
            </a:r>
          </a:p>
          <a:p>
            <a:pPr marL="274320" marR="0" lvl="0" indent="-27432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tr-T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URGANCI, Hakan (2009). Herkes İçin Karizma.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tr-T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Milli Eğitim Bakanlığı (2011). Protokol ve Görgü Kuralları.</a:t>
            </a:r>
          </a:p>
          <a:p>
            <a:pPr marL="274320" marR="0" lvl="0" indent="-27432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tr-T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SEZER, Adem. Davet, Karşılama, Ağırlama ve Uğurlama…</a:t>
            </a:r>
          </a:p>
          <a:p>
            <a:pPr marL="274320" marR="0" lvl="0" indent="-27432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tr-T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TECİMER, Yasemin (2016). Kamusal Alanda Protokol Kuralları.</a:t>
            </a:r>
          </a:p>
          <a:p>
            <a:pPr marL="274320" marR="0" lvl="0" indent="-27432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tr-T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TECİMER, Yasemin (2016). Adabı Muaşeret.</a:t>
            </a:r>
          </a:p>
          <a:p>
            <a:pPr marL="274320" marR="0" lvl="0" indent="-27432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tr-TR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 idx="4294967295"/>
          </p:nvPr>
        </p:nvSpPr>
        <p:spPr>
          <a:xfrm>
            <a:off x="753533" y="813329"/>
            <a:ext cx="10363200" cy="1225550"/>
          </a:xfrm>
        </p:spPr>
        <p:txBody>
          <a:bodyPr>
            <a:normAutofit/>
          </a:bodyPr>
          <a:lstStyle/>
          <a:p>
            <a:r>
              <a:rPr lang="tr-TR" sz="30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İŞYERİNDE UYULMASI GEREKEN </a:t>
            </a:r>
            <a:r>
              <a:rPr lang="tr-TR" sz="3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BAZI KURALLAR</a:t>
            </a:r>
            <a:endParaRPr lang="tr-TR" sz="3000" dirty="0">
              <a:latin typeface="Comic Sans MS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4294967295"/>
          </p:nvPr>
        </p:nvSpPr>
        <p:spPr>
          <a:xfrm>
            <a:off x="778934" y="1802872"/>
            <a:ext cx="10363200" cy="400526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chemeClr val="bg1"/>
              </a:buClr>
            </a:pPr>
            <a:r>
              <a:rPr lang="tr-TR" cap="none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İşyerinde çalışma arkadaşlarına ve üstlere “siz” diye hitap edilmelidir.</a:t>
            </a:r>
          </a:p>
          <a:p>
            <a:pPr>
              <a:lnSpc>
                <a:spcPct val="120000"/>
              </a:lnSpc>
              <a:buClr>
                <a:schemeClr val="bg1"/>
              </a:buClr>
            </a:pPr>
            <a:r>
              <a:rPr lang="tr-TR" cap="none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İşyerinde biriyle karşılaştığınızda uygun şekilde selam verilmelidir.</a:t>
            </a:r>
          </a:p>
          <a:p>
            <a:pPr>
              <a:lnSpc>
                <a:spcPct val="120000"/>
              </a:lnSpc>
              <a:buClr>
                <a:schemeClr val="bg1"/>
              </a:buClr>
            </a:pPr>
            <a:r>
              <a:rPr lang="tr-TR" cap="none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İşyerine gelen ziyaretçiler ayakta karşılanmalı, oturmaları için yer gösterilerek ikramlarda bulunulmalıdır.</a:t>
            </a:r>
          </a:p>
          <a:p>
            <a:pPr>
              <a:lnSpc>
                <a:spcPct val="120000"/>
              </a:lnSpc>
              <a:buClr>
                <a:schemeClr val="bg1"/>
              </a:buClr>
            </a:pPr>
            <a:r>
              <a:rPr lang="tr-TR" cap="none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İş arkadaşlarıyla, amirlerle ve hizmet verdiğiniz kişilerle saygı çerçevesinde iletişim kurulmalı, özellikle tartışmaktan kaçınılmalıdır.</a:t>
            </a:r>
          </a:p>
          <a:p>
            <a:pPr>
              <a:lnSpc>
                <a:spcPct val="120000"/>
              </a:lnSpc>
            </a:pPr>
            <a:endParaRPr lang="tr-TR" cap="none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9086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 idx="4294967295"/>
          </p:nvPr>
        </p:nvSpPr>
        <p:spPr>
          <a:xfrm>
            <a:off x="1371601" y="559329"/>
            <a:ext cx="9601200" cy="1303337"/>
          </a:xfrm>
        </p:spPr>
        <p:txBody>
          <a:bodyPr/>
          <a:lstStyle/>
          <a:p>
            <a:r>
              <a:rPr lang="tr-TR" b="1" cap="none" dirty="0" smtClean="0">
                <a:solidFill>
                  <a:schemeClr val="accent1">
                    <a:lumMod val="50000"/>
                  </a:schemeClr>
                </a:solidFill>
              </a:rPr>
              <a:t>Makamda Protokol Kuralları</a:t>
            </a:r>
            <a:endParaRPr lang="tr-TR" cap="none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066" y="1690159"/>
            <a:ext cx="8001000" cy="39735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697961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 idx="4294967295"/>
          </p:nvPr>
        </p:nvSpPr>
        <p:spPr>
          <a:xfrm>
            <a:off x="821267" y="729191"/>
            <a:ext cx="10363200" cy="828675"/>
          </a:xfrm>
        </p:spPr>
        <p:txBody>
          <a:bodyPr>
            <a:normAutofit/>
          </a:bodyPr>
          <a:lstStyle/>
          <a:p>
            <a:pPr algn="l"/>
            <a:r>
              <a:rPr lang="tr-TR" sz="3600" b="1" cap="none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Makamda Protokol Kuralları</a:t>
            </a:r>
            <a:endParaRPr lang="tr-TR" sz="3600" dirty="0">
              <a:latin typeface="Comic Sans MS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4294967295"/>
          </p:nvPr>
        </p:nvSpPr>
        <p:spPr>
          <a:xfrm>
            <a:off x="1041400" y="1574271"/>
            <a:ext cx="10363200" cy="4157662"/>
          </a:xfrm>
          <a:prstGeom prst="rect">
            <a:avLst/>
          </a:prstGeom>
        </p:spPr>
        <p:txBody>
          <a:bodyPr/>
          <a:lstStyle/>
          <a:p>
            <a:pPr algn="just">
              <a:buClrTx/>
              <a:buFont typeface="Wingdings" pitchFamily="2" charset="2"/>
              <a:buChar char="q"/>
            </a:pPr>
            <a:r>
              <a:rPr lang="tr-TR" cap="none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Çalıştığınız kurumda yöneticinizin makamına girdiğinizde;</a:t>
            </a:r>
          </a:p>
          <a:p>
            <a:pPr lvl="1" algn="just">
              <a:buClrTx/>
            </a:pPr>
            <a:r>
              <a:rPr lang="tr-TR" cap="none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Saygılar Sayın Rektörüm, </a:t>
            </a:r>
          </a:p>
          <a:p>
            <a:pPr lvl="1" algn="just">
              <a:buClrTx/>
            </a:pPr>
            <a:r>
              <a:rPr lang="tr-TR" cap="none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Saygılar Sayın Başkanım, </a:t>
            </a:r>
          </a:p>
          <a:p>
            <a:pPr lvl="1" algn="just">
              <a:buClrTx/>
            </a:pPr>
            <a:r>
              <a:rPr lang="tr-TR" cap="none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Saygılar Sayın Valim, </a:t>
            </a:r>
          </a:p>
          <a:p>
            <a:pPr lvl="1" algn="just">
              <a:buClrTx/>
            </a:pPr>
            <a:r>
              <a:rPr lang="tr-TR" cap="none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Saygılar Sayın Genel Müdürüm gibi unvanıyla hitap ederek selamlayın. </a:t>
            </a:r>
          </a:p>
          <a:p>
            <a:pPr algn="just">
              <a:buClrTx/>
              <a:buFont typeface="Wingdings" pitchFamily="2" charset="2"/>
              <a:buChar char="q"/>
            </a:pPr>
            <a:r>
              <a:rPr lang="tr-TR" cap="none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Makama girerken yanınızda mutlaka ajanda ve kalem bulundurun.</a:t>
            </a:r>
          </a:p>
          <a:p>
            <a:pPr algn="just">
              <a:buClrTx/>
              <a:buFont typeface="Wingdings" pitchFamily="2" charset="2"/>
              <a:buChar char="q"/>
            </a:pPr>
            <a:r>
              <a:rPr lang="tr-TR" cap="none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Ayrıca ceketinizin tek (üst) düğmesinin ilikli olmasına dikkat edin. </a:t>
            </a:r>
          </a:p>
          <a:p>
            <a:pPr algn="just"/>
            <a:endParaRPr lang="tr-TR" cap="none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4156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 idx="4294967295"/>
          </p:nvPr>
        </p:nvSpPr>
        <p:spPr>
          <a:xfrm>
            <a:off x="956732" y="974197"/>
            <a:ext cx="9601200" cy="854603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Makamda Protokol Kuralları</a:t>
            </a:r>
            <a:endParaRPr lang="tr-TR" sz="3200" dirty="0">
              <a:latin typeface="Comic Sans MS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4294967295"/>
          </p:nvPr>
        </p:nvSpPr>
        <p:spPr>
          <a:xfrm>
            <a:off x="914400" y="1878541"/>
            <a:ext cx="10363200" cy="394652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q"/>
            </a:pPr>
            <a:r>
              <a:rPr lang="tr-TR" cap="none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Makama evrak götürüldüğünde, çok yakın mesafeden değil karşıdan nezaketle sunulmalıdır.</a:t>
            </a:r>
          </a:p>
          <a:p>
            <a:pPr>
              <a:buClrTx/>
              <a:buFont typeface="Wingdings" pitchFamily="2" charset="2"/>
              <a:buChar char="q"/>
            </a:pPr>
            <a:r>
              <a:rPr lang="tr-TR" cap="none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Amiriniz odanıza geldiğinde saygılı davranarak ayağa kalkılmalıdır.</a:t>
            </a:r>
          </a:p>
          <a:p>
            <a:pPr>
              <a:buClrTx/>
              <a:buFont typeface="Wingdings" pitchFamily="2" charset="2"/>
              <a:buChar char="q"/>
            </a:pPr>
            <a:r>
              <a:rPr lang="tr-TR" cap="none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Amir veya eş düzey birisi odanıza geldiğinde makamda oturulmamalı, </a:t>
            </a:r>
          </a:p>
          <a:p>
            <a:pPr>
              <a:buClrTx/>
              <a:buNone/>
            </a:pPr>
            <a:r>
              <a:rPr lang="tr-TR" cap="none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	konukla birlikte misafir koltuğunda oturulmalıdır.</a:t>
            </a:r>
          </a:p>
          <a:p>
            <a:pPr>
              <a:buClrTx/>
              <a:buFont typeface="Wingdings" pitchFamily="2" charset="2"/>
              <a:buChar char="q"/>
            </a:pPr>
            <a:r>
              <a:rPr lang="tr-TR" cap="none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Amir elini uzatmadığı takdirde tokalaşmak için el uzatılmamalıdır.</a:t>
            </a:r>
          </a:p>
          <a:p>
            <a:pPr>
              <a:buClrTx/>
              <a:buFont typeface="Wingdings" pitchFamily="2" charset="2"/>
              <a:buChar char="q"/>
            </a:pPr>
            <a:endParaRPr lang="tr-TR" cap="none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8677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 idx="4294967295"/>
          </p:nvPr>
        </p:nvSpPr>
        <p:spPr>
          <a:xfrm>
            <a:off x="1092200" y="957263"/>
            <a:ext cx="9601200" cy="1303337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PROTOKOLDE ALTIN KURALLAR</a:t>
            </a:r>
            <a:endParaRPr lang="tr-TR" sz="3600" dirty="0">
              <a:latin typeface="Comic Sans MS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4294967295"/>
          </p:nvPr>
        </p:nvSpPr>
        <p:spPr>
          <a:xfrm>
            <a:off x="1024466" y="2172229"/>
            <a:ext cx="10363200" cy="357663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q"/>
            </a:pPr>
            <a:r>
              <a:rPr lang="tr-TR" b="1" cap="none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Yönetim dilinde “rica etmek”, emir vermektir. </a:t>
            </a:r>
          </a:p>
          <a:p>
            <a:pPr>
              <a:buClrTx/>
              <a:buNone/>
            </a:pPr>
            <a:r>
              <a:rPr lang="tr-TR" b="1" cap="none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 Üstlere ve denklere arz; astlara rica edilir.</a:t>
            </a:r>
            <a:endParaRPr lang="tr-TR" cap="none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ClrTx/>
              <a:buFont typeface="Wingdings" pitchFamily="2" charset="2"/>
              <a:buChar char="q"/>
            </a:pPr>
            <a:r>
              <a:rPr lang="tr-TR" cap="none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Terbiye ve nezaket ölçülerinde davranmaya özen gösteriniz. </a:t>
            </a:r>
          </a:p>
          <a:p>
            <a:pPr>
              <a:buClrTx/>
              <a:buFont typeface="Wingdings" pitchFamily="2" charset="2"/>
              <a:buChar char="q"/>
            </a:pPr>
            <a:r>
              <a:rPr lang="tr-TR" cap="none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Karşınızdakilere sürekli kendinizden söz etmeyiniz. </a:t>
            </a:r>
          </a:p>
          <a:p>
            <a:pPr>
              <a:buClrTx/>
              <a:buFont typeface="Wingdings" pitchFamily="2" charset="2"/>
              <a:buChar char="q"/>
            </a:pPr>
            <a:r>
              <a:rPr lang="tr-TR" cap="none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Hoşgörülü ve iyimser davranınız.</a:t>
            </a:r>
          </a:p>
          <a:p>
            <a:pPr>
              <a:buClrTx/>
              <a:buFont typeface="Wingdings" pitchFamily="2" charset="2"/>
              <a:buChar char="q"/>
            </a:pPr>
            <a:r>
              <a:rPr lang="tr-TR" cap="none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Karşınızdakinin inançlarına saygı gösterin.</a:t>
            </a:r>
            <a:endParaRPr lang="tr-TR" cap="none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3237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 idx="4294967295"/>
          </p:nvPr>
        </p:nvSpPr>
        <p:spPr>
          <a:xfrm>
            <a:off x="1024488" y="948797"/>
            <a:ext cx="9601200" cy="1303337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PROTOKOLDE ALTIN KURALLAR</a:t>
            </a:r>
            <a:endParaRPr lang="tr-TR" sz="3600" dirty="0">
              <a:latin typeface="Comic Sans MS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4294967295"/>
          </p:nvPr>
        </p:nvSpPr>
        <p:spPr>
          <a:xfrm>
            <a:off x="1024488" y="2180697"/>
            <a:ext cx="10363200" cy="357663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ClrTx/>
              <a:buFont typeface="Wingdings" pitchFamily="2" charset="2"/>
              <a:buChar char="q"/>
            </a:pPr>
            <a:r>
              <a:rPr lang="tr-TR" cap="none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Kişisel özellikleri ve sırları sohbet konusu yapmayınız. </a:t>
            </a:r>
          </a:p>
          <a:p>
            <a:pPr>
              <a:spcBef>
                <a:spcPts val="1200"/>
              </a:spcBef>
              <a:buClrTx/>
              <a:buFont typeface="Wingdings" pitchFamily="2" charset="2"/>
              <a:buChar char="q"/>
            </a:pPr>
            <a:r>
              <a:rPr lang="tr-TR" cap="none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Başkalarına ölçülü öğütler verin ve kimseyi yargılamayın. </a:t>
            </a:r>
          </a:p>
          <a:p>
            <a:pPr>
              <a:spcBef>
                <a:spcPts val="1200"/>
              </a:spcBef>
              <a:buClrTx/>
              <a:buFont typeface="Wingdings" pitchFamily="2" charset="2"/>
              <a:buChar char="q"/>
            </a:pPr>
            <a:r>
              <a:rPr lang="tr-TR" cap="none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Sinirli değil, sakin ve anlayışlı olunuz. </a:t>
            </a:r>
          </a:p>
          <a:p>
            <a:pPr>
              <a:spcBef>
                <a:spcPts val="1200"/>
              </a:spcBef>
              <a:buClrTx/>
              <a:buFont typeface="Wingdings" pitchFamily="2" charset="2"/>
              <a:buChar char="q"/>
            </a:pPr>
            <a:r>
              <a:rPr lang="tr-TR" cap="none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Birbirinize karşı nazik davranınız.</a:t>
            </a:r>
          </a:p>
          <a:p>
            <a:pPr>
              <a:spcBef>
                <a:spcPts val="1200"/>
              </a:spcBef>
              <a:buClrTx/>
              <a:buFont typeface="Wingdings" pitchFamily="2" charset="2"/>
              <a:buChar char="q"/>
            </a:pPr>
            <a:endParaRPr lang="tr-TR" cap="none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8194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 idx="4294967295"/>
          </p:nvPr>
        </p:nvSpPr>
        <p:spPr>
          <a:xfrm>
            <a:off x="719668" y="652460"/>
            <a:ext cx="9601200" cy="1303337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PROTOKOLDE ALTIN KURALLAR</a:t>
            </a:r>
            <a:endParaRPr lang="tr-TR" sz="3600" dirty="0">
              <a:latin typeface="Comic Sans MS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4294967295"/>
          </p:nvPr>
        </p:nvSpPr>
        <p:spPr>
          <a:xfrm>
            <a:off x="948267" y="1887537"/>
            <a:ext cx="10363200" cy="4123795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1463" indent="-271463">
              <a:lnSpc>
                <a:spcPct val="120000"/>
              </a:lnSpc>
              <a:buClrTx/>
              <a:buFont typeface="Wingdings" pitchFamily="2" charset="2"/>
              <a:buChar char="q"/>
            </a:pPr>
            <a:r>
              <a:rPr lang="tr-TR" sz="1800" cap="none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İsteklerinizi belirtirken “Lütfen” kelimesini kullanmaktan korkmayınız.</a:t>
            </a:r>
          </a:p>
          <a:p>
            <a:pPr marL="271463" indent="-271463">
              <a:lnSpc>
                <a:spcPct val="120000"/>
              </a:lnSpc>
              <a:buClrTx/>
              <a:buFont typeface="Wingdings" pitchFamily="2" charset="2"/>
              <a:buChar char="q"/>
            </a:pPr>
            <a:r>
              <a:rPr lang="tr-TR" sz="1800" cap="none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Kırıcı konuşmaktan kaçınınız. </a:t>
            </a:r>
          </a:p>
          <a:p>
            <a:pPr marL="271463" indent="-271463">
              <a:lnSpc>
                <a:spcPct val="120000"/>
              </a:lnSpc>
              <a:buClrTx/>
              <a:buFont typeface="Wingdings" pitchFamily="2" charset="2"/>
              <a:buChar char="q"/>
            </a:pPr>
            <a:r>
              <a:rPr lang="tr-TR" sz="1800" cap="none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Hatasız kişi olmadığını unutmayınız. </a:t>
            </a:r>
            <a:r>
              <a:rPr lang="tr-TR" sz="1800" cap="none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Hata yaptığınızda </a:t>
            </a:r>
            <a:r>
              <a:rPr lang="tr-TR" sz="1800" cap="none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ya da yanlış anlaşılmalarda özür dilemekten kaçınmayınız.</a:t>
            </a:r>
          </a:p>
          <a:p>
            <a:pPr marL="271463" indent="-271463">
              <a:lnSpc>
                <a:spcPct val="120000"/>
              </a:lnSpc>
              <a:buClrTx/>
              <a:buFont typeface="Wingdings" pitchFamily="2" charset="2"/>
              <a:buChar char="q"/>
            </a:pPr>
            <a:r>
              <a:rPr lang="tr-TR" sz="1800" cap="none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Çalıştığınız kişilere karşı alıngan değil, anlayışlı olunuz. </a:t>
            </a:r>
          </a:p>
          <a:p>
            <a:pPr marL="271463" indent="-271463">
              <a:lnSpc>
                <a:spcPct val="120000"/>
              </a:lnSpc>
              <a:buClrTx/>
              <a:buFont typeface="Wingdings" pitchFamily="2" charset="2"/>
              <a:buChar char="q"/>
            </a:pPr>
            <a:r>
              <a:rPr lang="tr-TR" sz="1800" cap="none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Nezaketiniz yapmacık değil, içten </a:t>
            </a:r>
            <a:r>
              <a:rPr lang="tr-TR" sz="1800" cap="none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olsun. </a:t>
            </a:r>
            <a:endParaRPr lang="tr-TR" sz="1800" cap="none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 marL="271463" indent="-271463">
              <a:lnSpc>
                <a:spcPct val="120000"/>
              </a:lnSpc>
              <a:buClrTx/>
              <a:buFont typeface="Wingdings" pitchFamily="2" charset="2"/>
              <a:buChar char="q"/>
            </a:pPr>
            <a:r>
              <a:rPr lang="tr-TR" sz="1800" cap="none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Özellikle argodan kaçınınız. </a:t>
            </a:r>
          </a:p>
          <a:p>
            <a:pPr marL="271463" indent="-271463">
              <a:lnSpc>
                <a:spcPct val="120000"/>
              </a:lnSpc>
              <a:buClrTx/>
              <a:buFont typeface="Wingdings" pitchFamily="2" charset="2"/>
              <a:buChar char="q"/>
            </a:pPr>
            <a:r>
              <a:rPr lang="tr-TR" sz="1800" cap="none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Uygun olmayan sözlü ya da fiziksel şakalardan uzak </a:t>
            </a:r>
            <a:r>
              <a:rPr lang="tr-TR" sz="1800" cap="none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durunuz.</a:t>
            </a:r>
            <a:endParaRPr lang="tr-TR" sz="1800" cap="none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47650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2060"/>
                </a:solidFill>
                <a:latin typeface="Comic Sans MS" pitchFamily="66" charset="0"/>
              </a:rPr>
              <a:t>İŞ GÖRÜŞMELERİ</a:t>
            </a:r>
            <a:endParaRPr lang="tr-TR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21712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k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128</TotalTime>
  <Words>792</Words>
  <Application>Microsoft Office PowerPoint</Application>
  <PresentationFormat>Özel</PresentationFormat>
  <Paragraphs>102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Organik</vt:lpstr>
      <vt:lpstr>İş Yerinde Protokol Kuralları  ve İş Görüşmesi (Mülakat)</vt:lpstr>
      <vt:lpstr>İŞYERİNDE UYULMASI GEREKEN BAZI KURALLAR</vt:lpstr>
      <vt:lpstr>Makamda Protokol Kuralları</vt:lpstr>
      <vt:lpstr>Makamda Protokol Kuralları</vt:lpstr>
      <vt:lpstr>Makamda Protokol Kuralları</vt:lpstr>
      <vt:lpstr>PROTOKOLDE ALTIN KURALLAR</vt:lpstr>
      <vt:lpstr>PROTOKOLDE ALTIN KURALLAR</vt:lpstr>
      <vt:lpstr>PROTOKOLDE ALTIN KURALLAR</vt:lpstr>
      <vt:lpstr>İŞ GÖRÜŞMELERİ</vt:lpstr>
      <vt:lpstr>İş görüşmeleri</vt:lpstr>
      <vt:lpstr>İş görüşmeleri</vt:lpstr>
      <vt:lpstr>Slayt 12</vt:lpstr>
      <vt:lpstr>Slayt 13</vt:lpstr>
      <vt:lpstr>Slayt 14</vt:lpstr>
      <vt:lpstr>Slayt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User</cp:lastModifiedBy>
  <cp:revision>12</cp:revision>
  <dcterms:created xsi:type="dcterms:W3CDTF">2013-08-01T11:23:12Z</dcterms:created>
  <dcterms:modified xsi:type="dcterms:W3CDTF">2020-04-27T19:07:20Z</dcterms:modified>
</cp:coreProperties>
</file>