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5"/>
  </p:notesMasterIdLst>
  <p:sldIdLst>
    <p:sldId id="258" r:id="rId2"/>
    <p:sldId id="257" r:id="rId3"/>
    <p:sldId id="259" r:id="rId4"/>
    <p:sldId id="261" r:id="rId5"/>
    <p:sldId id="266" r:id="rId6"/>
    <p:sldId id="265" r:id="rId7"/>
    <p:sldId id="309" r:id="rId8"/>
    <p:sldId id="373" r:id="rId9"/>
    <p:sldId id="264" r:id="rId10"/>
    <p:sldId id="263" r:id="rId11"/>
    <p:sldId id="353" r:id="rId12"/>
    <p:sldId id="310" r:id="rId13"/>
    <p:sldId id="354" r:id="rId14"/>
    <p:sldId id="269" r:id="rId15"/>
    <p:sldId id="336" r:id="rId16"/>
    <p:sldId id="311" r:id="rId17"/>
    <p:sldId id="312" r:id="rId18"/>
    <p:sldId id="348" r:id="rId19"/>
    <p:sldId id="267" r:id="rId20"/>
    <p:sldId id="355" r:id="rId21"/>
    <p:sldId id="260" r:id="rId22"/>
    <p:sldId id="356" r:id="rId23"/>
    <p:sldId id="313" r:id="rId24"/>
    <p:sldId id="314" r:id="rId25"/>
    <p:sldId id="349" r:id="rId26"/>
    <p:sldId id="273" r:id="rId27"/>
    <p:sldId id="357" r:id="rId28"/>
    <p:sldId id="315" r:id="rId29"/>
    <p:sldId id="389" r:id="rId30"/>
    <p:sldId id="272" r:id="rId31"/>
    <p:sldId id="330" r:id="rId32"/>
    <p:sldId id="271" r:id="rId33"/>
    <p:sldId id="385" r:id="rId34"/>
    <p:sldId id="386" r:id="rId35"/>
    <p:sldId id="270" r:id="rId36"/>
    <p:sldId id="388" r:id="rId37"/>
    <p:sldId id="387" r:id="rId38"/>
    <p:sldId id="316" r:id="rId39"/>
    <p:sldId id="359" r:id="rId40"/>
    <p:sldId id="384" r:id="rId41"/>
    <p:sldId id="279" r:id="rId42"/>
    <p:sldId id="360" r:id="rId43"/>
    <p:sldId id="317" r:id="rId44"/>
    <p:sldId id="278" r:id="rId45"/>
    <p:sldId id="383" r:id="rId46"/>
    <p:sldId id="277" r:id="rId47"/>
    <p:sldId id="276" r:id="rId48"/>
    <p:sldId id="340" r:id="rId49"/>
    <p:sldId id="275" r:id="rId50"/>
    <p:sldId id="341" r:id="rId51"/>
    <p:sldId id="318" r:id="rId52"/>
    <p:sldId id="369" r:id="rId53"/>
    <p:sldId id="274" r:id="rId54"/>
    <p:sldId id="281" r:id="rId55"/>
    <p:sldId id="376" r:id="rId56"/>
    <p:sldId id="363" r:id="rId57"/>
    <p:sldId id="377" r:id="rId58"/>
    <p:sldId id="290" r:id="rId59"/>
    <p:sldId id="378" r:id="rId60"/>
    <p:sldId id="320" r:id="rId61"/>
    <p:sldId id="379" r:id="rId62"/>
    <p:sldId id="321" r:id="rId63"/>
    <p:sldId id="292" r:id="rId64"/>
    <p:sldId id="345" r:id="rId65"/>
    <p:sldId id="288" r:id="rId66"/>
    <p:sldId id="365" r:id="rId67"/>
    <p:sldId id="287" r:id="rId68"/>
    <p:sldId id="286" r:id="rId69"/>
    <p:sldId id="285" r:id="rId70"/>
    <p:sldId id="346" r:id="rId71"/>
    <p:sldId id="322" r:id="rId72"/>
    <p:sldId id="380" r:id="rId73"/>
    <p:sldId id="284" r:id="rId74"/>
    <p:sldId id="344" r:id="rId75"/>
    <p:sldId id="331" r:id="rId76"/>
    <p:sldId id="298" r:id="rId77"/>
    <p:sldId id="297" r:id="rId78"/>
    <p:sldId id="293" r:id="rId79"/>
    <p:sldId id="296" r:id="rId80"/>
    <p:sldId id="372" r:id="rId81"/>
    <p:sldId id="374" r:id="rId82"/>
    <p:sldId id="375" r:id="rId83"/>
    <p:sldId id="295" r:id="rId84"/>
    <p:sldId id="332" r:id="rId85"/>
    <p:sldId id="370" r:id="rId86"/>
    <p:sldId id="323" r:id="rId87"/>
    <p:sldId id="381" r:id="rId88"/>
    <p:sldId id="294" r:id="rId89"/>
    <p:sldId id="368" r:id="rId90"/>
    <p:sldId id="302" r:id="rId91"/>
    <p:sldId id="303" r:id="rId92"/>
    <p:sldId id="306" r:id="rId93"/>
    <p:sldId id="390" r:id="rId94"/>
    <p:sldId id="350" r:id="rId95"/>
    <p:sldId id="324" r:id="rId96"/>
    <p:sldId id="351" r:id="rId97"/>
    <p:sldId id="333" r:id="rId98"/>
    <p:sldId id="325" r:id="rId99"/>
    <p:sldId id="305" r:id="rId100"/>
    <p:sldId id="304" r:id="rId101"/>
    <p:sldId id="382" r:id="rId102"/>
    <p:sldId id="352" r:id="rId103"/>
    <p:sldId id="334" r:id="rId10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Koyu Stil 2 - Vurgu 5/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13" autoAdjust="0"/>
  </p:normalViewPr>
  <p:slideViewPr>
    <p:cSldViewPr>
      <p:cViewPr varScale="1">
        <p:scale>
          <a:sx n="60" d="100"/>
          <a:sy n="60" d="100"/>
        </p:scale>
        <p:origin x="58" y="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73179122792024E-2"/>
          <c:y val="2.1973542899444226E-2"/>
          <c:w val="0.92690560457170423"/>
          <c:h val="0.95605291420111149"/>
        </c:manualLayout>
      </c:layout>
      <c:lineChart>
        <c:grouping val="standard"/>
        <c:varyColors val="0"/>
        <c:ser>
          <c:idx val="1"/>
          <c:order val="0"/>
          <c:tx>
            <c:strRef>
              <c:f>Sayfa1!$B$3</c:f>
              <c:strCache>
                <c:ptCount val="1"/>
                <c:pt idx="0">
                  <c:v>GDP</c:v>
                </c:pt>
              </c:strCache>
            </c:strRef>
          </c:tx>
          <c:spPr>
            <a:ln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5E-441B-8A51-F80D47CA8C72}"/>
                </c:ext>
              </c:extLst>
            </c:dLbl>
            <c:dLbl>
              <c:idx val="6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5E-441B-8A51-F80D47CA8C72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5E-441B-8A51-F80D47CA8C72}"/>
                </c:ext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45E-441B-8A51-F80D47CA8C72}"/>
                </c:ext>
              </c:extLst>
            </c:dLbl>
            <c:dLbl>
              <c:idx val="13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5E-441B-8A51-F80D47CA8C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Sayfa1!$A$4:$A$19</c:f>
              <c:numCache>
                <c:formatCode>General</c:formatCode>
                <c:ptCount val="16"/>
                <c:pt idx="0">
                  <c:v>1924</c:v>
                </c:pt>
                <c:pt idx="1">
                  <c:v>1925</c:v>
                </c:pt>
                <c:pt idx="2">
                  <c:v>1926</c:v>
                </c:pt>
                <c:pt idx="3">
                  <c:v>1927</c:v>
                </c:pt>
                <c:pt idx="4">
                  <c:v>1928</c:v>
                </c:pt>
                <c:pt idx="5">
                  <c:v>1929</c:v>
                </c:pt>
                <c:pt idx="6">
                  <c:v>1930</c:v>
                </c:pt>
                <c:pt idx="7">
                  <c:v>1931</c:v>
                </c:pt>
                <c:pt idx="8">
                  <c:v>1932</c:v>
                </c:pt>
                <c:pt idx="9">
                  <c:v>1933</c:v>
                </c:pt>
                <c:pt idx="10">
                  <c:v>1934</c:v>
                </c:pt>
                <c:pt idx="11">
                  <c:v>1935</c:v>
                </c:pt>
                <c:pt idx="12">
                  <c:v>1936</c:v>
                </c:pt>
                <c:pt idx="13">
                  <c:v>1937</c:v>
                </c:pt>
                <c:pt idx="14">
                  <c:v>1938</c:v>
                </c:pt>
                <c:pt idx="15">
                  <c:v>1939</c:v>
                </c:pt>
              </c:numCache>
            </c:numRef>
          </c:cat>
          <c:val>
            <c:numRef>
              <c:f>Sayfa1!$B$4:$B$19</c:f>
              <c:numCache>
                <c:formatCode>General</c:formatCode>
                <c:ptCount val="16"/>
                <c:pt idx="0">
                  <c:v>14.9</c:v>
                </c:pt>
                <c:pt idx="1">
                  <c:v>12.8</c:v>
                </c:pt>
                <c:pt idx="2">
                  <c:v>18.2</c:v>
                </c:pt>
                <c:pt idx="3">
                  <c:v>-12.8</c:v>
                </c:pt>
                <c:pt idx="4">
                  <c:v>11</c:v>
                </c:pt>
                <c:pt idx="5">
                  <c:v>21.6</c:v>
                </c:pt>
                <c:pt idx="6">
                  <c:v>2.2000000000000002</c:v>
                </c:pt>
                <c:pt idx="7">
                  <c:v>8.6999999999999993</c:v>
                </c:pt>
                <c:pt idx="8">
                  <c:v>-10.7</c:v>
                </c:pt>
                <c:pt idx="9">
                  <c:v>15.8</c:v>
                </c:pt>
                <c:pt idx="10">
                  <c:v>6</c:v>
                </c:pt>
                <c:pt idx="11">
                  <c:v>-3</c:v>
                </c:pt>
                <c:pt idx="12">
                  <c:v>23.2</c:v>
                </c:pt>
                <c:pt idx="13">
                  <c:v>1.5</c:v>
                </c:pt>
                <c:pt idx="14">
                  <c:v>9.5</c:v>
                </c:pt>
                <c:pt idx="1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5E-441B-8A51-F80D47CA8C72}"/>
            </c:ext>
          </c:extLst>
        </c:ser>
        <c:ser>
          <c:idx val="0"/>
          <c:order val="1"/>
          <c:tx>
            <c:strRef>
              <c:f>Sayfa1!$A$4:$A$19</c:f>
              <c:strCache>
                <c:ptCount val="1"/>
                <c:pt idx="0">
                  <c:v>1924 1925 1926 1927 1928 1929 1930 1931 1932 1933 1934 1935 1936 1937 1938 1939</c:v>
                </c:pt>
              </c:strCache>
            </c:strRef>
          </c:tx>
          <c:marker>
            <c:symbol val="none"/>
          </c:marker>
          <c:cat>
            <c:numRef>
              <c:f>Sayfa1!$A$4:$A$19</c:f>
              <c:numCache>
                <c:formatCode>General</c:formatCode>
                <c:ptCount val="16"/>
                <c:pt idx="0">
                  <c:v>1924</c:v>
                </c:pt>
                <c:pt idx="1">
                  <c:v>1925</c:v>
                </c:pt>
                <c:pt idx="2">
                  <c:v>1926</c:v>
                </c:pt>
                <c:pt idx="3">
                  <c:v>1927</c:v>
                </c:pt>
                <c:pt idx="4">
                  <c:v>1928</c:v>
                </c:pt>
                <c:pt idx="5">
                  <c:v>1929</c:v>
                </c:pt>
                <c:pt idx="6">
                  <c:v>1930</c:v>
                </c:pt>
                <c:pt idx="7">
                  <c:v>1931</c:v>
                </c:pt>
                <c:pt idx="8">
                  <c:v>1932</c:v>
                </c:pt>
                <c:pt idx="9">
                  <c:v>1933</c:v>
                </c:pt>
                <c:pt idx="10">
                  <c:v>1934</c:v>
                </c:pt>
                <c:pt idx="11">
                  <c:v>1935</c:v>
                </c:pt>
                <c:pt idx="12">
                  <c:v>1936</c:v>
                </c:pt>
                <c:pt idx="13">
                  <c:v>1937</c:v>
                </c:pt>
                <c:pt idx="14">
                  <c:v>1938</c:v>
                </c:pt>
                <c:pt idx="15">
                  <c:v>1939</c:v>
                </c:pt>
              </c:numCache>
            </c:num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1-C45E-441B-8A51-F80D47CA8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0631808"/>
        <c:axId val="197407808"/>
      </c:lineChart>
      <c:catAx>
        <c:axId val="240631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1"/>
            </a:pPr>
            <a:endParaRPr lang="tr-TR"/>
          </a:p>
        </c:txPr>
        <c:crossAx val="197407808"/>
        <c:crosses val="autoZero"/>
        <c:auto val="1"/>
        <c:lblAlgn val="ctr"/>
        <c:lblOffset val="100"/>
        <c:noMultiLvlLbl val="0"/>
      </c:catAx>
      <c:valAx>
        <c:axId val="1974078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tr-TR"/>
          </a:p>
        </c:txPr>
        <c:crossAx val="240631808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1">
        <a:lumMod val="60000"/>
        <a:lumOff val="40000"/>
      </a:schemeClr>
    </a:solidFill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895224976960502E-2"/>
          <c:y val="3.5655449560330774E-2"/>
          <c:w val="0.92004038132084875"/>
          <c:h val="0.92868910087933843"/>
        </c:manualLayout>
      </c:layout>
      <c:lineChart>
        <c:grouping val="standard"/>
        <c:varyColors val="0"/>
        <c:ser>
          <c:idx val="2"/>
          <c:order val="0"/>
          <c:tx>
            <c:strRef>
              <c:f>Sayfa1!$C$3</c:f>
              <c:strCache>
                <c:ptCount val="1"/>
                <c:pt idx="0">
                  <c:v>Industry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Sayfa1!$A$4:$A$19</c:f>
              <c:numCache>
                <c:formatCode>General</c:formatCode>
                <c:ptCount val="16"/>
                <c:pt idx="0">
                  <c:v>1924</c:v>
                </c:pt>
                <c:pt idx="1">
                  <c:v>1925</c:v>
                </c:pt>
                <c:pt idx="2">
                  <c:v>1926</c:v>
                </c:pt>
                <c:pt idx="3">
                  <c:v>1927</c:v>
                </c:pt>
                <c:pt idx="4">
                  <c:v>1928</c:v>
                </c:pt>
                <c:pt idx="5">
                  <c:v>1929</c:v>
                </c:pt>
                <c:pt idx="6">
                  <c:v>1930</c:v>
                </c:pt>
                <c:pt idx="7">
                  <c:v>1931</c:v>
                </c:pt>
                <c:pt idx="8">
                  <c:v>1932</c:v>
                </c:pt>
                <c:pt idx="9">
                  <c:v>1933</c:v>
                </c:pt>
                <c:pt idx="10">
                  <c:v>1934</c:v>
                </c:pt>
                <c:pt idx="11">
                  <c:v>1935</c:v>
                </c:pt>
                <c:pt idx="12">
                  <c:v>1936</c:v>
                </c:pt>
                <c:pt idx="13">
                  <c:v>1937</c:v>
                </c:pt>
                <c:pt idx="14">
                  <c:v>1938</c:v>
                </c:pt>
                <c:pt idx="15">
                  <c:v>1939</c:v>
                </c:pt>
              </c:numCache>
            </c:numRef>
          </c:cat>
          <c:val>
            <c:numRef>
              <c:f>Sayfa1!$C$4:$C$19</c:f>
              <c:numCache>
                <c:formatCode>General</c:formatCode>
                <c:ptCount val="16"/>
                <c:pt idx="0">
                  <c:v>-7.1</c:v>
                </c:pt>
                <c:pt idx="1">
                  <c:v>17.899999999999999</c:v>
                </c:pt>
                <c:pt idx="2">
                  <c:v>14.8</c:v>
                </c:pt>
                <c:pt idx="3">
                  <c:v>19.399999999999999</c:v>
                </c:pt>
                <c:pt idx="4">
                  <c:v>-0.6</c:v>
                </c:pt>
                <c:pt idx="5">
                  <c:v>3.8</c:v>
                </c:pt>
                <c:pt idx="6">
                  <c:v>12.7</c:v>
                </c:pt>
                <c:pt idx="7">
                  <c:v>14.3</c:v>
                </c:pt>
                <c:pt idx="8">
                  <c:v>17.8</c:v>
                </c:pt>
                <c:pt idx="9">
                  <c:v>19</c:v>
                </c:pt>
                <c:pt idx="10">
                  <c:v>13.8</c:v>
                </c:pt>
                <c:pt idx="11">
                  <c:v>-0.1</c:v>
                </c:pt>
                <c:pt idx="12">
                  <c:v>-3.4</c:v>
                </c:pt>
                <c:pt idx="13">
                  <c:v>10.3</c:v>
                </c:pt>
                <c:pt idx="14">
                  <c:v>15.7</c:v>
                </c:pt>
                <c:pt idx="15">
                  <c:v>16.7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C5-4867-AD6B-B1EE370AD461}"/>
            </c:ext>
          </c:extLst>
        </c:ser>
        <c:ser>
          <c:idx val="3"/>
          <c:order val="1"/>
          <c:tx>
            <c:strRef>
              <c:f>Sayfa1!$D$3</c:f>
              <c:strCache>
                <c:ptCount val="1"/>
                <c:pt idx="0">
                  <c:v>Agriculture</c:v>
                </c:pt>
              </c:strCache>
            </c:strRef>
          </c:tx>
          <c:spPr>
            <a:ln w="41275">
              <a:solidFill>
                <a:srgbClr val="0070C0"/>
              </a:solidFill>
              <a:prstDash val="solid"/>
            </a:ln>
          </c:spPr>
          <c:marker>
            <c:symbol val="none"/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C5-4867-AD6B-B1EE370AD461}"/>
                </c:ext>
              </c:extLst>
            </c:dLbl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C5-4867-AD6B-B1EE370AD461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C5-4867-AD6B-B1EE370AD4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>
                    <a:solidFill>
                      <a:srgbClr val="0070C0"/>
                    </a:solidFill>
                  </a:defRPr>
                </a:pPr>
                <a:endParaRPr lang="tr-T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Sayfa1!$A$4:$A$19</c:f>
              <c:numCache>
                <c:formatCode>General</c:formatCode>
                <c:ptCount val="16"/>
                <c:pt idx="0">
                  <c:v>1924</c:v>
                </c:pt>
                <c:pt idx="1">
                  <c:v>1925</c:v>
                </c:pt>
                <c:pt idx="2">
                  <c:v>1926</c:v>
                </c:pt>
                <c:pt idx="3">
                  <c:v>1927</c:v>
                </c:pt>
                <c:pt idx="4">
                  <c:v>1928</c:v>
                </c:pt>
                <c:pt idx="5">
                  <c:v>1929</c:v>
                </c:pt>
                <c:pt idx="6">
                  <c:v>1930</c:v>
                </c:pt>
                <c:pt idx="7">
                  <c:v>1931</c:v>
                </c:pt>
                <c:pt idx="8">
                  <c:v>1932</c:v>
                </c:pt>
                <c:pt idx="9">
                  <c:v>1933</c:v>
                </c:pt>
                <c:pt idx="10">
                  <c:v>1934</c:v>
                </c:pt>
                <c:pt idx="11">
                  <c:v>1935</c:v>
                </c:pt>
                <c:pt idx="12">
                  <c:v>1936</c:v>
                </c:pt>
                <c:pt idx="13">
                  <c:v>1937</c:v>
                </c:pt>
                <c:pt idx="14">
                  <c:v>1938</c:v>
                </c:pt>
                <c:pt idx="15">
                  <c:v>1939</c:v>
                </c:pt>
              </c:numCache>
            </c:numRef>
          </c:cat>
          <c:val>
            <c:numRef>
              <c:f>Sayfa1!$D$4:$D$19</c:f>
              <c:numCache>
                <c:formatCode>General</c:formatCode>
                <c:ptCount val="16"/>
                <c:pt idx="0">
                  <c:v>27.2</c:v>
                </c:pt>
                <c:pt idx="1">
                  <c:v>5.6</c:v>
                </c:pt>
                <c:pt idx="2">
                  <c:v>31.8</c:v>
                </c:pt>
                <c:pt idx="3">
                  <c:v>-30.9</c:v>
                </c:pt>
                <c:pt idx="4">
                  <c:v>19.2</c:v>
                </c:pt>
                <c:pt idx="5">
                  <c:v>42.6</c:v>
                </c:pt>
                <c:pt idx="6">
                  <c:v>-3.9</c:v>
                </c:pt>
                <c:pt idx="7">
                  <c:v>14.2</c:v>
                </c:pt>
                <c:pt idx="8">
                  <c:v>-28.8</c:v>
                </c:pt>
                <c:pt idx="9">
                  <c:v>22.1</c:v>
                </c:pt>
                <c:pt idx="10">
                  <c:v>2.7</c:v>
                </c:pt>
                <c:pt idx="11">
                  <c:v>-6.1</c:v>
                </c:pt>
                <c:pt idx="12">
                  <c:v>54.1</c:v>
                </c:pt>
                <c:pt idx="13">
                  <c:v>-3.5</c:v>
                </c:pt>
                <c:pt idx="14">
                  <c:v>5.4</c:v>
                </c:pt>
                <c:pt idx="15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C5-4867-AD6B-B1EE370AD461}"/>
            </c:ext>
          </c:extLst>
        </c:ser>
        <c:ser>
          <c:idx val="4"/>
          <c:order val="2"/>
          <c:tx>
            <c:strRef>
              <c:f>Sayfa1!$E$3</c:f>
              <c:strCache>
                <c:ptCount val="1"/>
                <c:pt idx="0">
                  <c:v>Services</c:v>
                </c:pt>
              </c:strCache>
            </c:strRef>
          </c:tx>
          <c:spPr>
            <a:ln w="38100">
              <a:solidFill>
                <a:schemeClr val="tx1"/>
              </a:solidFill>
              <a:prstDash val="solid"/>
            </a:ln>
          </c:spPr>
          <c:marker>
            <c:symbol val="none"/>
          </c:marker>
          <c:cat>
            <c:numRef>
              <c:f>Sayfa1!$A$4:$A$19</c:f>
              <c:numCache>
                <c:formatCode>General</c:formatCode>
                <c:ptCount val="16"/>
                <c:pt idx="0">
                  <c:v>1924</c:v>
                </c:pt>
                <c:pt idx="1">
                  <c:v>1925</c:v>
                </c:pt>
                <c:pt idx="2">
                  <c:v>1926</c:v>
                </c:pt>
                <c:pt idx="3">
                  <c:v>1927</c:v>
                </c:pt>
                <c:pt idx="4">
                  <c:v>1928</c:v>
                </c:pt>
                <c:pt idx="5">
                  <c:v>1929</c:v>
                </c:pt>
                <c:pt idx="6">
                  <c:v>1930</c:v>
                </c:pt>
                <c:pt idx="7">
                  <c:v>1931</c:v>
                </c:pt>
                <c:pt idx="8">
                  <c:v>1932</c:v>
                </c:pt>
                <c:pt idx="9">
                  <c:v>1933</c:v>
                </c:pt>
                <c:pt idx="10">
                  <c:v>1934</c:v>
                </c:pt>
                <c:pt idx="11">
                  <c:v>1935</c:v>
                </c:pt>
                <c:pt idx="12">
                  <c:v>1936</c:v>
                </c:pt>
                <c:pt idx="13">
                  <c:v>1937</c:v>
                </c:pt>
                <c:pt idx="14">
                  <c:v>1938</c:v>
                </c:pt>
                <c:pt idx="15">
                  <c:v>1939</c:v>
                </c:pt>
              </c:numCache>
            </c:numRef>
          </c:cat>
          <c:val>
            <c:numRef>
              <c:f>Sayfa1!$E$4:$E$19</c:f>
              <c:numCache>
                <c:formatCode>General</c:formatCode>
                <c:ptCount val="16"/>
                <c:pt idx="0">
                  <c:v>8.4</c:v>
                </c:pt>
                <c:pt idx="1">
                  <c:v>19.7</c:v>
                </c:pt>
                <c:pt idx="2">
                  <c:v>5.7</c:v>
                </c:pt>
                <c:pt idx="3">
                  <c:v>2.2000000000000002</c:v>
                </c:pt>
                <c:pt idx="4">
                  <c:v>7.3</c:v>
                </c:pt>
                <c:pt idx="5">
                  <c:v>6.6</c:v>
                </c:pt>
                <c:pt idx="6">
                  <c:v>7.2</c:v>
                </c:pt>
                <c:pt idx="7">
                  <c:v>1.4</c:v>
                </c:pt>
                <c:pt idx="8">
                  <c:v>3.9</c:v>
                </c:pt>
                <c:pt idx="9">
                  <c:v>9.6</c:v>
                </c:pt>
                <c:pt idx="10">
                  <c:v>6.6</c:v>
                </c:pt>
                <c:pt idx="11">
                  <c:v>-1.3</c:v>
                </c:pt>
                <c:pt idx="12">
                  <c:v>6</c:v>
                </c:pt>
                <c:pt idx="13">
                  <c:v>5.0999999999999996</c:v>
                </c:pt>
                <c:pt idx="14">
                  <c:v>12.1</c:v>
                </c:pt>
                <c:pt idx="1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5C5-4867-AD6B-B1EE370AD4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2369280"/>
        <c:axId val="197409536"/>
      </c:lineChart>
      <c:catAx>
        <c:axId val="22236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1"/>
            </a:pPr>
            <a:endParaRPr lang="tr-TR"/>
          </a:p>
        </c:txPr>
        <c:crossAx val="197409536"/>
        <c:crosses val="autoZero"/>
        <c:auto val="1"/>
        <c:lblAlgn val="ctr"/>
        <c:lblOffset val="100"/>
        <c:noMultiLvlLbl val="0"/>
      </c:catAx>
      <c:valAx>
        <c:axId val="19740953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tr-TR"/>
          </a:p>
        </c:txPr>
        <c:crossAx val="222369280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1">
        <a:lumMod val="60000"/>
        <a:lumOff val="40000"/>
      </a:schemeClr>
    </a:solidFill>
    <a:ln>
      <a:solidFill>
        <a:schemeClr val="tx1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0.4537</cdr:x>
      <cdr:y>0.19403</cdr:y>
    </cdr:from>
    <cdr:to>
      <cdr:x>0.62963</cdr:x>
      <cdr:y>0.26866</cdr:y>
    </cdr:to>
    <cdr:sp macro="" textlink="">
      <cdr:nvSpPr>
        <cdr:cNvPr id="2" name="Metin kutusu 1">
          <a:extLst xmlns:a="http://schemas.openxmlformats.org/drawingml/2006/main">
            <a:ext uri="{FF2B5EF4-FFF2-40B4-BE49-F238E27FC236}">
              <a16:creationId xmlns:a16="http://schemas.microsoft.com/office/drawing/2014/main" id="{ECB4F0FD-FB03-4810-9AA9-8084F2E5C4BA}"/>
            </a:ext>
          </a:extLst>
        </cdr:cNvPr>
        <cdr:cNvSpPr txBox="1"/>
      </cdr:nvSpPr>
      <cdr:spPr>
        <a:xfrm xmlns:a="http://schemas.openxmlformats.org/drawingml/2006/main">
          <a:off x="3528392" y="936104"/>
          <a:ext cx="136815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>
              <a:solidFill>
                <a:srgbClr val="FF0000"/>
              </a:solidFill>
            </a:rPr>
            <a:t>Industry</a:t>
          </a:r>
        </a:p>
      </cdr:txBody>
    </cdr:sp>
  </cdr:relSizeAnchor>
  <cdr:relSizeAnchor xmlns:cdr="http://schemas.openxmlformats.org/drawingml/2006/chartDrawing">
    <cdr:from>
      <cdr:x>0.50926</cdr:x>
      <cdr:y>0.25373</cdr:y>
    </cdr:from>
    <cdr:to>
      <cdr:x>0.5463</cdr:x>
      <cdr:y>0.43284</cdr:y>
    </cdr:to>
    <cdr:cxnSp macro="">
      <cdr:nvCxnSpPr>
        <cdr:cNvPr id="4" name="Düz Ok Bağlayıcısı 3">
          <a:extLst xmlns:a="http://schemas.openxmlformats.org/drawingml/2006/main">
            <a:ext uri="{FF2B5EF4-FFF2-40B4-BE49-F238E27FC236}">
              <a16:creationId xmlns:a16="http://schemas.microsoft.com/office/drawing/2014/main" id="{FDF41EE9-4D48-4538-8C89-766DF6782976}"/>
            </a:ext>
          </a:extLst>
        </cdr:cNvPr>
        <cdr:cNvCxnSpPr/>
      </cdr:nvCxnSpPr>
      <cdr:spPr>
        <a:xfrm xmlns:a="http://schemas.openxmlformats.org/drawingml/2006/main" flipH="1" flipV="1">
          <a:off x="3960440" y="1224136"/>
          <a:ext cx="288032" cy="86409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0.83333</cdr:x>
      <cdr:y>0.08955</cdr:y>
    </cdr:from>
    <cdr:to>
      <cdr:x>1</cdr:x>
      <cdr:y>0.1791</cdr:y>
    </cdr:to>
    <cdr:sp macro="" textlink="">
      <cdr:nvSpPr>
        <cdr:cNvPr id="5" name="Metin kutusu 4">
          <a:extLst xmlns:a="http://schemas.openxmlformats.org/drawingml/2006/main">
            <a:ext uri="{FF2B5EF4-FFF2-40B4-BE49-F238E27FC236}">
              <a16:creationId xmlns:a16="http://schemas.microsoft.com/office/drawing/2014/main" id="{F7E02DF6-5207-4994-8917-F7A071DA44D8}"/>
            </a:ext>
          </a:extLst>
        </cdr:cNvPr>
        <cdr:cNvSpPr txBox="1"/>
      </cdr:nvSpPr>
      <cdr:spPr>
        <a:xfrm xmlns:a="http://schemas.openxmlformats.org/drawingml/2006/main">
          <a:off x="6480720" y="432048"/>
          <a:ext cx="129614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>
              <a:solidFill>
                <a:srgbClr val="0070C0"/>
              </a:solidFill>
            </a:rPr>
            <a:t>Agriculture</a:t>
          </a:r>
        </a:p>
      </cdr:txBody>
    </cdr:sp>
  </cdr:relSizeAnchor>
  <cdr:relSizeAnchor xmlns:cdr="http://schemas.openxmlformats.org/drawingml/2006/chartDrawing">
    <cdr:from>
      <cdr:x>0.80556</cdr:x>
      <cdr:y>0.14925</cdr:y>
    </cdr:from>
    <cdr:to>
      <cdr:x>0.85185</cdr:x>
      <cdr:y>0.25373</cdr:y>
    </cdr:to>
    <cdr:cxnSp macro="">
      <cdr:nvCxnSpPr>
        <cdr:cNvPr id="7" name="Düz Ok Bağlayıcısı 6">
          <a:extLst xmlns:a="http://schemas.openxmlformats.org/drawingml/2006/main">
            <a:ext uri="{FF2B5EF4-FFF2-40B4-BE49-F238E27FC236}">
              <a16:creationId xmlns:a16="http://schemas.microsoft.com/office/drawing/2014/main" id="{844FA644-2751-4EC0-B0AB-D7A2C14E23C4}"/>
            </a:ext>
          </a:extLst>
        </cdr:cNvPr>
        <cdr:cNvCxnSpPr/>
      </cdr:nvCxnSpPr>
      <cdr:spPr>
        <a:xfrm xmlns:a="http://schemas.openxmlformats.org/drawingml/2006/main" flipV="1">
          <a:off x="6264696" y="720080"/>
          <a:ext cx="360040" cy="50405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012FE-306A-429C-8ECA-DF54C1CDCDD6}" type="datetimeFigureOut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D3EBE-8690-4F8F-ABCB-FF3FA66CA71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01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7D3EBE-8690-4F8F-ABCB-FF3FA66CA711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898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1544-FE62-4E8A-BDDA-0150C60B27B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3EF8-1FE0-48FB-B9B6-0AA2331BE524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DBE6-4416-486E-A92D-4FD1596E63E1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6C5A-AF3E-48B0-BAEA-886706608FB2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2D34-58AD-4457-A549-A5ED56CA7D05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33EA-880C-4BB6-A51D-7C713C232CB3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3C07-A241-4366-BAB2-64CE1F982433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1E511-7F71-4E19-9999-A4F2EC79CC71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9E6A-37B3-40BF-8880-F44F5492B7B8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3CB9-F7F7-4A7A-9333-1C5228CE66BF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CC82-CA32-44B4-BE7F-6ECBED66BE96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7152-FD3E-4B2F-BCC5-1C78806C5F53}" type="datetime1">
              <a:rPr lang="tr-TR" smtClean="0"/>
              <a:pPr/>
              <a:t>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r>
              <a:rPr lang="en-US" b="1" dirty="0"/>
              <a:t>THE FIRST TWO DECADES </a:t>
            </a:r>
            <a:br>
              <a:rPr lang="tr-TR" b="1" dirty="0"/>
            </a:br>
            <a:r>
              <a:rPr lang="en-US" b="1" dirty="0"/>
              <a:t>OF THE </a:t>
            </a:r>
            <a:br>
              <a:rPr lang="tr-TR" b="1" dirty="0"/>
            </a:br>
            <a:r>
              <a:rPr lang="en-US" b="1" dirty="0"/>
              <a:t>TURKISH </a:t>
            </a:r>
            <a:r>
              <a:rPr lang="tr-TR" b="1" dirty="0"/>
              <a:t>REPUBLIC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/>
              <a:t>economy was mainly </a:t>
            </a:r>
            <a:r>
              <a:rPr lang="en-US" dirty="0">
                <a:solidFill>
                  <a:srgbClr val="0070C0"/>
                </a:solidFill>
              </a:rPr>
              <a:t>based on agriculture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Aft>
                <a:spcPts val="600"/>
              </a:spcAft>
              <a:buNone/>
            </a:pPr>
            <a:r>
              <a:rPr lang="en-US" dirty="0"/>
              <a:t>but both </a:t>
            </a:r>
            <a:r>
              <a:rPr lang="en-US" dirty="0">
                <a:solidFill>
                  <a:srgbClr val="0070C0"/>
                </a:solidFill>
              </a:rPr>
              <a:t>total agricultural production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yield per unit area </a:t>
            </a:r>
            <a:r>
              <a:rPr lang="en-US" dirty="0"/>
              <a:t>were very low.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While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composition of exports </a:t>
            </a:r>
            <a:r>
              <a:rPr lang="tr-TR" dirty="0">
                <a:solidFill>
                  <a:srgbClr val="0070C0"/>
                </a:solidFill>
              </a:rPr>
              <a:t>                                   </a:t>
            </a:r>
            <a:r>
              <a:rPr lang="en-US" dirty="0"/>
              <a:t>did not change considerably </a:t>
            </a:r>
            <a:r>
              <a:rPr lang="tr-TR" dirty="0"/>
              <a:t>                                                    </a:t>
            </a:r>
            <a:r>
              <a:rPr lang="en-US" dirty="0"/>
              <a:t>between the 1920s and 1940, </a:t>
            </a:r>
            <a:r>
              <a:rPr lang="tr-TR" dirty="0"/>
              <a:t>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composition of imports changed radically</a:t>
            </a:r>
            <a:r>
              <a:rPr lang="tr-TR" dirty="0">
                <a:solidFill>
                  <a:srgbClr val="0070C0"/>
                </a:solidFill>
              </a:rPr>
              <a:t>.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100</a:t>
            </a:fld>
            <a:endParaRPr lang="tr-TR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5629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total imports</a:t>
            </a:r>
            <a:r>
              <a:rPr lang="tr-TR" dirty="0"/>
              <a:t>,                                                                             </a:t>
            </a:r>
            <a:r>
              <a:rPr lang="en-US" dirty="0"/>
              <a:t> </a:t>
            </a:r>
            <a:r>
              <a:rPr lang="tr-TR" dirty="0"/>
              <a:t>t</a:t>
            </a:r>
            <a:r>
              <a:rPr lang="en-US" dirty="0"/>
              <a:t>he share of </a:t>
            </a:r>
            <a:r>
              <a:rPr lang="en-US" dirty="0">
                <a:solidFill>
                  <a:srgbClr val="0070C0"/>
                </a:solidFill>
              </a:rPr>
              <a:t>consumption goods fell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about 60%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about 20%,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</a:t>
            </a:r>
            <a:r>
              <a:rPr lang="en-US" dirty="0"/>
              <a:t>and the share of the </a:t>
            </a:r>
            <a:r>
              <a:rPr lang="en-US" dirty="0">
                <a:solidFill>
                  <a:srgbClr val="0070C0"/>
                </a:solidFill>
              </a:rPr>
              <a:t>intermediate and investment goods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increased 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about 20%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about 60%.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3585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Aside from a small deficit in 1938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</a:t>
            </a:r>
            <a:r>
              <a:rPr lang="en-US" dirty="0"/>
              <a:t>Turkey had a </a:t>
            </a:r>
            <a:r>
              <a:rPr lang="en-US" dirty="0">
                <a:solidFill>
                  <a:srgbClr val="0070C0"/>
                </a:solidFill>
              </a:rPr>
              <a:t>trade surplus </a:t>
            </a:r>
            <a:r>
              <a:rPr lang="en-US" dirty="0"/>
              <a:t>during the 1930s.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102</a:t>
            </a:fld>
            <a:endParaRPr lang="tr-TR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-169854"/>
            <a:ext cx="9144000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Table 1.</a:t>
            </a: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Some socio-economic indicators 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at the end of 1930s</a:t>
            </a:r>
            <a:endParaRPr kumimoji="0" lang="tr-TR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103</a:t>
            </a:fld>
            <a:endParaRPr lang="tr-TR"/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99E80065-7EDF-4576-A7C9-200865031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306971"/>
              </p:ext>
            </p:extLst>
          </p:nvPr>
        </p:nvGraphicFramePr>
        <p:xfrm>
          <a:off x="0" y="1215141"/>
          <a:ext cx="9144000" cy="5642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70109028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721655258"/>
                    </a:ext>
                  </a:extLst>
                </a:gridCol>
              </a:tblGrid>
              <a:tr h="793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Population (1940)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17,820,950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136216"/>
                  </a:ext>
                </a:extLst>
              </a:tr>
              <a:tr h="793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The shares of agriculture, industry and services in GNP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38%, 19%, 43%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53644"/>
                  </a:ext>
                </a:extLst>
              </a:tr>
              <a:tr h="793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Employment shares of agriculture, industry and services 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86%, 6%, 8%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590189"/>
                  </a:ext>
                </a:extLst>
              </a:tr>
              <a:tr h="8380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Electric power generation-consumption 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400(million kWh)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447196"/>
                  </a:ext>
                </a:extLst>
              </a:tr>
              <a:tr h="793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Rate of urbanization (1940)  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24%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938229"/>
                  </a:ext>
                </a:extLst>
              </a:tr>
              <a:tr h="793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Adult literacy rate 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20%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364581"/>
                  </a:ext>
                </a:extLst>
              </a:tr>
              <a:tr h="8380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Export structure: agricultural, mining and industrial products (1939)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88%, 7%, 5%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191969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The share</a:t>
            </a:r>
            <a:r>
              <a:rPr lang="tr-TR" dirty="0"/>
              <a:t>s</a:t>
            </a:r>
            <a:r>
              <a:rPr lang="en-US" dirty="0"/>
              <a:t> in total </a:t>
            </a:r>
            <a:r>
              <a:rPr lang="en-US" dirty="0">
                <a:solidFill>
                  <a:srgbClr val="0070C0"/>
                </a:solidFill>
              </a:rPr>
              <a:t>employment</a:t>
            </a:r>
            <a:r>
              <a:rPr lang="tr-TR" dirty="0">
                <a:solidFill>
                  <a:srgbClr val="0070C0"/>
                </a:solidFill>
              </a:rPr>
              <a:t>: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agriculture, </a:t>
            </a:r>
            <a:r>
              <a:rPr lang="en-US" sz="3200" dirty="0">
                <a:solidFill>
                  <a:srgbClr val="0070C0"/>
                </a:solidFill>
              </a:rPr>
              <a:t>89%</a:t>
            </a:r>
            <a:endParaRPr lang="tr-TR" sz="3200" dirty="0"/>
          </a:p>
          <a:p>
            <a:pPr lvl="1">
              <a:spcBef>
                <a:spcPts val="0"/>
              </a:spcBef>
            </a:pPr>
            <a:r>
              <a:rPr lang="en-US" sz="3200" dirty="0"/>
              <a:t>Industry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4%</a:t>
            </a:r>
            <a:endParaRPr lang="tr-TR" sz="3200" dirty="0"/>
          </a:p>
          <a:p>
            <a:pPr lvl="1">
              <a:spcAft>
                <a:spcPts val="600"/>
              </a:spcAft>
            </a:pPr>
            <a:r>
              <a:rPr lang="en-US" sz="3200" dirty="0"/>
              <a:t>Services</a:t>
            </a:r>
            <a:r>
              <a:rPr lang="tr-TR" sz="3200" dirty="0"/>
              <a:t>,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7%</a:t>
            </a:r>
            <a:r>
              <a:rPr lang="en-US" sz="3200" dirty="0"/>
              <a:t>  </a:t>
            </a:r>
            <a:endParaRPr lang="tr-TR" sz="3200" dirty="0"/>
          </a:p>
          <a:p>
            <a:pPr marL="360363" lvl="1" indent="-360363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/>
              <a:t>Production structure (</a:t>
            </a:r>
            <a:r>
              <a:rPr lang="en-US" sz="3200" dirty="0" err="1"/>
              <a:t>sectoral</a:t>
            </a:r>
            <a:r>
              <a:rPr lang="en-US" sz="3200" dirty="0"/>
              <a:t> shares in national </a:t>
            </a:r>
            <a:r>
              <a:rPr lang="en-US" sz="3200" dirty="0">
                <a:solidFill>
                  <a:srgbClr val="0070C0"/>
                </a:solidFill>
              </a:rPr>
              <a:t>income):</a:t>
            </a:r>
            <a:r>
              <a:rPr lang="en-US" sz="3200" dirty="0"/>
              <a:t> 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agriculture, </a:t>
            </a:r>
            <a:r>
              <a:rPr lang="en-US" sz="3200" dirty="0">
                <a:solidFill>
                  <a:srgbClr val="0070C0"/>
                </a:solidFill>
              </a:rPr>
              <a:t>45%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Industry, </a:t>
            </a:r>
            <a:r>
              <a:rPr lang="en-US" sz="3200" dirty="0">
                <a:solidFill>
                  <a:srgbClr val="0070C0"/>
                </a:solidFill>
              </a:rPr>
              <a:t>11%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Services, </a:t>
            </a:r>
            <a:r>
              <a:rPr lang="en-US" sz="3200" dirty="0">
                <a:solidFill>
                  <a:srgbClr val="0070C0"/>
                </a:solidFill>
              </a:rPr>
              <a:t>44%, 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Agricultural production was </a:t>
            </a:r>
            <a:r>
              <a:rPr lang="tr-TR" dirty="0"/>
              <a:t>                                         </a:t>
            </a:r>
            <a:r>
              <a:rPr lang="en-US" dirty="0"/>
              <a:t>heavily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r>
              <a:rPr lang="tr-T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on </a:t>
            </a:r>
            <a:r>
              <a:rPr lang="en-US" dirty="0">
                <a:solidFill>
                  <a:srgbClr val="0070C0"/>
                </a:solidFill>
              </a:rPr>
              <a:t>natural conditions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Aft>
                <a:spcPts val="600"/>
              </a:spcAft>
              <a:buNone/>
            </a:pP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fluctuated </a:t>
            </a:r>
            <a:r>
              <a:rPr lang="en-US" dirty="0"/>
              <a:t>year to year especially </a:t>
            </a:r>
            <a:r>
              <a:rPr lang="tr-TR" dirty="0"/>
              <a:t>                       </a:t>
            </a:r>
            <a:r>
              <a:rPr lang="en-US" dirty="0"/>
              <a:t>with changing </a:t>
            </a:r>
            <a:r>
              <a:rPr lang="en-US" dirty="0">
                <a:solidFill>
                  <a:srgbClr val="0070C0"/>
                </a:solidFill>
              </a:rPr>
              <a:t>air conditions</a:t>
            </a:r>
            <a:r>
              <a:rPr lang="en-US" dirty="0"/>
              <a:t>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Because of the high share of agriculture </a:t>
            </a:r>
            <a:r>
              <a:rPr lang="tr-TR" dirty="0"/>
              <a:t>                      </a:t>
            </a:r>
            <a:r>
              <a:rPr lang="en-US" dirty="0"/>
              <a:t>in total production </a:t>
            </a:r>
            <a:endParaRPr lang="tr-TR" dirty="0"/>
          </a:p>
          <a:p>
            <a:pPr marL="354013" indent="0">
              <a:spcAft>
                <a:spcPts val="6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national income also fluctuated</a:t>
            </a:r>
            <a:r>
              <a:rPr lang="en-US" dirty="0"/>
              <a:t> extensively with the changing agricultural production.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0013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As in the case of other sectors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</a:t>
            </a:r>
            <a:r>
              <a:rPr lang="en-US" dirty="0">
                <a:solidFill>
                  <a:srgbClr val="0070C0"/>
                </a:solidFill>
              </a:rPr>
              <a:t>agricultural technology was backward.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Only about one third of the cultivatable land </a:t>
            </a:r>
            <a:r>
              <a:rPr lang="en-US" dirty="0"/>
              <a:t>was cultivated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for the lack of</a:t>
            </a:r>
            <a:r>
              <a:rPr lang="tr-TR" dirty="0"/>
              <a:t> </a:t>
            </a:r>
            <a:r>
              <a:rPr lang="en-US" dirty="0"/>
              <a:t>labor, equipment, and modern inputs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improved seeds, fertilizers, irrigation and pesticides.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39586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Industrial Census of 1927 </a:t>
            </a:r>
            <a:r>
              <a:rPr lang="en-US" dirty="0"/>
              <a:t>gives an idea about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structure of the Turkish industry </a:t>
            </a:r>
            <a:r>
              <a:rPr lang="tr-TR" dirty="0">
                <a:solidFill>
                  <a:srgbClr val="0070C0"/>
                </a:solidFill>
              </a:rPr>
              <a:t>               </a:t>
            </a:r>
            <a:r>
              <a:rPr lang="en-US" dirty="0"/>
              <a:t>at the beginning of the Republican era. 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that census, </a:t>
            </a:r>
            <a:r>
              <a:rPr lang="tr-TR" dirty="0"/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many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small workshops were recorded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as industrial enterprises.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total number of enterprises </a:t>
            </a:r>
            <a:r>
              <a:rPr lang="en-US" dirty="0"/>
              <a:t>was </a:t>
            </a:r>
            <a:r>
              <a:rPr lang="en-US" dirty="0">
                <a:solidFill>
                  <a:srgbClr val="0070C0"/>
                </a:solidFill>
              </a:rPr>
              <a:t>65,245 </a:t>
            </a:r>
            <a:r>
              <a:rPr lang="tr-TR" dirty="0">
                <a:solidFill>
                  <a:srgbClr val="0070C0"/>
                </a:solidFill>
              </a:rPr>
              <a:t>     </a:t>
            </a:r>
            <a:r>
              <a:rPr lang="en-US" dirty="0"/>
              <a:t>and </a:t>
            </a:r>
            <a:r>
              <a:rPr lang="tr-TR" dirty="0"/>
              <a:t>               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average number of workers per enterprise </a:t>
            </a:r>
            <a:r>
              <a:rPr lang="en-US" dirty="0"/>
              <a:t>was only </a:t>
            </a:r>
            <a:r>
              <a:rPr lang="en-US" dirty="0">
                <a:solidFill>
                  <a:srgbClr val="0070C0"/>
                </a:solidFill>
              </a:rPr>
              <a:t>2.5 people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enterprises with an average of </a:t>
            </a:r>
            <a:r>
              <a:rPr lang="tr-TR" dirty="0"/>
              <a:t>                               </a:t>
            </a:r>
            <a:r>
              <a:rPr lang="en-US" dirty="0">
                <a:solidFill>
                  <a:srgbClr val="0070C0"/>
                </a:solidFill>
              </a:rPr>
              <a:t>more than 5 workers</a:t>
            </a:r>
            <a:r>
              <a:rPr lang="en-US" dirty="0"/>
              <a:t> constituted </a:t>
            </a:r>
            <a:r>
              <a:rPr lang="tr-TR" dirty="0"/>
              <a:t>                              </a:t>
            </a:r>
            <a:r>
              <a:rPr lang="en-US" dirty="0"/>
              <a:t>only </a:t>
            </a:r>
            <a:r>
              <a:rPr lang="en-US" dirty="0">
                <a:solidFill>
                  <a:srgbClr val="0070C0"/>
                </a:solidFill>
              </a:rPr>
              <a:t>about 9 %.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7"/>
            <a:ext cx="8229600" cy="1388753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507207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Only </a:t>
            </a:r>
            <a:r>
              <a:rPr lang="en-US" dirty="0">
                <a:solidFill>
                  <a:srgbClr val="0070C0"/>
                </a:solidFill>
              </a:rPr>
              <a:t>155 plants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</a:t>
            </a:r>
            <a:r>
              <a:rPr lang="en-US" dirty="0"/>
              <a:t>or 0.23% of the total,  </a:t>
            </a:r>
            <a:r>
              <a:rPr lang="tr-TR" dirty="0"/>
              <a:t>                                                </a:t>
            </a:r>
            <a:r>
              <a:rPr lang="en-US" dirty="0"/>
              <a:t>employed </a:t>
            </a:r>
            <a:r>
              <a:rPr lang="en-US" dirty="0">
                <a:solidFill>
                  <a:srgbClr val="0070C0"/>
                </a:solidFill>
              </a:rPr>
              <a:t>more than 100 workers </a:t>
            </a:r>
            <a:r>
              <a:rPr lang="en-US" dirty="0"/>
              <a:t>each</a:t>
            </a:r>
            <a:r>
              <a:rPr lang="tr-TR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Only 2,822 of total enterprises (4.3%) employed </a:t>
            </a:r>
            <a:r>
              <a:rPr lang="en-US" dirty="0">
                <a:solidFill>
                  <a:srgbClr val="0070C0"/>
                </a:solidFill>
              </a:rPr>
              <a:t>motor power.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>
            <a:normAutofit/>
          </a:bodyPr>
          <a:lstStyle/>
          <a:p>
            <a:r>
              <a:rPr lang="en-US" sz="4000" b="1" dirty="0"/>
              <a:t>THE OTTOMAN HERITAGE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The structure of industry reflects </a:t>
            </a:r>
            <a:r>
              <a:rPr lang="tr-TR" dirty="0"/>
              <a:t>                                     </a:t>
            </a:r>
            <a:r>
              <a:rPr lang="en-US" dirty="0"/>
              <a:t>the characteristic of </a:t>
            </a:r>
            <a:r>
              <a:rPr lang="tr-TR" dirty="0"/>
              <a:t>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early stage of industrialization</a:t>
            </a:r>
            <a:r>
              <a:rPr lang="en-US" dirty="0"/>
              <a:t>: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44.3% </a:t>
            </a:r>
            <a:r>
              <a:rPr lang="en-US" dirty="0"/>
              <a:t>of the enterprises were concentrated </a:t>
            </a:r>
            <a:r>
              <a:rPr lang="tr-TR" dirty="0"/>
              <a:t>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food processing,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23.8%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textiles. 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The National economy was not able to provide even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basic needs </a:t>
            </a:r>
            <a:endParaRPr lang="tr-TR" dirty="0">
              <a:solidFill>
                <a:srgbClr val="0070C0"/>
              </a:solidFill>
            </a:endParaRPr>
          </a:p>
          <a:p>
            <a:pPr marL="354013" indent="0">
              <a:spcAft>
                <a:spcPts val="600"/>
              </a:spcAft>
              <a:buNone/>
            </a:pP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sugar, flour, cement,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textiles</a:t>
            </a:r>
            <a:r>
              <a:rPr lang="en-US" dirty="0"/>
              <a:t>.  </a:t>
            </a:r>
            <a:endParaRPr lang="tr-TR" dirty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THE FIRST TWO DECADES OF THE TURKISH </a:t>
            </a:r>
            <a:r>
              <a:rPr lang="tr-TR" b="1" dirty="0"/>
              <a:t>REPUBLIC </a:t>
            </a:r>
            <a:br>
              <a:rPr lang="tr-TR" dirty="0"/>
            </a:b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643446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this starting chapter we examine,</a:t>
            </a:r>
            <a:r>
              <a:rPr lang="tr-TR" dirty="0"/>
              <a:t> </a:t>
            </a:r>
            <a:r>
              <a:rPr lang="en-US" sz="3200" dirty="0"/>
              <a:t>first, </a:t>
            </a:r>
            <a:r>
              <a:rPr lang="tr-TR" sz="3200" dirty="0"/>
              <a:t>     </a:t>
            </a:r>
            <a:r>
              <a:rPr lang="en-US" sz="3200" dirty="0">
                <a:solidFill>
                  <a:srgbClr val="0070C0"/>
                </a:solidFill>
              </a:rPr>
              <a:t>the Ottoman heritage</a:t>
            </a:r>
            <a:r>
              <a:rPr lang="en-US" sz="3200" dirty="0"/>
              <a:t>; </a:t>
            </a:r>
            <a:r>
              <a:rPr lang="tr-TR" sz="3200" dirty="0"/>
              <a:t>                                                        </a:t>
            </a:r>
            <a:r>
              <a:rPr lang="en-US" sz="3200" dirty="0"/>
              <a:t>the economic conditions in the early 1920s. </a:t>
            </a:r>
          </a:p>
          <a:p>
            <a:pPr marL="360363" lvl="1" indent="-360363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Then, we discuss </a:t>
            </a:r>
            <a:r>
              <a:rPr lang="tr-TR" sz="3200" dirty="0"/>
              <a:t>                               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the economic policies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performance</a:t>
            </a:r>
            <a:r>
              <a:rPr lang="en-US" sz="3200" dirty="0"/>
              <a:t> </a:t>
            </a:r>
            <a:r>
              <a:rPr lang="tr-TR" sz="3200" dirty="0"/>
              <a:t>                          </a:t>
            </a:r>
            <a:r>
              <a:rPr lang="en-US" sz="3200" dirty="0"/>
              <a:t>of the Turkish economy between </a:t>
            </a:r>
            <a:r>
              <a:rPr lang="tr-TR" sz="3200" dirty="0"/>
              <a:t>                                  </a:t>
            </a:r>
            <a:r>
              <a:rPr lang="en-US" sz="3200" dirty="0">
                <a:solidFill>
                  <a:srgbClr val="0070C0"/>
                </a:solidFill>
              </a:rPr>
              <a:t>1923 and 1939</a:t>
            </a:r>
            <a:r>
              <a:rPr lang="en-US" sz="3200" dirty="0"/>
              <a:t>.</a:t>
            </a:r>
            <a:r>
              <a:rPr lang="tr-TR" sz="3200" dirty="0"/>
              <a:t>                                                                                        </a:t>
            </a: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Although Turkey possessed the pre-requisites for cheap production of agricultural products,</a:t>
            </a:r>
            <a:endParaRPr lang="tr-TR" dirty="0"/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the extreme exploitation of the peasant,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the lack of governmental support,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the limitations of the local market </a:t>
            </a:r>
            <a:endParaRPr lang="tr-TR" sz="3200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tr-TR" dirty="0"/>
              <a:t>	</a:t>
            </a:r>
            <a:r>
              <a:rPr lang="en-US" dirty="0"/>
              <a:t>impeded the utilization of the existing resources effectively. </a:t>
            </a:r>
            <a:endParaRPr lang="tr-TR" dirty="0"/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 was </a:t>
            </a:r>
            <a:r>
              <a:rPr lang="tr-TR" dirty="0"/>
              <a:t>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underdeveloped transportation system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     </a:t>
            </a:r>
            <a:r>
              <a:rPr lang="en-US" dirty="0"/>
              <a:t>with almost no good quality highway</a:t>
            </a:r>
            <a:r>
              <a:rPr lang="tr-TR" dirty="0"/>
              <a:t>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length of railways </a:t>
            </a:r>
            <a:r>
              <a:rPr lang="en-US" dirty="0"/>
              <a:t>was </a:t>
            </a:r>
            <a:r>
              <a:rPr lang="tr-TR" dirty="0"/>
              <a:t>                                                    </a:t>
            </a:r>
            <a:r>
              <a:rPr lang="en-US" dirty="0"/>
              <a:t>only about </a:t>
            </a:r>
            <a:r>
              <a:rPr lang="en-US" dirty="0">
                <a:solidFill>
                  <a:srgbClr val="0070C0"/>
                </a:solidFill>
              </a:rPr>
              <a:t>3,756 km.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355750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The inadequate transport facilities severely handicapped </a:t>
            </a:r>
            <a:endParaRPr lang="tr-TR" dirty="0"/>
          </a:p>
          <a:p>
            <a:pPr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the marketing of agricultural produce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the supply of industrial goods and services to the villages.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foreign trade pattern </a:t>
            </a:r>
            <a:r>
              <a:rPr lang="en-US" dirty="0"/>
              <a:t>of the country reflected a typical backward economy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		</a:t>
            </a:r>
            <a:r>
              <a:rPr lang="en-US" dirty="0">
                <a:solidFill>
                  <a:srgbClr val="0070C0"/>
                </a:solidFill>
              </a:rPr>
              <a:t>exporting raw materials </a:t>
            </a:r>
            <a:r>
              <a:rPr lang="en-US" dirty="0"/>
              <a:t>(agricultural and </a:t>
            </a:r>
            <a:r>
              <a:rPr lang="tr-TR" dirty="0"/>
              <a:t>	</a:t>
            </a:r>
            <a:r>
              <a:rPr lang="en-US" dirty="0"/>
              <a:t>mining) </a:t>
            </a:r>
            <a:endParaRPr lang="tr-TR" dirty="0"/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	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importing manufactured goods.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92919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total value of </a:t>
            </a:r>
            <a:r>
              <a:rPr lang="en-US" dirty="0">
                <a:solidFill>
                  <a:srgbClr val="0070C0"/>
                </a:solidFill>
              </a:rPr>
              <a:t>the capital controlled by 94 foreign companies </a:t>
            </a:r>
            <a:r>
              <a:rPr lang="en-US" dirty="0"/>
              <a:t>operating in Turkey was </a:t>
            </a:r>
            <a:r>
              <a:rPr lang="en-US" dirty="0">
                <a:solidFill>
                  <a:srgbClr val="0070C0"/>
                </a:solidFill>
              </a:rPr>
              <a:t>63.5 million Sterling in 1924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was equivalent to </a:t>
            </a:r>
            <a:r>
              <a:rPr lang="en-US" dirty="0">
                <a:solidFill>
                  <a:srgbClr val="0070C0"/>
                </a:solidFill>
              </a:rPr>
              <a:t>516 million liras </a:t>
            </a:r>
            <a:r>
              <a:rPr lang="en-US" dirty="0"/>
              <a:t>or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>
                <a:solidFill>
                  <a:srgbClr val="0070C0"/>
                </a:solidFill>
              </a:rPr>
              <a:t>more than one half of the national income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of the same year.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foreign investments were mainly allocated in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railroad construction,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banking and insurance,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electricity,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industry,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tram,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water supply,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ports,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trade </a:t>
            </a:r>
            <a:endParaRPr lang="tr-TR" dirty="0">
              <a:solidFill>
                <a:srgbClr val="0070C0"/>
              </a:solidFill>
            </a:endParaRPr>
          </a:p>
          <a:p>
            <a:pPr lvl="1"/>
            <a:r>
              <a:rPr lang="en-US" dirty="0">
                <a:solidFill>
                  <a:srgbClr val="0070C0"/>
                </a:solidFill>
              </a:rPr>
              <a:t>and mining.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 absence of a central bank</a:t>
            </a:r>
            <a:r>
              <a:rPr lang="en-US" dirty="0"/>
              <a:t>, </a:t>
            </a:r>
            <a:r>
              <a:rPr lang="tr-TR" dirty="0"/>
              <a:t>                                 </a:t>
            </a:r>
            <a:r>
              <a:rPr lang="en-US" dirty="0"/>
              <a:t>the government was not able to implement </a:t>
            </a:r>
            <a:r>
              <a:rPr lang="en-US" dirty="0">
                <a:solidFill>
                  <a:srgbClr val="0070C0"/>
                </a:solidFill>
              </a:rPr>
              <a:t>effective money and foreign exchange policies.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/>
              <a:t>Issuing banknotes was carried out </a:t>
            </a:r>
            <a:r>
              <a:rPr lang="tr-TR" dirty="0"/>
              <a:t>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Ottoman Bank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</a:t>
            </a:r>
            <a:r>
              <a:rPr lang="en-US" dirty="0"/>
              <a:t>a foreign bank owned by French and British partners.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/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Total production of </a:t>
            </a:r>
            <a:r>
              <a:rPr lang="en-US" dirty="0">
                <a:solidFill>
                  <a:srgbClr val="0070C0"/>
                </a:solidFill>
              </a:rPr>
              <a:t>electric power </a:t>
            </a:r>
            <a:r>
              <a:rPr lang="en-US" dirty="0"/>
              <a:t>per year was only about </a:t>
            </a:r>
            <a:r>
              <a:rPr lang="en-US" dirty="0">
                <a:solidFill>
                  <a:srgbClr val="0070C0"/>
                </a:solidFill>
              </a:rPr>
              <a:t>45 million kWh</a:t>
            </a:r>
            <a:r>
              <a:rPr lang="en-US" dirty="0"/>
              <a:t>: </a:t>
            </a:r>
          </a:p>
          <a:p>
            <a:pPr>
              <a:spcAft>
                <a:spcPts val="1200"/>
              </a:spcAft>
              <a:buNone/>
            </a:pPr>
            <a:r>
              <a:rPr lang="en-US" dirty="0"/>
              <a:t>	approximately </a:t>
            </a:r>
            <a:r>
              <a:rPr lang="en-US" dirty="0">
                <a:solidFill>
                  <a:srgbClr val="0070C0"/>
                </a:solidFill>
              </a:rPr>
              <a:t>4 kWh per capita</a:t>
            </a:r>
            <a:r>
              <a:rPr lang="tr-TR" dirty="0">
                <a:solidFill>
                  <a:srgbClr val="0070C0"/>
                </a:solidFill>
              </a:rPr>
              <a:t> </a:t>
            </a:r>
          </a:p>
          <a:p>
            <a:pPr>
              <a:spcAft>
                <a:spcPts val="1200"/>
              </a:spcAft>
              <a:buNone/>
            </a:pPr>
            <a:r>
              <a:rPr lang="tr-TR" dirty="0"/>
              <a:t>	(</a:t>
            </a:r>
            <a:r>
              <a:rPr lang="en-US" dirty="0"/>
              <a:t>for comparison, they were 251,963 million kWh and 3,200 kWh, respectively, in 2015).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Turkey inherited </a:t>
            </a:r>
            <a:r>
              <a:rPr lang="en-US" dirty="0">
                <a:solidFill>
                  <a:srgbClr val="0070C0"/>
                </a:solidFill>
              </a:rPr>
              <a:t>a heavy debt burden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/>
              <a:t>from the Ottoman Empire.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Turkish authorities and creditors agreed upon the quantity of the share of the Turkish Republic in the Ottoman debts in </a:t>
            </a:r>
            <a:r>
              <a:rPr lang="en-US" dirty="0">
                <a:solidFill>
                  <a:srgbClr val="0070C0"/>
                </a:solidFill>
              </a:rPr>
              <a:t>1933</a:t>
            </a:r>
            <a:r>
              <a:rPr lang="en-US" dirty="0"/>
              <a:t> as approximately </a:t>
            </a:r>
            <a:r>
              <a:rPr lang="en-US" dirty="0">
                <a:solidFill>
                  <a:srgbClr val="0070C0"/>
                </a:solidFill>
              </a:rPr>
              <a:t>80 million lira</a:t>
            </a:r>
            <a:r>
              <a:rPr lang="tr-TR" dirty="0">
                <a:solidFill>
                  <a:srgbClr val="0070C0"/>
                </a:solidFill>
              </a:rPr>
              <a:t>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amount was </a:t>
            </a:r>
            <a:r>
              <a:rPr lang="en-US" dirty="0">
                <a:solidFill>
                  <a:srgbClr val="0070C0"/>
                </a:solidFill>
              </a:rPr>
              <a:t>about one half of the budget expenses </a:t>
            </a:r>
            <a:r>
              <a:rPr lang="en-US" dirty="0"/>
              <a:t>of the same year.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9303C2-24AD-42D1-9A0E-2574ACBA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62051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  <a:t>Table 1.1 </a:t>
            </a:r>
            <a:br>
              <a:rPr kumimoji="0" lang="tr-T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  <a:t>Some socio-economic indicators </a:t>
            </a:r>
            <a:br>
              <a:rPr kumimoji="0" lang="tr-T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imes New Roman" pitchFamily="18" charset="0"/>
              </a:rPr>
              <a:t>at the beginning of the Republican era </a:t>
            </a:r>
            <a:b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</a:rPr>
            </a:br>
            <a:endParaRPr lang="tr-TR" dirty="0"/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FBD0BF4F-F346-41D4-84D5-CDF7DD38B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626509"/>
              </p:ext>
            </p:extLst>
          </p:nvPr>
        </p:nvGraphicFramePr>
        <p:xfrm>
          <a:off x="0" y="1620518"/>
          <a:ext cx="9144000" cy="523748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020272">
                  <a:extLst>
                    <a:ext uri="{9D8B030D-6E8A-4147-A177-3AD203B41FA5}">
                      <a16:colId xmlns:a16="http://schemas.microsoft.com/office/drawing/2014/main" val="1699751986"/>
                    </a:ext>
                  </a:extLst>
                </a:gridCol>
                <a:gridCol w="2123728">
                  <a:extLst>
                    <a:ext uri="{9D8B030D-6E8A-4147-A177-3AD203B41FA5}">
                      <a16:colId xmlns:a16="http://schemas.microsoft.com/office/drawing/2014/main" val="439953609"/>
                    </a:ext>
                  </a:extLst>
                </a:gridCol>
              </a:tblGrid>
              <a:tr h="4778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Population (1927)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13,648,270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329023"/>
                  </a:ext>
                </a:extLst>
              </a:tr>
              <a:tr h="1124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The shares of agriculture, industry and services in </a:t>
                      </a:r>
                      <a:r>
                        <a:rPr lang="en-US" sz="2400" noProof="0" dirty="0">
                          <a:solidFill>
                            <a:schemeClr val="tx1"/>
                          </a:solidFill>
                        </a:rPr>
                        <a:t>Gross National Product GNP</a:t>
                      </a: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400" baseline="300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45%, 11%, 44%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7205229"/>
                  </a:ext>
                </a:extLst>
              </a:tr>
              <a:tr h="10245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Employment shares of agriculture, industry and services </a:t>
                      </a:r>
                      <a:r>
                        <a:rPr lang="en-US" sz="2400" baseline="300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89%, 4%, 7%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660107"/>
                  </a:ext>
                </a:extLst>
              </a:tr>
              <a:tr h="5372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Electric power generation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45 million kWh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8166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Rate of urbanization</a:t>
                      </a:r>
                      <a:r>
                        <a:rPr lang="en-US" sz="2400" baseline="30000" dirty="0">
                          <a:solidFill>
                            <a:schemeClr val="tx1"/>
                          </a:solidFill>
                        </a:rPr>
                        <a:t>(2)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24%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900399"/>
                  </a:ext>
                </a:extLst>
              </a:tr>
              <a:tr h="4533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Adult literacy rate 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10%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7909714"/>
                  </a:ext>
                </a:extLst>
              </a:tr>
              <a:tr h="11245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Export structure: agricultural, mining and industrial products (1923)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86%, 5%, 9%</a:t>
                      </a:r>
                      <a:endParaRPr lang="tr-TR" sz="2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066634"/>
                  </a:ext>
                </a:extLst>
              </a:tr>
            </a:tbl>
          </a:graphicData>
        </a:graphic>
      </p:graphicFrame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7E76872-3DD5-4D45-B1DF-F8BF23D2C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06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b="1" dirty="0">
                <a:latin typeface="+mj-lt"/>
              </a:rPr>
              <a:t>STATRTING POIN</a:t>
            </a:r>
            <a:r>
              <a:rPr lang="tr-TR" sz="3600" b="1" dirty="0">
                <a:latin typeface="+mj-lt"/>
              </a:rPr>
              <a:t>T</a:t>
            </a:r>
            <a:r>
              <a:rPr lang="en-US" sz="3600" b="1" dirty="0">
                <a:latin typeface="+mj-lt"/>
              </a:rPr>
              <a:t>: </a:t>
            </a:r>
            <a:br>
              <a:rPr lang="tr-TR" sz="3600" b="1" dirty="0">
                <a:latin typeface="+mj-lt"/>
              </a:rPr>
            </a:br>
            <a:r>
              <a:rPr lang="en-US" sz="4000" b="1" dirty="0">
                <a:latin typeface="+mj-lt"/>
              </a:rPr>
              <a:t>THE OTTOMAN HERITAGE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>
                <a:latin typeface="+mj-lt"/>
              </a:rPr>
              <a:t>TURKISH </a:t>
            </a:r>
            <a:r>
              <a:rPr lang="en-US" sz="4000" b="1" dirty="0">
                <a:latin typeface="+mj-lt"/>
              </a:rPr>
              <a:t>ECONOMY </a:t>
            </a:r>
            <a:br>
              <a:rPr lang="tr-TR" sz="4000" b="1" dirty="0">
                <a:latin typeface="+mj-lt"/>
              </a:rPr>
            </a:br>
            <a:r>
              <a:rPr lang="en-US" sz="4000" b="1" dirty="0">
                <a:latin typeface="+mj-lt"/>
              </a:rPr>
              <a:t>IN THE 1923-1939 PERIOD</a:t>
            </a:r>
            <a:br>
              <a:rPr lang="tr-TR" sz="4000" dirty="0">
                <a:latin typeface="+mj-lt"/>
              </a:rPr>
            </a:br>
            <a:endParaRPr lang="tr-TR" sz="4000" dirty="0">
              <a:latin typeface="+mj-lt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first two decades of the Republic </a:t>
            </a:r>
            <a:r>
              <a:rPr lang="tr-TR" dirty="0"/>
              <a:t>                           </a:t>
            </a:r>
            <a:r>
              <a:rPr lang="en-US" dirty="0"/>
              <a:t>may be described as </a:t>
            </a:r>
            <a:r>
              <a:rPr lang="tr-TR" dirty="0"/>
              <a:t>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an era of foundation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experiencing different economic policies. 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Relatively </a:t>
            </a:r>
            <a:r>
              <a:rPr lang="en-US" dirty="0">
                <a:solidFill>
                  <a:srgbClr val="0070C0"/>
                </a:solidFill>
              </a:rPr>
              <a:t>liberal economic policies </a:t>
            </a:r>
            <a:r>
              <a:rPr lang="en-US" dirty="0"/>
              <a:t>of </a:t>
            </a:r>
            <a:r>
              <a:rPr lang="tr-TR" dirty="0"/>
              <a:t>                           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1920s </a:t>
            </a:r>
            <a:r>
              <a:rPr lang="en-US" dirty="0"/>
              <a:t>were replaced </a:t>
            </a:r>
            <a:r>
              <a:rPr lang="tr-TR" dirty="0"/>
              <a:t>                      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statist policies </a:t>
            </a:r>
            <a:r>
              <a:rPr lang="en-US" dirty="0"/>
              <a:t>in the </a:t>
            </a:r>
            <a:r>
              <a:rPr lang="en-US" dirty="0">
                <a:solidFill>
                  <a:srgbClr val="0070C0"/>
                </a:solidFill>
              </a:rPr>
              <a:t>1930s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years between 1923 and 1929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dirty="0"/>
              <a:t> qualified as the period of</a:t>
            </a:r>
            <a:r>
              <a:rPr lang="tr-TR" dirty="0"/>
              <a:t>                                                                         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“reconstruction under open economy conditions”.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was unable, </a:t>
            </a:r>
            <a:r>
              <a:rPr lang="tr-TR" dirty="0"/>
              <a:t>                                        </a:t>
            </a:r>
            <a:r>
              <a:rPr lang="en-US" dirty="0"/>
              <a:t>until 1929, </a:t>
            </a:r>
            <a:r>
              <a:rPr lang="tr-TR" dirty="0"/>
              <a:t>                                                                               </a:t>
            </a:r>
            <a:r>
              <a:rPr lang="en-US" dirty="0"/>
              <a:t>to implement </a:t>
            </a:r>
            <a:r>
              <a:rPr lang="tr-TR" dirty="0"/>
              <a:t>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protective foreign trade policy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tr-TR" b="1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/>
              <a:t>because of </a:t>
            </a:r>
            <a:r>
              <a:rPr lang="en-US" dirty="0">
                <a:solidFill>
                  <a:srgbClr val="0070C0"/>
                </a:solidFill>
              </a:rPr>
              <a:t>the Lausanne Treaty</a:t>
            </a:r>
            <a:r>
              <a:rPr lang="en-US" dirty="0"/>
              <a:t>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457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protection rate </a:t>
            </a:r>
            <a:r>
              <a:rPr lang="en-US" dirty="0"/>
              <a:t>allowed by the Lausanne Treaty is calculated as only </a:t>
            </a:r>
            <a:r>
              <a:rPr lang="en-US" dirty="0">
                <a:solidFill>
                  <a:srgbClr val="0070C0"/>
                </a:solidFill>
              </a:rPr>
              <a:t>about 13%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</a:t>
            </a:r>
            <a:r>
              <a:rPr lang="en-US" dirty="0">
                <a:solidFill>
                  <a:srgbClr val="0070C0"/>
                </a:solidFill>
              </a:rPr>
              <a:t>could not increase budget revenues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implement protective foreign trade polices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supporting industrial development.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374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During the relatively liberal 1920s, </a:t>
            </a:r>
            <a:r>
              <a:rPr lang="tr-TR" dirty="0"/>
              <a:t>                                    </a:t>
            </a:r>
            <a:r>
              <a:rPr lang="en-US" dirty="0">
                <a:solidFill>
                  <a:srgbClr val="0070C0"/>
                </a:solidFill>
              </a:rPr>
              <a:t>the priority was given to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</a:t>
            </a:r>
            <a:r>
              <a:rPr lang="en-US" dirty="0">
                <a:solidFill>
                  <a:srgbClr val="0070C0"/>
                </a:solidFill>
              </a:rPr>
              <a:t>private sector.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supported private business by establishing </a:t>
            </a:r>
            <a:r>
              <a:rPr lang="tr-TR" dirty="0"/>
              <a:t>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legal and financial institutions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required </a:t>
            </a:r>
            <a:r>
              <a:rPr lang="tr-TR" dirty="0"/>
              <a:t>                                                                                </a:t>
            </a:r>
            <a:r>
              <a:rPr lang="en-US" dirty="0"/>
              <a:t>for the development of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market economy.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There was </a:t>
            </a:r>
            <a:r>
              <a:rPr lang="en-US" dirty="0">
                <a:solidFill>
                  <a:srgbClr val="0070C0"/>
                </a:solidFill>
              </a:rPr>
              <a:t>a continuity in policies adopted</a:t>
            </a:r>
            <a:r>
              <a:rPr lang="tr-TR" dirty="0">
                <a:solidFill>
                  <a:srgbClr val="0070C0"/>
                </a:solidFill>
              </a:rPr>
              <a:t>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1910s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    </a:t>
            </a:r>
            <a:r>
              <a:rPr lang="en-US" dirty="0"/>
              <a:t>and aimed at </a:t>
            </a:r>
            <a:r>
              <a:rPr lang="en-US" dirty="0">
                <a:solidFill>
                  <a:srgbClr val="0070C0"/>
                </a:solidFill>
              </a:rPr>
              <a:t>the creation of a Moslem-Turkish bourgeois class.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For this purpose,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the Government created </a:t>
            </a:r>
            <a:r>
              <a:rPr lang="en-US" dirty="0">
                <a:solidFill>
                  <a:srgbClr val="0070C0"/>
                </a:solidFill>
              </a:rPr>
              <a:t>some monopolies of basic consumer goods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nationalized</a:t>
            </a:r>
            <a:r>
              <a:rPr lang="en-US" dirty="0"/>
              <a:t> some foreign enterprises </a:t>
            </a:r>
            <a:r>
              <a:rPr lang="tr-TR" dirty="0"/>
              <a:t>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railroads, mining</a:t>
            </a:r>
            <a:r>
              <a:rPr lang="en-US" dirty="0"/>
              <a:t>, and </a:t>
            </a:r>
            <a:r>
              <a:rPr lang="en-US" dirty="0">
                <a:solidFill>
                  <a:srgbClr val="0070C0"/>
                </a:solidFill>
              </a:rPr>
              <a:t>ports.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2123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attitude of the Government toward foreign capital was </a:t>
            </a:r>
            <a:r>
              <a:rPr lang="en-US" dirty="0">
                <a:solidFill>
                  <a:srgbClr val="0070C0"/>
                </a:solidFill>
              </a:rPr>
              <a:t>friendly but cautious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would welcome foreign investment, </a:t>
            </a:r>
            <a:r>
              <a:rPr lang="tr-TR" dirty="0"/>
              <a:t>                             </a:t>
            </a:r>
            <a:r>
              <a:rPr lang="en-US" dirty="0"/>
              <a:t>but </a:t>
            </a:r>
            <a:r>
              <a:rPr lang="en-US" dirty="0">
                <a:solidFill>
                  <a:srgbClr val="0070C0"/>
                </a:solidFill>
              </a:rPr>
              <a:t>the privileges given to foreign investors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/>
              <a:t>in the Ottoman era </a:t>
            </a:r>
            <a:r>
              <a:rPr lang="en-US" dirty="0">
                <a:solidFill>
                  <a:srgbClr val="0070C0"/>
                </a:solidFill>
              </a:rPr>
              <a:t>were not acceptable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805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2647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In 1924, </a:t>
            </a:r>
            <a:r>
              <a:rPr lang="tr-TR" dirty="0"/>
              <a:t>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Türkiye </a:t>
            </a:r>
            <a:r>
              <a:rPr lang="en-US" dirty="0" err="1">
                <a:solidFill>
                  <a:srgbClr val="0070C0"/>
                </a:solidFill>
              </a:rPr>
              <a:t>İş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Bankası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was established as </a:t>
            </a:r>
            <a:r>
              <a:rPr lang="tr-TR" dirty="0"/>
              <a:t>                             </a:t>
            </a:r>
            <a:r>
              <a:rPr lang="en-US" dirty="0"/>
              <a:t>a semi-</a:t>
            </a:r>
            <a:r>
              <a:rPr lang="tr-TR" dirty="0"/>
              <a:t>public</a:t>
            </a:r>
            <a:r>
              <a:rPr lang="en-US" dirty="0"/>
              <a:t> commercial bank </a:t>
            </a:r>
            <a:r>
              <a:rPr lang="tr-TR" dirty="0"/>
              <a:t>                                                      </a:t>
            </a:r>
            <a:r>
              <a:rPr lang="en-US" dirty="0"/>
              <a:t> to</a:t>
            </a:r>
            <a:r>
              <a:rPr lang="en-US" dirty="0">
                <a:solidFill>
                  <a:srgbClr val="0070C0"/>
                </a:solidFill>
              </a:rPr>
              <a:t> develop private industry </a:t>
            </a:r>
            <a:r>
              <a:rPr lang="en-US" dirty="0"/>
              <a:t>both </a:t>
            </a:r>
            <a:endParaRPr lang="tr-TR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70C0"/>
                </a:solidFill>
              </a:rPr>
              <a:t>by credit financing </a:t>
            </a:r>
            <a:endParaRPr lang="tr-TR" sz="3200" dirty="0">
              <a:solidFill>
                <a:srgbClr val="0070C0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by participations.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2647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In 1925 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Sanayi </a:t>
            </a:r>
            <a:r>
              <a:rPr lang="en-US" dirty="0" err="1">
                <a:solidFill>
                  <a:srgbClr val="0070C0"/>
                </a:solidFill>
              </a:rPr>
              <a:t>ve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Maden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Bankası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was founded </a:t>
            </a:r>
            <a:endParaRPr lang="tr-TR" dirty="0"/>
          </a:p>
          <a:p>
            <a:pPr marL="354013" indent="0">
              <a:spcAft>
                <a:spcPts val="1200"/>
              </a:spcAft>
              <a:buNone/>
            </a:pP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manage public industrial establishments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support private industry.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Republic of Turkey was born as </a:t>
            </a:r>
            <a:r>
              <a:rPr lang="tr-TR" dirty="0"/>
              <a:t>                             </a:t>
            </a:r>
            <a:r>
              <a:rPr lang="en-US" dirty="0">
                <a:solidFill>
                  <a:srgbClr val="0070C0"/>
                </a:solidFill>
              </a:rPr>
              <a:t>the inheritor of the Ottoman Empire</a:t>
            </a:r>
            <a:r>
              <a:rPr lang="en-US" dirty="0"/>
              <a:t>, </a:t>
            </a:r>
            <a:r>
              <a:rPr lang="tr-TR" dirty="0"/>
              <a:t>                          </a:t>
            </a:r>
            <a:r>
              <a:rPr lang="en-US" dirty="0"/>
              <a:t>after long years of wars.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destruction and death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dirty="0"/>
              <a:t>that accompanied wars had </a:t>
            </a:r>
            <a:r>
              <a:rPr lang="tr-TR" dirty="0"/>
              <a:t>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severe and long-lasting consequences</a:t>
            </a:r>
            <a:r>
              <a:rPr lang="tr-TR" dirty="0"/>
              <a:t>                     </a:t>
            </a:r>
            <a:r>
              <a:rPr lang="en-US" dirty="0"/>
              <a:t>on the economy.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2647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solidFill>
                  <a:srgbClr val="0070C0"/>
                </a:solidFill>
              </a:rPr>
              <a:t>Emlak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Eytam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Bankası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was established </a:t>
            </a:r>
            <a:r>
              <a:rPr lang="tr-TR" dirty="0"/>
              <a:t>                        </a:t>
            </a:r>
            <a:r>
              <a:rPr lang="en-US" dirty="0"/>
              <a:t>in 1926 </a:t>
            </a:r>
            <a:r>
              <a:rPr lang="tr-TR" dirty="0"/>
              <a:t>                                                                                           </a:t>
            </a:r>
            <a:r>
              <a:rPr lang="en-US" dirty="0"/>
              <a:t>in order to provide credits </a:t>
            </a:r>
            <a:r>
              <a:rPr lang="tr-TR" dirty="0"/>
              <a:t>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housing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construction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9046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6992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r>
              <a:rPr lang="en-US" dirty="0"/>
              <a:t>In 1927, </a:t>
            </a:r>
            <a:r>
              <a:rPr lang="tr-TR" dirty="0"/>
              <a:t>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Law for the Encouragement of Industry </a:t>
            </a:r>
            <a:r>
              <a:rPr lang="en-US" dirty="0"/>
              <a:t>that was accepted first in 1913, </a:t>
            </a:r>
            <a:r>
              <a:rPr lang="tr-TR" dirty="0"/>
              <a:t>                                        </a:t>
            </a:r>
            <a:r>
              <a:rPr lang="en-US" dirty="0"/>
              <a:t>was modified and reintroduced </a:t>
            </a:r>
            <a:r>
              <a:rPr lang="tr-TR" dirty="0"/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to promote the private sector</a:t>
            </a:r>
            <a:r>
              <a:rPr lang="en-US" dirty="0"/>
              <a:t>, </a:t>
            </a:r>
            <a:r>
              <a:rPr lang="tr-TR" dirty="0"/>
              <a:t>                                                </a:t>
            </a:r>
            <a:r>
              <a:rPr lang="en-US" dirty="0"/>
              <a:t>granting tax exemptions, reduced tariff rates, and</a:t>
            </a:r>
            <a:r>
              <a:rPr lang="tr-TR" dirty="0"/>
              <a:t> subsidies</a:t>
            </a:r>
            <a:r>
              <a:rPr lang="en-US" dirty="0"/>
              <a:t>.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2590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/>
              <a:t>T</a:t>
            </a:r>
            <a:r>
              <a:rPr lang="en-US" dirty="0"/>
              <a:t>he </a:t>
            </a:r>
            <a:r>
              <a:rPr lang="en-US" dirty="0" err="1">
                <a:solidFill>
                  <a:srgbClr val="0070C0"/>
                </a:solidFill>
              </a:rPr>
              <a:t>uşr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           t</a:t>
            </a:r>
            <a:r>
              <a:rPr lang="en-US" dirty="0"/>
              <a:t>he agricultural tax</a:t>
            </a:r>
            <a:r>
              <a:rPr lang="tr-TR" dirty="0"/>
              <a:t> of</a:t>
            </a:r>
            <a:r>
              <a:rPr lang="en-US" dirty="0"/>
              <a:t> 10% of product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</a:t>
            </a:r>
            <a:r>
              <a:rPr lang="en-US" dirty="0"/>
              <a:t>was abolished in 1925.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</a:t>
            </a:r>
            <a:r>
              <a:rPr lang="en-US" dirty="0" err="1"/>
              <a:t>usr</a:t>
            </a:r>
            <a:r>
              <a:rPr lang="en-US" dirty="0"/>
              <a:t> was </a:t>
            </a:r>
            <a:r>
              <a:rPr lang="en-US" dirty="0">
                <a:solidFill>
                  <a:srgbClr val="0070C0"/>
                </a:solidFill>
              </a:rPr>
              <a:t>the most important part of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the Government revenues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</a:t>
            </a:r>
            <a:r>
              <a:rPr lang="en-US" dirty="0"/>
              <a:t>but it was abolished </a:t>
            </a:r>
            <a:r>
              <a:rPr lang="tr-TR" dirty="0"/>
              <a:t>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alleviate the burden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of farmers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Total annual </a:t>
            </a:r>
            <a:r>
              <a:rPr lang="en-US" dirty="0">
                <a:solidFill>
                  <a:srgbClr val="0070C0"/>
                </a:solidFill>
              </a:rPr>
              <a:t>credits</a:t>
            </a:r>
            <a:r>
              <a:rPr lang="en-US" dirty="0"/>
              <a:t> given by </a:t>
            </a:r>
            <a:r>
              <a:rPr lang="en-US" dirty="0">
                <a:solidFill>
                  <a:srgbClr val="0070C0"/>
                </a:solidFill>
              </a:rPr>
              <a:t>the Agricultural Bank </a:t>
            </a: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were raised </a:t>
            </a:r>
            <a:r>
              <a:rPr lang="en-US" dirty="0"/>
              <a:t> </a:t>
            </a:r>
            <a:r>
              <a:rPr lang="tr-TR" dirty="0"/>
              <a:t>                                                    </a:t>
            </a:r>
            <a:r>
              <a:rPr lang="en-US" dirty="0"/>
              <a:t>from about </a:t>
            </a:r>
            <a:r>
              <a:rPr lang="en-US" dirty="0">
                <a:solidFill>
                  <a:srgbClr val="0070C0"/>
                </a:solidFill>
              </a:rPr>
              <a:t>5 million liras </a:t>
            </a:r>
            <a:r>
              <a:rPr lang="en-US" dirty="0"/>
              <a:t>in 1923 </a:t>
            </a:r>
            <a:r>
              <a:rPr lang="tr-TR" dirty="0"/>
              <a:t>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about 26 million liras </a:t>
            </a:r>
            <a:r>
              <a:rPr lang="en-US" dirty="0"/>
              <a:t>in 1929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Property rights </a:t>
            </a:r>
            <a:r>
              <a:rPr lang="en-US" dirty="0"/>
              <a:t>were regulated </a:t>
            </a:r>
            <a:r>
              <a:rPr lang="tr-TR" dirty="0"/>
              <a:t>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 Civil Code </a:t>
            </a:r>
            <a:r>
              <a:rPr lang="en-US" dirty="0"/>
              <a:t>that was accepted in 1927. 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success </a:t>
            </a:r>
            <a:r>
              <a:rPr lang="en-US" dirty="0"/>
              <a:t>of relatively liberal economic policies of the 1920s </a:t>
            </a:r>
            <a:r>
              <a:rPr lang="en-US" dirty="0">
                <a:solidFill>
                  <a:srgbClr val="0070C0"/>
                </a:solidFill>
              </a:rPr>
              <a:t>was less than expected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efforts made during the 1920s </a:t>
            </a:r>
            <a:r>
              <a:rPr lang="tr-TR" dirty="0"/>
              <a:t>                                    </a:t>
            </a:r>
            <a:r>
              <a:rPr lang="en-US" dirty="0"/>
              <a:t>to spur the country’s agricultural and industrial development </a:t>
            </a:r>
            <a:r>
              <a:rPr lang="tr-TR" dirty="0"/>
              <a:t>                                                  </a:t>
            </a:r>
            <a:r>
              <a:rPr lang="en-US" dirty="0"/>
              <a:t>met </a:t>
            </a:r>
            <a:r>
              <a:rPr lang="en-US" dirty="0">
                <a:solidFill>
                  <a:srgbClr val="0070C0"/>
                </a:solidFill>
              </a:rPr>
              <a:t>a limited degree of success </a:t>
            </a:r>
            <a:r>
              <a:rPr lang="en-US" dirty="0"/>
              <a:t>only </a:t>
            </a:r>
            <a:r>
              <a:rPr lang="tr-TR" dirty="0"/>
              <a:t>   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no better prospects </a:t>
            </a:r>
            <a:r>
              <a:rPr lang="en-US" dirty="0"/>
              <a:t>could yet be seen towards the end of 1920s.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World Depression </a:t>
            </a:r>
            <a:r>
              <a:rPr lang="en-US" dirty="0"/>
              <a:t>aggravated </a:t>
            </a:r>
            <a:r>
              <a:rPr lang="tr-TR" dirty="0"/>
              <a:t>                                </a:t>
            </a:r>
            <a:r>
              <a:rPr lang="en-US" dirty="0"/>
              <a:t>the problems.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7952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principal </a:t>
            </a:r>
            <a:r>
              <a:rPr lang="en-US" dirty="0">
                <a:solidFill>
                  <a:srgbClr val="0070C0"/>
                </a:solidFill>
              </a:rPr>
              <a:t>mechanism for the transmission </a:t>
            </a:r>
            <a:r>
              <a:rPr lang="en-US" dirty="0"/>
              <a:t>of the Great Depression to the Turkish economy was </a:t>
            </a:r>
            <a:r>
              <a:rPr lang="tr-TR" dirty="0"/>
              <a:t>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sharp decline in prices of agricultural commodities.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Decreases in the prices of leading crops </a:t>
            </a:r>
            <a:r>
              <a:rPr lang="en-US" dirty="0"/>
              <a:t>averaged </a:t>
            </a:r>
            <a:r>
              <a:rPr lang="en-US" dirty="0">
                <a:solidFill>
                  <a:srgbClr val="0070C0"/>
                </a:solidFill>
              </a:rPr>
              <a:t>more than 50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from 1928 to 1933.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 rate of fall in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prices of agricultural products was remarkably higher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than the decreases in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prices of </a:t>
            </a:r>
            <a:r>
              <a:rPr lang="tr-TR" dirty="0">
                <a:solidFill>
                  <a:srgbClr val="0070C0"/>
                </a:solidFill>
              </a:rPr>
              <a:t>                 </a:t>
            </a:r>
            <a:r>
              <a:rPr lang="en-US" dirty="0">
                <a:solidFill>
                  <a:srgbClr val="0070C0"/>
                </a:solidFill>
              </a:rPr>
              <a:t>non-agricultural goods and services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/>
              <a:t>Hence, </a:t>
            </a:r>
            <a:r>
              <a:rPr lang="tr-TR" dirty="0"/>
              <a:t> 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internal terms of trade </a:t>
            </a:r>
            <a:r>
              <a:rPr lang="en-US" dirty="0"/>
              <a:t>turned</a:t>
            </a:r>
            <a:r>
              <a:rPr lang="tr-TR" dirty="0"/>
              <a:t>*</a:t>
            </a:r>
            <a:r>
              <a:rPr lang="en-US" dirty="0"/>
              <a:t> </a:t>
            </a:r>
            <a:r>
              <a:rPr lang="tr-TR" dirty="0"/>
              <a:t>                           </a:t>
            </a:r>
            <a:r>
              <a:rPr lang="en-US" dirty="0"/>
              <a:t>in favor of non-agricultural sector </a:t>
            </a:r>
            <a:r>
              <a:rPr lang="tr-TR" dirty="0"/>
              <a:t>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income distribution changed </a:t>
            </a:r>
            <a:r>
              <a:rPr lang="tr-TR" dirty="0">
                <a:solidFill>
                  <a:srgbClr val="0070C0"/>
                </a:solidFill>
              </a:rPr>
              <a:t>                    </a:t>
            </a:r>
            <a:r>
              <a:rPr lang="en-US" dirty="0"/>
              <a:t>against</a:t>
            </a:r>
            <a:r>
              <a:rPr lang="en-US" dirty="0">
                <a:solidFill>
                  <a:srgbClr val="0070C0"/>
                </a:solidFill>
              </a:rPr>
              <a:t> agricultural producers.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/>
          </a:p>
          <a:p>
            <a:pPr>
              <a:buNone/>
            </a:pP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2704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r>
              <a:rPr lang="en-US" dirty="0"/>
              <a:t>The expiration of the article of </a:t>
            </a:r>
            <a:r>
              <a:rPr lang="tr-TR" dirty="0"/>
              <a:t>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Lausanne Treaty </a:t>
            </a:r>
            <a:r>
              <a:rPr lang="en-US" dirty="0"/>
              <a:t>on tariffs in 1929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</a:t>
            </a:r>
            <a:r>
              <a:rPr lang="en-US" dirty="0"/>
              <a:t>allowed the Government </a:t>
            </a:r>
            <a:r>
              <a:rPr lang="tr-TR" dirty="0"/>
              <a:t>                                                         </a:t>
            </a:r>
            <a:r>
              <a:rPr lang="en-US" dirty="0"/>
              <a:t>to move towards </a:t>
            </a:r>
            <a:r>
              <a:rPr lang="en-US" dirty="0">
                <a:solidFill>
                  <a:srgbClr val="0070C0"/>
                </a:solidFill>
              </a:rPr>
              <a:t>protectionism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greater control over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>
                <a:solidFill>
                  <a:srgbClr val="0070C0"/>
                </a:solidFill>
              </a:rPr>
              <a:t>external trade and foreign exchange.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r>
              <a:rPr lang="en-US" dirty="0"/>
              <a:t>As the unfavorable world market conditions continued, </a:t>
            </a:r>
            <a:r>
              <a:rPr lang="tr-TR" dirty="0"/>
              <a:t>                                                                              </a:t>
            </a:r>
            <a:r>
              <a:rPr lang="en-US" dirty="0"/>
              <a:t>the government announced in 1930 a new strategy of </a:t>
            </a:r>
            <a:r>
              <a:rPr lang="en-US" dirty="0" err="1">
                <a:solidFill>
                  <a:srgbClr val="0070C0"/>
                </a:solidFill>
              </a:rPr>
              <a:t>é</a:t>
            </a:r>
            <a:r>
              <a:rPr lang="en-US" i="1" dirty="0" err="1">
                <a:solidFill>
                  <a:srgbClr val="0070C0"/>
                </a:solidFill>
              </a:rPr>
              <a:t>tatisme</a:t>
            </a:r>
            <a:r>
              <a:rPr lang="en-US" i="1" dirty="0">
                <a:solidFill>
                  <a:srgbClr val="0070C0"/>
                </a:solidFill>
              </a:rPr>
              <a:t> (</a:t>
            </a:r>
            <a:r>
              <a:rPr lang="en-US" i="1" dirty="0" err="1">
                <a:solidFill>
                  <a:srgbClr val="0070C0"/>
                </a:solidFill>
              </a:rPr>
              <a:t>statism</a:t>
            </a:r>
            <a:r>
              <a:rPr lang="en-US" i="1" dirty="0">
                <a:solidFill>
                  <a:srgbClr val="0070C0"/>
                </a:solidFill>
              </a:rPr>
              <a:t>)</a:t>
            </a:r>
            <a:r>
              <a:rPr lang="en-US" dirty="0">
                <a:solidFill>
                  <a:srgbClr val="0070C0"/>
                </a:solidFill>
              </a:rPr>
              <a:t>,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dirty="0">
                <a:solidFill>
                  <a:srgbClr val="0070C0"/>
                </a:solidFill>
              </a:rPr>
              <a:t>	</a:t>
            </a:r>
            <a:r>
              <a:rPr lang="en-US" dirty="0"/>
              <a:t>which </a:t>
            </a:r>
            <a:r>
              <a:rPr lang="en-US" dirty="0">
                <a:solidFill>
                  <a:srgbClr val="0070C0"/>
                </a:solidFill>
              </a:rPr>
              <a:t>promoted the state as a leading producer and investor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/>
              <a:t>in the industry and services.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143512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population</a:t>
            </a:r>
            <a:r>
              <a:rPr lang="en-US" dirty="0"/>
              <a:t> of what became the Republic of Turkey </a:t>
            </a:r>
            <a:r>
              <a:rPr lang="en-US" dirty="0">
                <a:solidFill>
                  <a:srgbClr val="0070C0"/>
                </a:solidFill>
              </a:rPr>
              <a:t>declined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</a:t>
            </a:r>
            <a:r>
              <a:rPr lang="en-US" dirty="0"/>
              <a:t>from</a:t>
            </a:r>
            <a:r>
              <a:rPr lang="en-US" dirty="0">
                <a:solidFill>
                  <a:srgbClr val="0070C0"/>
                </a:solidFill>
              </a:rPr>
              <a:t> about 17 million </a:t>
            </a:r>
            <a:r>
              <a:rPr lang="en-US" dirty="0"/>
              <a:t>in 1914 </a:t>
            </a:r>
            <a:r>
              <a:rPr lang="tr-TR" dirty="0"/>
              <a:t>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13 million </a:t>
            </a:r>
            <a:r>
              <a:rPr lang="en-US" dirty="0"/>
              <a:t>at the end of 1924.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That change </a:t>
            </a:r>
            <a:r>
              <a:rPr lang="tr-TR" dirty="0"/>
              <a:t>in </a:t>
            </a:r>
            <a:r>
              <a:rPr lang="en-US" dirty="0"/>
              <a:t>economic policies </a:t>
            </a:r>
            <a:r>
              <a:rPr lang="tr-TR" dirty="0"/>
              <a:t>                                     </a:t>
            </a:r>
            <a:r>
              <a:rPr lang="en-US" dirty="0"/>
              <a:t>was a</a:t>
            </a:r>
            <a:r>
              <a:rPr lang="tr-TR" dirty="0"/>
              <a:t>n</a:t>
            </a:r>
            <a:r>
              <a:rPr lang="en-US" dirty="0"/>
              <a:t> outcome partly of </a:t>
            </a:r>
            <a:r>
              <a:rPr lang="tr-TR" dirty="0"/>
              <a:t>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Great Depression </a:t>
            </a:r>
            <a:r>
              <a:rPr lang="en-US" dirty="0"/>
              <a:t>in the world </a:t>
            </a:r>
            <a:r>
              <a:rPr lang="tr-TR" dirty="0"/>
              <a:t>                  </a:t>
            </a:r>
            <a:r>
              <a:rPr lang="en-US" dirty="0"/>
              <a:t>and partly </a:t>
            </a:r>
            <a:r>
              <a:rPr lang="en-US" dirty="0">
                <a:solidFill>
                  <a:srgbClr val="0070C0"/>
                </a:solidFill>
              </a:rPr>
              <a:t>the peculiar conditions </a:t>
            </a:r>
            <a:r>
              <a:rPr lang="en-US" dirty="0"/>
              <a:t>of Turkey.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same years witnessed </a:t>
            </a:r>
            <a:r>
              <a:rPr lang="tr-TR" dirty="0"/>
              <a:t>                                         </a:t>
            </a:r>
            <a:r>
              <a:rPr lang="en-US" dirty="0">
                <a:solidFill>
                  <a:srgbClr val="0070C0"/>
                </a:solidFill>
              </a:rPr>
              <a:t>intensive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state intervention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</a:t>
            </a:r>
            <a:r>
              <a:rPr lang="en-US" dirty="0"/>
              <a:t>in many economies in the world.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pPr>
              <a:buNone/>
            </a:pP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Although the Turkish Government considered </a:t>
            </a:r>
            <a:r>
              <a:rPr lang="en-US" dirty="0">
                <a:solidFill>
                  <a:srgbClr val="0070C0"/>
                </a:solidFill>
              </a:rPr>
              <a:t>individual enterprise and effort </a:t>
            </a:r>
            <a:r>
              <a:rPr lang="en-US" dirty="0"/>
              <a:t>as a basic idea, it thought necessary to take </a:t>
            </a:r>
            <a:r>
              <a:rPr lang="en-US" dirty="0">
                <a:solidFill>
                  <a:srgbClr val="0070C0"/>
                </a:solidFill>
              </a:rPr>
              <a:t>an active interest </a:t>
            </a:r>
            <a:r>
              <a:rPr lang="en-US" dirty="0"/>
              <a:t>in the economy.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It believed in the importance of </a:t>
            </a:r>
            <a:r>
              <a:rPr lang="en-US" dirty="0">
                <a:solidFill>
                  <a:srgbClr val="0070C0"/>
                </a:solidFill>
              </a:rPr>
              <a:t>the stimulus of profit incentives </a:t>
            </a:r>
            <a:r>
              <a:rPr lang="en-US" dirty="0"/>
              <a:t>for the private sector, </a:t>
            </a:r>
            <a:r>
              <a:rPr lang="tr-TR" dirty="0"/>
              <a:t>                          </a:t>
            </a:r>
            <a:r>
              <a:rPr lang="en-US" dirty="0"/>
              <a:t>but it held that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private sector was </a:t>
            </a:r>
            <a:r>
              <a:rPr lang="tr-TR" dirty="0">
                <a:solidFill>
                  <a:srgbClr val="0070C0"/>
                </a:solidFill>
              </a:rPr>
              <a:t>                          </a:t>
            </a:r>
            <a:r>
              <a:rPr lang="en-US" dirty="0">
                <a:solidFill>
                  <a:srgbClr val="0070C0"/>
                </a:solidFill>
              </a:rPr>
              <a:t>too weak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    </a:t>
            </a:r>
            <a:r>
              <a:rPr lang="en-US" dirty="0"/>
              <a:t>to stand up to the great tasks involved.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urgent needs of the country</a:t>
            </a:r>
            <a:r>
              <a:rPr lang="en-US" dirty="0"/>
              <a:t>, </a:t>
            </a:r>
            <a:r>
              <a:rPr lang="tr-TR" dirty="0"/>
              <a:t>                              </a:t>
            </a:r>
            <a:r>
              <a:rPr lang="en-US" dirty="0"/>
              <a:t>especially in the economic sphere, </a:t>
            </a:r>
            <a:r>
              <a:rPr lang="tr-TR" dirty="0"/>
              <a:t>                                    </a:t>
            </a:r>
            <a:r>
              <a:rPr lang="en-US" dirty="0"/>
              <a:t>called 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active intervention of the state.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Time was pressing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Great Depression increased this pressure. </a:t>
            </a:r>
            <a:endParaRPr lang="tr-TR" dirty="0">
              <a:solidFill>
                <a:srgbClr val="0070C0"/>
              </a:solidFill>
            </a:endParaRPr>
          </a:p>
          <a:p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1972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state should take the initial action </a:t>
            </a:r>
            <a:r>
              <a:rPr lang="tr-TR" dirty="0">
                <a:solidFill>
                  <a:srgbClr val="0070C0"/>
                </a:solidFill>
              </a:rPr>
              <a:t>                             </a:t>
            </a:r>
            <a:r>
              <a:rPr lang="en-US" dirty="0"/>
              <a:t>in stimulating the advance of the nation’s economy, </a:t>
            </a:r>
            <a:r>
              <a:rPr lang="tr-TR" dirty="0"/>
              <a:t>                                                                   </a:t>
            </a:r>
            <a:r>
              <a:rPr lang="en-US" dirty="0"/>
              <a:t>especially its </a:t>
            </a:r>
            <a:r>
              <a:rPr lang="en-US" dirty="0">
                <a:solidFill>
                  <a:srgbClr val="0070C0"/>
                </a:solidFill>
              </a:rPr>
              <a:t>industry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for the ultimate purpose of promoting private sector.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new economic policies included </a:t>
            </a:r>
            <a:r>
              <a:rPr lang="en-US" dirty="0">
                <a:solidFill>
                  <a:srgbClr val="0070C0"/>
                </a:solidFill>
              </a:rPr>
              <a:t>Government intervention both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the goods and financial markets.</a:t>
            </a:r>
            <a:endParaRPr lang="tr-TR" dirty="0"/>
          </a:p>
          <a:p>
            <a:pPr>
              <a:spcAft>
                <a:spcPts val="1200"/>
              </a:spcAft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Instabilities abroad </a:t>
            </a:r>
            <a:r>
              <a:rPr lang="en-US" dirty="0"/>
              <a:t>were transmitted into domestic markets, </a:t>
            </a:r>
            <a:r>
              <a:rPr lang="tr-TR" dirty="0"/>
              <a:t>                                                               </a:t>
            </a:r>
            <a:r>
              <a:rPr lang="en-US" dirty="0"/>
              <a:t>causing </a:t>
            </a:r>
            <a:r>
              <a:rPr lang="en-US" dirty="0">
                <a:solidFill>
                  <a:srgbClr val="0070C0"/>
                </a:solidFill>
              </a:rPr>
              <a:t>price and exchange rate fluctuations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Falling prices of agricultural products decreased </a:t>
            </a:r>
            <a:r>
              <a:rPr lang="en-US" dirty="0">
                <a:solidFill>
                  <a:srgbClr val="0070C0"/>
                </a:solidFill>
              </a:rPr>
              <a:t>farmer revenues</a:t>
            </a:r>
            <a:r>
              <a:rPr lang="en-US" dirty="0"/>
              <a:t>.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tried to insulate the domestic market from international markets.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 State purchasing system for wheat </a:t>
            </a:r>
            <a:r>
              <a:rPr lang="en-US" dirty="0"/>
              <a:t>was established by the Government in 1932 </a:t>
            </a:r>
            <a:r>
              <a:rPr lang="tr-TR" dirty="0"/>
              <a:t>                     </a:t>
            </a:r>
            <a:r>
              <a:rPr lang="en-US" dirty="0"/>
              <a:t>in order </a:t>
            </a:r>
            <a:r>
              <a:rPr lang="tr-TR" dirty="0"/>
              <a:t>            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support farmers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 and to </a:t>
            </a:r>
            <a:r>
              <a:rPr lang="en-US" dirty="0">
                <a:solidFill>
                  <a:srgbClr val="0070C0"/>
                </a:solidFill>
              </a:rPr>
              <a:t>eliminate price differences</a:t>
            </a:r>
            <a:r>
              <a:rPr lang="en-US" dirty="0"/>
              <a:t> </a:t>
            </a:r>
            <a:r>
              <a:rPr lang="tr-TR" dirty="0"/>
              <a:t>                             </a:t>
            </a:r>
            <a:r>
              <a:rPr lang="en-US" dirty="0"/>
              <a:t>between </a:t>
            </a:r>
            <a:r>
              <a:rPr lang="en-US" dirty="0">
                <a:solidFill>
                  <a:srgbClr val="0070C0"/>
                </a:solidFill>
              </a:rPr>
              <a:t>various parts of the country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price fluctuations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between years of </a:t>
            </a:r>
            <a:r>
              <a:rPr lang="en-US" dirty="0">
                <a:solidFill>
                  <a:srgbClr val="0070C0"/>
                </a:solidFill>
              </a:rPr>
              <a:t>good and bad harvests.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7565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a more inclusive role </a:t>
            </a:r>
            <a:r>
              <a:rPr lang="en-US" dirty="0"/>
              <a:t>was expected from </a:t>
            </a:r>
            <a:r>
              <a:rPr lang="tr-TR" dirty="0"/>
              <a:t>                     </a:t>
            </a:r>
            <a:r>
              <a:rPr lang="en-US" dirty="0">
                <a:solidFill>
                  <a:srgbClr val="0070C0"/>
                </a:solidFill>
              </a:rPr>
              <a:t>the Government’s industrialization drive </a:t>
            </a:r>
            <a:r>
              <a:rPr lang="en-US" dirty="0"/>
              <a:t>to</a:t>
            </a:r>
            <a:endParaRPr lang="tr-TR" dirty="0"/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rgbClr val="0070C0"/>
                </a:solidFill>
              </a:rPr>
              <a:t>increase the demand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sz="3200" dirty="0"/>
              <a:t>for </a:t>
            </a:r>
            <a:r>
              <a:rPr lang="en-US" sz="3200" dirty="0">
                <a:solidFill>
                  <a:srgbClr val="0070C0"/>
                </a:solidFill>
              </a:rPr>
              <a:t>agricultural products</a:t>
            </a:r>
            <a:r>
              <a:rPr lang="en-US" sz="3200" dirty="0"/>
              <a:t>,</a:t>
            </a:r>
            <a:endParaRPr lang="tr-TR" sz="3200" dirty="0"/>
          </a:p>
          <a:p>
            <a:pPr lvl="1"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</a:rPr>
              <a:t>support agricultural revenues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Bef>
                <a:spcPts val="600"/>
              </a:spcBef>
            </a:pP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ease economic problems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sz="3200" dirty="0"/>
              <a:t>in </a:t>
            </a:r>
            <a:r>
              <a:rPr lang="en-US" sz="3200" dirty="0">
                <a:solidFill>
                  <a:srgbClr val="0070C0"/>
                </a:solidFill>
              </a:rPr>
              <a:t>agriculture and other sectors</a:t>
            </a:r>
            <a:r>
              <a:rPr lang="en-US" sz="3200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Additionally, </a:t>
            </a:r>
            <a:r>
              <a:rPr lang="tr-TR" dirty="0"/>
              <a:t>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protectionist foreign trade policies </a:t>
            </a:r>
            <a:r>
              <a:rPr lang="en-US" dirty="0"/>
              <a:t>were adopted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exchange controls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</a:t>
            </a:r>
            <a:r>
              <a:rPr lang="en-US" dirty="0"/>
              <a:t>carried out by the </a:t>
            </a:r>
            <a:r>
              <a:rPr lang="en-US" dirty="0">
                <a:solidFill>
                  <a:srgbClr val="0070C0"/>
                </a:solidFill>
              </a:rPr>
              <a:t>Central Bank</a:t>
            </a:r>
            <a:r>
              <a:rPr lang="en-US" dirty="0"/>
              <a:t> (CB) </a:t>
            </a:r>
            <a:r>
              <a:rPr lang="tr-TR" dirty="0"/>
              <a:t>                                     </a:t>
            </a:r>
            <a:r>
              <a:rPr lang="en-US" dirty="0"/>
              <a:t>that was established in 1930.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5604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As a</a:t>
            </a:r>
            <a:r>
              <a:rPr lang="tr-TR" dirty="0"/>
              <a:t>n</a:t>
            </a:r>
            <a:r>
              <a:rPr lang="en-US" dirty="0"/>
              <a:t> outcome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increased tariff rates</a:t>
            </a:r>
            <a:r>
              <a:rPr lang="en-US" dirty="0"/>
              <a:t>,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the ratio of the total import taxes </a:t>
            </a:r>
            <a:r>
              <a:rPr lang="tr-TR" dirty="0">
                <a:solidFill>
                  <a:srgbClr val="0070C0"/>
                </a:solidFill>
              </a:rPr>
              <a:t>                                     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total import value </a:t>
            </a:r>
            <a:r>
              <a:rPr lang="en-US" dirty="0"/>
              <a:t>rose </a:t>
            </a:r>
            <a:r>
              <a:rPr lang="tr-TR" dirty="0"/>
              <a:t>                        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29% in 1929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38% in 1930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and to </a:t>
            </a:r>
            <a:r>
              <a:rPr lang="en-US" dirty="0">
                <a:solidFill>
                  <a:srgbClr val="0070C0"/>
                </a:solidFill>
              </a:rPr>
              <a:t>63% in 1936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By the second half of the 1930s, </a:t>
            </a:r>
            <a:r>
              <a:rPr lang="tr-TR" dirty="0"/>
              <a:t>                          </a:t>
            </a:r>
            <a:r>
              <a:rPr lang="en-US" dirty="0">
                <a:solidFill>
                  <a:srgbClr val="0070C0"/>
                </a:solidFill>
              </a:rPr>
              <a:t>more than 80 % of the country’s foreign trade </a:t>
            </a:r>
            <a:r>
              <a:rPr lang="en-US" dirty="0"/>
              <a:t>was conducted </a:t>
            </a:r>
            <a:r>
              <a:rPr lang="tr-TR" dirty="0"/>
              <a:t>                                                            </a:t>
            </a:r>
            <a:r>
              <a:rPr lang="en-US" dirty="0"/>
              <a:t>under</a:t>
            </a:r>
            <a:r>
              <a:rPr lang="en-US" dirty="0">
                <a:solidFill>
                  <a:srgbClr val="0070C0"/>
                </a:solidFill>
              </a:rPr>
              <a:t> clearing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reciprocal quota systems</a:t>
            </a:r>
            <a:r>
              <a:rPr lang="tr-TR" dirty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62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 loss of </a:t>
            </a:r>
            <a:r>
              <a:rPr lang="tr-TR" dirty="0"/>
              <a:t>a </a:t>
            </a:r>
            <a:r>
              <a:rPr lang="en-US" dirty="0">
                <a:solidFill>
                  <a:srgbClr val="0070C0"/>
                </a:solidFill>
              </a:rPr>
              <a:t>more qualified urban population </a:t>
            </a:r>
            <a:r>
              <a:rPr lang="en-US" dirty="0"/>
              <a:t>was more striking. </a:t>
            </a:r>
          </a:p>
          <a:p>
            <a:pPr>
              <a:spcAft>
                <a:spcPts val="1200"/>
              </a:spcAft>
            </a:pPr>
            <a:r>
              <a:rPr lang="en-US" dirty="0"/>
              <a:t>Urban population declined by </a:t>
            </a:r>
            <a:r>
              <a:rPr lang="tr-TR" dirty="0"/>
              <a:t>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more than one million people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or </a:t>
            </a:r>
            <a:r>
              <a:rPr lang="en-US" dirty="0">
                <a:solidFill>
                  <a:srgbClr val="0070C0"/>
                </a:solidFill>
              </a:rPr>
              <a:t>35%</a:t>
            </a:r>
            <a:r>
              <a:rPr lang="en-US" dirty="0"/>
              <a:t> between 1912 and 1927.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Turkey was an </a:t>
            </a:r>
            <a:r>
              <a:rPr lang="en-US" dirty="0">
                <a:solidFill>
                  <a:srgbClr val="0070C0"/>
                </a:solidFill>
              </a:rPr>
              <a:t>under-populated</a:t>
            </a:r>
            <a:r>
              <a:rPr lang="en-US" dirty="0"/>
              <a:t> country, </a:t>
            </a:r>
            <a:r>
              <a:rPr lang="tr-TR" dirty="0"/>
              <a:t>                      </a:t>
            </a:r>
            <a:r>
              <a:rPr lang="en-US" dirty="0"/>
              <a:t>with a population density of only </a:t>
            </a:r>
            <a:r>
              <a:rPr lang="tr-TR" dirty="0"/>
              <a:t>                            </a:t>
            </a:r>
            <a:r>
              <a:rPr lang="en-US" dirty="0">
                <a:solidFill>
                  <a:srgbClr val="0070C0"/>
                </a:solidFill>
              </a:rPr>
              <a:t>18 people per square kilometer</a:t>
            </a:r>
            <a:r>
              <a:rPr lang="en-US" dirty="0"/>
              <a:t> in 1927. 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3958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leading role was given </a:t>
            </a:r>
            <a:r>
              <a:rPr lang="tr-TR" dirty="0"/>
              <a:t>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State Economic Enterprises (SEE)</a:t>
            </a:r>
            <a:r>
              <a:rPr lang="en-US" b="1" dirty="0"/>
              <a:t> </a:t>
            </a:r>
            <a:r>
              <a:rPr lang="tr-TR" b="1" dirty="0"/>
              <a:t>                          </a:t>
            </a:r>
            <a:r>
              <a:rPr lang="en-US" dirty="0"/>
              <a:t>in industrialization.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First Five Year Industrial Plan </a:t>
            </a:r>
            <a:r>
              <a:rPr lang="en-US" dirty="0"/>
              <a:t>(FFYIP) </a:t>
            </a:r>
            <a:r>
              <a:rPr lang="tr-TR" dirty="0"/>
              <a:t>                      </a:t>
            </a:r>
            <a:r>
              <a:rPr lang="en-US" dirty="0"/>
              <a:t>was adopted in 1934.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60</a:t>
            </a:fld>
            <a:endParaRPr lang="tr-T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3958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According to the plan, </a:t>
            </a:r>
            <a:r>
              <a:rPr lang="tr-TR" dirty="0"/>
              <a:t>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new industrial capacities </a:t>
            </a:r>
            <a:r>
              <a:rPr lang="en-US" dirty="0"/>
              <a:t>were to be built in conformity with </a:t>
            </a:r>
            <a:r>
              <a:rPr lang="en-US" dirty="0">
                <a:solidFill>
                  <a:srgbClr val="0070C0"/>
                </a:solidFill>
              </a:rPr>
              <a:t>the domestic demand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Turkey was </a:t>
            </a:r>
            <a:r>
              <a:rPr lang="en-US" dirty="0">
                <a:solidFill>
                  <a:srgbClr val="0070C0"/>
                </a:solidFill>
              </a:rPr>
              <a:t>the first </a:t>
            </a:r>
            <a:r>
              <a:rPr lang="en-US" dirty="0"/>
              <a:t>among backward countries to conduct an experiment </a:t>
            </a:r>
            <a:r>
              <a:rPr lang="tr-TR" dirty="0"/>
              <a:t>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planned development</a:t>
            </a:r>
            <a:r>
              <a:rPr lang="en-US" dirty="0"/>
              <a:t>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7075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Turkish industrial planning </a:t>
            </a:r>
            <a:r>
              <a:rPr lang="en-US" dirty="0"/>
              <a:t>experienced </a:t>
            </a:r>
            <a:r>
              <a:rPr lang="tr-TR" dirty="0"/>
              <a:t>                 </a:t>
            </a:r>
            <a:r>
              <a:rPr lang="en-US" dirty="0"/>
              <a:t>in the 1930s was only </a:t>
            </a:r>
            <a:r>
              <a:rPr lang="en-US" dirty="0">
                <a:solidFill>
                  <a:srgbClr val="0070C0"/>
                </a:solidFill>
              </a:rPr>
              <a:t>a partial one,</a:t>
            </a:r>
            <a:r>
              <a:rPr lang="en-US" dirty="0"/>
              <a:t> </a:t>
            </a:r>
            <a:r>
              <a:rPr lang="tr-TR" dirty="0"/>
              <a:t>                             </a:t>
            </a:r>
            <a:r>
              <a:rPr lang="en-US" dirty="0"/>
              <a:t>not comprehensive.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The target of the Plan was </a:t>
            </a:r>
            <a:r>
              <a:rPr lang="tr-TR" dirty="0"/>
              <a:t>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to produce import</a:t>
            </a:r>
            <a:r>
              <a:rPr lang="tr-TR" dirty="0">
                <a:solidFill>
                  <a:srgbClr val="0070C0"/>
                </a:solidFill>
              </a:rPr>
              <a:t>ed</a:t>
            </a:r>
            <a:r>
              <a:rPr lang="en-US" dirty="0">
                <a:solidFill>
                  <a:srgbClr val="0070C0"/>
                </a:solidFill>
              </a:rPr>
              <a:t> manufactured goods domestically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</a:t>
            </a:r>
            <a:r>
              <a:rPr lang="en-US" dirty="0"/>
              <a:t>or to </a:t>
            </a:r>
            <a:r>
              <a:rPr lang="en-US" dirty="0">
                <a:solidFill>
                  <a:srgbClr val="0070C0"/>
                </a:solidFill>
              </a:rPr>
              <a:t>make import substitution.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62</a:t>
            </a:fld>
            <a:endParaRPr lang="tr-T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b="1" dirty="0"/>
              <a:t>The main targets of </a:t>
            </a:r>
            <a:br>
              <a:rPr lang="tr-TR" b="1" dirty="0"/>
            </a:br>
            <a:r>
              <a:rPr lang="en-US" b="1" dirty="0"/>
              <a:t>the first plan</a:t>
            </a:r>
            <a:r>
              <a:rPr lang="en-US" dirty="0"/>
              <a:t>: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en-US" dirty="0">
                <a:solidFill>
                  <a:srgbClr val="0070C0"/>
                </a:solidFill>
              </a:rPr>
              <a:t>To base industry mainly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</a:t>
            </a:r>
            <a:r>
              <a:rPr lang="en-US" dirty="0"/>
              <a:t>on</a:t>
            </a:r>
            <a:r>
              <a:rPr lang="en-US" dirty="0">
                <a:solidFill>
                  <a:srgbClr val="0070C0"/>
                </a:solidFill>
              </a:rPr>
              <a:t> local raw materials;</a:t>
            </a:r>
            <a:endParaRPr lang="tr-TR" dirty="0">
              <a:solidFill>
                <a:srgbClr val="0070C0"/>
              </a:solidFill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en-US" dirty="0">
                <a:solidFill>
                  <a:srgbClr val="0070C0"/>
                </a:solidFill>
              </a:rPr>
              <a:t>The dispersal of industrial centers</a:t>
            </a:r>
            <a:r>
              <a:rPr lang="en-US" dirty="0"/>
              <a:t>, </a:t>
            </a:r>
            <a:r>
              <a:rPr lang="tr-TR" dirty="0"/>
              <a:t>                              </a:t>
            </a:r>
            <a:r>
              <a:rPr lang="en-US" dirty="0"/>
              <a:t>for strategic and economic reasons,  </a:t>
            </a:r>
            <a:endParaRPr lang="tr-TR" dirty="0"/>
          </a:p>
          <a:p>
            <a:pPr marL="530225" lvl="0" indent="0">
              <a:buNone/>
            </a:pPr>
            <a:r>
              <a:rPr lang="en-US" dirty="0"/>
              <a:t>by bringing industry to agricultural sectors, locating processing plants in the vicinity </a:t>
            </a:r>
            <a:r>
              <a:rPr lang="tr-TR" dirty="0"/>
              <a:t>                    </a:t>
            </a:r>
            <a:r>
              <a:rPr lang="en-US" dirty="0"/>
              <a:t>of raw materials;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63</a:t>
            </a:fld>
            <a:endParaRPr lang="tr-TR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en-US" b="1" dirty="0"/>
              <a:t>The main targets of </a:t>
            </a:r>
            <a:br>
              <a:rPr lang="tr-TR" b="1" dirty="0"/>
            </a:br>
            <a:r>
              <a:rPr lang="en-US" b="1" dirty="0"/>
              <a:t>the first plan</a:t>
            </a:r>
            <a:r>
              <a:rPr lang="en-US" dirty="0"/>
              <a:t>: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157192"/>
          </a:xfrm>
        </p:spPr>
        <p:txBody>
          <a:bodyPr>
            <a:normAutofit/>
          </a:bodyPr>
          <a:lstStyle/>
          <a:p>
            <a:pPr marL="360363" lvl="0" indent="-360363">
              <a:spcAft>
                <a:spcPts val="1200"/>
              </a:spcAft>
              <a:buNone/>
            </a:pPr>
            <a:r>
              <a:rPr lang="tr-TR" dirty="0"/>
              <a:t>c. </a:t>
            </a:r>
            <a:r>
              <a:rPr lang="en-US" dirty="0"/>
              <a:t>Extensive development of </a:t>
            </a:r>
            <a:r>
              <a:rPr lang="en-US" dirty="0">
                <a:solidFill>
                  <a:srgbClr val="0070C0"/>
                </a:solidFill>
              </a:rPr>
              <a:t>the textile industry </a:t>
            </a:r>
            <a:r>
              <a:rPr lang="en-US" dirty="0"/>
              <a:t>in order to </a:t>
            </a:r>
            <a:r>
              <a:rPr lang="en-US" dirty="0">
                <a:solidFill>
                  <a:srgbClr val="0070C0"/>
                </a:solidFill>
              </a:rPr>
              <a:t>meet local demand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save foreign currency;</a:t>
            </a:r>
            <a:endParaRPr lang="tr-TR" dirty="0">
              <a:solidFill>
                <a:srgbClr val="0070C0"/>
              </a:solidFill>
            </a:endParaRPr>
          </a:p>
          <a:p>
            <a:pPr marL="360363" lvl="0" indent="-360363">
              <a:spcAft>
                <a:spcPts val="1200"/>
              </a:spcAft>
              <a:buNone/>
            </a:pPr>
            <a:r>
              <a:rPr lang="tr-TR" dirty="0"/>
              <a:t>d. </a:t>
            </a:r>
            <a:r>
              <a:rPr lang="en-US" dirty="0"/>
              <a:t>Priority was given to </a:t>
            </a:r>
            <a:r>
              <a:rPr lang="en-US" dirty="0">
                <a:solidFill>
                  <a:srgbClr val="0070C0"/>
                </a:solidFill>
              </a:rPr>
              <a:t>the production of consumer goods</a:t>
            </a:r>
            <a:r>
              <a:rPr lang="en-US" dirty="0"/>
              <a:t>, without neglecting, however, the necessary measures </a:t>
            </a:r>
            <a:r>
              <a:rPr lang="tr-TR" dirty="0"/>
              <a:t>                              </a:t>
            </a:r>
            <a:r>
              <a:rPr lang="en-US" dirty="0"/>
              <a:t>for the planned development of the sector </a:t>
            </a:r>
            <a:r>
              <a:rPr lang="tr-TR" dirty="0"/>
              <a:t>                 </a:t>
            </a:r>
            <a:r>
              <a:rPr lang="en-US" dirty="0"/>
              <a:t>of </a:t>
            </a:r>
            <a:r>
              <a:rPr lang="en-US" dirty="0">
                <a:solidFill>
                  <a:srgbClr val="0070C0"/>
                </a:solidFill>
              </a:rPr>
              <a:t>producer and capital goods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64</a:t>
            </a:fld>
            <a:endParaRPr lang="tr-T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err="1">
                <a:solidFill>
                  <a:srgbClr val="0070C0"/>
                </a:solidFill>
              </a:rPr>
              <a:t>Sumerbank</a:t>
            </a:r>
            <a:r>
              <a:rPr lang="en-US" dirty="0">
                <a:solidFill>
                  <a:srgbClr val="0070C0"/>
                </a:solidFill>
              </a:rPr>
              <a:t> and </a:t>
            </a:r>
            <a:r>
              <a:rPr lang="en-US" dirty="0" err="1">
                <a:solidFill>
                  <a:srgbClr val="0070C0"/>
                </a:solidFill>
              </a:rPr>
              <a:t>Etibank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were two significant public enterprises established </a:t>
            </a:r>
            <a:r>
              <a:rPr lang="tr-TR" dirty="0"/>
              <a:t>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implement the Plan</a:t>
            </a:r>
            <a:r>
              <a:rPr lang="en-US" dirty="0"/>
              <a:t>. </a:t>
            </a:r>
            <a:endParaRPr lang="tr-TR" dirty="0"/>
          </a:p>
          <a:p>
            <a:pPr>
              <a:spcAft>
                <a:spcPts val="600"/>
              </a:spcAft>
            </a:pPr>
            <a:r>
              <a:rPr lang="en-US" dirty="0" err="1">
                <a:solidFill>
                  <a:srgbClr val="0070C0"/>
                </a:solidFill>
              </a:rPr>
              <a:t>Sumerbank</a:t>
            </a:r>
            <a:r>
              <a:rPr lang="en-US" dirty="0"/>
              <a:t> was </a:t>
            </a:r>
            <a:r>
              <a:rPr lang="en-US" dirty="0">
                <a:solidFill>
                  <a:srgbClr val="0070C0"/>
                </a:solidFill>
              </a:rPr>
              <a:t>an umbrella organization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of all public enterprises </a:t>
            </a:r>
            <a:endParaRPr lang="tr-TR" dirty="0"/>
          </a:p>
          <a:p>
            <a:pPr marL="354013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/>
              <a:t>while </a:t>
            </a:r>
            <a:r>
              <a:rPr lang="en-US" dirty="0" err="1">
                <a:solidFill>
                  <a:srgbClr val="0070C0"/>
                </a:solidFill>
              </a:rPr>
              <a:t>Etibank</a:t>
            </a:r>
            <a:r>
              <a:rPr lang="en-US" dirty="0">
                <a:solidFill>
                  <a:srgbClr val="0070C0"/>
                </a:solidFill>
              </a:rPr>
              <a:t> would be engaged </a:t>
            </a:r>
            <a:r>
              <a:rPr lang="tr-TR" dirty="0">
                <a:solidFill>
                  <a:srgbClr val="0070C0"/>
                </a:solidFill>
              </a:rPr>
              <a:t>                                    </a:t>
            </a:r>
            <a:r>
              <a:rPr lang="en-US" dirty="0">
                <a:solidFill>
                  <a:srgbClr val="0070C0"/>
                </a:solidFill>
              </a:rPr>
              <a:t>in infrastructures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</a:t>
            </a:r>
            <a:r>
              <a:rPr lang="en-US" dirty="0"/>
              <a:t>like mining and electricity.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65</a:t>
            </a:fld>
            <a:endParaRPr lang="tr-TR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Industrial establishments were designed </a:t>
            </a:r>
            <a:r>
              <a:rPr lang="tr-TR" dirty="0"/>
              <a:t>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process the agricultural products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and natural resources,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dirty="0"/>
              <a:t>creating demand for these inputs. </a:t>
            </a:r>
            <a:endParaRPr lang="tr-TR" dirty="0"/>
          </a:p>
          <a:p>
            <a:pPr>
              <a:spcBef>
                <a:spcPts val="1200"/>
              </a:spcBef>
            </a:pPr>
            <a:r>
              <a:rPr lang="en-US" dirty="0"/>
              <a:t>The planned industrialization would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increase the total production potential of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 the country by two ways</a:t>
            </a:r>
            <a:r>
              <a:rPr lang="en-US" dirty="0"/>
              <a:t>: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66</a:t>
            </a:fld>
            <a:endParaRPr lang="tr-T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It would raise the demand for and stimulate the production of </a:t>
            </a:r>
            <a:r>
              <a:rPr lang="en-US" sz="3200" dirty="0">
                <a:solidFill>
                  <a:srgbClr val="0070C0"/>
                </a:solidFill>
              </a:rPr>
              <a:t>domestic raw materials</a:t>
            </a:r>
            <a:r>
              <a:rPr lang="en-US" sz="3200" dirty="0"/>
              <a:t>, </a:t>
            </a:r>
            <a:endParaRPr lang="tr-TR" sz="3200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and it would create</a:t>
            </a:r>
            <a:r>
              <a:rPr lang="en-US" sz="3200" dirty="0">
                <a:solidFill>
                  <a:srgbClr val="0070C0"/>
                </a:solidFill>
              </a:rPr>
              <a:t> a base for further extension of the productive capacity </a:t>
            </a:r>
            <a:r>
              <a:rPr lang="tr-TR" sz="3200" dirty="0">
                <a:solidFill>
                  <a:srgbClr val="0070C0"/>
                </a:solidFill>
              </a:rPr>
              <a:t>                </a:t>
            </a:r>
            <a:r>
              <a:rPr lang="en-US" sz="3200" dirty="0"/>
              <a:t>by enlarging </a:t>
            </a:r>
            <a:r>
              <a:rPr lang="en-US" sz="3200" dirty="0">
                <a:solidFill>
                  <a:srgbClr val="0070C0"/>
                </a:solidFill>
              </a:rPr>
              <a:t>the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70C0"/>
                </a:solidFill>
              </a:rPr>
              <a:t>domestic market </a:t>
            </a:r>
            <a:r>
              <a:rPr lang="tr-TR" sz="3200" dirty="0">
                <a:solidFill>
                  <a:srgbClr val="0070C0"/>
                </a:solidFill>
              </a:rPr>
              <a:t>                                   </a:t>
            </a:r>
            <a:r>
              <a:rPr lang="en-US" sz="3200" dirty="0"/>
              <a:t>and providing </a:t>
            </a:r>
            <a:r>
              <a:rPr lang="en-US" sz="3200" dirty="0">
                <a:solidFill>
                  <a:srgbClr val="0070C0"/>
                </a:solidFill>
              </a:rPr>
              <a:t>intermediate materials</a:t>
            </a:r>
            <a:r>
              <a:rPr lang="en-US" sz="3200" dirty="0"/>
              <a:t> </a:t>
            </a:r>
            <a:r>
              <a:rPr lang="tr-TR" sz="3200" dirty="0"/>
              <a:t>                          </a:t>
            </a:r>
            <a:r>
              <a:rPr lang="en-US" sz="3200" dirty="0"/>
              <a:t>to </a:t>
            </a:r>
            <a:r>
              <a:rPr lang="en-US" sz="3200" dirty="0">
                <a:solidFill>
                  <a:srgbClr val="0070C0"/>
                </a:solidFill>
              </a:rPr>
              <a:t>the domestic industry.</a:t>
            </a:r>
            <a:endParaRPr lang="tr-TR" sz="32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67</a:t>
            </a:fld>
            <a:endParaRPr lang="tr-T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Statist policies can be described as </a:t>
            </a:r>
            <a:r>
              <a:rPr lang="tr-TR" dirty="0"/>
              <a:t>                              </a:t>
            </a:r>
            <a:r>
              <a:rPr lang="en-US" dirty="0">
                <a:solidFill>
                  <a:srgbClr val="0070C0"/>
                </a:solidFill>
              </a:rPr>
              <a:t>the first stage of import substituting industrialization </a:t>
            </a:r>
            <a:r>
              <a:rPr lang="en-US" dirty="0"/>
              <a:t>(ISI)</a:t>
            </a:r>
            <a:r>
              <a:rPr lang="tr-TR" dirty="0"/>
              <a:t>*</a:t>
            </a:r>
            <a:r>
              <a:rPr lang="en-US" dirty="0"/>
              <a:t> </a:t>
            </a:r>
            <a:r>
              <a:rPr lang="tr-TR" dirty="0"/>
              <a:t>                                                </a:t>
            </a:r>
            <a:r>
              <a:rPr lang="en-US" dirty="0"/>
              <a:t>carried out by the public enterprises.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Here, </a:t>
            </a:r>
            <a:r>
              <a:rPr lang="en-US" dirty="0">
                <a:solidFill>
                  <a:srgbClr val="0070C0"/>
                </a:solidFill>
              </a:rPr>
              <a:t>the first stage </a:t>
            </a:r>
            <a:r>
              <a:rPr lang="en-US" dirty="0"/>
              <a:t>means </a:t>
            </a:r>
            <a:r>
              <a:rPr lang="tr-TR" dirty="0"/>
              <a:t>                                        </a:t>
            </a:r>
            <a:r>
              <a:rPr lang="en-US" dirty="0">
                <a:solidFill>
                  <a:srgbClr val="0070C0"/>
                </a:solidFill>
              </a:rPr>
              <a:t>producing the basic consumer goods</a:t>
            </a:r>
            <a:r>
              <a:rPr lang="en-US" dirty="0"/>
              <a:t> </a:t>
            </a:r>
            <a:r>
              <a:rPr lang="tr-TR" dirty="0"/>
              <a:t>                            </a:t>
            </a:r>
            <a:r>
              <a:rPr lang="en-US" dirty="0"/>
              <a:t>that had been imported before.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68</a:t>
            </a:fld>
            <a:endParaRPr lang="tr-T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8246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These policies also created</a:t>
            </a:r>
            <a:r>
              <a:rPr lang="tr-TR" dirty="0"/>
              <a:t>                                                       </a:t>
            </a:r>
            <a:r>
              <a:rPr lang="en-US" dirty="0"/>
              <a:t> the foundations of industries producing </a:t>
            </a:r>
            <a:r>
              <a:rPr lang="en-US" dirty="0">
                <a:solidFill>
                  <a:srgbClr val="0070C0"/>
                </a:solidFill>
              </a:rPr>
              <a:t>intermediate products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iron and steel, energy, and paper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69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2982"/>
          </a:xfrm>
        </p:spPr>
        <p:txBody>
          <a:bodyPr>
            <a:normAutofit/>
          </a:bodyPr>
          <a:lstStyle/>
          <a:p>
            <a:r>
              <a:rPr lang="en-US" sz="3600" b="1" dirty="0"/>
              <a:t>THE OTTOMAN HERITAGE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economic life of Turkey was affected adversely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the loss of human lives</a:t>
            </a:r>
            <a:r>
              <a:rPr lang="en-US" dirty="0"/>
              <a:t> </a:t>
            </a:r>
            <a:r>
              <a:rPr lang="tr-TR" dirty="0"/>
              <a:t>                                                </a:t>
            </a:r>
            <a:r>
              <a:rPr lang="en-US" dirty="0"/>
              <a:t>and by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deterioration and destruction of the means of production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during the war years.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54470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err="1">
                <a:solidFill>
                  <a:srgbClr val="0070C0"/>
                </a:solidFill>
              </a:rPr>
              <a:t>Türkiye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Halk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Bankası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Halkbank</a:t>
            </a:r>
            <a:r>
              <a:rPr lang="en-US" dirty="0"/>
              <a:t>) was established in 1933.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err="1"/>
              <a:t>Halkbank</a:t>
            </a:r>
            <a:r>
              <a:rPr lang="en-US" dirty="0"/>
              <a:t> would provide </a:t>
            </a:r>
            <a:r>
              <a:rPr lang="en-US" dirty="0">
                <a:solidFill>
                  <a:srgbClr val="0070C0"/>
                </a:solidFill>
              </a:rPr>
              <a:t>credits </a:t>
            </a:r>
            <a:r>
              <a:rPr lang="tr-TR" dirty="0">
                <a:solidFill>
                  <a:srgbClr val="0070C0"/>
                </a:solidFill>
              </a:rPr>
              <a:t>                                       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small and medium non-agricultural enterprises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70</a:t>
            </a:fld>
            <a:endParaRPr lang="tr-TR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Starting from 1934, </a:t>
            </a:r>
            <a:r>
              <a:rPr lang="tr-TR" dirty="0"/>
              <a:t>                                                             </a:t>
            </a:r>
            <a:r>
              <a:rPr lang="en-US" dirty="0"/>
              <a:t>the FFYIP was implemented and, </a:t>
            </a:r>
            <a:r>
              <a:rPr lang="tr-TR" dirty="0"/>
              <a:t>                                         </a:t>
            </a:r>
            <a:r>
              <a:rPr lang="en-US" dirty="0"/>
              <a:t>in 1936, the preparation of </a:t>
            </a:r>
            <a:r>
              <a:rPr lang="en-US" dirty="0">
                <a:solidFill>
                  <a:srgbClr val="0070C0"/>
                </a:solidFill>
              </a:rPr>
              <a:t>the Second Five Year Industrialization Plan (SFYIP) </a:t>
            </a:r>
            <a:r>
              <a:rPr lang="en-US" dirty="0"/>
              <a:t>was initiated.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71</a:t>
            </a:fld>
            <a:endParaRPr lang="tr-TR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priority of SFYIP was the development </a:t>
            </a:r>
            <a:r>
              <a:rPr lang="tr-TR" dirty="0"/>
              <a:t>                     </a:t>
            </a:r>
            <a:r>
              <a:rPr lang="en-US" dirty="0"/>
              <a:t>of </a:t>
            </a:r>
            <a:r>
              <a:rPr lang="en-US" dirty="0">
                <a:solidFill>
                  <a:srgbClr val="0070C0"/>
                </a:solidFill>
              </a:rPr>
              <a:t>production of producer goods</a:t>
            </a:r>
            <a:r>
              <a:rPr lang="en-US" dirty="0"/>
              <a:t>: </a:t>
            </a:r>
            <a:r>
              <a:rPr lang="tr-TR" dirty="0"/>
              <a:t>                                </a:t>
            </a:r>
            <a:r>
              <a:rPr lang="en-US" dirty="0"/>
              <a:t>mining, electricity, machinery and equipment, ports. 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</a:t>
            </a:r>
            <a:r>
              <a:rPr lang="en-US" dirty="0"/>
              <a:t>because of the Second World War, </a:t>
            </a:r>
            <a:r>
              <a:rPr lang="tr-TR" dirty="0"/>
              <a:t>                   </a:t>
            </a:r>
            <a:r>
              <a:rPr lang="en-US" dirty="0">
                <a:solidFill>
                  <a:srgbClr val="0070C0"/>
                </a:solidFill>
              </a:rPr>
              <a:t>the Plan could not be implemented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53742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Policies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nationalization</a:t>
            </a:r>
            <a:r>
              <a:rPr lang="en-US" dirty="0"/>
              <a:t> movement of foreign enterprises which started in the 1920s </a:t>
            </a:r>
            <a:r>
              <a:rPr lang="tr-TR" dirty="0"/>
              <a:t>                      </a:t>
            </a:r>
            <a:r>
              <a:rPr lang="en-US" dirty="0"/>
              <a:t>was </a:t>
            </a:r>
            <a:r>
              <a:rPr lang="en-US" dirty="0">
                <a:solidFill>
                  <a:srgbClr val="0070C0"/>
                </a:solidFill>
              </a:rPr>
              <a:t>accelerated in the 1930s.</a:t>
            </a:r>
          </a:p>
          <a:p>
            <a:pPr>
              <a:spcBef>
                <a:spcPts val="1200"/>
              </a:spcBef>
            </a:pPr>
            <a:r>
              <a:rPr lang="en-US" dirty="0"/>
              <a:t>The number of foreign enterprises nationalized in the </a:t>
            </a:r>
            <a:r>
              <a:rPr lang="en-US" dirty="0">
                <a:solidFill>
                  <a:srgbClr val="0070C0"/>
                </a:solidFill>
              </a:rPr>
              <a:t>1920s</a:t>
            </a:r>
            <a:r>
              <a:rPr lang="en-US" dirty="0"/>
              <a:t> was </a:t>
            </a:r>
            <a:r>
              <a:rPr lang="en-US" dirty="0">
                <a:solidFill>
                  <a:srgbClr val="0070C0"/>
                </a:solidFill>
              </a:rPr>
              <a:t>3</a:t>
            </a:r>
            <a:r>
              <a:rPr lang="en-US" dirty="0"/>
              <a:t>, </a:t>
            </a:r>
            <a:endParaRPr lang="tr-TR" dirty="0"/>
          </a:p>
          <a:p>
            <a:pPr marL="354013" indent="0">
              <a:spcBef>
                <a:spcPts val="1200"/>
              </a:spcBef>
              <a:buNone/>
            </a:pPr>
            <a:r>
              <a:rPr lang="en-US" dirty="0"/>
              <a:t>and this number increased to </a:t>
            </a:r>
            <a:r>
              <a:rPr lang="en-US" dirty="0">
                <a:solidFill>
                  <a:srgbClr val="0070C0"/>
                </a:solidFill>
              </a:rPr>
              <a:t>21 </a:t>
            </a:r>
            <a:r>
              <a:rPr lang="tr-TR" dirty="0">
                <a:solidFill>
                  <a:srgbClr val="0070C0"/>
                </a:solidFill>
              </a:rPr>
              <a:t>                           </a:t>
            </a:r>
            <a:r>
              <a:rPr lang="en-US" dirty="0">
                <a:solidFill>
                  <a:srgbClr val="0070C0"/>
                </a:solidFill>
              </a:rPr>
              <a:t>between 1930 and 1945.</a:t>
            </a:r>
            <a:endParaRPr lang="tr-T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73</a:t>
            </a:fld>
            <a:endParaRPr lang="tr-TR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4000" b="1" dirty="0"/>
              <a:t>Planned establishments in the FFYIP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Chemical industry: artificial silk (</a:t>
            </a:r>
            <a:r>
              <a:rPr lang="en-US" dirty="0" err="1"/>
              <a:t>Gemlik</a:t>
            </a:r>
            <a:r>
              <a:rPr lang="en-US" dirty="0"/>
              <a:t>), </a:t>
            </a:r>
            <a:r>
              <a:rPr lang="en-US" dirty="0" err="1"/>
              <a:t>semicoke</a:t>
            </a:r>
            <a:r>
              <a:rPr lang="en-US" dirty="0"/>
              <a:t> (</a:t>
            </a:r>
            <a:r>
              <a:rPr lang="en-US" dirty="0" err="1"/>
              <a:t>Zonguldak</a:t>
            </a:r>
            <a:r>
              <a:rPr lang="en-US" dirty="0"/>
              <a:t>), attar of roses (</a:t>
            </a:r>
            <a:r>
              <a:rPr lang="en-US" dirty="0" err="1"/>
              <a:t>Isparta</a:t>
            </a:r>
            <a:r>
              <a:rPr lang="en-US" dirty="0"/>
              <a:t>), </a:t>
            </a:r>
            <a:r>
              <a:rPr lang="en-US" dirty="0" err="1"/>
              <a:t>sulphuric</a:t>
            </a:r>
            <a:r>
              <a:rPr lang="en-US" dirty="0"/>
              <a:t> acid (</a:t>
            </a:r>
            <a:r>
              <a:rPr lang="en-US" dirty="0" err="1"/>
              <a:t>Izmit</a:t>
            </a:r>
            <a:r>
              <a:rPr lang="en-US" dirty="0"/>
              <a:t>), superphosphates (</a:t>
            </a:r>
            <a:r>
              <a:rPr lang="en-US" dirty="0" err="1"/>
              <a:t>Izmit</a:t>
            </a:r>
            <a:r>
              <a:rPr lang="en-US" dirty="0"/>
              <a:t>), chlorine and caustic soda (</a:t>
            </a:r>
            <a:r>
              <a:rPr lang="en-US" dirty="0" err="1"/>
              <a:t>Izmit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Earthenware industry: Ceramics (</a:t>
            </a:r>
            <a:r>
              <a:rPr lang="en-US" dirty="0" err="1"/>
              <a:t>Kütahya</a:t>
            </a:r>
            <a:r>
              <a:rPr lang="en-US" dirty="0"/>
              <a:t>), glass and bottles (</a:t>
            </a:r>
            <a:r>
              <a:rPr lang="en-US" dirty="0" err="1"/>
              <a:t>Paşabahçe</a:t>
            </a:r>
            <a:r>
              <a:rPr lang="en-US" dirty="0"/>
              <a:t>), cement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Iron industry (</a:t>
            </a:r>
            <a:r>
              <a:rPr lang="en-US" dirty="0" err="1"/>
              <a:t>Karabük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Paper and cellulose (</a:t>
            </a:r>
            <a:r>
              <a:rPr lang="en-US" dirty="0" err="1"/>
              <a:t>Izmit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Sulphur</a:t>
            </a:r>
            <a:r>
              <a:rPr lang="en-US" dirty="0"/>
              <a:t> industry (</a:t>
            </a:r>
            <a:r>
              <a:rPr lang="en-US" dirty="0" err="1"/>
              <a:t>Keçiborlu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Sponge industry (</a:t>
            </a:r>
            <a:r>
              <a:rPr lang="en-US" dirty="0" err="1"/>
              <a:t>Bodrum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Cotton textiles industry (</a:t>
            </a:r>
            <a:r>
              <a:rPr lang="en-US" dirty="0" err="1"/>
              <a:t>Bakırköy</a:t>
            </a:r>
            <a:r>
              <a:rPr lang="en-US" dirty="0"/>
              <a:t>, Kayseri, </a:t>
            </a:r>
            <a:r>
              <a:rPr lang="en-US" dirty="0" err="1"/>
              <a:t>Ereğli</a:t>
            </a:r>
            <a:r>
              <a:rPr lang="en-US" dirty="0"/>
              <a:t>, </a:t>
            </a:r>
            <a:r>
              <a:rPr lang="en-US" dirty="0" err="1"/>
              <a:t>Nazilli</a:t>
            </a:r>
            <a:r>
              <a:rPr lang="en-US" dirty="0"/>
              <a:t>, Malatya and </a:t>
            </a:r>
            <a:r>
              <a:rPr lang="en-US" dirty="0" err="1"/>
              <a:t>Iğdır</a:t>
            </a:r>
            <a:r>
              <a:rPr lang="en-US" dirty="0"/>
              <a:t>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Worsted (woolen) industry (Bursa)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Hemp industry (</a:t>
            </a:r>
            <a:r>
              <a:rPr lang="en-US" dirty="0" err="1"/>
              <a:t>Kastamonu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74</a:t>
            </a:fld>
            <a:endParaRPr lang="tr-T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75</a:t>
            </a:fld>
            <a:endParaRPr lang="tr-T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Since there had been </a:t>
            </a:r>
            <a:r>
              <a:rPr lang="en-US" dirty="0">
                <a:solidFill>
                  <a:srgbClr val="0070C0"/>
                </a:solidFill>
              </a:rPr>
              <a:t>a radical change in economic policies</a:t>
            </a:r>
            <a:r>
              <a:rPr lang="en-US" dirty="0"/>
              <a:t> in the early 1930s </a:t>
            </a:r>
            <a:r>
              <a:rPr lang="tr-TR" dirty="0"/>
              <a:t>                                                    </a:t>
            </a:r>
            <a:r>
              <a:rPr lang="en-US" dirty="0"/>
              <a:t>it is meaningful to evaluate </a:t>
            </a:r>
            <a:r>
              <a:rPr lang="tr-TR" dirty="0"/>
              <a:t>                                                        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1920s and 1930s </a:t>
            </a:r>
            <a:r>
              <a:rPr lang="en-US" dirty="0"/>
              <a:t>separately. </a:t>
            </a:r>
            <a:endParaRPr lang="tr-TR" dirty="0"/>
          </a:p>
          <a:p>
            <a:pPr>
              <a:spcAft>
                <a:spcPts val="1200"/>
              </a:spcAft>
            </a:pPr>
            <a:r>
              <a:rPr lang="en-US" dirty="0"/>
              <a:t>The economic performance of the 1920s reflected both 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recovery </a:t>
            </a:r>
            <a:r>
              <a:rPr lang="en-US" dirty="0"/>
              <a:t>of the after-war period </a:t>
            </a:r>
            <a:r>
              <a:rPr lang="tr-TR" dirty="0"/>
              <a:t>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economic policies</a:t>
            </a:r>
            <a:r>
              <a:rPr lang="en-US" dirty="0"/>
              <a:t>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76</a:t>
            </a:fld>
            <a:endParaRPr lang="tr-TR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international economic conjuncture </a:t>
            </a:r>
            <a:r>
              <a:rPr lang="tr-TR" dirty="0">
                <a:solidFill>
                  <a:srgbClr val="0070C0"/>
                </a:solidFill>
              </a:rPr>
              <a:t>                 </a:t>
            </a:r>
            <a:r>
              <a:rPr lang="en-US" dirty="0"/>
              <a:t>was another determinant of economic performance.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International economic conditions </a:t>
            </a:r>
            <a:r>
              <a:rPr lang="en-US" dirty="0">
                <a:solidFill>
                  <a:srgbClr val="0070C0"/>
                </a:solidFill>
              </a:rPr>
              <a:t>deteriorated in the 1930s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</a:t>
            </a:r>
            <a:r>
              <a:rPr lang="en-US" dirty="0"/>
              <a:t>and the Turkish Government adopted economic policies </a:t>
            </a:r>
            <a:r>
              <a:rPr lang="tr-TR" dirty="0"/>
              <a:t>                                                      </a:t>
            </a:r>
            <a:r>
              <a:rPr lang="en-US" dirty="0"/>
              <a:t>in order </a:t>
            </a:r>
            <a:r>
              <a:rPr lang="en-US" dirty="0">
                <a:solidFill>
                  <a:srgbClr val="0070C0"/>
                </a:solidFill>
              </a:rPr>
              <a:t>to limit the negative influences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of the external world on the Turkish economy.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77</a:t>
            </a:fld>
            <a:endParaRPr lang="tr-T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annual average growth rate is </a:t>
            </a:r>
            <a:r>
              <a:rPr lang="tr-TR" dirty="0">
                <a:solidFill>
                  <a:srgbClr val="0070C0"/>
                </a:solidFill>
              </a:rPr>
              <a:t>                                  </a:t>
            </a:r>
            <a:r>
              <a:rPr lang="en-US" dirty="0">
                <a:solidFill>
                  <a:srgbClr val="0070C0"/>
                </a:solidFill>
              </a:rPr>
              <a:t>10.8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/>
              <a:t>in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1924-1929 </a:t>
            </a:r>
            <a:r>
              <a:rPr lang="en-US" dirty="0"/>
              <a:t>and</a:t>
            </a:r>
            <a:r>
              <a:rPr lang="tr-TR" dirty="0"/>
              <a:t>        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 6.0% </a:t>
            </a:r>
            <a:r>
              <a:rPr lang="tr-TR" dirty="0"/>
              <a:t>in</a:t>
            </a:r>
            <a:r>
              <a:rPr lang="en-US" dirty="0">
                <a:solidFill>
                  <a:srgbClr val="0070C0"/>
                </a:solidFill>
              </a:rPr>
              <a:t> 1930</a:t>
            </a:r>
            <a:r>
              <a:rPr lang="tr-TR" dirty="0">
                <a:solidFill>
                  <a:srgbClr val="0070C0"/>
                </a:solidFill>
              </a:rPr>
              <a:t>-</a:t>
            </a:r>
            <a:r>
              <a:rPr lang="en-US" dirty="0">
                <a:solidFill>
                  <a:srgbClr val="0070C0"/>
                </a:solidFill>
              </a:rPr>
              <a:t>1939.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rate of growth was </a:t>
            </a:r>
            <a:r>
              <a:rPr lang="en-US" dirty="0">
                <a:solidFill>
                  <a:srgbClr val="0070C0"/>
                </a:solidFill>
              </a:rPr>
              <a:t>highly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volatile</a:t>
            </a:r>
            <a:r>
              <a:rPr lang="en-US" dirty="0"/>
              <a:t> </a:t>
            </a:r>
            <a:r>
              <a:rPr lang="tr-TR" dirty="0"/>
              <a:t>                   </a:t>
            </a:r>
            <a:r>
              <a:rPr lang="en-US" dirty="0"/>
              <a:t>during the whole period </a:t>
            </a:r>
            <a:r>
              <a:rPr lang="tr-TR" dirty="0"/>
              <a:t>(</a:t>
            </a:r>
            <a:r>
              <a:rPr lang="en-US" dirty="0"/>
              <a:t>1924-1939</a:t>
            </a:r>
            <a:r>
              <a:rPr lang="tr-TR" dirty="0"/>
              <a:t>)                                            </a:t>
            </a:r>
            <a:r>
              <a:rPr lang="en-US" dirty="0"/>
              <a:t>mainly because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volatility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</a:t>
            </a:r>
            <a:r>
              <a:rPr lang="en-US" dirty="0">
                <a:solidFill>
                  <a:srgbClr val="0070C0"/>
                </a:solidFill>
              </a:rPr>
              <a:t>agricultural production</a:t>
            </a:r>
            <a:r>
              <a:rPr lang="tr-TR" dirty="0">
                <a:solidFill>
                  <a:srgbClr val="0070C0"/>
                </a:solidFill>
              </a:rPr>
              <a:t>                       </a:t>
            </a:r>
            <a:r>
              <a:rPr lang="en-US" dirty="0"/>
              <a:t> </a:t>
            </a:r>
            <a:r>
              <a:rPr lang="tr-TR" dirty="0"/>
              <a:t>                                                        </a:t>
            </a:r>
            <a:r>
              <a:rPr lang="en-US" dirty="0"/>
              <a:t>and the changing </a:t>
            </a:r>
            <a:r>
              <a:rPr lang="tr-TR" dirty="0"/>
              <a:t>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international economic environment</a:t>
            </a:r>
            <a:r>
              <a:rPr lang="en-US" dirty="0"/>
              <a:t>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78</a:t>
            </a:fld>
            <a:endParaRPr lang="tr-TR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Growth rates fluctuated </a:t>
            </a:r>
            <a:endParaRPr lang="tr-TR" dirty="0">
              <a:solidFill>
                <a:srgbClr val="0070C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sz="3200" dirty="0"/>
              <a:t>between </a:t>
            </a:r>
            <a:r>
              <a:rPr lang="en-US" sz="3200" dirty="0">
                <a:solidFill>
                  <a:srgbClr val="0070C0"/>
                </a:solidFill>
              </a:rPr>
              <a:t>-12.7%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0070C0"/>
                </a:solidFill>
              </a:rPr>
              <a:t>21.5% </a:t>
            </a:r>
            <a:r>
              <a:rPr lang="en-US" sz="3200" dirty="0"/>
              <a:t>in the 1920s, </a:t>
            </a:r>
            <a:endParaRPr lang="tr-TR" sz="3200" dirty="0"/>
          </a:p>
          <a:p>
            <a:pPr lvl="1">
              <a:spcAft>
                <a:spcPts val="1200"/>
              </a:spcAft>
            </a:pPr>
            <a:r>
              <a:rPr lang="en-US" sz="3200" dirty="0"/>
              <a:t>between </a:t>
            </a:r>
            <a:r>
              <a:rPr lang="en-US" sz="3200" dirty="0">
                <a:solidFill>
                  <a:srgbClr val="0070C0"/>
                </a:solidFill>
              </a:rPr>
              <a:t>-10.6% </a:t>
            </a:r>
            <a:r>
              <a:rPr lang="en-US" sz="3200" dirty="0"/>
              <a:t>and</a:t>
            </a:r>
            <a:r>
              <a:rPr lang="en-US" sz="3200" dirty="0">
                <a:solidFill>
                  <a:srgbClr val="0070C0"/>
                </a:solidFill>
              </a:rPr>
              <a:t> 23.1% </a:t>
            </a:r>
            <a:r>
              <a:rPr lang="en-US" sz="3200" dirty="0"/>
              <a:t>in the 1930s.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79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200196"/>
          </a:xfrm>
        </p:spPr>
        <p:txBody>
          <a:bodyPr>
            <a:normAutofit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Turkish economy was a typical </a:t>
            </a:r>
            <a:r>
              <a:rPr lang="en-US" dirty="0">
                <a:solidFill>
                  <a:srgbClr val="0070C0"/>
                </a:solidFill>
              </a:rPr>
              <a:t>backward one</a:t>
            </a:r>
            <a:r>
              <a:rPr lang="en-US" dirty="0"/>
              <a:t>. </a:t>
            </a:r>
          </a:p>
          <a:p>
            <a:pPr>
              <a:spcAft>
                <a:spcPts val="1200"/>
              </a:spcAft>
            </a:pPr>
            <a:r>
              <a:rPr lang="en-US" dirty="0"/>
              <a:t>The ratio of </a:t>
            </a:r>
            <a:r>
              <a:rPr lang="en-US" dirty="0">
                <a:solidFill>
                  <a:srgbClr val="0070C0"/>
                </a:solidFill>
              </a:rPr>
              <a:t>the urban population </a:t>
            </a:r>
            <a:r>
              <a:rPr lang="en-US" dirty="0"/>
              <a:t>was </a:t>
            </a:r>
            <a:r>
              <a:rPr lang="tr-TR" dirty="0"/>
              <a:t>                       </a:t>
            </a:r>
            <a:r>
              <a:rPr lang="en-US" dirty="0">
                <a:solidFill>
                  <a:srgbClr val="0070C0"/>
                </a:solidFill>
              </a:rPr>
              <a:t>less than one quarter.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rate of literacy </a:t>
            </a:r>
            <a:r>
              <a:rPr lang="en-US" dirty="0"/>
              <a:t>was </a:t>
            </a:r>
            <a:r>
              <a:rPr lang="tr-TR" dirty="0"/>
              <a:t>                                        </a:t>
            </a:r>
            <a:r>
              <a:rPr lang="en-US" dirty="0"/>
              <a:t>approximately </a:t>
            </a:r>
            <a:r>
              <a:rPr lang="en-US" dirty="0">
                <a:solidFill>
                  <a:srgbClr val="0070C0"/>
                </a:solidFill>
              </a:rPr>
              <a:t>10% </a:t>
            </a:r>
            <a:r>
              <a:rPr lang="en-US" dirty="0"/>
              <a:t>of the adult population.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05009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44939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lvl="0"/>
            <a:br>
              <a:rPr lang="tr-TR" b="1" dirty="0"/>
            </a:br>
            <a:endParaRPr lang="tr-TR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 rot="10800000" flipV="1">
            <a:off x="755576" y="263523"/>
            <a:ext cx="73448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Figure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1.1 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Economic Growth, 1924–1939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80</a:t>
            </a:fld>
            <a:endParaRPr lang="tr-TR" dirty="0"/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025382B4-BDA6-4A1A-B34F-BC94D708B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3319158"/>
              </p:ext>
            </p:extLst>
          </p:nvPr>
        </p:nvGraphicFramePr>
        <p:xfrm>
          <a:off x="0" y="1417638"/>
          <a:ext cx="9144000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473157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81</a:t>
            </a:fld>
            <a:endParaRPr lang="tr-TR"/>
          </a:p>
        </p:txBody>
      </p:sp>
      <p:graphicFrame>
        <p:nvGraphicFramePr>
          <p:cNvPr id="5" name="Grafik 4">
            <a:extLst>
              <a:ext uri="{FF2B5EF4-FFF2-40B4-BE49-F238E27FC236}">
                <a16:creationId xmlns:a16="http://schemas.microsoft.com/office/drawing/2014/main" id="{358275E6-1A32-4514-A458-9FFC4C467A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121619"/>
              </p:ext>
            </p:extLst>
          </p:nvPr>
        </p:nvGraphicFramePr>
        <p:xfrm>
          <a:off x="0" y="954107"/>
          <a:ext cx="9144000" cy="5903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D7840E43-6CBF-4CA6-ABBE-E0B6FC786717}"/>
              </a:ext>
            </a:extLst>
          </p:cNvPr>
          <p:cNvSpPr txBox="1"/>
          <p:nvPr/>
        </p:nvSpPr>
        <p:spPr>
          <a:xfrm>
            <a:off x="1259632" y="17008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Services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F517B5FA-5E1E-4B9C-9A6A-4356CFCD6E0C}"/>
              </a:ext>
            </a:extLst>
          </p:cNvPr>
          <p:cNvCxnSpPr>
            <a:cxnSpLocks/>
          </p:cNvCxnSpPr>
          <p:nvPr/>
        </p:nvCxnSpPr>
        <p:spPr>
          <a:xfrm flipV="1">
            <a:off x="1331640" y="2039362"/>
            <a:ext cx="216024" cy="13896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ikdörtgen 20">
            <a:extLst>
              <a:ext uri="{FF2B5EF4-FFF2-40B4-BE49-F238E27FC236}">
                <a16:creationId xmlns:a16="http://schemas.microsoft.com/office/drawing/2014/main" id="{CEAC1112-0772-46A1-8C8C-336C19087068}"/>
              </a:ext>
            </a:extLst>
          </p:cNvPr>
          <p:cNvSpPr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Figure 1.2 </a:t>
            </a:r>
            <a:endParaRPr lang="tr-TR" sz="2800" b="1" dirty="0">
              <a:solidFill>
                <a:srgbClr val="C00000"/>
              </a:solidFill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Fluctuations in Sectoral Growth, % (1924-1939)</a:t>
            </a:r>
            <a:endParaRPr lang="tr-T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54172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060227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One important source of the output increases after 1929 was </a:t>
            </a:r>
            <a:r>
              <a:rPr lang="tr-TR" dirty="0"/>
              <a:t>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protectionist measures </a:t>
            </a:r>
            <a:r>
              <a:rPr lang="tr-TR" dirty="0">
                <a:solidFill>
                  <a:srgbClr val="0070C0"/>
                </a:solidFill>
              </a:rPr>
              <a:t>                                        </a:t>
            </a:r>
            <a:r>
              <a:rPr lang="en-US" dirty="0"/>
              <a:t>adopted by the government, </a:t>
            </a:r>
            <a:r>
              <a:rPr lang="tr-TR" dirty="0"/>
              <a:t>                           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tariffs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quotas</a:t>
            </a:r>
            <a:r>
              <a:rPr lang="tr-TR" dirty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and foreign exchange controls.</a:t>
            </a:r>
          </a:p>
          <a:p>
            <a:pPr>
              <a:spcBef>
                <a:spcPts val="0"/>
              </a:spcBef>
            </a:pPr>
            <a:r>
              <a:rPr lang="en-US" dirty="0"/>
              <a:t>These measures </a:t>
            </a:r>
            <a:r>
              <a:rPr lang="en-US" dirty="0">
                <a:solidFill>
                  <a:srgbClr val="0070C0"/>
                </a:solidFill>
              </a:rPr>
              <a:t>sharply reduced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>
                <a:solidFill>
                  <a:srgbClr val="0070C0"/>
                </a:solidFill>
              </a:rPr>
              <a:t>the import volume as a ratio of GDP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15.4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 1928–1929 </a:t>
            </a:r>
            <a:endParaRPr lang="tr-TR" dirty="0"/>
          </a:p>
          <a:p>
            <a:pPr>
              <a:spcBef>
                <a:spcPts val="0"/>
              </a:spcBef>
              <a:buNone/>
            </a:pPr>
            <a:r>
              <a:rPr lang="tr-TR" dirty="0"/>
              <a:t>	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6.8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by 1938–1939.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9242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Import repression created </a:t>
            </a:r>
            <a:r>
              <a:rPr lang="tr-TR" dirty="0"/>
              <a:t>                                    </a:t>
            </a:r>
            <a:r>
              <a:rPr lang="en-US" dirty="0">
                <a:solidFill>
                  <a:srgbClr val="0070C0"/>
                </a:solidFill>
              </a:rPr>
              <a:t>attractive conditions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dirty="0"/>
              <a:t>for </a:t>
            </a:r>
            <a:r>
              <a:rPr lang="en-US" dirty="0">
                <a:solidFill>
                  <a:srgbClr val="0070C0"/>
                </a:solidFill>
              </a:rPr>
              <a:t>the emerging domestic manufacturers.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Another factor in the overall performance </a:t>
            </a:r>
            <a:r>
              <a:rPr lang="tr-TR" dirty="0"/>
              <a:t>                  </a:t>
            </a:r>
            <a:r>
              <a:rPr lang="en-US" dirty="0"/>
              <a:t>of  the economy during the 1930s is </a:t>
            </a:r>
            <a:r>
              <a:rPr lang="tr-TR" dirty="0"/>
              <a:t>                                       </a:t>
            </a:r>
            <a:r>
              <a:rPr lang="en-US" dirty="0">
                <a:solidFill>
                  <a:srgbClr val="0070C0"/>
                </a:solidFill>
              </a:rPr>
              <a:t>the increase in agricultural production.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83</a:t>
            </a:fld>
            <a:endParaRPr lang="tr-T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Agricultural output </a:t>
            </a:r>
            <a:r>
              <a:rPr lang="en-US" dirty="0"/>
              <a:t>increased </a:t>
            </a:r>
            <a:r>
              <a:rPr lang="tr-TR" dirty="0"/>
              <a:t>              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about 50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during the 1930s.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most important explanation of this outcome is </a:t>
            </a:r>
            <a:r>
              <a:rPr lang="tr-TR" dirty="0"/>
              <a:t>    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demographic recovery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in the countryside. </a:t>
            </a:r>
            <a:endParaRPr lang="tr-TR" dirty="0"/>
          </a:p>
          <a:p>
            <a:pPr>
              <a:spcAft>
                <a:spcPts val="600"/>
              </a:spcAft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84</a:t>
            </a:fld>
            <a:endParaRPr lang="tr-T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annual </a:t>
            </a:r>
            <a:r>
              <a:rPr lang="en-US" dirty="0">
                <a:solidFill>
                  <a:srgbClr val="0070C0"/>
                </a:solidFill>
              </a:rPr>
              <a:t>rate of increase in population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accelerated </a:t>
            </a:r>
            <a:r>
              <a:rPr lang="en-US" dirty="0"/>
              <a:t>after a decade of wars </a:t>
            </a:r>
            <a:r>
              <a:rPr lang="tr-TR" dirty="0"/>
              <a:t>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was around 2% in the 1930s.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Under the existing production technology </a:t>
            </a:r>
            <a:r>
              <a:rPr lang="tr-TR" dirty="0"/>
              <a:t>               </a:t>
            </a:r>
            <a:r>
              <a:rPr lang="en-US" dirty="0"/>
              <a:t>this increase in population</a:t>
            </a:r>
            <a:r>
              <a:rPr lang="tr-TR" dirty="0"/>
              <a:t> </a:t>
            </a:r>
            <a:r>
              <a:rPr lang="en-US" dirty="0"/>
              <a:t>provided </a:t>
            </a:r>
            <a:r>
              <a:rPr lang="tr-TR" dirty="0"/>
              <a:t>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additional labor force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required</a:t>
            </a:r>
            <a:r>
              <a:rPr lang="tr-TR" dirty="0"/>
              <a:t> </a:t>
            </a:r>
            <a:r>
              <a:rPr lang="en-US" dirty="0"/>
              <a:t>for </a:t>
            </a:r>
            <a:r>
              <a:rPr lang="tr-TR" dirty="0"/>
              <a:t> 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expansion of the area under cultivation. 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88828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73621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 ratio of cultivated area </a:t>
            </a:r>
            <a:r>
              <a:rPr lang="en-US" dirty="0"/>
              <a:t>enlarged </a:t>
            </a:r>
            <a:r>
              <a:rPr lang="tr-TR" dirty="0"/>
              <a:t>        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more than 100% </a:t>
            </a:r>
            <a:r>
              <a:rPr lang="tr-TR" dirty="0">
                <a:solidFill>
                  <a:srgbClr val="0070C0"/>
                </a:solidFill>
              </a:rPr>
              <a:t>  </a:t>
            </a:r>
            <a:r>
              <a:rPr lang="tr-TR" dirty="0"/>
              <a:t>                                                                           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about 5%</a:t>
            </a:r>
            <a:r>
              <a:rPr lang="en-US" dirty="0"/>
              <a:t> </a:t>
            </a:r>
            <a:r>
              <a:rPr lang="tr-TR" dirty="0"/>
              <a:t>in 1927                                                                 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about 12% 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/>
              <a:t>in 1940.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86</a:t>
            </a:fld>
            <a:endParaRPr lang="tr-TR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However, </a:t>
            </a:r>
            <a:r>
              <a:rPr lang="tr-TR" dirty="0"/>
              <a:t>                                                                                        </a:t>
            </a:r>
            <a:r>
              <a:rPr lang="en-US" dirty="0"/>
              <a:t>the </a:t>
            </a:r>
            <a:r>
              <a:rPr lang="tr-TR" dirty="0"/>
              <a:t> </a:t>
            </a:r>
            <a:r>
              <a:rPr lang="en-US" dirty="0"/>
              <a:t>rate of increase in production being lower than the increase in cultivated area implies that </a:t>
            </a:r>
            <a:endParaRPr lang="tr-TR" dirty="0"/>
          </a:p>
          <a:p>
            <a:pPr marL="354013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increase in production </a:t>
            </a:r>
            <a:r>
              <a:rPr lang="tr-TR" dirty="0">
                <a:solidFill>
                  <a:srgbClr val="0070C0"/>
                </a:solidFill>
              </a:rPr>
              <a:t>                                          </a:t>
            </a:r>
            <a:r>
              <a:rPr lang="en-US" dirty="0"/>
              <a:t>was generally a consequence of </a:t>
            </a:r>
            <a:r>
              <a:rPr lang="tr-TR" dirty="0"/>
              <a:t>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enlargement in employment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the cultivated area,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      </a:t>
            </a:r>
            <a:r>
              <a:rPr lang="en-US" dirty="0"/>
              <a:t>not</a:t>
            </a:r>
            <a:r>
              <a:rPr lang="en-US" dirty="0">
                <a:solidFill>
                  <a:srgbClr val="0070C0"/>
                </a:solidFill>
              </a:rPr>
              <a:t> increases in yields (or </a:t>
            </a:r>
            <a:r>
              <a:rPr lang="en-US" u="sng" dirty="0">
                <a:solidFill>
                  <a:srgbClr val="0070C0"/>
                </a:solidFill>
              </a:rPr>
              <a:t>productivity</a:t>
            </a:r>
            <a:r>
              <a:rPr lang="en-US" dirty="0">
                <a:solidFill>
                  <a:srgbClr val="0070C0"/>
                </a:solidFill>
              </a:rPr>
              <a:t>).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34436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This is understandable </a:t>
            </a:r>
            <a:r>
              <a:rPr lang="tr-TR" dirty="0"/>
              <a:t>                                                </a:t>
            </a:r>
            <a:r>
              <a:rPr lang="en-US" dirty="0"/>
              <a:t>because </a:t>
            </a:r>
            <a:r>
              <a:rPr lang="en-US" dirty="0">
                <a:solidFill>
                  <a:srgbClr val="0070C0"/>
                </a:solidFill>
              </a:rPr>
              <a:t>inputs other than land and labor</a:t>
            </a:r>
            <a:r>
              <a:rPr lang="en-US" dirty="0"/>
              <a:t>, such as agricultural machinery, irrigation and fertilizers, </a:t>
            </a:r>
            <a:r>
              <a:rPr lang="en-US" dirty="0">
                <a:solidFill>
                  <a:srgbClr val="0070C0"/>
                </a:solidFill>
              </a:rPr>
              <a:t>did not increase in this period. </a:t>
            </a:r>
            <a:endParaRPr lang="tr-TR" dirty="0">
              <a:solidFill>
                <a:srgbClr val="0070C0"/>
              </a:solidFill>
            </a:endParaRPr>
          </a:p>
          <a:p>
            <a:pPr>
              <a:spcAft>
                <a:spcPts val="1200"/>
              </a:spcAft>
            </a:pPr>
            <a:r>
              <a:rPr lang="en-US" dirty="0"/>
              <a:t>Agricultural production was carried out </a:t>
            </a:r>
            <a:r>
              <a:rPr lang="tr-TR" dirty="0"/>
              <a:t>                      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peasant households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/>
              <a:t>who cultivated their own land </a:t>
            </a:r>
            <a:r>
              <a:rPr lang="tr-TR" dirty="0"/>
              <a:t>                                         </a:t>
            </a:r>
            <a:r>
              <a:rPr lang="en-US" dirty="0"/>
              <a:t>with a pair of draft animals </a:t>
            </a:r>
            <a:r>
              <a:rPr lang="tr-TR" dirty="0"/>
              <a:t>                                               </a:t>
            </a:r>
            <a:r>
              <a:rPr lang="en-US" dirty="0"/>
              <a:t>and the most basic of implements.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88</a:t>
            </a:fld>
            <a:endParaRPr lang="tr-T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For example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Türkiye</a:t>
            </a:r>
            <a:r>
              <a:rPr lang="en-US" dirty="0"/>
              <a:t>, importing wheat and flour </a:t>
            </a:r>
            <a:r>
              <a:rPr lang="tr-TR" dirty="0"/>
              <a:t>                         </a:t>
            </a:r>
            <a:r>
              <a:rPr lang="en-US" dirty="0"/>
              <a:t>at the beginning of the 1920s, </a:t>
            </a:r>
            <a:r>
              <a:rPr lang="tr-TR" dirty="0"/>
              <a:t>                                                </a:t>
            </a:r>
            <a:r>
              <a:rPr lang="en-US" dirty="0"/>
              <a:t>became </a:t>
            </a:r>
            <a:r>
              <a:rPr lang="en-US" dirty="0">
                <a:solidFill>
                  <a:srgbClr val="0070C0"/>
                </a:solidFill>
              </a:rPr>
              <a:t>self sufficient in 1930</a:t>
            </a:r>
            <a:r>
              <a:rPr lang="tr-TR" dirty="0"/>
              <a:t>                                      in</a:t>
            </a:r>
            <a:r>
              <a:rPr lang="en-US" dirty="0"/>
              <a:t> consequence of increase </a:t>
            </a:r>
            <a:r>
              <a:rPr lang="tr-TR" dirty="0"/>
              <a:t>                               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production of wheat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89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OTTOMAN HERITAGE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Per capita income </a:t>
            </a:r>
            <a:r>
              <a:rPr lang="en-US" dirty="0"/>
              <a:t>was </a:t>
            </a:r>
            <a:r>
              <a:rPr lang="tr-TR" dirty="0"/>
              <a:t>                                                      </a:t>
            </a:r>
            <a:r>
              <a:rPr lang="en-US" dirty="0"/>
              <a:t>about </a:t>
            </a:r>
            <a:r>
              <a:rPr lang="en-US" dirty="0">
                <a:solidFill>
                  <a:srgbClr val="0070C0"/>
                </a:solidFill>
              </a:rPr>
              <a:t>$50 </a:t>
            </a:r>
            <a:r>
              <a:rPr lang="en-US" dirty="0"/>
              <a:t>in current prices. </a:t>
            </a:r>
          </a:p>
          <a:p>
            <a:pPr>
              <a:spcAft>
                <a:spcPts val="1200"/>
              </a:spcAft>
            </a:pPr>
            <a:r>
              <a:rPr lang="en-US" dirty="0"/>
              <a:t>It was </a:t>
            </a:r>
            <a:r>
              <a:rPr lang="tr-TR" dirty="0"/>
              <a:t>                                                                              </a:t>
            </a:r>
            <a:r>
              <a:rPr lang="en-US" dirty="0"/>
              <a:t>approximately </a:t>
            </a:r>
            <a:r>
              <a:rPr lang="en-US" dirty="0">
                <a:solidFill>
                  <a:srgbClr val="0070C0"/>
                </a:solidFill>
              </a:rPr>
              <a:t>40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below </a:t>
            </a:r>
            <a:r>
              <a:rPr lang="en-US" dirty="0"/>
              <a:t>its </a:t>
            </a:r>
            <a:r>
              <a:rPr lang="en-US" dirty="0">
                <a:solidFill>
                  <a:srgbClr val="0070C0"/>
                </a:solidFill>
              </a:rPr>
              <a:t>1914 </a:t>
            </a:r>
            <a:r>
              <a:rPr lang="en-US" dirty="0"/>
              <a:t>level in </a:t>
            </a:r>
            <a:r>
              <a:rPr lang="en-US" dirty="0">
                <a:solidFill>
                  <a:srgbClr val="0070C0"/>
                </a:solidFill>
              </a:rPr>
              <a:t>1923</a:t>
            </a:r>
            <a:r>
              <a:rPr lang="en-US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high rates of industrialization and growth could be possible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by keeping the prices of food and raw materials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low</a:t>
            </a:r>
            <a:r>
              <a:rPr lang="tr-TR" dirty="0">
                <a:solidFill>
                  <a:srgbClr val="0070C0"/>
                </a:solidFill>
              </a:rPr>
              <a:t>                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</a:t>
            </a:r>
            <a:r>
              <a:rPr lang="en-US" dirty="0"/>
              <a:t>until the Second World War</a:t>
            </a:r>
            <a:r>
              <a:rPr lang="tr-TR" dirty="0"/>
              <a:t>,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lowering input cost of industry.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share of the industrial production in GNP increased </a:t>
            </a:r>
            <a:r>
              <a:rPr lang="tr-TR" dirty="0"/>
              <a:t>                                                                       </a:t>
            </a:r>
            <a:r>
              <a:rPr lang="en-US" dirty="0"/>
              <a:t>from about </a:t>
            </a:r>
            <a:r>
              <a:rPr lang="en-US" dirty="0">
                <a:solidFill>
                  <a:srgbClr val="0070C0"/>
                </a:solidFill>
              </a:rPr>
              <a:t>11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dirty="0"/>
              <a:t>to about </a:t>
            </a:r>
            <a:r>
              <a:rPr lang="en-US" dirty="0">
                <a:solidFill>
                  <a:srgbClr val="0070C0"/>
                </a:solidFill>
              </a:rPr>
              <a:t>19</a:t>
            </a:r>
            <a:r>
              <a:rPr lang="tr-TR" dirty="0">
                <a:solidFill>
                  <a:srgbClr val="0070C0"/>
                </a:solidFill>
              </a:rPr>
              <a:t>%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 the 1930s.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90</a:t>
            </a:fld>
            <a:endParaRPr lang="tr-TR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lvl="0"/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the same period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value of total industrial production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tripled</a:t>
            </a:r>
            <a:r>
              <a:rPr lang="en-US" dirty="0"/>
              <a:t> approximately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</a:t>
            </a:r>
            <a:r>
              <a:rPr lang="en-US" dirty="0"/>
              <a:t>while total </a:t>
            </a:r>
            <a:r>
              <a:rPr lang="en-US" dirty="0">
                <a:solidFill>
                  <a:srgbClr val="0070C0"/>
                </a:solidFill>
              </a:rPr>
              <a:t>industrial employment increased </a:t>
            </a:r>
            <a:r>
              <a:rPr lang="en-US" dirty="0"/>
              <a:t>by </a:t>
            </a:r>
            <a:r>
              <a:rPr lang="en-US" dirty="0">
                <a:solidFill>
                  <a:srgbClr val="0070C0"/>
                </a:solidFill>
              </a:rPr>
              <a:t>about 70%. *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91</a:t>
            </a:fld>
            <a:endParaRPr lang="tr-TR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32235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As a</a:t>
            </a:r>
            <a:r>
              <a:rPr lang="tr-TR" dirty="0"/>
              <a:t>n</a:t>
            </a:r>
            <a:r>
              <a:rPr lang="en-US" dirty="0"/>
              <a:t> consequence of the industrialization drive in the 1930s </a:t>
            </a:r>
            <a:r>
              <a:rPr lang="tr-TR" dirty="0"/>
              <a:t>                                                                                         a </a:t>
            </a:r>
            <a:r>
              <a:rPr lang="en-US" dirty="0"/>
              <a:t>notable </a:t>
            </a:r>
            <a:r>
              <a:rPr lang="en-US" dirty="0">
                <a:solidFill>
                  <a:srgbClr val="0070C0"/>
                </a:solidFill>
              </a:rPr>
              <a:t>import substitution </a:t>
            </a:r>
            <a:r>
              <a:rPr lang="en-US" dirty="0"/>
              <a:t>had been realized </a:t>
            </a:r>
            <a:r>
              <a:rPr lang="tr-TR" dirty="0"/>
              <a:t>                                                                          </a:t>
            </a:r>
            <a:r>
              <a:rPr lang="en-US" dirty="0"/>
              <a:t>especially in the production of some basic industrial goods.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Changes in </a:t>
            </a:r>
            <a:r>
              <a:rPr lang="en-US" dirty="0">
                <a:solidFill>
                  <a:srgbClr val="0070C0"/>
                </a:solidFill>
              </a:rPr>
              <a:t>the share of domestic supply </a:t>
            </a:r>
            <a:r>
              <a:rPr lang="tr-TR" dirty="0">
                <a:solidFill>
                  <a:srgbClr val="0070C0"/>
                </a:solidFill>
              </a:rPr>
              <a:t>                         </a:t>
            </a:r>
            <a:r>
              <a:rPr lang="en-US" dirty="0"/>
              <a:t>for some industrial products between 1929 and 1940 are given in Table 1.3.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92</a:t>
            </a:fld>
            <a:endParaRPr lang="tr-TR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9ABA83-1632-43C0-B6AF-F0498DD2C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b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Table 1.</a:t>
            </a:r>
            <a:r>
              <a:rPr kumimoji="0" lang="tr-TR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tr-TR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Import Substitution in 1930s: </a:t>
            </a:r>
            <a:br>
              <a:rPr kumimoji="0" lang="tr-TR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the share of domestic production in total supply (%)</a:t>
            </a:r>
            <a:br>
              <a:rPr kumimoji="0" lang="en-US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endParaRPr lang="tr-TR" sz="3100" dirty="0"/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93F33335-DFC1-421E-8C6D-8426E09C7E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642053"/>
              </p:ext>
            </p:extLst>
          </p:nvPr>
        </p:nvGraphicFramePr>
        <p:xfrm>
          <a:off x="0" y="1417638"/>
          <a:ext cx="9144000" cy="54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68888991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413949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183870100"/>
                    </a:ext>
                  </a:extLst>
                </a:gridCol>
              </a:tblGrid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1929</a:t>
                      </a:r>
                      <a:endParaRPr lang="tr-TR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1940</a:t>
                      </a:r>
                      <a:endParaRPr lang="tr-TR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144130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Iron and steel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32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4429493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Cement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49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97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63570750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Paper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39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8957620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Glass products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91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098791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Cotton textiles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84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6033479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Woolen textiles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98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0810371"/>
                  </a:ext>
                </a:extLst>
              </a:tr>
              <a:tr h="6800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Sugar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90</a:t>
                      </a:r>
                      <a:endParaRPr lang="tr-TR" sz="2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0400640"/>
                  </a:ext>
                </a:extLst>
              </a:tr>
            </a:tbl>
          </a:graphicData>
        </a:graphic>
      </p:graphicFrame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F50FD72-CCC9-463D-84AA-73DE382C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00112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Iron and steel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paper and glass production</a:t>
            </a:r>
            <a:r>
              <a:rPr lang="en-US" dirty="0"/>
              <a:t> started in the second half of 1930s.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1940</a:t>
            </a:r>
            <a:r>
              <a:rPr lang="tr-TR" dirty="0"/>
              <a:t>,                                                                            </a:t>
            </a:r>
            <a:r>
              <a:rPr lang="en-US" dirty="0"/>
              <a:t> while Turkey produced approximately </a:t>
            </a:r>
            <a:r>
              <a:rPr lang="tr-TR" dirty="0"/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one third of the domestic demand </a:t>
            </a:r>
            <a:r>
              <a:rPr lang="tr-TR" dirty="0">
                <a:solidFill>
                  <a:srgbClr val="0070C0"/>
                </a:solidFill>
              </a:rPr>
              <a:t>                                 </a:t>
            </a:r>
            <a:r>
              <a:rPr lang="en-US" dirty="0"/>
              <a:t>for</a:t>
            </a:r>
            <a:r>
              <a:rPr lang="en-US" dirty="0">
                <a:solidFill>
                  <a:srgbClr val="0070C0"/>
                </a:solidFill>
              </a:rPr>
              <a:t> iron and steel and paper</a:t>
            </a:r>
            <a:r>
              <a:rPr lang="en-US" dirty="0"/>
              <a:t>, </a:t>
            </a:r>
            <a:r>
              <a:rPr lang="tr-TR" dirty="0"/>
              <a:t>                                                                     </a:t>
            </a:r>
            <a:r>
              <a:rPr lang="en-US" dirty="0"/>
              <a:t>it became </a:t>
            </a:r>
            <a:r>
              <a:rPr lang="en-US" dirty="0">
                <a:solidFill>
                  <a:srgbClr val="0070C0"/>
                </a:solidFill>
              </a:rPr>
              <a:t>almost self sufficient </a:t>
            </a:r>
            <a:r>
              <a:rPr lang="tr-TR" dirty="0">
                <a:solidFill>
                  <a:srgbClr val="0070C0"/>
                </a:solidFill>
              </a:rPr>
              <a:t>                                       </a:t>
            </a:r>
            <a:r>
              <a:rPr lang="en-US" dirty="0"/>
              <a:t>in</a:t>
            </a:r>
            <a:r>
              <a:rPr lang="en-US" dirty="0">
                <a:solidFill>
                  <a:srgbClr val="0070C0"/>
                </a:solidFill>
              </a:rPr>
              <a:t> glass products</a:t>
            </a:r>
            <a:r>
              <a:rPr lang="tr-TR" dirty="0">
                <a:solidFill>
                  <a:srgbClr val="0070C0"/>
                </a:solidFill>
              </a:rPr>
              <a:t>, </a:t>
            </a:r>
            <a:r>
              <a:rPr lang="en-US" dirty="0">
                <a:solidFill>
                  <a:srgbClr val="0070C0"/>
                </a:solidFill>
              </a:rPr>
              <a:t>cement, textiles and sugar. 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94</a:t>
            </a:fld>
            <a:endParaRPr lang="tr-TR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Considerable increases registered also </a:t>
            </a:r>
            <a:r>
              <a:rPr lang="tr-TR" dirty="0"/>
              <a:t>                            </a:t>
            </a: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mining</a:t>
            </a:r>
            <a:r>
              <a:rPr lang="en-US" dirty="0"/>
              <a:t>: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index of total mineral output </a:t>
            </a:r>
            <a:r>
              <a:rPr lang="en-US" dirty="0"/>
              <a:t>rose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from </a:t>
            </a:r>
            <a:r>
              <a:rPr lang="en-US" dirty="0">
                <a:solidFill>
                  <a:srgbClr val="0070C0"/>
                </a:solidFill>
              </a:rPr>
              <a:t>100 in 1930</a:t>
            </a:r>
            <a:r>
              <a:rPr lang="en-US" dirty="0"/>
              <a:t>, </a:t>
            </a:r>
            <a:endParaRPr lang="tr-TR" dirty="0"/>
          </a:p>
          <a:p>
            <a:pPr>
              <a:buNone/>
            </a:pPr>
            <a:r>
              <a:rPr lang="tr-TR" dirty="0"/>
              <a:t>	     </a:t>
            </a: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157 in 1935</a:t>
            </a:r>
            <a:r>
              <a:rPr lang="en-US" dirty="0"/>
              <a:t>, 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and to </a:t>
            </a:r>
            <a:r>
              <a:rPr lang="en-US" dirty="0">
                <a:solidFill>
                  <a:srgbClr val="0070C0"/>
                </a:solidFill>
              </a:rPr>
              <a:t>232 in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1940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95</a:t>
            </a:fld>
            <a:endParaRPr lang="tr-TR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By the end of the1930s, </a:t>
            </a:r>
            <a:r>
              <a:rPr lang="tr-TR" dirty="0"/>
              <a:t>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the SEE </a:t>
            </a:r>
            <a:r>
              <a:rPr lang="en-US" dirty="0"/>
              <a:t>had emerged as important and leading producers in some key sectors, </a:t>
            </a:r>
            <a:r>
              <a:rPr lang="tr-TR" dirty="0"/>
              <a:t>                                                                  </a:t>
            </a:r>
            <a:r>
              <a:rPr lang="en-US" dirty="0"/>
              <a:t>such as </a:t>
            </a:r>
            <a:r>
              <a:rPr lang="en-US" dirty="0">
                <a:solidFill>
                  <a:srgbClr val="0070C0"/>
                </a:solidFill>
              </a:rPr>
              <a:t>textiles, sugar, iron and steel, glassworks, cement, utilities and mining. 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This is notable</a:t>
            </a:r>
            <a:r>
              <a:rPr lang="tr-TR" dirty="0"/>
              <a:t>,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</a:t>
            </a:r>
            <a:r>
              <a:rPr lang="en-US" dirty="0"/>
              <a:t>because about one half of the public fixed investments went to </a:t>
            </a:r>
            <a:r>
              <a:rPr lang="en-US" dirty="0">
                <a:solidFill>
                  <a:srgbClr val="0070C0"/>
                </a:solidFill>
              </a:rPr>
              <a:t>railway construction</a:t>
            </a:r>
            <a:r>
              <a:rPr lang="en-US" dirty="0"/>
              <a:t> and other forms of transport during the decade.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96</a:t>
            </a:fld>
            <a:endParaRPr lang="tr-TR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Statist policies did not lead to large shifts in </a:t>
            </a:r>
            <a:r>
              <a:rPr lang="en-US" dirty="0">
                <a:solidFill>
                  <a:srgbClr val="0070C0"/>
                </a:solidFill>
              </a:rPr>
              <a:t>fiscal and monetary policies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Government </a:t>
            </a:r>
            <a:r>
              <a:rPr lang="en-US" dirty="0">
                <a:solidFill>
                  <a:srgbClr val="0070C0"/>
                </a:solidFill>
              </a:rPr>
              <a:t>budgets remained balanced.</a:t>
            </a:r>
            <a:endParaRPr lang="tr-TR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fact, </a:t>
            </a:r>
            <a:r>
              <a:rPr lang="tr-TR" dirty="0"/>
              <a:t>                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‘balanced budget, strong money’ </a:t>
            </a:r>
            <a:r>
              <a:rPr lang="tr-TR" dirty="0">
                <a:solidFill>
                  <a:srgbClr val="0070C0"/>
                </a:solidFill>
              </a:rPr>
              <a:t>                                        </a:t>
            </a:r>
            <a:r>
              <a:rPr lang="en-US" dirty="0"/>
              <a:t>was the government’s motto for its macro-economic policy. 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97</a:t>
            </a:fld>
            <a:endParaRPr lang="tr-TR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lira appreciated </a:t>
            </a:r>
            <a:r>
              <a:rPr lang="en-US" dirty="0"/>
              <a:t>against all leading currencies during the 1930s. </a:t>
            </a:r>
            <a:endParaRPr lang="tr-TR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The most important reason behind this policy choice was the bitter </a:t>
            </a:r>
            <a:r>
              <a:rPr lang="en-US" dirty="0">
                <a:solidFill>
                  <a:srgbClr val="0070C0"/>
                </a:solidFill>
              </a:rPr>
              <a:t>legacy of the Ottoman experience</a:t>
            </a:r>
            <a:r>
              <a:rPr lang="en-US" dirty="0"/>
              <a:t> </a:t>
            </a:r>
            <a:r>
              <a:rPr lang="tr-TR" dirty="0"/>
              <a:t>                                                                              </a:t>
            </a:r>
            <a:r>
              <a:rPr lang="en-US" dirty="0"/>
              <a:t>with </a:t>
            </a:r>
            <a:r>
              <a:rPr lang="en-US" dirty="0">
                <a:solidFill>
                  <a:srgbClr val="0070C0"/>
                </a:solidFill>
              </a:rPr>
              <a:t>budget deficits,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en-US" dirty="0">
                <a:solidFill>
                  <a:srgbClr val="0070C0"/>
                </a:solidFill>
              </a:rPr>
              <a:t>large external debt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en-US" dirty="0"/>
              <a:t>and</a:t>
            </a:r>
            <a:r>
              <a:rPr lang="en-US" dirty="0">
                <a:solidFill>
                  <a:srgbClr val="0070C0"/>
                </a:solidFill>
              </a:rPr>
              <a:t> inflationary monetary policy</a:t>
            </a:r>
            <a:r>
              <a:rPr lang="en-US" dirty="0"/>
              <a:t> </a:t>
            </a:r>
            <a:r>
              <a:rPr lang="tr-TR" dirty="0"/>
              <a:t>                                    </a:t>
            </a:r>
            <a:r>
              <a:rPr lang="en-US" dirty="0"/>
              <a:t>during the First World War.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98</a:t>
            </a:fld>
            <a:endParaRPr lang="tr-TR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en-US" b="1" dirty="0"/>
              <a:t>Assessment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r>
              <a:rPr lang="en-US" dirty="0"/>
              <a:t>In the 1930s</a:t>
            </a:r>
            <a:r>
              <a:rPr lang="tr-TR" dirty="0"/>
              <a:t>,                                                                        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the ratio of the foreign trade volume </a:t>
            </a:r>
            <a:r>
              <a:rPr lang="en-US" dirty="0"/>
              <a:t>to</a:t>
            </a:r>
            <a:r>
              <a:rPr lang="en-US" dirty="0">
                <a:solidFill>
                  <a:srgbClr val="0070C0"/>
                </a:solidFill>
              </a:rPr>
              <a:t> national income was halved approximately </a:t>
            </a:r>
            <a:r>
              <a:rPr lang="tr-TR" dirty="0">
                <a:solidFill>
                  <a:srgbClr val="0070C0"/>
                </a:solidFill>
              </a:rPr>
              <a:t>                                                                       </a:t>
            </a:r>
            <a:r>
              <a:rPr lang="en-US" dirty="0"/>
              <a:t>partly because of </a:t>
            </a:r>
            <a:r>
              <a:rPr lang="en-US" dirty="0">
                <a:solidFill>
                  <a:srgbClr val="0070C0"/>
                </a:solidFill>
              </a:rPr>
              <a:t>the import substitution </a:t>
            </a:r>
            <a:r>
              <a:rPr lang="en-US" dirty="0"/>
              <a:t>policies </a:t>
            </a:r>
            <a:r>
              <a:rPr lang="tr-TR" dirty="0"/>
              <a:t>                                                                                       </a:t>
            </a:r>
            <a:r>
              <a:rPr lang="en-US" dirty="0"/>
              <a:t>and partly because of </a:t>
            </a:r>
            <a:r>
              <a:rPr lang="en-US" dirty="0">
                <a:solidFill>
                  <a:srgbClr val="0070C0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collapse of </a:t>
            </a:r>
            <a:r>
              <a:rPr lang="tr-TR" dirty="0">
                <a:solidFill>
                  <a:srgbClr val="0070C0"/>
                </a:solidFill>
              </a:rPr>
              <a:t>                        </a:t>
            </a:r>
            <a:r>
              <a:rPr lang="en-US" dirty="0">
                <a:solidFill>
                  <a:srgbClr val="0070C0"/>
                </a:solidFill>
              </a:rPr>
              <a:t>the international trade system.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7741</TotalTime>
  <Words>4096</Words>
  <Application>Microsoft Office PowerPoint</Application>
  <PresentationFormat>On-screen Show (4:3)</PresentationFormat>
  <Paragraphs>482</Paragraphs>
  <Slides>103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103</vt:i4>
      </vt:variant>
    </vt:vector>
  </HeadingPairs>
  <TitlesOfParts>
    <vt:vector size="106" baseType="lpstr">
      <vt:lpstr>Arial</vt:lpstr>
      <vt:lpstr>Calibri</vt:lpstr>
      <vt:lpstr>Ofis Teması</vt:lpstr>
      <vt:lpstr>THE FIRST TWO DECADES  OF THE  TURKISH REPUBLIC </vt:lpstr>
      <vt:lpstr> THE FIRST TWO DECADES OF THE TURKISH REPUBLIC  </vt:lpstr>
      <vt:lpstr>STATRTING POINT:  THE OTTOMAN HERITAGE 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THE OTTOMAN HERITAGE</vt:lpstr>
      <vt:lpstr> Table 1.1  Some socio-economic indicators  at the beginning of the Republican era  </vt:lpstr>
      <vt:lpstr>TURKISH ECONOMY  IN THE 1923-1939 PERIOD </vt:lpstr>
      <vt:lpstr>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The main targets of  the first plan:  </vt:lpstr>
      <vt:lpstr> The main targets of  the first plan: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 Policies  </vt:lpstr>
      <vt:lpstr>Planned establishments in the FFYIP</vt:lpstr>
      <vt:lpstr>Assessment </vt:lpstr>
      <vt:lpstr> Assessment </vt:lpstr>
      <vt:lpstr> Assessment </vt:lpstr>
      <vt:lpstr> Assessment </vt:lpstr>
      <vt:lpstr> Assessment </vt:lpstr>
      <vt:lpstr> </vt:lpstr>
      <vt:lpstr>PowerPoint Presentation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Table 1.2  Import Substitution in 1930s:  the share of domestic production in total supply (%)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 Assessment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403 TURKISH ECONOMY</dc:title>
  <dc:creator>PC</dc:creator>
  <cp:lastModifiedBy>Cemil Günay</cp:lastModifiedBy>
  <cp:revision>204</cp:revision>
  <dcterms:created xsi:type="dcterms:W3CDTF">2014-09-01T11:47:32Z</dcterms:created>
  <dcterms:modified xsi:type="dcterms:W3CDTF">2023-10-08T18:11:25Z</dcterms:modified>
</cp:coreProperties>
</file>