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53"/>
  </p:notesMasterIdLst>
  <p:sldIdLst>
    <p:sldId id="314" r:id="rId2"/>
    <p:sldId id="309" r:id="rId3"/>
    <p:sldId id="272" r:id="rId4"/>
    <p:sldId id="297" r:id="rId5"/>
    <p:sldId id="287" r:id="rId6"/>
    <p:sldId id="315" r:id="rId7"/>
    <p:sldId id="296" r:id="rId8"/>
    <p:sldId id="295" r:id="rId9"/>
    <p:sldId id="316" r:id="rId10"/>
    <p:sldId id="294" r:id="rId11"/>
    <p:sldId id="317" r:id="rId12"/>
    <p:sldId id="298" r:id="rId13"/>
    <p:sldId id="274" r:id="rId14"/>
    <p:sldId id="288" r:id="rId15"/>
    <p:sldId id="276" r:id="rId16"/>
    <p:sldId id="289" r:id="rId17"/>
    <p:sldId id="275" r:id="rId18"/>
    <p:sldId id="290" r:id="rId19"/>
    <p:sldId id="303" r:id="rId20"/>
    <p:sldId id="304" r:id="rId21"/>
    <p:sldId id="277" r:id="rId22"/>
    <p:sldId id="301" r:id="rId23"/>
    <p:sldId id="291" r:id="rId24"/>
    <p:sldId id="318" r:id="rId25"/>
    <p:sldId id="299" r:id="rId26"/>
    <p:sldId id="319" r:id="rId27"/>
    <p:sldId id="302" r:id="rId28"/>
    <p:sldId id="320" r:id="rId29"/>
    <p:sldId id="279" r:id="rId30"/>
    <p:sldId id="292" r:id="rId31"/>
    <p:sldId id="305" r:id="rId32"/>
    <p:sldId id="306" r:id="rId33"/>
    <p:sldId id="280" r:id="rId34"/>
    <p:sldId id="293" r:id="rId35"/>
    <p:sldId id="281" r:id="rId36"/>
    <p:sldId id="322" r:id="rId37"/>
    <p:sldId id="321" r:id="rId38"/>
    <p:sldId id="282" r:id="rId39"/>
    <p:sldId id="283" r:id="rId40"/>
    <p:sldId id="307" r:id="rId41"/>
    <p:sldId id="323" r:id="rId42"/>
    <p:sldId id="284" r:id="rId43"/>
    <p:sldId id="285" r:id="rId44"/>
    <p:sldId id="286" r:id="rId45"/>
    <p:sldId id="310" r:id="rId46"/>
    <p:sldId id="311" r:id="rId47"/>
    <p:sldId id="312" r:id="rId48"/>
    <p:sldId id="313" r:id="rId49"/>
    <p:sldId id="324" r:id="rId50"/>
    <p:sldId id="325" r:id="rId51"/>
    <p:sldId id="326"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7"/>
    <p:restoredTop sz="94670"/>
  </p:normalViewPr>
  <p:slideViewPr>
    <p:cSldViewPr snapToGrid="0">
      <p:cViewPr varScale="1">
        <p:scale>
          <a:sx n="103" d="100"/>
          <a:sy n="103" d="100"/>
        </p:scale>
        <p:origin x="200" y="3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3DE18-3BE5-B143-96F3-5D90E36543DE}" type="datetimeFigureOut">
              <a:rPr lang="tr-TR" smtClean="0"/>
              <a:t>7.10.2025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C2A2C-192B-1C47-9F85-0CDA238AFC21}" type="slidenum">
              <a:rPr lang="tr-TR" smtClean="0"/>
              <a:t>‹#›</a:t>
            </a:fld>
            <a:endParaRPr lang="tr-TR"/>
          </a:p>
        </p:txBody>
      </p:sp>
    </p:spTree>
    <p:extLst>
      <p:ext uri="{BB962C8B-B14F-4D97-AF65-F5344CB8AC3E}">
        <p14:creationId xmlns:p14="http://schemas.microsoft.com/office/powerpoint/2010/main" val="221909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11E5DD6-D57A-A945-89E6-769FFF9F4713}"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54073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D287EDA-EDDF-AC4E-B772-9086B6A35CB8}"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19410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317241D-8118-A841-B1F7-8B0509A084A6}"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87D4C4-A31F-43C3-849A-36AF9EC1E5F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82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683B4F88-FE06-FA48-8BE1-C0D566EEA69F}"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59065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AF4D301-AEF1-9B4F-BDE0-DF264D78BBB8}"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973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7C40FA12-3BB0-F245-A354-62A36B565D38}"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48225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F50821-5657-CD46-8553-EFF7C03AA611}"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67702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981D5E-1F9D-9847-8047-E5DC5923E46F}"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69038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715701-7F6B-7C45-9918-D7A373254A26}"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397523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2B7D269-E156-BC40-AE73-293C22F35E7E}"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76294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4CD1FEF-4BF2-D146-8044-4B92A4BE1B1E}"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5830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4B5F59D-C3E9-F347-B24F-8321D34DE596}" type="datetime1">
              <a:rPr lang="tr-TR" smtClean="0"/>
              <a:t>7.10.2025</a:t>
            </a:fld>
            <a:endParaRPr lang="tr-TR"/>
          </a:p>
        </p:txBody>
      </p:sp>
      <p:sp>
        <p:nvSpPr>
          <p:cNvPr id="8" name="Footer Placeholder 7"/>
          <p:cNvSpPr>
            <a:spLocks noGrp="1"/>
          </p:cNvSpPr>
          <p:nvPr>
            <p:ph type="ftr" sz="quarter" idx="11"/>
          </p:nvPr>
        </p:nvSpPr>
        <p:spPr/>
        <p:txBody>
          <a:bodyPr/>
          <a:lstStyle/>
          <a:p>
            <a:r>
              <a:rPr lang="tr-TR"/>
              <a:t>Dr. Öğr. Üyesi Dilara Demirez</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192985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EE7CC9D-15E5-A043-BDDC-106807DA1EC8}" type="datetime1">
              <a:rPr lang="tr-TR" smtClean="0"/>
              <a:t>7.10.2025</a:t>
            </a:fld>
            <a:endParaRPr lang="tr-TR"/>
          </a:p>
        </p:txBody>
      </p:sp>
      <p:sp>
        <p:nvSpPr>
          <p:cNvPr id="4" name="Footer Placeholder 3"/>
          <p:cNvSpPr>
            <a:spLocks noGrp="1"/>
          </p:cNvSpPr>
          <p:nvPr>
            <p:ph type="ftr" sz="quarter" idx="11"/>
          </p:nvPr>
        </p:nvSpPr>
        <p:spPr/>
        <p:txBody>
          <a:bodyPr/>
          <a:lstStyle/>
          <a:p>
            <a:r>
              <a:rPr lang="tr-TR"/>
              <a:t>Dr. Öğr. Üyesi Dilara Demirez</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10193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0C6B5-941D-4742-A1AC-653F80C960E9}" type="datetime1">
              <a:rPr lang="tr-TR" smtClean="0"/>
              <a:t>7.10.2025</a:t>
            </a:fld>
            <a:endParaRPr lang="tr-TR"/>
          </a:p>
        </p:txBody>
      </p:sp>
      <p:sp>
        <p:nvSpPr>
          <p:cNvPr id="3" name="Footer Placeholder 2"/>
          <p:cNvSpPr>
            <a:spLocks noGrp="1"/>
          </p:cNvSpPr>
          <p:nvPr>
            <p:ph type="ftr" sz="quarter" idx="11"/>
          </p:nvPr>
        </p:nvSpPr>
        <p:spPr/>
        <p:txBody>
          <a:bodyPr/>
          <a:lstStyle/>
          <a:p>
            <a:r>
              <a:rPr lang="tr-TR"/>
              <a:t>Dr. Öğr. Üyesi Dilara Demirez</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124769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E9D0B88-B7BA-7345-BA69-D31504EB6672}"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2086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5B6DB29-5D87-344D-8391-D765FD3FBD88}"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44364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1BE676-5D13-AB49-A967-79C1CFDA64D0}" type="datetime1">
              <a:rPr lang="tr-TR" smtClean="0"/>
              <a:t>7.10.2025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Dr. Öğr. Üyesi Dilara Demirez</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487D4C4-A31F-43C3-849A-36AF9EC1E5F7}" type="slidenum">
              <a:rPr lang="tr-TR" smtClean="0"/>
              <a:t>‹#›</a:t>
            </a:fld>
            <a:endParaRPr lang="tr-TR"/>
          </a:p>
        </p:txBody>
      </p:sp>
    </p:spTree>
    <p:extLst>
      <p:ext uri="{BB962C8B-B14F-4D97-AF65-F5344CB8AC3E}">
        <p14:creationId xmlns:p14="http://schemas.microsoft.com/office/powerpoint/2010/main" val="9517903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herkesicin.tcmb.gov.tr/wps/wcm/connect/ekonomi/hie/icerik/arz+tale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2C8ED057-9607-A842-A26F-CAE7389559D6}"/>
              </a:ext>
            </a:extLst>
          </p:cNvPr>
          <p:cNvSpPr>
            <a:spLocks noGrp="1"/>
          </p:cNvSpPr>
          <p:nvPr>
            <p:ph idx="1"/>
          </p:nvPr>
        </p:nvSpPr>
        <p:spPr>
          <a:ln w="762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lstStyle/>
          <a:p>
            <a:pPr marL="0" indent="0">
              <a:buNone/>
            </a:pPr>
            <a:endParaRPr lang="tr-TR" sz="2400" b="1" dirty="0"/>
          </a:p>
          <a:p>
            <a:pPr marL="0" indent="0">
              <a:buNone/>
            </a:pPr>
            <a:r>
              <a:rPr lang="tr-TR" sz="2400" b="1" dirty="0"/>
              <a:t>Dersin Öğrenme Çıktısı:</a:t>
            </a:r>
          </a:p>
          <a:p>
            <a:pPr marL="0" indent="0">
              <a:lnSpc>
                <a:spcPct val="150000"/>
              </a:lnSpc>
              <a:buNone/>
            </a:pPr>
            <a:r>
              <a:rPr lang="tr-TR" sz="2400" dirty="0"/>
              <a:t>2</a:t>
            </a:r>
            <a:r>
              <a:rPr lang="tr-TR" sz="2400"/>
              <a:t>. </a:t>
            </a:r>
            <a:r>
              <a:rPr lang="tr-TR" sz="2400" dirty="0"/>
              <a:t>Bu dersin sonunda talep ve arz eğrisini öğrenerek, piyasada denge fiyat oluşumunu açıklayabilirsiniz.</a:t>
            </a:r>
            <a:endParaRPr lang="tr-TR" sz="2400" b="1" dirty="0"/>
          </a:p>
        </p:txBody>
      </p:sp>
      <p:sp>
        <p:nvSpPr>
          <p:cNvPr id="3" name="Veri Yer Tutucusu 2">
            <a:extLst>
              <a:ext uri="{FF2B5EF4-FFF2-40B4-BE49-F238E27FC236}">
                <a16:creationId xmlns:a16="http://schemas.microsoft.com/office/drawing/2014/main" id="{F8BB25DE-77D0-6841-A9B3-EF19EC686FCB}"/>
              </a:ext>
            </a:extLst>
          </p:cNvPr>
          <p:cNvSpPr>
            <a:spLocks noGrp="1"/>
          </p:cNvSpPr>
          <p:nvPr>
            <p:ph type="dt" sz="half" idx="10"/>
          </p:nvPr>
        </p:nvSpPr>
        <p:spPr/>
        <p:txBody>
          <a:bodyPr/>
          <a:lstStyle/>
          <a:p>
            <a:fld id="{989C2D10-34F6-6E48-B6EB-0B43111F34D6}" type="datetime1">
              <a:rPr lang="tr-TR" smtClean="0"/>
              <a:t>7.10.2025</a:t>
            </a:fld>
            <a:endParaRPr lang="tr-TR"/>
          </a:p>
        </p:txBody>
      </p:sp>
      <p:sp>
        <p:nvSpPr>
          <p:cNvPr id="4" name="Alt Bilgi Yer Tutucusu 3">
            <a:extLst>
              <a:ext uri="{FF2B5EF4-FFF2-40B4-BE49-F238E27FC236}">
                <a16:creationId xmlns:a16="http://schemas.microsoft.com/office/drawing/2014/main" id="{7FEA1C72-9A58-2B4A-B863-40B953F08B7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98473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53762"/>
            <a:ext cx="8915400" cy="6104238"/>
          </a:xfrm>
        </p:spPr>
        <p:txBody>
          <a:bodyPr>
            <a:normAutofit/>
          </a:bodyPr>
          <a:lstStyle/>
          <a:p>
            <a:pPr lvl="1"/>
            <a:endParaRPr lang="tr-TR" sz="2400" b="1" dirty="0"/>
          </a:p>
          <a:p>
            <a:pPr lvl="1"/>
            <a:r>
              <a:rPr lang="tr-TR" sz="2400" b="1" dirty="0"/>
              <a:t>Talep ve Tercihler: </a:t>
            </a:r>
            <a:r>
              <a:rPr lang="tr-TR" sz="2400" dirty="0"/>
              <a:t>Tercih, bir mal lehine gelişiyorsa talep artar, bir mal aleyhine gelişiyorsa talep düşer. Örneğin, doktorlar bazı gıda maddelerinin sağlığa yararlı olduğunu vurguladıklarında, o mallara olan talep artar. (Reklamlar etkili.)</a:t>
            </a:r>
            <a:endParaRPr lang="tr-TR" sz="2400" b="1" dirty="0"/>
          </a:p>
          <a:p>
            <a:pPr marL="0" indent="0">
              <a:buNone/>
            </a:pPr>
            <a:endParaRPr lang="tr-TR" sz="2400" dirty="0"/>
          </a:p>
        </p:txBody>
      </p:sp>
      <p:sp>
        <p:nvSpPr>
          <p:cNvPr id="4" name="Veri Yer Tutucusu 3">
            <a:extLst>
              <a:ext uri="{FF2B5EF4-FFF2-40B4-BE49-F238E27FC236}">
                <a16:creationId xmlns:a16="http://schemas.microsoft.com/office/drawing/2014/main" id="{379D97FD-2CA8-7248-B1A0-9A792CA5F91D}"/>
              </a:ext>
            </a:extLst>
          </p:cNvPr>
          <p:cNvSpPr>
            <a:spLocks noGrp="1"/>
          </p:cNvSpPr>
          <p:nvPr>
            <p:ph type="dt" sz="half" idx="10"/>
          </p:nvPr>
        </p:nvSpPr>
        <p:spPr/>
        <p:txBody>
          <a:bodyPr/>
          <a:lstStyle/>
          <a:p>
            <a:fld id="{78BC3AB8-990D-0342-90A6-C2A0875C748B}" type="datetime1">
              <a:rPr lang="tr-TR" smtClean="0"/>
              <a:t>7.10.2025</a:t>
            </a:fld>
            <a:endParaRPr lang="tr-TR"/>
          </a:p>
        </p:txBody>
      </p:sp>
      <p:sp>
        <p:nvSpPr>
          <p:cNvPr id="5" name="Alt Bilgi Yer Tutucusu 4">
            <a:extLst>
              <a:ext uri="{FF2B5EF4-FFF2-40B4-BE49-F238E27FC236}">
                <a16:creationId xmlns:a16="http://schemas.microsoft.com/office/drawing/2014/main" id="{7373528E-7EF4-204A-A99A-B41FF24523EE}"/>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49965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40259"/>
            <a:ext cx="8915400" cy="6017741"/>
          </a:xfrm>
        </p:spPr>
        <p:txBody>
          <a:bodyPr>
            <a:normAutofit/>
          </a:bodyPr>
          <a:lstStyle/>
          <a:p>
            <a:pPr lvl="1"/>
            <a:endParaRPr lang="tr-TR" sz="2400" b="1" dirty="0"/>
          </a:p>
          <a:p>
            <a:pPr lvl="1"/>
            <a:r>
              <a:rPr lang="tr-TR" sz="2400" b="1" dirty="0"/>
              <a:t>Talep ve Reel Faiz Oranı: </a:t>
            </a:r>
            <a:r>
              <a:rPr lang="tr-TR" sz="2400" dirty="0">
                <a:solidFill>
                  <a:schemeClr val="accent2"/>
                </a:solidFill>
              </a:rPr>
              <a:t>Reel faiz oranı </a:t>
            </a:r>
            <a:r>
              <a:rPr lang="tr-TR" sz="2400" dirty="0"/>
              <a:t>(enflasyondan arındırılmış faiz) </a:t>
            </a:r>
            <a:r>
              <a:rPr lang="tr-TR" sz="2400" dirty="0">
                <a:solidFill>
                  <a:schemeClr val="accent2"/>
                </a:solidFill>
              </a:rPr>
              <a:t>düştüğünde </a:t>
            </a:r>
            <a:r>
              <a:rPr lang="tr-TR" sz="2400" dirty="0"/>
              <a:t>bireyler </a:t>
            </a:r>
            <a:r>
              <a:rPr lang="tr-TR" sz="2400" dirty="0">
                <a:solidFill>
                  <a:schemeClr val="accent2"/>
                </a:solidFill>
              </a:rPr>
              <a:t>daha az tasarruf </a:t>
            </a:r>
            <a:r>
              <a:rPr lang="tr-TR" sz="2400" dirty="0"/>
              <a:t>yapar, </a:t>
            </a:r>
            <a:r>
              <a:rPr lang="tr-TR" sz="2400" dirty="0">
                <a:solidFill>
                  <a:schemeClr val="accent2"/>
                </a:solidFill>
              </a:rPr>
              <a:t>daha fazla tüketim</a:t>
            </a:r>
            <a:r>
              <a:rPr lang="tr-TR" sz="2400" dirty="0"/>
              <a:t>e yönelirler. Faiz düştüğünde, bireyler bankalardan daha fazla kredi talep ederler. Böylece konut, otomobil ve beyaz eşya gibi mallara talep artar. Faiz yükselince ise tam tersi durum yaşanır.</a:t>
            </a:r>
          </a:p>
          <a:p>
            <a:endParaRPr lang="tr-TR" sz="2400" dirty="0"/>
          </a:p>
        </p:txBody>
      </p:sp>
      <p:sp>
        <p:nvSpPr>
          <p:cNvPr id="4" name="Veri Yer Tutucusu 3">
            <a:extLst>
              <a:ext uri="{FF2B5EF4-FFF2-40B4-BE49-F238E27FC236}">
                <a16:creationId xmlns:a16="http://schemas.microsoft.com/office/drawing/2014/main" id="{379D97FD-2CA8-7248-B1A0-9A792CA5F91D}"/>
              </a:ext>
            </a:extLst>
          </p:cNvPr>
          <p:cNvSpPr>
            <a:spLocks noGrp="1"/>
          </p:cNvSpPr>
          <p:nvPr>
            <p:ph type="dt" sz="half" idx="10"/>
          </p:nvPr>
        </p:nvSpPr>
        <p:spPr/>
        <p:txBody>
          <a:bodyPr/>
          <a:lstStyle/>
          <a:p>
            <a:fld id="{78BC3AB8-990D-0342-90A6-C2A0875C748B}" type="datetime1">
              <a:rPr lang="tr-TR" smtClean="0"/>
              <a:t>8.10.2025</a:t>
            </a:fld>
            <a:endParaRPr lang="tr-TR"/>
          </a:p>
        </p:txBody>
      </p:sp>
      <p:sp>
        <p:nvSpPr>
          <p:cNvPr id="5" name="Alt Bilgi Yer Tutucusu 4">
            <a:extLst>
              <a:ext uri="{FF2B5EF4-FFF2-40B4-BE49-F238E27FC236}">
                <a16:creationId xmlns:a16="http://schemas.microsoft.com/office/drawing/2014/main" id="{7373528E-7EF4-204A-A99A-B41FF24523EE}"/>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22516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41405"/>
            <a:ext cx="8915400" cy="6116595"/>
          </a:xfrm>
        </p:spPr>
        <p:txBody>
          <a:bodyPr>
            <a:normAutofit/>
          </a:bodyPr>
          <a:lstStyle/>
          <a:p>
            <a:pPr lvl="1"/>
            <a:endParaRPr lang="tr-TR" sz="2400" b="1" dirty="0"/>
          </a:p>
          <a:p>
            <a:pPr lvl="1"/>
            <a:r>
              <a:rPr lang="tr-TR" sz="2400" b="1" dirty="0"/>
              <a:t>Talep ve Geleceğe Yönelik Fiyat ve Gelir Beklentisi: </a:t>
            </a:r>
            <a:r>
              <a:rPr lang="tr-TR" sz="2400" dirty="0">
                <a:solidFill>
                  <a:schemeClr val="tx1">
                    <a:lumMod val="85000"/>
                    <a:lumOff val="15000"/>
                  </a:schemeClr>
                </a:solidFill>
              </a:rPr>
              <a:t>Gelecekte bazı malların </a:t>
            </a:r>
            <a:r>
              <a:rPr lang="tr-TR" sz="2400" dirty="0">
                <a:solidFill>
                  <a:schemeClr val="accent2"/>
                </a:solidFill>
              </a:rPr>
              <a:t>fiyatlarında artış </a:t>
            </a:r>
            <a:r>
              <a:rPr lang="tr-TR" sz="2400" dirty="0">
                <a:solidFill>
                  <a:schemeClr val="tx1">
                    <a:lumMod val="85000"/>
                    <a:lumOff val="15000"/>
                  </a:schemeClr>
                </a:solidFill>
              </a:rPr>
              <a:t>beklenirse , o mallara olan şimdiki </a:t>
            </a:r>
            <a:r>
              <a:rPr lang="tr-TR" sz="2400" dirty="0">
                <a:solidFill>
                  <a:schemeClr val="accent2"/>
                </a:solidFill>
              </a:rPr>
              <a:t>talep artar</a:t>
            </a:r>
            <a:r>
              <a:rPr lang="tr-TR" sz="2400" dirty="0">
                <a:solidFill>
                  <a:schemeClr val="tx1">
                    <a:lumMod val="85000"/>
                    <a:lumOff val="15000"/>
                  </a:schemeClr>
                </a:solidFill>
              </a:rPr>
              <a:t>, fiyatlarda </a:t>
            </a:r>
            <a:r>
              <a:rPr lang="tr-TR" sz="2400" dirty="0">
                <a:solidFill>
                  <a:schemeClr val="accent2"/>
                </a:solidFill>
              </a:rPr>
              <a:t>düşme </a:t>
            </a:r>
            <a:r>
              <a:rPr lang="tr-TR" sz="2400" dirty="0">
                <a:solidFill>
                  <a:schemeClr val="tx1">
                    <a:lumMod val="85000"/>
                    <a:lumOff val="15000"/>
                  </a:schemeClr>
                </a:solidFill>
              </a:rPr>
              <a:t>beklenirse </a:t>
            </a:r>
            <a:r>
              <a:rPr lang="tr-TR" sz="2400" dirty="0">
                <a:solidFill>
                  <a:schemeClr val="accent2"/>
                </a:solidFill>
              </a:rPr>
              <a:t>talep azalır</a:t>
            </a:r>
            <a:r>
              <a:rPr lang="tr-TR" sz="2400" dirty="0">
                <a:solidFill>
                  <a:schemeClr val="tx1">
                    <a:lumMod val="85000"/>
                    <a:lumOff val="15000"/>
                  </a:schemeClr>
                </a:solidFill>
              </a:rPr>
              <a:t>. </a:t>
            </a:r>
          </a:p>
          <a:p>
            <a:pPr lvl="1"/>
            <a:endParaRPr lang="tr-TR" sz="2400" dirty="0">
              <a:solidFill>
                <a:schemeClr val="tx1">
                  <a:lumMod val="85000"/>
                  <a:lumOff val="15000"/>
                </a:schemeClr>
              </a:solidFill>
            </a:endParaRPr>
          </a:p>
          <a:p>
            <a:pPr lvl="1"/>
            <a:r>
              <a:rPr lang="tr-TR" sz="2400" dirty="0">
                <a:solidFill>
                  <a:schemeClr val="tx1">
                    <a:lumMod val="85000"/>
                    <a:lumOff val="15000"/>
                  </a:schemeClr>
                </a:solidFill>
              </a:rPr>
              <a:t>Gelecekte </a:t>
            </a:r>
            <a:r>
              <a:rPr lang="tr-TR" sz="2400" dirty="0">
                <a:solidFill>
                  <a:schemeClr val="accent2"/>
                </a:solidFill>
              </a:rPr>
              <a:t>gelirin artması </a:t>
            </a:r>
            <a:r>
              <a:rPr lang="tr-TR" sz="2400" dirty="0">
                <a:solidFill>
                  <a:schemeClr val="tx1">
                    <a:lumMod val="85000"/>
                    <a:lumOff val="15000"/>
                  </a:schemeClr>
                </a:solidFill>
              </a:rPr>
              <a:t>bekleniyorsa şimdiki mal ve hizmet </a:t>
            </a:r>
            <a:r>
              <a:rPr lang="tr-TR" sz="2400" dirty="0">
                <a:solidFill>
                  <a:schemeClr val="accent2"/>
                </a:solidFill>
              </a:rPr>
              <a:t>talebi artar</a:t>
            </a:r>
            <a:r>
              <a:rPr lang="tr-TR" sz="2400" dirty="0">
                <a:solidFill>
                  <a:schemeClr val="tx1">
                    <a:lumMod val="85000"/>
                    <a:lumOff val="15000"/>
                  </a:schemeClr>
                </a:solidFill>
              </a:rPr>
              <a:t>, gelecekte </a:t>
            </a:r>
            <a:r>
              <a:rPr lang="tr-TR" sz="2400" dirty="0">
                <a:solidFill>
                  <a:schemeClr val="accent2"/>
                </a:solidFill>
              </a:rPr>
              <a:t>gelirin azalması </a:t>
            </a:r>
            <a:r>
              <a:rPr lang="tr-TR" sz="2400" dirty="0">
                <a:solidFill>
                  <a:schemeClr val="tx1">
                    <a:lumMod val="85000"/>
                    <a:lumOff val="15000"/>
                  </a:schemeClr>
                </a:solidFill>
              </a:rPr>
              <a:t>bekleniyorsa şimdiki mal ve hizmet </a:t>
            </a:r>
            <a:r>
              <a:rPr lang="tr-TR" sz="2400" dirty="0">
                <a:solidFill>
                  <a:schemeClr val="accent2"/>
                </a:solidFill>
              </a:rPr>
              <a:t>talebi azalır</a:t>
            </a:r>
            <a:r>
              <a:rPr lang="tr-TR" sz="2400" dirty="0">
                <a:solidFill>
                  <a:schemeClr val="tx1">
                    <a:lumMod val="85000"/>
                    <a:lumOff val="15000"/>
                  </a:schemeClr>
                </a:solidFill>
              </a:rPr>
              <a:t>.</a:t>
            </a:r>
            <a:endParaRPr lang="tr-TR" sz="2400" b="1" dirty="0"/>
          </a:p>
          <a:p>
            <a:endParaRPr lang="tr-TR" sz="2400" dirty="0"/>
          </a:p>
        </p:txBody>
      </p:sp>
      <p:sp>
        <p:nvSpPr>
          <p:cNvPr id="4" name="Veri Yer Tutucusu 3">
            <a:extLst>
              <a:ext uri="{FF2B5EF4-FFF2-40B4-BE49-F238E27FC236}">
                <a16:creationId xmlns:a16="http://schemas.microsoft.com/office/drawing/2014/main" id="{20EDDA4C-70A1-0049-8D4B-3E837882CC93}"/>
              </a:ext>
            </a:extLst>
          </p:cNvPr>
          <p:cNvSpPr>
            <a:spLocks noGrp="1"/>
          </p:cNvSpPr>
          <p:nvPr>
            <p:ph type="dt" sz="half" idx="10"/>
          </p:nvPr>
        </p:nvSpPr>
        <p:spPr/>
        <p:txBody>
          <a:bodyPr/>
          <a:lstStyle/>
          <a:p>
            <a:fld id="{5BC799D1-58AF-064F-A5C6-85CF71C2D5E4}" type="datetime1">
              <a:rPr lang="tr-TR" smtClean="0"/>
              <a:t>7.10.2025</a:t>
            </a:fld>
            <a:endParaRPr lang="tr-TR"/>
          </a:p>
        </p:txBody>
      </p:sp>
      <p:sp>
        <p:nvSpPr>
          <p:cNvPr id="5" name="Alt Bilgi Yer Tutucusu 4">
            <a:extLst>
              <a:ext uri="{FF2B5EF4-FFF2-40B4-BE49-F238E27FC236}">
                <a16:creationId xmlns:a16="http://schemas.microsoft.com/office/drawing/2014/main" id="{154F5625-B6AF-8A43-B016-683AB9D87B20}"/>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1802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679622"/>
            <a:ext cx="8915400" cy="5231600"/>
          </a:xfrm>
        </p:spPr>
        <p:txBody>
          <a:bodyPr/>
          <a:lstStyle/>
          <a:p>
            <a:pPr marL="0" indent="0">
              <a:buNone/>
            </a:pPr>
            <a:r>
              <a:rPr lang="tr-TR" sz="2400" b="1" dirty="0">
                <a:solidFill>
                  <a:schemeClr val="accent2"/>
                </a:solidFill>
              </a:rPr>
              <a:t>Talep Kanunu: </a:t>
            </a:r>
          </a:p>
          <a:p>
            <a:r>
              <a:rPr lang="tr-TR" sz="2400" dirty="0">
                <a:solidFill>
                  <a:schemeClr val="accent2"/>
                </a:solidFill>
              </a:rPr>
              <a:t>‘</a:t>
            </a:r>
            <a:r>
              <a:rPr lang="tr-TR" sz="2400" dirty="0" err="1">
                <a:solidFill>
                  <a:schemeClr val="accent2"/>
                </a:solidFill>
              </a:rPr>
              <a:t>Ceteris</a:t>
            </a:r>
            <a:r>
              <a:rPr lang="tr-TR" sz="2400" dirty="0">
                <a:solidFill>
                  <a:schemeClr val="accent2"/>
                </a:solidFill>
              </a:rPr>
              <a:t> </a:t>
            </a:r>
            <a:r>
              <a:rPr lang="tr-TR" sz="2400" dirty="0" err="1">
                <a:solidFill>
                  <a:schemeClr val="accent2"/>
                </a:solidFill>
              </a:rPr>
              <a:t>paribus</a:t>
            </a:r>
            <a:r>
              <a:rPr lang="tr-TR" sz="2400" dirty="0">
                <a:solidFill>
                  <a:schemeClr val="accent2"/>
                </a:solidFill>
              </a:rPr>
              <a:t>’ </a:t>
            </a:r>
            <a:r>
              <a:rPr lang="tr-TR" sz="2400" dirty="0">
                <a:solidFill>
                  <a:schemeClr val="tx1">
                    <a:lumMod val="85000"/>
                    <a:lumOff val="15000"/>
                  </a:schemeClr>
                </a:solidFill>
              </a:rPr>
              <a:t>(diğer etkenler sabitken), talep edilen miktar ile fiyat arasında ters yönlü bir ilişki vardır. Bir malın fiyatı arttıkça talep edilen miktarı azalır, fiyatı azaldıkça talep edilen miktarı artar.</a:t>
            </a:r>
          </a:p>
          <a:p>
            <a:endParaRPr lang="tr-TR" dirty="0">
              <a:solidFill>
                <a:schemeClr val="tx1">
                  <a:lumMod val="85000"/>
                  <a:lumOff val="15000"/>
                </a:schemeClr>
              </a:solidFill>
            </a:endParaRPr>
          </a:p>
          <a:p>
            <a:pPr marL="0" indent="0">
              <a:buNone/>
            </a:pPr>
            <a:r>
              <a:rPr lang="tr-TR"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76" y="3295422"/>
            <a:ext cx="2023430" cy="253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i Yer Tutucusu 3">
            <a:extLst>
              <a:ext uri="{FF2B5EF4-FFF2-40B4-BE49-F238E27FC236}">
                <a16:creationId xmlns:a16="http://schemas.microsoft.com/office/drawing/2014/main" id="{4D7E36A7-AB0B-AD4B-8CED-34AB5B5A83D4}"/>
              </a:ext>
            </a:extLst>
          </p:cNvPr>
          <p:cNvSpPr>
            <a:spLocks noGrp="1"/>
          </p:cNvSpPr>
          <p:nvPr>
            <p:ph type="dt" sz="half" idx="10"/>
          </p:nvPr>
        </p:nvSpPr>
        <p:spPr/>
        <p:txBody>
          <a:bodyPr/>
          <a:lstStyle/>
          <a:p>
            <a:fld id="{EA502385-FA17-8A4B-A437-AD7027C381D7}" type="datetime1">
              <a:rPr lang="tr-TR" smtClean="0"/>
              <a:t>7.10.2025</a:t>
            </a:fld>
            <a:endParaRPr lang="tr-TR"/>
          </a:p>
        </p:txBody>
      </p:sp>
      <p:sp>
        <p:nvSpPr>
          <p:cNvPr id="5" name="Alt Bilgi Yer Tutucusu 4">
            <a:extLst>
              <a:ext uri="{FF2B5EF4-FFF2-40B4-BE49-F238E27FC236}">
                <a16:creationId xmlns:a16="http://schemas.microsoft.com/office/drawing/2014/main" id="{1D354F5B-F404-324E-A943-F5AF68B5DC91}"/>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14926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41405"/>
            <a:ext cx="8915400" cy="5169817"/>
          </a:xfrm>
        </p:spPr>
        <p:txBody>
          <a:bodyPr/>
          <a:lstStyle/>
          <a:p>
            <a:pPr marL="0" indent="0">
              <a:buNone/>
            </a:pPr>
            <a:r>
              <a:rPr lang="tr-TR" sz="2400" b="1" dirty="0">
                <a:solidFill>
                  <a:schemeClr val="accent2"/>
                </a:solidFill>
              </a:rPr>
              <a:t>Talep Kanunu:</a:t>
            </a:r>
            <a:endParaRPr lang="tr-TR" sz="2400" dirty="0">
              <a:solidFill>
                <a:schemeClr val="tx1">
                  <a:lumMod val="85000"/>
                  <a:lumOff val="15000"/>
                </a:schemeClr>
              </a:solidFill>
            </a:endParaRPr>
          </a:p>
          <a:p>
            <a:pPr marL="0" indent="0">
              <a:buNone/>
            </a:pPr>
            <a:r>
              <a:rPr lang="tr-TR" dirty="0"/>
              <a:t>	</a:t>
            </a:r>
          </a:p>
        </p:txBody>
      </p:sp>
      <p:pic>
        <p:nvPicPr>
          <p:cNvPr id="5" name="Resim 4"/>
          <p:cNvPicPr>
            <a:picLocks noChangeAspect="1"/>
          </p:cNvPicPr>
          <p:nvPr/>
        </p:nvPicPr>
        <p:blipFill>
          <a:blip r:embed="rId2"/>
          <a:stretch>
            <a:fillRect/>
          </a:stretch>
        </p:blipFill>
        <p:spPr>
          <a:xfrm>
            <a:off x="2457225" y="1299324"/>
            <a:ext cx="3789443" cy="1521022"/>
          </a:xfrm>
          <a:prstGeom prst="rect">
            <a:avLst/>
          </a:prstGeom>
        </p:spPr>
      </p:pic>
      <p:pic>
        <p:nvPicPr>
          <p:cNvPr id="6" name="Resim 5"/>
          <p:cNvPicPr>
            <a:picLocks noChangeAspect="1"/>
          </p:cNvPicPr>
          <p:nvPr/>
        </p:nvPicPr>
        <p:blipFill>
          <a:blip r:embed="rId3"/>
          <a:stretch>
            <a:fillRect/>
          </a:stretch>
        </p:blipFill>
        <p:spPr>
          <a:xfrm>
            <a:off x="6246668" y="2633854"/>
            <a:ext cx="5945332" cy="3753366"/>
          </a:xfrm>
          <a:prstGeom prst="rect">
            <a:avLst/>
          </a:prstGeom>
        </p:spPr>
      </p:pic>
      <p:sp>
        <p:nvSpPr>
          <p:cNvPr id="4" name="Veri Yer Tutucusu 3">
            <a:extLst>
              <a:ext uri="{FF2B5EF4-FFF2-40B4-BE49-F238E27FC236}">
                <a16:creationId xmlns:a16="http://schemas.microsoft.com/office/drawing/2014/main" id="{D4979A0D-63CE-A14E-A61C-252EC8CE7ADB}"/>
              </a:ext>
            </a:extLst>
          </p:cNvPr>
          <p:cNvSpPr>
            <a:spLocks noGrp="1"/>
          </p:cNvSpPr>
          <p:nvPr>
            <p:ph type="dt" sz="half" idx="10"/>
          </p:nvPr>
        </p:nvSpPr>
        <p:spPr/>
        <p:txBody>
          <a:bodyPr/>
          <a:lstStyle/>
          <a:p>
            <a:fld id="{5BF0179D-6787-3147-81D8-4DC02D632DB0}" type="datetime1">
              <a:rPr lang="tr-TR" smtClean="0"/>
              <a:t>7.10.2025</a:t>
            </a:fld>
            <a:endParaRPr lang="tr-TR"/>
          </a:p>
        </p:txBody>
      </p:sp>
      <p:sp>
        <p:nvSpPr>
          <p:cNvPr id="7" name="Alt Bilgi Yer Tutucusu 6">
            <a:extLst>
              <a:ext uri="{FF2B5EF4-FFF2-40B4-BE49-F238E27FC236}">
                <a16:creationId xmlns:a16="http://schemas.microsoft.com/office/drawing/2014/main" id="{616BE143-3C19-8B43-96AE-B8587280B15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5216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41405"/>
            <a:ext cx="8915400" cy="5169817"/>
          </a:xfrm>
        </p:spPr>
        <p:txBody>
          <a:bodyPr>
            <a:noAutofit/>
          </a:bodyPr>
          <a:lstStyle/>
          <a:p>
            <a:r>
              <a:rPr lang="tr-TR" sz="2400" dirty="0"/>
              <a:t>Talep kanununun az da olsa istisnaları vardır. </a:t>
            </a:r>
            <a:r>
              <a:rPr lang="tr-TR" sz="2400" dirty="0" err="1">
                <a:solidFill>
                  <a:schemeClr val="accent2"/>
                </a:solidFill>
              </a:rPr>
              <a:t>Giffen</a:t>
            </a:r>
            <a:r>
              <a:rPr lang="tr-TR" sz="2400" dirty="0">
                <a:solidFill>
                  <a:schemeClr val="accent2"/>
                </a:solidFill>
              </a:rPr>
              <a:t> malları (fakir malları) </a:t>
            </a:r>
            <a:r>
              <a:rPr lang="tr-TR" sz="2400" dirty="0">
                <a:solidFill>
                  <a:schemeClr val="tx1">
                    <a:lumMod val="85000"/>
                    <a:lumOff val="15000"/>
                  </a:schemeClr>
                </a:solidFill>
              </a:rPr>
              <a:t>bu </a:t>
            </a:r>
            <a:r>
              <a:rPr lang="tr-TR" sz="2400" dirty="0"/>
              <a:t>istisnalardan biridir. </a:t>
            </a:r>
          </a:p>
          <a:p>
            <a:endParaRPr lang="tr-TR" sz="2400" dirty="0"/>
          </a:p>
          <a:p>
            <a:r>
              <a:rPr lang="tr-TR" sz="2400" dirty="0"/>
              <a:t>Örneğin, ekmek dar gelirli tüketicilerin çok tükettiği bir maldır. Ekmeğin fiyatı artınca dar gelirli tüketicilerin zaten az olan gelirlerinin satın alma gücü azalacağından peynir, zeytin, sebze, meyve gibi diğer mallardan eskisi kadar satın alamayacaklardır. Temel gıda ihtiyaçlarını karşılayabilmek için onların yerine ekmeği ikame edip daha fazla miktarda ekmek talep edeceklerdir.</a:t>
            </a:r>
          </a:p>
        </p:txBody>
      </p:sp>
      <p:sp>
        <p:nvSpPr>
          <p:cNvPr id="4" name="Veri Yer Tutucusu 3">
            <a:extLst>
              <a:ext uri="{FF2B5EF4-FFF2-40B4-BE49-F238E27FC236}">
                <a16:creationId xmlns:a16="http://schemas.microsoft.com/office/drawing/2014/main" id="{88F74B98-A2CC-4140-A66E-D5CCDC0C6318}"/>
              </a:ext>
            </a:extLst>
          </p:cNvPr>
          <p:cNvSpPr>
            <a:spLocks noGrp="1"/>
          </p:cNvSpPr>
          <p:nvPr>
            <p:ph type="dt" sz="half" idx="10"/>
          </p:nvPr>
        </p:nvSpPr>
        <p:spPr/>
        <p:txBody>
          <a:bodyPr/>
          <a:lstStyle/>
          <a:p>
            <a:fld id="{D2C6010E-ED41-E446-8CBC-C295C0C1AA2D}" type="datetime1">
              <a:rPr lang="tr-TR" smtClean="0"/>
              <a:t>7.10.2025</a:t>
            </a:fld>
            <a:endParaRPr lang="tr-TR"/>
          </a:p>
        </p:txBody>
      </p:sp>
      <p:sp>
        <p:nvSpPr>
          <p:cNvPr id="5" name="Alt Bilgi Yer Tutucusu 4">
            <a:extLst>
              <a:ext uri="{FF2B5EF4-FFF2-40B4-BE49-F238E27FC236}">
                <a16:creationId xmlns:a16="http://schemas.microsoft.com/office/drawing/2014/main" id="{9324800E-8F87-9D47-89D8-400947957C1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29143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27903"/>
            <a:ext cx="8915400" cy="5083319"/>
          </a:xfrm>
        </p:spPr>
        <p:txBody>
          <a:bodyPr>
            <a:noAutofit/>
          </a:bodyPr>
          <a:lstStyle/>
          <a:p>
            <a:endParaRPr lang="tr-TR" sz="2400" dirty="0"/>
          </a:p>
          <a:p>
            <a:r>
              <a:rPr lang="tr-TR" sz="2400" dirty="0"/>
              <a:t>Talep kanununa istisna oluşturan bir başka örnek </a:t>
            </a:r>
            <a:r>
              <a:rPr lang="tr-TR" sz="2400" dirty="0">
                <a:solidFill>
                  <a:schemeClr val="accent2"/>
                </a:solidFill>
              </a:rPr>
              <a:t>marka </a:t>
            </a:r>
            <a:r>
              <a:rPr lang="tr-TR" sz="2400" dirty="0"/>
              <a:t>mallardır. Bazen marka malların fiyatı artınca talep edilen miktar azalmamakta, aksine daha kaliteli diye o mallardan talep edilen miktar artabilmektedir.</a:t>
            </a:r>
          </a:p>
        </p:txBody>
      </p:sp>
      <p:sp>
        <p:nvSpPr>
          <p:cNvPr id="4" name="Veri Yer Tutucusu 3">
            <a:extLst>
              <a:ext uri="{FF2B5EF4-FFF2-40B4-BE49-F238E27FC236}">
                <a16:creationId xmlns:a16="http://schemas.microsoft.com/office/drawing/2014/main" id="{E869315C-36FA-A04A-A0C5-921A178DCA98}"/>
              </a:ext>
            </a:extLst>
          </p:cNvPr>
          <p:cNvSpPr>
            <a:spLocks noGrp="1"/>
          </p:cNvSpPr>
          <p:nvPr>
            <p:ph type="dt" sz="half" idx="10"/>
          </p:nvPr>
        </p:nvSpPr>
        <p:spPr/>
        <p:txBody>
          <a:bodyPr/>
          <a:lstStyle/>
          <a:p>
            <a:fld id="{7FAB5731-5F0D-AB49-A557-7857BE4A018E}" type="datetime1">
              <a:rPr lang="tr-TR" smtClean="0"/>
              <a:t>7.10.2025</a:t>
            </a:fld>
            <a:endParaRPr lang="tr-TR"/>
          </a:p>
        </p:txBody>
      </p:sp>
      <p:sp>
        <p:nvSpPr>
          <p:cNvPr id="5" name="Alt Bilgi Yer Tutucusu 4">
            <a:extLst>
              <a:ext uri="{FF2B5EF4-FFF2-40B4-BE49-F238E27FC236}">
                <a16:creationId xmlns:a16="http://schemas.microsoft.com/office/drawing/2014/main" id="{AC75FE1B-C42A-F04D-8D9D-83EC7C67C5A9}"/>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97864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90832"/>
            <a:ext cx="8915400" cy="5120390"/>
          </a:xfrm>
        </p:spPr>
        <p:txBody>
          <a:bodyPr/>
          <a:lstStyle/>
          <a:p>
            <a:pPr marL="0" indent="0">
              <a:buNone/>
            </a:pPr>
            <a:r>
              <a:rPr lang="tr-TR" sz="2400" b="1" dirty="0">
                <a:solidFill>
                  <a:schemeClr val="accent2"/>
                </a:solidFill>
              </a:rPr>
              <a:t>Talepte Bir Değişme: </a:t>
            </a:r>
          </a:p>
          <a:p>
            <a:r>
              <a:rPr lang="tr-TR" sz="2400" dirty="0">
                <a:solidFill>
                  <a:schemeClr val="tx1">
                    <a:lumMod val="85000"/>
                    <a:lumOff val="15000"/>
                  </a:schemeClr>
                </a:solidFill>
              </a:rPr>
              <a:t>Talep eğrisi, fiyat dışında diğer bütün etkenlerin sabit kaldığı varsayımı altında çizilmiştir. Sabit varsayılan diğer etkenlerden bir veya daha fazlası sabit kalmayıp değişirse, o zaman talepte bir değişme olur ve talep eğrisi sağa veya sola kayar. Talep eğrisi sağa kaymışsa </a:t>
            </a:r>
            <a:r>
              <a:rPr lang="tr-TR" sz="2400" dirty="0">
                <a:solidFill>
                  <a:schemeClr val="accent2"/>
                </a:solidFill>
              </a:rPr>
              <a:t>talepte artış</a:t>
            </a:r>
            <a:r>
              <a:rPr lang="tr-TR" sz="2400" dirty="0">
                <a:solidFill>
                  <a:schemeClr val="tx1">
                    <a:lumMod val="85000"/>
                    <a:lumOff val="15000"/>
                  </a:schemeClr>
                </a:solidFill>
              </a:rPr>
              <a:t>, sola kaymışsa </a:t>
            </a:r>
            <a:r>
              <a:rPr lang="tr-TR" sz="2400" dirty="0">
                <a:solidFill>
                  <a:schemeClr val="accent2"/>
                </a:solidFill>
              </a:rPr>
              <a:t>talepte azalış </a:t>
            </a:r>
            <a:r>
              <a:rPr lang="tr-TR" sz="2400" dirty="0">
                <a:solidFill>
                  <a:schemeClr val="tx1">
                    <a:lumMod val="85000"/>
                    <a:lumOff val="15000"/>
                  </a:schemeClr>
                </a:solidFill>
              </a:rPr>
              <a:t>olur.</a:t>
            </a:r>
            <a:endParaRPr lang="tr-TR" sz="2400" b="1" dirty="0">
              <a:solidFill>
                <a:schemeClr val="accent2"/>
              </a:solidFill>
            </a:endParaRPr>
          </a:p>
          <a:p>
            <a:endParaRPr lang="tr-TR" dirty="0">
              <a:solidFill>
                <a:schemeClr val="tx1">
                  <a:lumMod val="85000"/>
                  <a:lumOff val="15000"/>
                </a:schemeClr>
              </a:solidFill>
            </a:endParaRPr>
          </a:p>
          <a:p>
            <a:pPr marL="0" indent="0">
              <a:buNone/>
            </a:pPr>
            <a:r>
              <a:rPr lang="tr-TR" dirty="0"/>
              <a:t>	</a:t>
            </a:r>
          </a:p>
        </p:txBody>
      </p:sp>
      <p:sp>
        <p:nvSpPr>
          <p:cNvPr id="4" name="Veri Yer Tutucusu 3">
            <a:extLst>
              <a:ext uri="{FF2B5EF4-FFF2-40B4-BE49-F238E27FC236}">
                <a16:creationId xmlns:a16="http://schemas.microsoft.com/office/drawing/2014/main" id="{BF3B5FAB-077F-F64F-8A2C-85D44649C739}"/>
              </a:ext>
            </a:extLst>
          </p:cNvPr>
          <p:cNvSpPr>
            <a:spLocks noGrp="1"/>
          </p:cNvSpPr>
          <p:nvPr>
            <p:ph type="dt" sz="half" idx="10"/>
          </p:nvPr>
        </p:nvSpPr>
        <p:spPr/>
        <p:txBody>
          <a:bodyPr/>
          <a:lstStyle/>
          <a:p>
            <a:fld id="{C7BD7B84-9DBC-1D4E-8477-0A197D6FA1E8}" type="datetime1">
              <a:rPr lang="tr-TR" smtClean="0"/>
              <a:t>7.10.2025</a:t>
            </a:fld>
            <a:endParaRPr lang="tr-TR"/>
          </a:p>
        </p:txBody>
      </p:sp>
      <p:sp>
        <p:nvSpPr>
          <p:cNvPr id="5" name="Alt Bilgi Yer Tutucusu 4">
            <a:extLst>
              <a:ext uri="{FF2B5EF4-FFF2-40B4-BE49-F238E27FC236}">
                <a16:creationId xmlns:a16="http://schemas.microsoft.com/office/drawing/2014/main" id="{DF9F955F-3301-EF47-9270-B2D7C28E65B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88736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53762"/>
            <a:ext cx="8915400" cy="5157460"/>
          </a:xfrm>
        </p:spPr>
        <p:txBody>
          <a:bodyPr/>
          <a:lstStyle/>
          <a:p>
            <a:pPr marL="0" indent="0">
              <a:buNone/>
            </a:pPr>
            <a:r>
              <a:rPr lang="tr-TR" sz="2400" b="1" dirty="0">
                <a:solidFill>
                  <a:schemeClr val="accent2"/>
                </a:solidFill>
              </a:rPr>
              <a:t>Talepte Bir Değişme:</a:t>
            </a:r>
            <a:endParaRPr lang="tr-TR" sz="2400" dirty="0">
              <a:solidFill>
                <a:schemeClr val="tx1">
                  <a:lumMod val="85000"/>
                  <a:lumOff val="15000"/>
                </a:schemeClr>
              </a:solidFill>
            </a:endParaRPr>
          </a:p>
          <a:p>
            <a:pPr marL="0" indent="0">
              <a:buNone/>
            </a:pPr>
            <a:r>
              <a:rPr lang="tr-TR" dirty="0"/>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1" y="1850893"/>
            <a:ext cx="9602789" cy="3740727"/>
          </a:xfrm>
          <a:prstGeom prst="rect">
            <a:avLst/>
          </a:prstGeom>
        </p:spPr>
      </p:pic>
      <p:sp>
        <p:nvSpPr>
          <p:cNvPr id="5" name="Veri Yer Tutucusu 4">
            <a:extLst>
              <a:ext uri="{FF2B5EF4-FFF2-40B4-BE49-F238E27FC236}">
                <a16:creationId xmlns:a16="http://schemas.microsoft.com/office/drawing/2014/main" id="{5390AC01-1ED5-C145-9C47-EA1113F1DB0B}"/>
              </a:ext>
            </a:extLst>
          </p:cNvPr>
          <p:cNvSpPr>
            <a:spLocks noGrp="1"/>
          </p:cNvSpPr>
          <p:nvPr>
            <p:ph type="dt" sz="half" idx="10"/>
          </p:nvPr>
        </p:nvSpPr>
        <p:spPr/>
        <p:txBody>
          <a:bodyPr/>
          <a:lstStyle/>
          <a:p>
            <a:fld id="{51BEAD4D-C09B-F347-80A8-DF713801BFBC}" type="datetime1">
              <a:rPr lang="tr-TR" smtClean="0"/>
              <a:t>7.10.2025</a:t>
            </a:fld>
            <a:endParaRPr lang="tr-TR"/>
          </a:p>
        </p:txBody>
      </p:sp>
      <p:sp>
        <p:nvSpPr>
          <p:cNvPr id="6" name="Alt Bilgi Yer Tutucusu 5">
            <a:extLst>
              <a:ext uri="{FF2B5EF4-FFF2-40B4-BE49-F238E27FC236}">
                <a16:creationId xmlns:a16="http://schemas.microsoft.com/office/drawing/2014/main" id="{F72E3831-6E0C-E14F-BA99-2E788AC86AA9}"/>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221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16692"/>
            <a:ext cx="8915400" cy="5194530"/>
          </a:xfrm>
        </p:spPr>
        <p:txBody>
          <a:bodyPr/>
          <a:lstStyle/>
          <a:p>
            <a:pPr marL="0" indent="0">
              <a:buNone/>
            </a:pPr>
            <a:r>
              <a:rPr lang="tr-TR" sz="2400" b="1" dirty="0">
                <a:solidFill>
                  <a:schemeClr val="accent2"/>
                </a:solidFill>
              </a:rPr>
              <a:t>Talepte Bir Değişme:</a:t>
            </a:r>
            <a:endParaRPr lang="tr-TR" sz="2400" dirty="0">
              <a:solidFill>
                <a:schemeClr val="tx1">
                  <a:lumMod val="85000"/>
                  <a:lumOff val="15000"/>
                </a:schemeClr>
              </a:solidFill>
            </a:endParaRPr>
          </a:p>
          <a:p>
            <a:pPr marL="0" indent="0">
              <a:buNone/>
            </a:pPr>
            <a:r>
              <a:rPr lang="tr-TR"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796" y="1386755"/>
            <a:ext cx="10231395" cy="4524467"/>
          </a:xfrm>
          <a:prstGeom prst="rect">
            <a:avLst/>
          </a:prstGeom>
        </p:spPr>
      </p:pic>
      <p:sp>
        <p:nvSpPr>
          <p:cNvPr id="4" name="Veri Yer Tutucusu 3">
            <a:extLst>
              <a:ext uri="{FF2B5EF4-FFF2-40B4-BE49-F238E27FC236}">
                <a16:creationId xmlns:a16="http://schemas.microsoft.com/office/drawing/2014/main" id="{444A4A28-E477-2C44-87F6-1140C316911E}"/>
              </a:ext>
            </a:extLst>
          </p:cNvPr>
          <p:cNvSpPr>
            <a:spLocks noGrp="1"/>
          </p:cNvSpPr>
          <p:nvPr>
            <p:ph type="dt" sz="half" idx="10"/>
          </p:nvPr>
        </p:nvSpPr>
        <p:spPr/>
        <p:txBody>
          <a:bodyPr/>
          <a:lstStyle/>
          <a:p>
            <a:fld id="{A0397104-42C7-7048-A57F-BC364AF43CB5}" type="datetime1">
              <a:rPr lang="tr-TR" smtClean="0"/>
              <a:t>7.10.2025</a:t>
            </a:fld>
            <a:endParaRPr lang="tr-TR"/>
          </a:p>
        </p:txBody>
      </p:sp>
      <p:sp>
        <p:nvSpPr>
          <p:cNvPr id="6" name="Alt Bilgi Yer Tutucusu 5">
            <a:extLst>
              <a:ext uri="{FF2B5EF4-FFF2-40B4-BE49-F238E27FC236}">
                <a16:creationId xmlns:a16="http://schemas.microsoft.com/office/drawing/2014/main" id="{43B1A4FF-812A-384F-AA66-12CC36C840C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5522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2. TALEP, ARZ VE FİYAT</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Talep ve Talep İle İlgili Kavramlar</a:t>
            </a:r>
          </a:p>
        </p:txBody>
      </p:sp>
      <p:sp>
        <p:nvSpPr>
          <p:cNvPr id="3" name="İçerik Yer Tutucusu 2"/>
          <p:cNvSpPr>
            <a:spLocks noGrp="1"/>
          </p:cNvSpPr>
          <p:nvPr>
            <p:ph idx="1"/>
          </p:nvPr>
        </p:nvSpPr>
        <p:spPr>
          <a:xfrm>
            <a:off x="2589212" y="2133600"/>
            <a:ext cx="8915400" cy="4724400"/>
          </a:xfrm>
        </p:spPr>
        <p:txBody>
          <a:bodyPr>
            <a:normAutofit/>
          </a:bodyPr>
          <a:lstStyle/>
          <a:p>
            <a:endParaRPr lang="tr-TR" dirty="0">
              <a:hlinkClick r:id="rId2"/>
            </a:endParaRPr>
          </a:p>
          <a:p>
            <a:r>
              <a:rPr lang="tr-TR" dirty="0">
                <a:hlinkClick r:id="rId2"/>
              </a:rPr>
              <a:t>(Arz ve Talep Nedir?)</a:t>
            </a:r>
          </a:p>
          <a:p>
            <a:endParaRPr lang="tr-TR" dirty="0">
              <a:hlinkClick r:id="rId2"/>
            </a:endParaRPr>
          </a:p>
          <a:p>
            <a:r>
              <a:rPr lang="tr-TR" dirty="0">
                <a:hlinkClick r:id="rId2"/>
              </a:rPr>
              <a:t>https://herkesicin.tcmb.gov.tr/wps/wcm/connect/ekonomi/hie/icerik/arz+talep</a:t>
            </a:r>
            <a:endParaRPr lang="tr-TR" dirty="0"/>
          </a:p>
          <a:p>
            <a:endParaRPr lang="tr-TR" dirty="0"/>
          </a:p>
        </p:txBody>
      </p:sp>
      <p:sp>
        <p:nvSpPr>
          <p:cNvPr id="4" name="Veri Yer Tutucusu 3">
            <a:extLst>
              <a:ext uri="{FF2B5EF4-FFF2-40B4-BE49-F238E27FC236}">
                <a16:creationId xmlns:a16="http://schemas.microsoft.com/office/drawing/2014/main" id="{C45C6EED-5A2D-234C-9B34-F705728BDED3}"/>
              </a:ext>
            </a:extLst>
          </p:cNvPr>
          <p:cNvSpPr>
            <a:spLocks noGrp="1"/>
          </p:cNvSpPr>
          <p:nvPr>
            <p:ph type="dt" sz="half" idx="10"/>
          </p:nvPr>
        </p:nvSpPr>
        <p:spPr/>
        <p:txBody>
          <a:bodyPr/>
          <a:lstStyle/>
          <a:p>
            <a:fld id="{B5C99046-C3EB-DC46-90D8-4B6C7668EC8C}" type="datetime1">
              <a:rPr lang="tr-TR" smtClean="0"/>
              <a:t>7.10.2025</a:t>
            </a:fld>
            <a:endParaRPr lang="tr-TR"/>
          </a:p>
        </p:txBody>
      </p:sp>
      <p:sp>
        <p:nvSpPr>
          <p:cNvPr id="5" name="Alt Bilgi Yer Tutucusu 4">
            <a:extLst>
              <a:ext uri="{FF2B5EF4-FFF2-40B4-BE49-F238E27FC236}">
                <a16:creationId xmlns:a16="http://schemas.microsoft.com/office/drawing/2014/main" id="{6B7B7F55-3BBB-2F4B-A8E0-9F819FA7F75C}"/>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66166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78476"/>
            <a:ext cx="8915400" cy="5132746"/>
          </a:xfrm>
        </p:spPr>
        <p:txBody>
          <a:bodyPr/>
          <a:lstStyle/>
          <a:p>
            <a:pPr marL="0" indent="0">
              <a:buNone/>
            </a:pPr>
            <a:r>
              <a:rPr lang="tr-TR" sz="2400" b="1" dirty="0">
                <a:solidFill>
                  <a:schemeClr val="accent2"/>
                </a:solidFill>
              </a:rPr>
              <a:t>Talepte Bir Değişme:</a:t>
            </a:r>
            <a:endParaRPr lang="tr-TR" sz="2400" dirty="0">
              <a:solidFill>
                <a:schemeClr val="tx1">
                  <a:lumMod val="85000"/>
                  <a:lumOff val="15000"/>
                </a:schemeClr>
              </a:solidFill>
            </a:endParaRPr>
          </a:p>
          <a:p>
            <a:pPr marL="0" indent="0">
              <a:buNone/>
            </a:pPr>
            <a:r>
              <a:rPr lang="tr-TR" dirty="0"/>
              <a:t>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743" y="1287404"/>
            <a:ext cx="9063869" cy="4623818"/>
          </a:xfrm>
          <a:prstGeom prst="rect">
            <a:avLst/>
          </a:prstGeom>
        </p:spPr>
      </p:pic>
      <p:sp>
        <p:nvSpPr>
          <p:cNvPr id="4" name="Veri Yer Tutucusu 3">
            <a:extLst>
              <a:ext uri="{FF2B5EF4-FFF2-40B4-BE49-F238E27FC236}">
                <a16:creationId xmlns:a16="http://schemas.microsoft.com/office/drawing/2014/main" id="{E269C9DF-32AE-F943-B9FD-D2C20648CFA7}"/>
              </a:ext>
            </a:extLst>
          </p:cNvPr>
          <p:cNvSpPr>
            <a:spLocks noGrp="1"/>
          </p:cNvSpPr>
          <p:nvPr>
            <p:ph type="dt" sz="half" idx="10"/>
          </p:nvPr>
        </p:nvSpPr>
        <p:spPr/>
        <p:txBody>
          <a:bodyPr/>
          <a:lstStyle/>
          <a:p>
            <a:fld id="{FA131473-B569-4943-A0A8-55C1BB07DAEC}" type="datetime1">
              <a:rPr lang="tr-TR" smtClean="0"/>
              <a:t>7.10.2025</a:t>
            </a:fld>
            <a:endParaRPr lang="tr-TR"/>
          </a:p>
        </p:txBody>
      </p:sp>
      <p:sp>
        <p:nvSpPr>
          <p:cNvPr id="5" name="Alt Bilgi Yer Tutucusu 4">
            <a:extLst>
              <a:ext uri="{FF2B5EF4-FFF2-40B4-BE49-F238E27FC236}">
                <a16:creationId xmlns:a16="http://schemas.microsoft.com/office/drawing/2014/main" id="{7CC8A961-E4F4-604F-9685-B50E22ADF20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887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2. TALEP, ARZ VE FİYAT</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Arz ve Arz İle İlgili Kavramlar</a:t>
            </a:r>
          </a:p>
        </p:txBody>
      </p:sp>
      <p:sp>
        <p:nvSpPr>
          <p:cNvPr id="3" name="İçerik Yer Tutucusu 2"/>
          <p:cNvSpPr>
            <a:spLocks noGrp="1"/>
          </p:cNvSpPr>
          <p:nvPr>
            <p:ph idx="1"/>
          </p:nvPr>
        </p:nvSpPr>
        <p:spPr>
          <a:xfrm>
            <a:off x="2589212" y="2133600"/>
            <a:ext cx="8915400" cy="4724400"/>
          </a:xfrm>
        </p:spPr>
        <p:txBody>
          <a:bodyPr/>
          <a:lstStyle/>
          <a:p>
            <a:r>
              <a:rPr lang="tr-TR" sz="2400" b="1" dirty="0"/>
              <a:t>Arz: </a:t>
            </a:r>
            <a:r>
              <a:rPr lang="tr-TR" sz="2400" dirty="0"/>
              <a:t>Üreticilerin belirli bir fiyattan satışa sunmaya istekli oldukları mal/hizmet miktarıdır.</a:t>
            </a:r>
          </a:p>
          <a:p>
            <a:endParaRPr lang="tr-TR" sz="2400" dirty="0"/>
          </a:p>
          <a:p>
            <a:r>
              <a:rPr lang="tr-TR" sz="2400" b="1" dirty="0"/>
              <a:t>Arz Kanunu: </a:t>
            </a:r>
            <a:r>
              <a:rPr lang="tr-TR" sz="2400" dirty="0"/>
              <a:t>Fiyat arttıkça arz edilen miktar artar.</a:t>
            </a:r>
          </a:p>
          <a:p>
            <a:endParaRPr lang="tr-TR" sz="2400" dirty="0"/>
          </a:p>
          <a:p>
            <a:r>
              <a:rPr lang="tr-TR" sz="2400" b="1" dirty="0"/>
              <a:t>Arz Eğrisi: </a:t>
            </a:r>
            <a:r>
              <a:rPr lang="tr-TR" sz="2400" dirty="0"/>
              <a:t>Pozitif eğimli.</a:t>
            </a:r>
          </a:p>
          <a:p>
            <a:endParaRPr lang="tr-TR" sz="2400" dirty="0"/>
          </a:p>
          <a:p>
            <a:endParaRPr lang="tr-TR" dirty="0"/>
          </a:p>
        </p:txBody>
      </p:sp>
      <p:sp>
        <p:nvSpPr>
          <p:cNvPr id="4" name="Veri Yer Tutucusu 3">
            <a:extLst>
              <a:ext uri="{FF2B5EF4-FFF2-40B4-BE49-F238E27FC236}">
                <a16:creationId xmlns:a16="http://schemas.microsoft.com/office/drawing/2014/main" id="{029AD6E5-EB89-DC4C-83DC-9757682C5479}"/>
              </a:ext>
            </a:extLst>
          </p:cNvPr>
          <p:cNvSpPr>
            <a:spLocks noGrp="1"/>
          </p:cNvSpPr>
          <p:nvPr>
            <p:ph type="dt" sz="half" idx="10"/>
          </p:nvPr>
        </p:nvSpPr>
        <p:spPr/>
        <p:txBody>
          <a:bodyPr/>
          <a:lstStyle/>
          <a:p>
            <a:fld id="{3CFF4458-E03A-9F4E-8FB3-B89DCADE57F6}" type="datetime1">
              <a:rPr lang="tr-TR" smtClean="0"/>
              <a:t>7.10.2025</a:t>
            </a:fld>
            <a:endParaRPr lang="tr-TR"/>
          </a:p>
        </p:txBody>
      </p:sp>
      <p:sp>
        <p:nvSpPr>
          <p:cNvPr id="5" name="Alt Bilgi Yer Tutucusu 4">
            <a:extLst>
              <a:ext uri="{FF2B5EF4-FFF2-40B4-BE49-F238E27FC236}">
                <a16:creationId xmlns:a16="http://schemas.microsoft.com/office/drawing/2014/main" id="{72AF982E-202F-0E48-BD1F-23F97DF45DC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876042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66119"/>
            <a:ext cx="8915400" cy="6091881"/>
          </a:xfrm>
        </p:spPr>
        <p:txBody>
          <a:bodyPr/>
          <a:lstStyle/>
          <a:p>
            <a:r>
              <a:rPr lang="tr-TR" sz="2400" b="1" dirty="0">
                <a:solidFill>
                  <a:schemeClr val="accent2"/>
                </a:solidFill>
              </a:rPr>
              <a:t>Arzı Etkileyen Faktörler:</a:t>
            </a:r>
          </a:p>
          <a:p>
            <a:pPr lvl="1"/>
            <a:endParaRPr lang="tr-TR" sz="2400" dirty="0"/>
          </a:p>
          <a:p>
            <a:pPr lvl="1"/>
            <a:r>
              <a:rPr lang="tr-TR" sz="2400" dirty="0"/>
              <a:t>Malın fiyatı</a:t>
            </a:r>
          </a:p>
          <a:p>
            <a:pPr lvl="1"/>
            <a:r>
              <a:rPr lang="tr-TR" sz="2400" dirty="0"/>
              <a:t>Girdi fiyatları</a:t>
            </a:r>
          </a:p>
          <a:p>
            <a:pPr lvl="1"/>
            <a:r>
              <a:rPr lang="tr-TR" sz="2400" dirty="0"/>
              <a:t>Teknoloji Düzeyi</a:t>
            </a:r>
          </a:p>
          <a:p>
            <a:pPr lvl="1"/>
            <a:r>
              <a:rPr lang="tr-TR" sz="2400" dirty="0"/>
              <a:t>Üretilen Diğer Malların Fiyatları</a:t>
            </a:r>
          </a:p>
          <a:p>
            <a:pPr lvl="1"/>
            <a:r>
              <a:rPr lang="tr-TR" sz="2400" dirty="0"/>
              <a:t>Firma Sayısı</a:t>
            </a:r>
          </a:p>
          <a:p>
            <a:pPr lvl="1"/>
            <a:r>
              <a:rPr lang="tr-TR" sz="2400" dirty="0"/>
              <a:t>Geleceğe yönelik fiyat beklentisi</a:t>
            </a:r>
          </a:p>
          <a:p>
            <a:endParaRPr lang="tr-TR" dirty="0"/>
          </a:p>
        </p:txBody>
      </p:sp>
      <p:sp>
        <p:nvSpPr>
          <p:cNvPr id="4" name="Veri Yer Tutucusu 3">
            <a:extLst>
              <a:ext uri="{FF2B5EF4-FFF2-40B4-BE49-F238E27FC236}">
                <a16:creationId xmlns:a16="http://schemas.microsoft.com/office/drawing/2014/main" id="{0A505F8F-4980-3142-BAD3-BC08FB595C33}"/>
              </a:ext>
            </a:extLst>
          </p:cNvPr>
          <p:cNvSpPr>
            <a:spLocks noGrp="1"/>
          </p:cNvSpPr>
          <p:nvPr>
            <p:ph type="dt" sz="half" idx="10"/>
          </p:nvPr>
        </p:nvSpPr>
        <p:spPr/>
        <p:txBody>
          <a:bodyPr/>
          <a:lstStyle/>
          <a:p>
            <a:fld id="{F397878B-CA05-A740-8371-6E2609E28B50}" type="datetime1">
              <a:rPr lang="tr-TR" smtClean="0"/>
              <a:t>7.10.2025</a:t>
            </a:fld>
            <a:endParaRPr lang="tr-TR"/>
          </a:p>
        </p:txBody>
      </p:sp>
      <p:sp>
        <p:nvSpPr>
          <p:cNvPr id="5" name="Alt Bilgi Yer Tutucusu 4">
            <a:extLst>
              <a:ext uri="{FF2B5EF4-FFF2-40B4-BE49-F238E27FC236}">
                <a16:creationId xmlns:a16="http://schemas.microsoft.com/office/drawing/2014/main" id="{D55CD6BA-297C-234E-877C-D423D5A84EB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84499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78476"/>
            <a:ext cx="8915400" cy="6079524"/>
          </a:xfrm>
        </p:spPr>
        <p:txBody>
          <a:bodyPr>
            <a:normAutofit/>
          </a:bodyPr>
          <a:lstStyle/>
          <a:p>
            <a:r>
              <a:rPr lang="tr-TR" sz="2400" b="1" dirty="0">
                <a:solidFill>
                  <a:schemeClr val="accent2"/>
                </a:solidFill>
              </a:rPr>
              <a:t>Arzı Etkileyen Faktörler:</a:t>
            </a:r>
          </a:p>
          <a:p>
            <a:pPr lvl="1"/>
            <a:endParaRPr lang="tr-TR" sz="2400" b="1" dirty="0"/>
          </a:p>
          <a:p>
            <a:pPr lvl="1"/>
            <a:r>
              <a:rPr lang="tr-TR" sz="2400" b="1" dirty="0"/>
              <a:t>Arz ve Fiyat: </a:t>
            </a:r>
            <a:r>
              <a:rPr lang="tr-TR" sz="2400" dirty="0"/>
              <a:t>Arz</a:t>
            </a:r>
            <a:r>
              <a:rPr lang="tr-TR" sz="2400" dirty="0">
                <a:solidFill>
                  <a:schemeClr val="tx1">
                    <a:lumMod val="85000"/>
                    <a:lumOff val="15000"/>
                  </a:schemeClr>
                </a:solidFill>
              </a:rPr>
              <a:t> edilen miktar ile fiyat arasında </a:t>
            </a:r>
            <a:r>
              <a:rPr lang="tr-TR" sz="2400" dirty="0">
                <a:solidFill>
                  <a:schemeClr val="accent2"/>
                </a:solidFill>
              </a:rPr>
              <a:t>pozitif yönlü bir ilişki </a:t>
            </a:r>
            <a:r>
              <a:rPr lang="tr-TR" sz="2400" dirty="0">
                <a:solidFill>
                  <a:schemeClr val="tx1">
                    <a:lumMod val="85000"/>
                    <a:lumOff val="15000"/>
                  </a:schemeClr>
                </a:solidFill>
              </a:rPr>
              <a:t>vardır. Bir malın fiyatı arttıkça arz edilen miktarı da artar, fiyatı düştükçe arz edilen miktarı da azalır.</a:t>
            </a:r>
            <a:endParaRPr lang="tr-TR" sz="2400" dirty="0"/>
          </a:p>
        </p:txBody>
      </p:sp>
      <p:sp>
        <p:nvSpPr>
          <p:cNvPr id="4" name="Veri Yer Tutucusu 3">
            <a:extLst>
              <a:ext uri="{FF2B5EF4-FFF2-40B4-BE49-F238E27FC236}">
                <a16:creationId xmlns:a16="http://schemas.microsoft.com/office/drawing/2014/main" id="{8A0200DB-2681-B843-AAD2-38A53FBF8178}"/>
              </a:ext>
            </a:extLst>
          </p:cNvPr>
          <p:cNvSpPr>
            <a:spLocks noGrp="1"/>
          </p:cNvSpPr>
          <p:nvPr>
            <p:ph type="dt" sz="half" idx="10"/>
          </p:nvPr>
        </p:nvSpPr>
        <p:spPr/>
        <p:txBody>
          <a:bodyPr/>
          <a:lstStyle/>
          <a:p>
            <a:fld id="{AC5B6D61-9E5B-AA40-B16E-83DA3A1634E8}" type="datetime1">
              <a:rPr lang="tr-TR" smtClean="0"/>
              <a:t>7.10.2025</a:t>
            </a:fld>
            <a:endParaRPr lang="tr-TR"/>
          </a:p>
        </p:txBody>
      </p:sp>
      <p:sp>
        <p:nvSpPr>
          <p:cNvPr id="5" name="Alt Bilgi Yer Tutucusu 4">
            <a:extLst>
              <a:ext uri="{FF2B5EF4-FFF2-40B4-BE49-F238E27FC236}">
                <a16:creationId xmlns:a16="http://schemas.microsoft.com/office/drawing/2014/main" id="{5566A8EA-4BC0-6C49-A70E-38BD3230AF3D}"/>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07975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52616"/>
            <a:ext cx="8915400" cy="6005384"/>
          </a:xfrm>
        </p:spPr>
        <p:txBody>
          <a:bodyPr>
            <a:normAutofit/>
          </a:bodyPr>
          <a:lstStyle/>
          <a:p>
            <a:pPr lvl="1"/>
            <a:r>
              <a:rPr lang="tr-TR" sz="2400" b="1" dirty="0"/>
              <a:t>Arz ve Girdi Fiyatları: </a:t>
            </a:r>
            <a:r>
              <a:rPr lang="tr-TR" sz="2400" dirty="0"/>
              <a:t>Bir malın üretiminde kullanılan bir girdinin fiyatı düştüğünde maliyetler azalır ve kar artar, kar artınca </a:t>
            </a:r>
            <a:r>
              <a:rPr lang="tr-TR" sz="2400" dirty="0">
                <a:solidFill>
                  <a:schemeClr val="accent2"/>
                </a:solidFill>
              </a:rPr>
              <a:t>daha fazla </a:t>
            </a:r>
            <a:r>
              <a:rPr lang="tr-TR" sz="2400" dirty="0"/>
              <a:t>mal arzı olur </a:t>
            </a:r>
            <a:r>
              <a:rPr lang="tr-TR" sz="2400" dirty="0">
                <a:solidFill>
                  <a:schemeClr val="accent2"/>
                </a:solidFill>
              </a:rPr>
              <a:t>(arz eğrisi sağa kayar)</a:t>
            </a:r>
            <a:r>
              <a:rPr lang="tr-TR" sz="2400" dirty="0"/>
              <a:t>.</a:t>
            </a:r>
          </a:p>
          <a:p>
            <a:pPr lvl="1"/>
            <a:endParaRPr lang="tr-TR" sz="2400" dirty="0"/>
          </a:p>
          <a:p>
            <a:pPr lvl="1"/>
            <a:r>
              <a:rPr lang="tr-TR" sz="2400" dirty="0"/>
              <a:t>Bir girdinin fiyatı artınca maliyetler de artar ve kar azalır, kar azalınca </a:t>
            </a:r>
            <a:r>
              <a:rPr lang="tr-TR" sz="2400" dirty="0">
                <a:solidFill>
                  <a:schemeClr val="accent2"/>
                </a:solidFill>
              </a:rPr>
              <a:t>daha az </a:t>
            </a:r>
            <a:r>
              <a:rPr lang="tr-TR" sz="2400" dirty="0"/>
              <a:t>mal arzı olur </a:t>
            </a:r>
            <a:r>
              <a:rPr lang="tr-TR" sz="2400" dirty="0">
                <a:solidFill>
                  <a:schemeClr val="accent2"/>
                </a:solidFill>
              </a:rPr>
              <a:t>(arz eğrisi sola kayar)</a:t>
            </a:r>
            <a:r>
              <a:rPr lang="tr-TR" sz="2400" dirty="0"/>
              <a:t>.</a:t>
            </a:r>
          </a:p>
        </p:txBody>
      </p:sp>
      <p:sp>
        <p:nvSpPr>
          <p:cNvPr id="4" name="Veri Yer Tutucusu 3">
            <a:extLst>
              <a:ext uri="{FF2B5EF4-FFF2-40B4-BE49-F238E27FC236}">
                <a16:creationId xmlns:a16="http://schemas.microsoft.com/office/drawing/2014/main" id="{8A0200DB-2681-B843-AAD2-38A53FBF8178}"/>
              </a:ext>
            </a:extLst>
          </p:cNvPr>
          <p:cNvSpPr>
            <a:spLocks noGrp="1"/>
          </p:cNvSpPr>
          <p:nvPr>
            <p:ph type="dt" sz="half" idx="10"/>
          </p:nvPr>
        </p:nvSpPr>
        <p:spPr/>
        <p:txBody>
          <a:bodyPr/>
          <a:lstStyle/>
          <a:p>
            <a:fld id="{AC5B6D61-9E5B-AA40-B16E-83DA3A1634E8}" type="datetime1">
              <a:rPr lang="tr-TR" smtClean="0"/>
              <a:t>8.10.2025</a:t>
            </a:fld>
            <a:endParaRPr lang="tr-TR"/>
          </a:p>
        </p:txBody>
      </p:sp>
      <p:sp>
        <p:nvSpPr>
          <p:cNvPr id="5" name="Alt Bilgi Yer Tutucusu 4">
            <a:extLst>
              <a:ext uri="{FF2B5EF4-FFF2-40B4-BE49-F238E27FC236}">
                <a16:creationId xmlns:a16="http://schemas.microsoft.com/office/drawing/2014/main" id="{5566A8EA-4BC0-6C49-A70E-38BD3230AF3D}"/>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03704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15546"/>
            <a:ext cx="8915400" cy="6042454"/>
          </a:xfrm>
        </p:spPr>
        <p:txBody>
          <a:bodyPr/>
          <a:lstStyle/>
          <a:p>
            <a:pPr lvl="1"/>
            <a:endParaRPr lang="tr-TR" sz="2400" b="1" dirty="0"/>
          </a:p>
          <a:p>
            <a:pPr lvl="1"/>
            <a:endParaRPr lang="tr-TR" sz="2400" b="1" dirty="0"/>
          </a:p>
          <a:p>
            <a:pPr lvl="1"/>
            <a:r>
              <a:rPr lang="tr-TR" sz="2400" b="1" dirty="0"/>
              <a:t>Arz ve Teknoloji Düzeyi: </a:t>
            </a:r>
            <a:r>
              <a:rPr lang="tr-TR" sz="2400" dirty="0"/>
              <a:t>Maliyetleri düşüren herhangi bir teknolojik yenilik karı arttıracağından, arz miktarının artmasına neden olur.</a:t>
            </a:r>
            <a:endParaRPr lang="tr-TR" sz="2400" b="1" dirty="0"/>
          </a:p>
          <a:p>
            <a:pPr lvl="1"/>
            <a:endParaRPr lang="tr-TR" sz="2400" dirty="0"/>
          </a:p>
          <a:p>
            <a:endParaRPr lang="tr-TR" dirty="0"/>
          </a:p>
        </p:txBody>
      </p:sp>
      <p:sp>
        <p:nvSpPr>
          <p:cNvPr id="4" name="Veri Yer Tutucusu 3">
            <a:extLst>
              <a:ext uri="{FF2B5EF4-FFF2-40B4-BE49-F238E27FC236}">
                <a16:creationId xmlns:a16="http://schemas.microsoft.com/office/drawing/2014/main" id="{6B6F8615-98C0-3A41-8F98-07710F0D1BF2}"/>
              </a:ext>
            </a:extLst>
          </p:cNvPr>
          <p:cNvSpPr>
            <a:spLocks noGrp="1"/>
          </p:cNvSpPr>
          <p:nvPr>
            <p:ph type="dt" sz="half" idx="10"/>
          </p:nvPr>
        </p:nvSpPr>
        <p:spPr/>
        <p:txBody>
          <a:bodyPr/>
          <a:lstStyle/>
          <a:p>
            <a:fld id="{DC4A3005-2066-714E-A2FC-755E21689FAA}" type="datetime1">
              <a:rPr lang="tr-TR" smtClean="0"/>
              <a:t>7.10.2025</a:t>
            </a:fld>
            <a:endParaRPr lang="tr-TR"/>
          </a:p>
        </p:txBody>
      </p:sp>
      <p:sp>
        <p:nvSpPr>
          <p:cNvPr id="5" name="Alt Bilgi Yer Tutucusu 4">
            <a:extLst>
              <a:ext uri="{FF2B5EF4-FFF2-40B4-BE49-F238E27FC236}">
                <a16:creationId xmlns:a16="http://schemas.microsoft.com/office/drawing/2014/main" id="{49513474-2B75-E34E-9A0C-6B193643DB9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802599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53762"/>
            <a:ext cx="8915400" cy="6104238"/>
          </a:xfrm>
        </p:spPr>
        <p:txBody>
          <a:bodyPr/>
          <a:lstStyle/>
          <a:p>
            <a:pPr lvl="1"/>
            <a:endParaRPr lang="tr-TR" sz="2400" b="1" dirty="0"/>
          </a:p>
          <a:p>
            <a:pPr lvl="1"/>
            <a:r>
              <a:rPr lang="tr-TR" sz="2400" b="1" dirty="0"/>
              <a:t>Arz ve Üretilen Diğer Malların Fiyatları: </a:t>
            </a:r>
            <a:r>
              <a:rPr lang="tr-TR" sz="2400" dirty="0"/>
              <a:t>Üretimde </a:t>
            </a:r>
            <a:r>
              <a:rPr lang="tr-TR" sz="2400" dirty="0">
                <a:solidFill>
                  <a:schemeClr val="accent2"/>
                </a:solidFill>
              </a:rPr>
              <a:t>ikame mallar</a:t>
            </a:r>
            <a:r>
              <a:rPr lang="tr-TR" sz="2400" dirty="0"/>
              <a:t>dan birine talep daha fazla olup </a:t>
            </a:r>
            <a:r>
              <a:rPr lang="tr-TR" sz="2400" dirty="0">
                <a:solidFill>
                  <a:schemeClr val="accent2"/>
                </a:solidFill>
              </a:rPr>
              <a:t>fiyatı artarsa</a:t>
            </a:r>
            <a:r>
              <a:rPr lang="tr-TR" sz="2400" dirty="0"/>
              <a:t>, o maldan </a:t>
            </a:r>
            <a:r>
              <a:rPr lang="tr-TR" sz="2400" dirty="0">
                <a:solidFill>
                  <a:schemeClr val="accent2"/>
                </a:solidFill>
              </a:rPr>
              <a:t>daha fazla üretilecek</a:t>
            </a:r>
            <a:r>
              <a:rPr lang="tr-TR" sz="2400" dirty="0"/>
              <a:t>, </a:t>
            </a:r>
            <a:r>
              <a:rPr lang="tr-TR" sz="2400" dirty="0">
                <a:solidFill>
                  <a:schemeClr val="accent2"/>
                </a:solidFill>
              </a:rPr>
              <a:t>diğer mallardan ise daha az </a:t>
            </a:r>
            <a:r>
              <a:rPr lang="tr-TR" sz="2400" dirty="0"/>
              <a:t>üretilecektir.</a:t>
            </a:r>
          </a:p>
          <a:p>
            <a:pPr lvl="1"/>
            <a:r>
              <a:rPr lang="tr-TR" sz="2400" dirty="0"/>
              <a:t>Üretimde </a:t>
            </a:r>
            <a:r>
              <a:rPr lang="tr-TR" sz="2400" dirty="0">
                <a:solidFill>
                  <a:schemeClr val="accent2"/>
                </a:solidFill>
              </a:rPr>
              <a:t>tamamlayıcı mallar</a:t>
            </a:r>
            <a:r>
              <a:rPr lang="tr-TR" sz="2400" dirty="0"/>
              <a:t>dan birine talep çok olup </a:t>
            </a:r>
            <a:r>
              <a:rPr lang="tr-TR" sz="2400" dirty="0">
                <a:solidFill>
                  <a:schemeClr val="accent2"/>
                </a:solidFill>
              </a:rPr>
              <a:t>fiyatı artarsa</a:t>
            </a:r>
            <a:r>
              <a:rPr lang="tr-TR" sz="2400" dirty="0"/>
              <a:t>, </a:t>
            </a:r>
            <a:r>
              <a:rPr lang="tr-TR" sz="2400" dirty="0">
                <a:solidFill>
                  <a:schemeClr val="accent2"/>
                </a:solidFill>
              </a:rPr>
              <a:t>arz edilen miktarı da artar</a:t>
            </a:r>
            <a:r>
              <a:rPr lang="tr-TR" sz="2400" dirty="0"/>
              <a:t>, dolayısıyla ilgili malın arzı da artar.</a:t>
            </a:r>
          </a:p>
          <a:p>
            <a:pPr lvl="1"/>
            <a:endParaRPr lang="tr-TR" sz="2400" dirty="0"/>
          </a:p>
          <a:p>
            <a:endParaRPr lang="tr-TR" dirty="0"/>
          </a:p>
        </p:txBody>
      </p:sp>
      <p:sp>
        <p:nvSpPr>
          <p:cNvPr id="4" name="Veri Yer Tutucusu 3">
            <a:extLst>
              <a:ext uri="{FF2B5EF4-FFF2-40B4-BE49-F238E27FC236}">
                <a16:creationId xmlns:a16="http://schemas.microsoft.com/office/drawing/2014/main" id="{6B6F8615-98C0-3A41-8F98-07710F0D1BF2}"/>
              </a:ext>
            </a:extLst>
          </p:cNvPr>
          <p:cNvSpPr>
            <a:spLocks noGrp="1"/>
          </p:cNvSpPr>
          <p:nvPr>
            <p:ph type="dt" sz="half" idx="10"/>
          </p:nvPr>
        </p:nvSpPr>
        <p:spPr/>
        <p:txBody>
          <a:bodyPr/>
          <a:lstStyle/>
          <a:p>
            <a:fld id="{DC4A3005-2066-714E-A2FC-755E21689FAA}" type="datetime1">
              <a:rPr lang="tr-TR" smtClean="0"/>
              <a:t>8.10.2025</a:t>
            </a:fld>
            <a:endParaRPr lang="tr-TR"/>
          </a:p>
        </p:txBody>
      </p:sp>
      <p:sp>
        <p:nvSpPr>
          <p:cNvPr id="5" name="Alt Bilgi Yer Tutucusu 4">
            <a:extLst>
              <a:ext uri="{FF2B5EF4-FFF2-40B4-BE49-F238E27FC236}">
                <a16:creationId xmlns:a16="http://schemas.microsoft.com/office/drawing/2014/main" id="{49513474-2B75-E34E-9A0C-6B193643DB9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88350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16692"/>
            <a:ext cx="8915400" cy="6141308"/>
          </a:xfrm>
        </p:spPr>
        <p:txBody>
          <a:bodyPr/>
          <a:lstStyle/>
          <a:p>
            <a:pPr lvl="1"/>
            <a:endParaRPr lang="tr-TR" sz="2400" b="1" dirty="0"/>
          </a:p>
          <a:p>
            <a:pPr lvl="1"/>
            <a:endParaRPr lang="tr-TR" sz="2400" b="1" dirty="0"/>
          </a:p>
          <a:p>
            <a:pPr lvl="1"/>
            <a:r>
              <a:rPr lang="tr-TR" sz="2400" b="1" dirty="0"/>
              <a:t>Arz ve Firma Sayısı: </a:t>
            </a:r>
            <a:r>
              <a:rPr lang="tr-TR" sz="2400" dirty="0"/>
              <a:t>Piyasadaki firma sayısı arttıkça arz eğrisi sağa kayar, firma sayısı azaldıkça arz eğrisi sola kayar.</a:t>
            </a:r>
          </a:p>
          <a:p>
            <a:endParaRPr lang="tr-TR" b="1" dirty="0"/>
          </a:p>
        </p:txBody>
      </p:sp>
      <p:sp>
        <p:nvSpPr>
          <p:cNvPr id="4" name="Veri Yer Tutucusu 3">
            <a:extLst>
              <a:ext uri="{FF2B5EF4-FFF2-40B4-BE49-F238E27FC236}">
                <a16:creationId xmlns:a16="http://schemas.microsoft.com/office/drawing/2014/main" id="{6F431896-26E5-5F41-A37F-6937FE24E654}"/>
              </a:ext>
            </a:extLst>
          </p:cNvPr>
          <p:cNvSpPr>
            <a:spLocks noGrp="1"/>
          </p:cNvSpPr>
          <p:nvPr>
            <p:ph type="dt" sz="half" idx="10"/>
          </p:nvPr>
        </p:nvSpPr>
        <p:spPr/>
        <p:txBody>
          <a:bodyPr/>
          <a:lstStyle/>
          <a:p>
            <a:fld id="{CCA6D4F0-DC02-D944-BBC4-27152F4E3CC0}" type="datetime1">
              <a:rPr lang="tr-TR" smtClean="0"/>
              <a:t>7.10.2025</a:t>
            </a:fld>
            <a:endParaRPr lang="tr-TR"/>
          </a:p>
        </p:txBody>
      </p:sp>
      <p:sp>
        <p:nvSpPr>
          <p:cNvPr id="5" name="Alt Bilgi Yer Tutucusu 4">
            <a:extLst>
              <a:ext uri="{FF2B5EF4-FFF2-40B4-BE49-F238E27FC236}">
                <a16:creationId xmlns:a16="http://schemas.microsoft.com/office/drawing/2014/main" id="{10A9DEAB-A55A-D740-95B3-4605C020D747}"/>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076551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16692"/>
            <a:ext cx="8915400" cy="6141308"/>
          </a:xfrm>
        </p:spPr>
        <p:txBody>
          <a:bodyPr/>
          <a:lstStyle/>
          <a:p>
            <a:pPr lvl="1"/>
            <a:endParaRPr lang="tr-TR" sz="2400" b="1" dirty="0"/>
          </a:p>
          <a:p>
            <a:pPr lvl="1"/>
            <a:endParaRPr lang="tr-TR" sz="2400" b="1" dirty="0"/>
          </a:p>
          <a:p>
            <a:pPr lvl="1"/>
            <a:r>
              <a:rPr lang="tr-TR" sz="2400" b="1" dirty="0"/>
              <a:t>Arz ve Geleceğe Yönelik Fiyat Beklentisi: </a:t>
            </a:r>
            <a:r>
              <a:rPr lang="tr-TR" sz="2400" dirty="0"/>
              <a:t>Bir malın gelecekte fiyatının </a:t>
            </a:r>
            <a:r>
              <a:rPr lang="tr-TR" sz="2400" dirty="0">
                <a:solidFill>
                  <a:schemeClr val="accent2"/>
                </a:solidFill>
              </a:rPr>
              <a:t>düşmesi </a:t>
            </a:r>
            <a:r>
              <a:rPr lang="tr-TR" sz="2400" dirty="0"/>
              <a:t>bekleniyorsa şimdiki </a:t>
            </a:r>
            <a:r>
              <a:rPr lang="tr-TR" sz="2400" dirty="0">
                <a:solidFill>
                  <a:schemeClr val="accent2"/>
                </a:solidFill>
              </a:rPr>
              <a:t>arz artacak </a:t>
            </a:r>
            <a:r>
              <a:rPr lang="tr-TR" sz="2400" dirty="0"/>
              <a:t>(arz eğrisi sağa kayacak), fiyatının </a:t>
            </a:r>
            <a:r>
              <a:rPr lang="tr-TR" sz="2400" dirty="0">
                <a:solidFill>
                  <a:schemeClr val="accent2"/>
                </a:solidFill>
              </a:rPr>
              <a:t>artması </a:t>
            </a:r>
            <a:r>
              <a:rPr lang="tr-TR" sz="2400" dirty="0"/>
              <a:t>bekleniyorsa şimdiki </a:t>
            </a:r>
            <a:r>
              <a:rPr lang="tr-TR" sz="2400" dirty="0">
                <a:solidFill>
                  <a:schemeClr val="accent2"/>
                </a:solidFill>
              </a:rPr>
              <a:t>arz azalacaktır </a:t>
            </a:r>
            <a:r>
              <a:rPr lang="tr-TR" sz="2400" dirty="0"/>
              <a:t>(arz eğrisi sola kayacaktır).</a:t>
            </a:r>
            <a:endParaRPr lang="tr-TR" sz="2400" b="1" dirty="0"/>
          </a:p>
          <a:p>
            <a:endParaRPr lang="tr-TR" b="1" dirty="0"/>
          </a:p>
        </p:txBody>
      </p:sp>
      <p:sp>
        <p:nvSpPr>
          <p:cNvPr id="4" name="Veri Yer Tutucusu 3">
            <a:extLst>
              <a:ext uri="{FF2B5EF4-FFF2-40B4-BE49-F238E27FC236}">
                <a16:creationId xmlns:a16="http://schemas.microsoft.com/office/drawing/2014/main" id="{6F431896-26E5-5F41-A37F-6937FE24E654}"/>
              </a:ext>
            </a:extLst>
          </p:cNvPr>
          <p:cNvSpPr>
            <a:spLocks noGrp="1"/>
          </p:cNvSpPr>
          <p:nvPr>
            <p:ph type="dt" sz="half" idx="10"/>
          </p:nvPr>
        </p:nvSpPr>
        <p:spPr/>
        <p:txBody>
          <a:bodyPr/>
          <a:lstStyle/>
          <a:p>
            <a:fld id="{CCA6D4F0-DC02-D944-BBC4-27152F4E3CC0}" type="datetime1">
              <a:rPr lang="tr-TR" smtClean="0"/>
              <a:t>8.10.2025</a:t>
            </a:fld>
            <a:endParaRPr lang="tr-TR"/>
          </a:p>
        </p:txBody>
      </p:sp>
      <p:sp>
        <p:nvSpPr>
          <p:cNvPr id="5" name="Alt Bilgi Yer Tutucusu 4">
            <a:extLst>
              <a:ext uri="{FF2B5EF4-FFF2-40B4-BE49-F238E27FC236}">
                <a16:creationId xmlns:a16="http://schemas.microsoft.com/office/drawing/2014/main" id="{10A9DEAB-A55A-D740-95B3-4605C020D747}"/>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65544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90832"/>
            <a:ext cx="8915400" cy="5120390"/>
          </a:xfrm>
        </p:spPr>
        <p:txBody>
          <a:bodyPr/>
          <a:lstStyle/>
          <a:p>
            <a:pPr marL="0" indent="0">
              <a:buNone/>
            </a:pPr>
            <a:r>
              <a:rPr lang="tr-TR" sz="2400" b="1" dirty="0">
                <a:solidFill>
                  <a:schemeClr val="accent2"/>
                </a:solidFill>
              </a:rPr>
              <a:t>Arz Kanunu: </a:t>
            </a:r>
          </a:p>
          <a:p>
            <a:endParaRPr lang="tr-TR" sz="2400" dirty="0">
              <a:solidFill>
                <a:schemeClr val="accent2"/>
              </a:solidFill>
            </a:endParaRPr>
          </a:p>
          <a:p>
            <a:r>
              <a:rPr lang="tr-TR" sz="2400" dirty="0">
                <a:solidFill>
                  <a:schemeClr val="accent2"/>
                </a:solidFill>
              </a:rPr>
              <a:t>‘</a:t>
            </a:r>
            <a:r>
              <a:rPr lang="tr-TR" sz="2400" dirty="0" err="1">
                <a:solidFill>
                  <a:schemeClr val="accent2"/>
                </a:solidFill>
              </a:rPr>
              <a:t>Ceteris</a:t>
            </a:r>
            <a:r>
              <a:rPr lang="tr-TR" sz="2400" dirty="0">
                <a:solidFill>
                  <a:schemeClr val="accent2"/>
                </a:solidFill>
              </a:rPr>
              <a:t> </a:t>
            </a:r>
            <a:r>
              <a:rPr lang="tr-TR" sz="2400" dirty="0" err="1">
                <a:solidFill>
                  <a:schemeClr val="accent2"/>
                </a:solidFill>
              </a:rPr>
              <a:t>paribus</a:t>
            </a:r>
            <a:r>
              <a:rPr lang="tr-TR" sz="2400" dirty="0">
                <a:solidFill>
                  <a:schemeClr val="accent2"/>
                </a:solidFill>
              </a:rPr>
              <a:t>’ </a:t>
            </a:r>
            <a:r>
              <a:rPr lang="tr-TR" sz="2400" dirty="0">
                <a:solidFill>
                  <a:schemeClr val="tx1">
                    <a:lumMod val="85000"/>
                    <a:lumOff val="15000"/>
                  </a:schemeClr>
                </a:solidFill>
              </a:rPr>
              <a:t>(diğer etkenler sabitken), arz edilen miktar ile fiyat arasında </a:t>
            </a:r>
            <a:r>
              <a:rPr lang="tr-TR" sz="2400" dirty="0">
                <a:solidFill>
                  <a:schemeClr val="accent2"/>
                </a:solidFill>
              </a:rPr>
              <a:t>pozitif bir ilişki </a:t>
            </a:r>
            <a:r>
              <a:rPr lang="tr-TR" sz="2400" dirty="0">
                <a:solidFill>
                  <a:schemeClr val="tx1">
                    <a:lumMod val="85000"/>
                    <a:lumOff val="15000"/>
                  </a:schemeClr>
                </a:solidFill>
              </a:rPr>
              <a:t>vardır. Bir malın fiyatı arttıkça arz edilen miktarı artar, fiyatı azaldıkça arz edilen miktarı azalır.</a:t>
            </a:r>
          </a:p>
          <a:p>
            <a:pPr marL="0" indent="0">
              <a:buNone/>
            </a:pPr>
            <a:endParaRPr lang="tr-TR" dirty="0"/>
          </a:p>
        </p:txBody>
      </p:sp>
      <p:sp>
        <p:nvSpPr>
          <p:cNvPr id="4" name="Veri Yer Tutucusu 3">
            <a:extLst>
              <a:ext uri="{FF2B5EF4-FFF2-40B4-BE49-F238E27FC236}">
                <a16:creationId xmlns:a16="http://schemas.microsoft.com/office/drawing/2014/main" id="{CAE81691-5C76-CB44-9784-4DA107968915}"/>
              </a:ext>
            </a:extLst>
          </p:cNvPr>
          <p:cNvSpPr>
            <a:spLocks noGrp="1"/>
          </p:cNvSpPr>
          <p:nvPr>
            <p:ph type="dt" sz="half" idx="10"/>
          </p:nvPr>
        </p:nvSpPr>
        <p:spPr/>
        <p:txBody>
          <a:bodyPr/>
          <a:lstStyle/>
          <a:p>
            <a:fld id="{EC1636C0-8268-6E41-A603-22FD96A9D80E}" type="datetime1">
              <a:rPr lang="tr-TR" smtClean="0"/>
              <a:t>7.10.2025</a:t>
            </a:fld>
            <a:endParaRPr lang="tr-TR"/>
          </a:p>
        </p:txBody>
      </p:sp>
      <p:sp>
        <p:nvSpPr>
          <p:cNvPr id="5" name="Alt Bilgi Yer Tutucusu 4">
            <a:extLst>
              <a:ext uri="{FF2B5EF4-FFF2-40B4-BE49-F238E27FC236}">
                <a16:creationId xmlns:a16="http://schemas.microsoft.com/office/drawing/2014/main" id="{28CE3047-20B8-6F49-B6BC-38C3980E3CE6}"/>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71688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2133600"/>
            <a:ext cx="8915400" cy="4724400"/>
          </a:xfrm>
        </p:spPr>
        <p:txBody>
          <a:bodyPr>
            <a:normAutofit/>
          </a:bodyPr>
          <a:lstStyle/>
          <a:p>
            <a:r>
              <a:rPr lang="tr-TR" sz="2400" b="1" dirty="0"/>
              <a:t>Talep: </a:t>
            </a:r>
            <a:r>
              <a:rPr lang="tr-TR" sz="2400" dirty="0"/>
              <a:t>Tüketicilerin belirli bir fiyattan satın almak istedikleri mal/hizmet miktarıdır.</a:t>
            </a:r>
          </a:p>
          <a:p>
            <a:endParaRPr lang="tr-TR" sz="2400" dirty="0"/>
          </a:p>
          <a:p>
            <a:r>
              <a:rPr lang="tr-TR" sz="2400" b="1" dirty="0"/>
              <a:t>Talep Kanunu: </a:t>
            </a:r>
            <a:r>
              <a:rPr lang="tr-TR" sz="2400" dirty="0"/>
              <a:t>Fiyat arttıkça talep edilen miktar azalır.</a:t>
            </a:r>
          </a:p>
          <a:p>
            <a:endParaRPr lang="tr-TR" sz="2400" dirty="0"/>
          </a:p>
          <a:p>
            <a:r>
              <a:rPr lang="tr-TR" sz="2400" b="1" dirty="0"/>
              <a:t>Talep Eğrisi: </a:t>
            </a:r>
            <a:r>
              <a:rPr lang="tr-TR" sz="2400" dirty="0"/>
              <a:t>Negatif eğimli.</a:t>
            </a:r>
          </a:p>
          <a:p>
            <a:pPr marL="0" indent="0">
              <a:buNone/>
            </a:pPr>
            <a:endParaRPr lang="tr-TR" sz="2400" dirty="0"/>
          </a:p>
          <a:p>
            <a:pPr marL="0" indent="0">
              <a:buNone/>
            </a:pPr>
            <a:endParaRPr lang="tr-TR" sz="2400" dirty="0"/>
          </a:p>
          <a:p>
            <a:pPr marL="0" indent="0">
              <a:buNone/>
            </a:pPr>
            <a:endParaRPr lang="tr-TR" sz="2400" dirty="0"/>
          </a:p>
        </p:txBody>
      </p:sp>
      <p:sp>
        <p:nvSpPr>
          <p:cNvPr id="4" name="Veri Yer Tutucusu 3">
            <a:extLst>
              <a:ext uri="{FF2B5EF4-FFF2-40B4-BE49-F238E27FC236}">
                <a16:creationId xmlns:a16="http://schemas.microsoft.com/office/drawing/2014/main" id="{7B198531-110F-DB48-A7C6-75A3E1EE2102}"/>
              </a:ext>
            </a:extLst>
          </p:cNvPr>
          <p:cNvSpPr>
            <a:spLocks noGrp="1"/>
          </p:cNvSpPr>
          <p:nvPr>
            <p:ph type="dt" sz="half" idx="10"/>
          </p:nvPr>
        </p:nvSpPr>
        <p:spPr/>
        <p:txBody>
          <a:bodyPr/>
          <a:lstStyle/>
          <a:p>
            <a:fld id="{782D0BE6-2E24-794B-ADE0-B26C9318AC99}" type="datetime1">
              <a:rPr lang="tr-TR" smtClean="0"/>
              <a:t>7.10.2025</a:t>
            </a:fld>
            <a:endParaRPr lang="tr-TR"/>
          </a:p>
        </p:txBody>
      </p:sp>
      <p:sp>
        <p:nvSpPr>
          <p:cNvPr id="5" name="Alt Bilgi Yer Tutucusu 4">
            <a:extLst>
              <a:ext uri="{FF2B5EF4-FFF2-40B4-BE49-F238E27FC236}">
                <a16:creationId xmlns:a16="http://schemas.microsoft.com/office/drawing/2014/main" id="{44CB34F8-5151-3A4C-AAD6-35B1F8C17204}"/>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533262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41405"/>
            <a:ext cx="8915400" cy="5169817"/>
          </a:xfrm>
        </p:spPr>
        <p:txBody>
          <a:bodyPr>
            <a:normAutofit/>
          </a:bodyPr>
          <a:lstStyle/>
          <a:p>
            <a:pPr marL="0" indent="0">
              <a:buNone/>
            </a:pPr>
            <a:r>
              <a:rPr lang="tr-TR" sz="2400" b="1" dirty="0">
                <a:solidFill>
                  <a:schemeClr val="accent2"/>
                </a:solidFill>
              </a:rPr>
              <a:t>Arz Kanunu:</a:t>
            </a:r>
            <a:endParaRPr lang="tr-TR" sz="2400"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519" y="1247283"/>
            <a:ext cx="4019537" cy="1810243"/>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056" y="2646218"/>
            <a:ext cx="5579243" cy="4211782"/>
          </a:xfrm>
          <a:prstGeom prst="rect">
            <a:avLst/>
          </a:prstGeom>
        </p:spPr>
      </p:pic>
      <p:sp>
        <p:nvSpPr>
          <p:cNvPr id="4" name="Veri Yer Tutucusu 3">
            <a:extLst>
              <a:ext uri="{FF2B5EF4-FFF2-40B4-BE49-F238E27FC236}">
                <a16:creationId xmlns:a16="http://schemas.microsoft.com/office/drawing/2014/main" id="{91391407-1BEC-6648-8EF2-8EED2F60E4DF}"/>
              </a:ext>
            </a:extLst>
          </p:cNvPr>
          <p:cNvSpPr>
            <a:spLocks noGrp="1"/>
          </p:cNvSpPr>
          <p:nvPr>
            <p:ph type="dt" sz="half" idx="10"/>
          </p:nvPr>
        </p:nvSpPr>
        <p:spPr/>
        <p:txBody>
          <a:bodyPr/>
          <a:lstStyle/>
          <a:p>
            <a:fld id="{ADA0A95F-DE7E-5B45-975A-5F2D1521C949}" type="datetime1">
              <a:rPr lang="tr-TR" smtClean="0"/>
              <a:t>7.10.2025</a:t>
            </a:fld>
            <a:endParaRPr lang="tr-TR"/>
          </a:p>
        </p:txBody>
      </p:sp>
      <p:sp>
        <p:nvSpPr>
          <p:cNvPr id="5" name="Alt Bilgi Yer Tutucusu 4">
            <a:extLst>
              <a:ext uri="{FF2B5EF4-FFF2-40B4-BE49-F238E27FC236}">
                <a16:creationId xmlns:a16="http://schemas.microsoft.com/office/drawing/2014/main" id="{B12931A1-FC1D-EA44-BE84-1BBA39606721}"/>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1602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122" y="357067"/>
            <a:ext cx="7507478" cy="6145327"/>
          </a:xfrm>
          <a:prstGeom prst="rect">
            <a:avLst/>
          </a:prstGeom>
        </p:spPr>
      </p:pic>
      <p:sp>
        <p:nvSpPr>
          <p:cNvPr id="3" name="Veri Yer Tutucusu 2">
            <a:extLst>
              <a:ext uri="{FF2B5EF4-FFF2-40B4-BE49-F238E27FC236}">
                <a16:creationId xmlns:a16="http://schemas.microsoft.com/office/drawing/2014/main" id="{858BCE0E-B738-6345-A844-822A89F8EEEC}"/>
              </a:ext>
            </a:extLst>
          </p:cNvPr>
          <p:cNvSpPr>
            <a:spLocks noGrp="1"/>
          </p:cNvSpPr>
          <p:nvPr>
            <p:ph type="dt" sz="half" idx="10"/>
          </p:nvPr>
        </p:nvSpPr>
        <p:spPr/>
        <p:txBody>
          <a:bodyPr/>
          <a:lstStyle/>
          <a:p>
            <a:fld id="{A3A6C92C-155C-BE45-AAC9-0226EA0B38AB}" type="datetime1">
              <a:rPr lang="tr-TR" smtClean="0"/>
              <a:t>7.10.2025</a:t>
            </a:fld>
            <a:endParaRPr lang="tr-TR"/>
          </a:p>
        </p:txBody>
      </p:sp>
      <p:sp>
        <p:nvSpPr>
          <p:cNvPr id="4" name="Alt Bilgi Yer Tutucusu 3">
            <a:extLst>
              <a:ext uri="{FF2B5EF4-FFF2-40B4-BE49-F238E27FC236}">
                <a16:creationId xmlns:a16="http://schemas.microsoft.com/office/drawing/2014/main" id="{E8B14D33-11EC-794E-B6A1-0472491B5DBB}"/>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2566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010" y="797083"/>
            <a:ext cx="6460402" cy="5263833"/>
          </a:xfrm>
          <a:prstGeom prst="rect">
            <a:avLst/>
          </a:prstGeom>
        </p:spPr>
      </p:pic>
      <p:sp>
        <p:nvSpPr>
          <p:cNvPr id="3" name="Veri Yer Tutucusu 2">
            <a:extLst>
              <a:ext uri="{FF2B5EF4-FFF2-40B4-BE49-F238E27FC236}">
                <a16:creationId xmlns:a16="http://schemas.microsoft.com/office/drawing/2014/main" id="{120521B1-181A-4D43-B400-E25904FF50E6}"/>
              </a:ext>
            </a:extLst>
          </p:cNvPr>
          <p:cNvSpPr>
            <a:spLocks noGrp="1"/>
          </p:cNvSpPr>
          <p:nvPr>
            <p:ph type="dt" sz="half" idx="10"/>
          </p:nvPr>
        </p:nvSpPr>
        <p:spPr/>
        <p:txBody>
          <a:bodyPr/>
          <a:lstStyle/>
          <a:p>
            <a:fld id="{226B7101-99D3-DB4F-91E8-F7494BEBF40C}" type="datetime1">
              <a:rPr lang="tr-TR" smtClean="0"/>
              <a:t>7.10.2025</a:t>
            </a:fld>
            <a:endParaRPr lang="tr-TR"/>
          </a:p>
        </p:txBody>
      </p:sp>
      <p:sp>
        <p:nvSpPr>
          <p:cNvPr id="5" name="Alt Bilgi Yer Tutucusu 4">
            <a:extLst>
              <a:ext uri="{FF2B5EF4-FFF2-40B4-BE49-F238E27FC236}">
                <a16:creationId xmlns:a16="http://schemas.microsoft.com/office/drawing/2014/main" id="{9FA017BA-C8DD-B44D-93D0-32955B745459}"/>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5428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691978"/>
            <a:ext cx="8915400" cy="5219244"/>
          </a:xfrm>
        </p:spPr>
        <p:txBody>
          <a:bodyPr>
            <a:normAutofit/>
          </a:bodyPr>
          <a:lstStyle/>
          <a:p>
            <a:pPr marL="0" indent="0">
              <a:buNone/>
            </a:pPr>
            <a:r>
              <a:rPr lang="tr-TR" sz="2400" b="1" dirty="0">
                <a:solidFill>
                  <a:schemeClr val="accent2"/>
                </a:solidFill>
              </a:rPr>
              <a:t>Arzda Bir Değişme: </a:t>
            </a:r>
          </a:p>
          <a:p>
            <a:r>
              <a:rPr lang="tr-TR" sz="2400" dirty="0">
                <a:solidFill>
                  <a:schemeClr val="tx1">
                    <a:lumMod val="85000"/>
                    <a:lumOff val="15000"/>
                  </a:schemeClr>
                </a:solidFill>
              </a:rPr>
              <a:t>Arz eğrisi, fiyat dışında diğer bütün etkenlerin sabit kaldığı varsayımı altında çizilmiştir. Sabit varsayılan diğer etkenlerden bir veya daha fazlası sabit kalmayıp değişirse, o zaman arzda bir değişme olur ve arz eğrisi sağa veya sola kayar. </a:t>
            </a:r>
          </a:p>
          <a:p>
            <a:r>
              <a:rPr lang="tr-TR" sz="2400" dirty="0">
                <a:solidFill>
                  <a:schemeClr val="tx1">
                    <a:lumMod val="85000"/>
                    <a:lumOff val="15000"/>
                  </a:schemeClr>
                </a:solidFill>
              </a:rPr>
              <a:t>Arz eğrisi sağa kaymışsa </a:t>
            </a:r>
            <a:r>
              <a:rPr lang="tr-TR" sz="2400" dirty="0">
                <a:solidFill>
                  <a:schemeClr val="accent2"/>
                </a:solidFill>
              </a:rPr>
              <a:t>arzda artış</a:t>
            </a:r>
            <a:r>
              <a:rPr lang="tr-TR" sz="2400" dirty="0">
                <a:solidFill>
                  <a:schemeClr val="tx1">
                    <a:lumMod val="85000"/>
                    <a:lumOff val="15000"/>
                  </a:schemeClr>
                </a:solidFill>
              </a:rPr>
              <a:t>, sola kaymışsa </a:t>
            </a:r>
            <a:r>
              <a:rPr lang="tr-TR" sz="2400" dirty="0">
                <a:solidFill>
                  <a:schemeClr val="accent2"/>
                </a:solidFill>
              </a:rPr>
              <a:t>arzda azalış </a:t>
            </a:r>
            <a:r>
              <a:rPr lang="tr-TR" sz="2400" dirty="0">
                <a:solidFill>
                  <a:schemeClr val="tx1">
                    <a:lumMod val="85000"/>
                    <a:lumOff val="15000"/>
                  </a:schemeClr>
                </a:solidFill>
              </a:rPr>
              <a:t>olur.</a:t>
            </a:r>
            <a:endParaRPr lang="tr-TR" sz="2400" b="1" dirty="0">
              <a:solidFill>
                <a:schemeClr val="accent2"/>
              </a:solidFill>
            </a:endParaRPr>
          </a:p>
          <a:p>
            <a:endParaRPr lang="tr-TR" dirty="0">
              <a:solidFill>
                <a:schemeClr val="tx1">
                  <a:lumMod val="85000"/>
                  <a:lumOff val="15000"/>
                </a:schemeClr>
              </a:solidFill>
            </a:endParaRPr>
          </a:p>
          <a:p>
            <a:pPr marL="0" indent="0">
              <a:buNone/>
            </a:pPr>
            <a:r>
              <a:rPr lang="tr-TR" dirty="0"/>
              <a:t>	</a:t>
            </a:r>
          </a:p>
        </p:txBody>
      </p:sp>
      <p:sp>
        <p:nvSpPr>
          <p:cNvPr id="4" name="Veri Yer Tutucusu 3">
            <a:extLst>
              <a:ext uri="{FF2B5EF4-FFF2-40B4-BE49-F238E27FC236}">
                <a16:creationId xmlns:a16="http://schemas.microsoft.com/office/drawing/2014/main" id="{C940FE70-25D0-1D40-BF79-849561DD3DDC}"/>
              </a:ext>
            </a:extLst>
          </p:cNvPr>
          <p:cNvSpPr>
            <a:spLocks noGrp="1"/>
          </p:cNvSpPr>
          <p:nvPr>
            <p:ph type="dt" sz="half" idx="10"/>
          </p:nvPr>
        </p:nvSpPr>
        <p:spPr/>
        <p:txBody>
          <a:bodyPr/>
          <a:lstStyle/>
          <a:p>
            <a:fld id="{94FE9CCE-6BAB-D149-BA88-BF6361B79329}" type="datetime1">
              <a:rPr lang="tr-TR" smtClean="0"/>
              <a:t>7.10.2025</a:t>
            </a:fld>
            <a:endParaRPr lang="tr-TR"/>
          </a:p>
        </p:txBody>
      </p:sp>
      <p:sp>
        <p:nvSpPr>
          <p:cNvPr id="5" name="Alt Bilgi Yer Tutucusu 4">
            <a:extLst>
              <a:ext uri="{FF2B5EF4-FFF2-40B4-BE49-F238E27FC236}">
                <a16:creationId xmlns:a16="http://schemas.microsoft.com/office/drawing/2014/main" id="{43220495-7A33-094C-8984-975E86CA88D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00333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41405"/>
            <a:ext cx="8915400" cy="5169817"/>
          </a:xfrm>
        </p:spPr>
        <p:txBody>
          <a:bodyPr/>
          <a:lstStyle/>
          <a:p>
            <a:pPr marL="0" indent="0">
              <a:buNone/>
            </a:pPr>
            <a:r>
              <a:rPr lang="tr-TR" sz="2400" b="1" dirty="0">
                <a:solidFill>
                  <a:schemeClr val="accent2"/>
                </a:solidFill>
              </a:rPr>
              <a:t>Arzda Bir Değişme:</a:t>
            </a:r>
            <a:endParaRPr lang="tr-TR" sz="2400" dirty="0">
              <a:solidFill>
                <a:schemeClr val="tx1">
                  <a:lumMod val="85000"/>
                  <a:lumOff val="15000"/>
                </a:schemeClr>
              </a:solidFill>
            </a:endParaRPr>
          </a:p>
          <a:p>
            <a:pPr marL="0" indent="0">
              <a:buNone/>
            </a:pPr>
            <a:r>
              <a:rPr lang="tr-TR" dirty="0"/>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2" y="1865695"/>
            <a:ext cx="9602788" cy="4045527"/>
          </a:xfrm>
          <a:prstGeom prst="rect">
            <a:avLst/>
          </a:prstGeom>
        </p:spPr>
      </p:pic>
      <p:sp>
        <p:nvSpPr>
          <p:cNvPr id="4" name="Veri Yer Tutucusu 3">
            <a:extLst>
              <a:ext uri="{FF2B5EF4-FFF2-40B4-BE49-F238E27FC236}">
                <a16:creationId xmlns:a16="http://schemas.microsoft.com/office/drawing/2014/main" id="{821AF72B-9F12-F149-8E90-AC9C9A3D318C}"/>
              </a:ext>
            </a:extLst>
          </p:cNvPr>
          <p:cNvSpPr>
            <a:spLocks noGrp="1"/>
          </p:cNvSpPr>
          <p:nvPr>
            <p:ph type="dt" sz="half" idx="10"/>
          </p:nvPr>
        </p:nvSpPr>
        <p:spPr/>
        <p:txBody>
          <a:bodyPr/>
          <a:lstStyle/>
          <a:p>
            <a:fld id="{E1909B00-0091-FD46-8417-5B7AEEEBA514}" type="datetime1">
              <a:rPr lang="tr-TR" smtClean="0"/>
              <a:t>7.10.2025</a:t>
            </a:fld>
            <a:endParaRPr lang="tr-TR"/>
          </a:p>
        </p:txBody>
      </p:sp>
      <p:sp>
        <p:nvSpPr>
          <p:cNvPr id="6" name="Alt Bilgi Yer Tutucusu 5">
            <a:extLst>
              <a:ext uri="{FF2B5EF4-FFF2-40B4-BE49-F238E27FC236}">
                <a16:creationId xmlns:a16="http://schemas.microsoft.com/office/drawing/2014/main" id="{6F2903FC-DB49-F44B-82DD-EABC444FAC0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511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2. TALEP, ARZ VE FİYAT</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Piyasa Dengesi</a:t>
            </a:r>
          </a:p>
        </p:txBody>
      </p:sp>
      <p:sp>
        <p:nvSpPr>
          <p:cNvPr id="3" name="İçerik Yer Tutucusu 2"/>
          <p:cNvSpPr>
            <a:spLocks noGrp="1"/>
          </p:cNvSpPr>
          <p:nvPr>
            <p:ph idx="1"/>
          </p:nvPr>
        </p:nvSpPr>
        <p:spPr/>
        <p:txBody>
          <a:bodyPr>
            <a:normAutofit/>
          </a:bodyPr>
          <a:lstStyle/>
          <a:p>
            <a:endParaRPr lang="tr-TR" sz="2800" dirty="0">
              <a:solidFill>
                <a:schemeClr val="tx1">
                  <a:lumMod val="85000"/>
                  <a:lumOff val="15000"/>
                </a:schemeClr>
              </a:solidFill>
            </a:endParaRPr>
          </a:p>
          <a:p>
            <a:r>
              <a:rPr lang="tr-TR" sz="2800" dirty="0">
                <a:solidFill>
                  <a:schemeClr val="tx1">
                    <a:lumMod val="85000"/>
                    <a:lumOff val="15000"/>
                  </a:schemeClr>
                </a:solidFill>
              </a:rPr>
              <a:t>Arz ve talebin bir araya gelmesiyle </a:t>
            </a:r>
            <a:r>
              <a:rPr lang="tr-TR" sz="2800" dirty="0">
                <a:solidFill>
                  <a:schemeClr val="accent2"/>
                </a:solidFill>
              </a:rPr>
              <a:t>piyasa</a:t>
            </a:r>
            <a:r>
              <a:rPr lang="tr-TR" sz="2800" dirty="0">
                <a:solidFill>
                  <a:schemeClr val="tx1">
                    <a:lumMod val="85000"/>
                    <a:lumOff val="15000"/>
                  </a:schemeClr>
                </a:solidFill>
              </a:rPr>
              <a:t> oluşur. Piyasada tüketicilerin ve firmaların çıkarları zıt yönde çakışır. </a:t>
            </a:r>
            <a:r>
              <a:rPr lang="tr-TR" sz="2800" dirty="0">
                <a:solidFill>
                  <a:schemeClr val="accent2"/>
                </a:solidFill>
              </a:rPr>
              <a:t>Denge,</a:t>
            </a:r>
            <a:r>
              <a:rPr lang="tr-TR" sz="2800" dirty="0">
                <a:solidFill>
                  <a:schemeClr val="tx1">
                    <a:lumMod val="85000"/>
                    <a:lumOff val="15000"/>
                  </a:schemeClr>
                </a:solidFill>
              </a:rPr>
              <a:t> zıt güçler arasında bir uzlaşmayı ifade eder. </a:t>
            </a:r>
          </a:p>
          <a:p>
            <a:endParaRPr lang="tr-TR" dirty="0">
              <a:solidFill>
                <a:schemeClr val="tx1">
                  <a:lumMod val="85000"/>
                  <a:lumOff val="15000"/>
                </a:schemeClr>
              </a:solidFill>
            </a:endParaRPr>
          </a:p>
          <a:p>
            <a:pPr marL="0" indent="0">
              <a:buNone/>
            </a:pPr>
            <a:r>
              <a:rPr lang="tr-TR" dirty="0"/>
              <a:t>	</a:t>
            </a:r>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7.10.2025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906533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15546"/>
            <a:ext cx="8915400" cy="5095676"/>
          </a:xfrm>
        </p:spPr>
        <p:txBody>
          <a:bodyPr>
            <a:normAutofit/>
          </a:bodyPr>
          <a:lstStyle/>
          <a:p>
            <a:r>
              <a:rPr lang="tr-TR" sz="2800" dirty="0">
                <a:solidFill>
                  <a:schemeClr val="tx1">
                    <a:lumMod val="85000"/>
                    <a:lumOff val="15000"/>
                  </a:schemeClr>
                </a:solidFill>
              </a:rPr>
              <a:t>Arz ve talep eğrisinin kesiştiği nokta → denge fiyatı ve denge miktarı</a:t>
            </a:r>
          </a:p>
          <a:p>
            <a:endParaRPr lang="tr-TR" sz="2800" dirty="0">
              <a:solidFill>
                <a:schemeClr val="tx1">
                  <a:lumMod val="85000"/>
                  <a:lumOff val="15000"/>
                </a:schemeClr>
              </a:solidFill>
            </a:endParaRPr>
          </a:p>
          <a:p>
            <a:r>
              <a:rPr lang="tr-TR" sz="2800" dirty="0">
                <a:solidFill>
                  <a:schemeClr val="tx1">
                    <a:lumMod val="85000"/>
                    <a:lumOff val="15000"/>
                  </a:schemeClr>
                </a:solidFill>
              </a:rPr>
              <a:t>Bu noktada:</a:t>
            </a:r>
          </a:p>
          <a:p>
            <a:pPr lvl="1"/>
            <a:r>
              <a:rPr lang="tr-TR" sz="2600" dirty="0">
                <a:solidFill>
                  <a:schemeClr val="tx1">
                    <a:lumMod val="85000"/>
                    <a:lumOff val="15000"/>
                  </a:schemeClr>
                </a:solidFill>
              </a:rPr>
              <a:t>Ne aşırı arz vardır,</a:t>
            </a:r>
          </a:p>
          <a:p>
            <a:pPr lvl="1"/>
            <a:r>
              <a:rPr lang="tr-TR" sz="2600" dirty="0">
                <a:solidFill>
                  <a:schemeClr val="tx1">
                    <a:lumMod val="85000"/>
                    <a:lumOff val="15000"/>
                  </a:schemeClr>
                </a:solidFill>
              </a:rPr>
              <a:t>Ne de aşırı talep vardır.</a:t>
            </a:r>
          </a:p>
          <a:p>
            <a:endParaRPr lang="tr-TR" sz="2800" dirty="0">
              <a:solidFill>
                <a:schemeClr val="tx1">
                  <a:lumMod val="85000"/>
                  <a:lumOff val="15000"/>
                </a:schemeClr>
              </a:solidFill>
            </a:endParaRPr>
          </a:p>
          <a:p>
            <a:endParaRPr lang="tr-TR" dirty="0">
              <a:solidFill>
                <a:schemeClr val="tx1">
                  <a:lumMod val="85000"/>
                  <a:lumOff val="15000"/>
                </a:schemeClr>
              </a:solidFill>
            </a:endParaRPr>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8.10.2025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89518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66119"/>
            <a:ext cx="8915400" cy="5145103"/>
          </a:xfrm>
        </p:spPr>
        <p:txBody>
          <a:bodyPr>
            <a:normAutofit/>
          </a:bodyPr>
          <a:lstStyle/>
          <a:p>
            <a:r>
              <a:rPr lang="tr-TR" sz="2800" dirty="0">
                <a:solidFill>
                  <a:schemeClr val="tx1">
                    <a:lumMod val="85000"/>
                    <a:lumOff val="15000"/>
                  </a:schemeClr>
                </a:solidFill>
              </a:rPr>
              <a:t>Fiyat denge noktasından yüksek olduğunda arz edilen miktar talep edilen miktardan fazla olacak ve </a:t>
            </a:r>
            <a:r>
              <a:rPr lang="tr-TR" sz="2800" dirty="0">
                <a:solidFill>
                  <a:schemeClr val="accent2"/>
                </a:solidFill>
              </a:rPr>
              <a:t>arz fazlası </a:t>
            </a:r>
            <a:r>
              <a:rPr lang="tr-TR" sz="2800" dirty="0">
                <a:solidFill>
                  <a:schemeClr val="tx1">
                    <a:lumMod val="85000"/>
                    <a:lumOff val="15000"/>
                  </a:schemeClr>
                </a:solidFill>
              </a:rPr>
              <a:t>oluşacaktır. </a:t>
            </a:r>
          </a:p>
          <a:p>
            <a:endParaRPr lang="tr-TR" sz="2800" dirty="0">
              <a:solidFill>
                <a:schemeClr val="tx1">
                  <a:lumMod val="85000"/>
                  <a:lumOff val="15000"/>
                </a:schemeClr>
              </a:solidFill>
            </a:endParaRPr>
          </a:p>
          <a:p>
            <a:r>
              <a:rPr lang="tr-TR" sz="2800" dirty="0">
                <a:solidFill>
                  <a:schemeClr val="tx1">
                    <a:lumMod val="85000"/>
                    <a:lumOff val="15000"/>
                  </a:schemeClr>
                </a:solidFill>
              </a:rPr>
              <a:t>Fiyat denge noktasının altında olduğunda ise talep edilen miktar arz edilen miktardan fazla olacak ve </a:t>
            </a:r>
            <a:r>
              <a:rPr lang="tr-TR" sz="2800" dirty="0">
                <a:solidFill>
                  <a:schemeClr val="accent2"/>
                </a:solidFill>
              </a:rPr>
              <a:t>talep fazlası </a:t>
            </a:r>
            <a:r>
              <a:rPr lang="tr-TR" sz="2800" dirty="0">
                <a:solidFill>
                  <a:schemeClr val="tx1">
                    <a:lumMod val="85000"/>
                    <a:lumOff val="15000"/>
                  </a:schemeClr>
                </a:solidFill>
              </a:rPr>
              <a:t>oluşacaktır. Her iki durumda da piyasada denge olmayacaktır.</a:t>
            </a:r>
          </a:p>
          <a:p>
            <a:endParaRPr lang="tr-TR" dirty="0">
              <a:solidFill>
                <a:schemeClr val="tx1">
                  <a:lumMod val="85000"/>
                  <a:lumOff val="15000"/>
                </a:schemeClr>
              </a:solidFill>
            </a:endParaRPr>
          </a:p>
          <a:p>
            <a:pPr marL="0" indent="0">
              <a:buNone/>
            </a:pPr>
            <a:endParaRPr lang="tr-TR" dirty="0"/>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8.10.2025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402660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425" y="1425889"/>
            <a:ext cx="9080973" cy="4006222"/>
          </a:xfrm>
          <a:prstGeom prst="rect">
            <a:avLst/>
          </a:prstGeom>
        </p:spPr>
      </p:pic>
      <p:sp>
        <p:nvSpPr>
          <p:cNvPr id="5" name="Veri Yer Tutucusu 4">
            <a:extLst>
              <a:ext uri="{FF2B5EF4-FFF2-40B4-BE49-F238E27FC236}">
                <a16:creationId xmlns:a16="http://schemas.microsoft.com/office/drawing/2014/main" id="{1B5BD97B-C273-1444-A3AD-BB6E5924EBD3}"/>
              </a:ext>
            </a:extLst>
          </p:cNvPr>
          <p:cNvSpPr>
            <a:spLocks noGrp="1"/>
          </p:cNvSpPr>
          <p:nvPr>
            <p:ph type="dt" sz="half" idx="10"/>
          </p:nvPr>
        </p:nvSpPr>
        <p:spPr/>
        <p:txBody>
          <a:bodyPr/>
          <a:lstStyle/>
          <a:p>
            <a:fld id="{D181A6A7-4D0B-F540-95FA-329A09188928}" type="datetime1">
              <a:rPr lang="tr-TR" smtClean="0"/>
              <a:t>7.10.2025</a:t>
            </a:fld>
            <a:endParaRPr lang="tr-TR"/>
          </a:p>
        </p:txBody>
      </p:sp>
      <p:sp>
        <p:nvSpPr>
          <p:cNvPr id="6" name="Alt Bilgi Yer Tutucusu 5">
            <a:extLst>
              <a:ext uri="{FF2B5EF4-FFF2-40B4-BE49-F238E27FC236}">
                <a16:creationId xmlns:a16="http://schemas.microsoft.com/office/drawing/2014/main" id="{D68E1205-55C8-8441-BBE6-31D383C95979}"/>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50510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119" y="1532238"/>
            <a:ext cx="5411295" cy="379352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736" y="1532238"/>
            <a:ext cx="4334960" cy="3793524"/>
          </a:xfrm>
          <a:prstGeom prst="rect">
            <a:avLst/>
          </a:prstGeom>
        </p:spPr>
      </p:pic>
      <p:sp>
        <p:nvSpPr>
          <p:cNvPr id="4" name="Veri Yer Tutucusu 3">
            <a:extLst>
              <a:ext uri="{FF2B5EF4-FFF2-40B4-BE49-F238E27FC236}">
                <a16:creationId xmlns:a16="http://schemas.microsoft.com/office/drawing/2014/main" id="{9EBCA389-143B-974A-B60C-9E2FFAF21AAF}"/>
              </a:ext>
            </a:extLst>
          </p:cNvPr>
          <p:cNvSpPr>
            <a:spLocks noGrp="1"/>
          </p:cNvSpPr>
          <p:nvPr>
            <p:ph type="dt" sz="half" idx="10"/>
          </p:nvPr>
        </p:nvSpPr>
        <p:spPr/>
        <p:txBody>
          <a:bodyPr/>
          <a:lstStyle/>
          <a:p>
            <a:fld id="{C9B19717-F78A-D042-A957-77B4358CF3BF}" type="datetime1">
              <a:rPr lang="tr-TR" smtClean="0"/>
              <a:t>7.10.2025</a:t>
            </a:fld>
            <a:endParaRPr lang="tr-TR"/>
          </a:p>
        </p:txBody>
      </p:sp>
      <p:sp>
        <p:nvSpPr>
          <p:cNvPr id="7" name="Alt Bilgi Yer Tutucusu 6">
            <a:extLst>
              <a:ext uri="{FF2B5EF4-FFF2-40B4-BE49-F238E27FC236}">
                <a16:creationId xmlns:a16="http://schemas.microsoft.com/office/drawing/2014/main" id="{EDCF5A49-F5EA-0A40-9FA6-DF1D5BED560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5145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691978"/>
            <a:ext cx="8915400" cy="6166022"/>
          </a:xfrm>
        </p:spPr>
        <p:txBody>
          <a:bodyPr>
            <a:normAutofit/>
          </a:bodyPr>
          <a:lstStyle/>
          <a:p>
            <a:endParaRPr lang="tr-TR" sz="2400" b="1" dirty="0">
              <a:solidFill>
                <a:schemeClr val="accent2"/>
              </a:solidFill>
            </a:endParaRPr>
          </a:p>
          <a:p>
            <a:r>
              <a:rPr lang="tr-TR" sz="2400" b="1" dirty="0">
                <a:solidFill>
                  <a:schemeClr val="accent2"/>
                </a:solidFill>
              </a:rPr>
              <a:t>Talebi Etkileyen Faktörler:</a:t>
            </a:r>
          </a:p>
          <a:p>
            <a:pPr lvl="1"/>
            <a:r>
              <a:rPr lang="tr-TR" sz="2400" dirty="0"/>
              <a:t>Malın fiyatı</a:t>
            </a:r>
          </a:p>
          <a:p>
            <a:pPr lvl="1"/>
            <a:r>
              <a:rPr lang="tr-TR" sz="2400" dirty="0"/>
              <a:t>İlişkili diğer malların fiyatları</a:t>
            </a:r>
          </a:p>
          <a:p>
            <a:pPr lvl="1"/>
            <a:r>
              <a:rPr lang="tr-TR" sz="2400" dirty="0"/>
              <a:t>Gelir</a:t>
            </a:r>
          </a:p>
          <a:p>
            <a:pPr lvl="1"/>
            <a:r>
              <a:rPr lang="tr-TR" sz="2400" dirty="0"/>
              <a:t>Gelir dağılımı</a:t>
            </a:r>
          </a:p>
          <a:p>
            <a:pPr lvl="1"/>
            <a:r>
              <a:rPr lang="tr-TR" sz="2400" dirty="0"/>
              <a:t>Nüfus ve demografi</a:t>
            </a:r>
          </a:p>
          <a:p>
            <a:pPr lvl="1"/>
            <a:r>
              <a:rPr lang="tr-TR" sz="2400" dirty="0"/>
              <a:t>Zevk ve Tercihler</a:t>
            </a:r>
          </a:p>
          <a:p>
            <a:pPr lvl="1"/>
            <a:r>
              <a:rPr lang="tr-TR" sz="2400" dirty="0"/>
              <a:t>Reel faiz oranı</a:t>
            </a:r>
          </a:p>
          <a:p>
            <a:pPr lvl="1"/>
            <a:r>
              <a:rPr lang="tr-TR" sz="2400" dirty="0"/>
              <a:t>Geleceğe yönelik fiyat ve gelir beklentileri</a:t>
            </a:r>
          </a:p>
          <a:p>
            <a:endParaRPr lang="tr-TR" sz="2400" dirty="0"/>
          </a:p>
        </p:txBody>
      </p:sp>
      <p:sp>
        <p:nvSpPr>
          <p:cNvPr id="4" name="Veri Yer Tutucusu 3">
            <a:extLst>
              <a:ext uri="{FF2B5EF4-FFF2-40B4-BE49-F238E27FC236}">
                <a16:creationId xmlns:a16="http://schemas.microsoft.com/office/drawing/2014/main" id="{42BABD58-FEFA-BB40-8C17-EA33B52FD97A}"/>
              </a:ext>
            </a:extLst>
          </p:cNvPr>
          <p:cNvSpPr>
            <a:spLocks noGrp="1"/>
          </p:cNvSpPr>
          <p:nvPr>
            <p:ph type="dt" sz="half" idx="10"/>
          </p:nvPr>
        </p:nvSpPr>
        <p:spPr/>
        <p:txBody>
          <a:bodyPr/>
          <a:lstStyle/>
          <a:p>
            <a:fld id="{E0F75B4F-6B32-B842-A445-0ADA36C020FA}" type="datetime1">
              <a:rPr lang="tr-TR" smtClean="0"/>
              <a:t>7.10.2025</a:t>
            </a:fld>
            <a:endParaRPr lang="tr-TR"/>
          </a:p>
        </p:txBody>
      </p:sp>
      <p:sp>
        <p:nvSpPr>
          <p:cNvPr id="5" name="Alt Bilgi Yer Tutucusu 4">
            <a:extLst>
              <a:ext uri="{FF2B5EF4-FFF2-40B4-BE49-F238E27FC236}">
                <a16:creationId xmlns:a16="http://schemas.microsoft.com/office/drawing/2014/main" id="{B7EE4590-26D4-BF41-B099-345995552E9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058120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608" y="1280984"/>
            <a:ext cx="4908798" cy="397994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1280984"/>
            <a:ext cx="5181600" cy="3979942"/>
          </a:xfrm>
          <a:prstGeom prst="rect">
            <a:avLst/>
          </a:prstGeom>
        </p:spPr>
      </p:pic>
      <p:sp>
        <p:nvSpPr>
          <p:cNvPr id="4" name="Veri Yer Tutucusu 3">
            <a:extLst>
              <a:ext uri="{FF2B5EF4-FFF2-40B4-BE49-F238E27FC236}">
                <a16:creationId xmlns:a16="http://schemas.microsoft.com/office/drawing/2014/main" id="{4DA9E13F-1C6A-B341-BD18-F251AE64E37E}"/>
              </a:ext>
            </a:extLst>
          </p:cNvPr>
          <p:cNvSpPr>
            <a:spLocks noGrp="1"/>
          </p:cNvSpPr>
          <p:nvPr>
            <p:ph type="dt" sz="half" idx="10"/>
          </p:nvPr>
        </p:nvSpPr>
        <p:spPr/>
        <p:txBody>
          <a:bodyPr/>
          <a:lstStyle/>
          <a:p>
            <a:fld id="{8061868A-0315-AF4A-970E-D8083687DEF3}" type="datetime1">
              <a:rPr lang="tr-TR" smtClean="0"/>
              <a:t>7.10.2025</a:t>
            </a:fld>
            <a:endParaRPr lang="tr-TR"/>
          </a:p>
        </p:txBody>
      </p:sp>
      <p:sp>
        <p:nvSpPr>
          <p:cNvPr id="5" name="Alt Bilgi Yer Tutucusu 4">
            <a:extLst>
              <a:ext uri="{FF2B5EF4-FFF2-40B4-BE49-F238E27FC236}">
                <a16:creationId xmlns:a16="http://schemas.microsoft.com/office/drawing/2014/main" id="{F9E2E106-5C5A-524B-89FD-3D42CD8DEE07}"/>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95304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2. TALEP, ARZ VE FİYAT</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Denge Fiyatı ve Miktarında Değişme</a:t>
            </a:r>
          </a:p>
        </p:txBody>
      </p:sp>
      <p:sp>
        <p:nvSpPr>
          <p:cNvPr id="3" name="İçerik Yer Tutucusu 2"/>
          <p:cNvSpPr>
            <a:spLocks noGrp="1"/>
          </p:cNvSpPr>
          <p:nvPr>
            <p:ph idx="1"/>
          </p:nvPr>
        </p:nvSpPr>
        <p:spPr/>
        <p:txBody>
          <a:bodyPr>
            <a:normAutofit lnSpcReduction="10000"/>
          </a:bodyPr>
          <a:lstStyle/>
          <a:p>
            <a:r>
              <a:rPr lang="tr-TR" sz="2800" dirty="0">
                <a:solidFill>
                  <a:schemeClr val="tx1">
                    <a:lumMod val="85000"/>
                    <a:lumOff val="15000"/>
                  </a:schemeClr>
                </a:solidFill>
              </a:rPr>
              <a:t>Talep artışı → Fiyat yükselir, miktar artar.</a:t>
            </a:r>
          </a:p>
          <a:p>
            <a:endParaRPr lang="tr-TR" sz="2800" dirty="0">
              <a:solidFill>
                <a:schemeClr val="tx1">
                  <a:lumMod val="85000"/>
                  <a:lumOff val="15000"/>
                </a:schemeClr>
              </a:solidFill>
            </a:endParaRPr>
          </a:p>
          <a:p>
            <a:r>
              <a:rPr lang="tr-TR" sz="2800" dirty="0">
                <a:solidFill>
                  <a:schemeClr val="tx1">
                    <a:lumMod val="85000"/>
                    <a:lumOff val="15000"/>
                  </a:schemeClr>
                </a:solidFill>
              </a:rPr>
              <a:t>Talep azalması → Fiyat düşer, miktar azalır.</a:t>
            </a:r>
          </a:p>
          <a:p>
            <a:endParaRPr lang="tr-TR" sz="2800" dirty="0">
              <a:solidFill>
                <a:schemeClr val="tx1">
                  <a:lumMod val="85000"/>
                  <a:lumOff val="15000"/>
                </a:schemeClr>
              </a:solidFill>
            </a:endParaRPr>
          </a:p>
          <a:p>
            <a:r>
              <a:rPr lang="tr-TR" sz="2800" dirty="0">
                <a:solidFill>
                  <a:schemeClr val="tx1">
                    <a:lumMod val="85000"/>
                    <a:lumOff val="15000"/>
                  </a:schemeClr>
                </a:solidFill>
              </a:rPr>
              <a:t>Arz artışı → Fiyat düşer, miktar artar.</a:t>
            </a:r>
          </a:p>
          <a:p>
            <a:endParaRPr lang="tr-TR" sz="2800" dirty="0">
              <a:solidFill>
                <a:schemeClr val="tx1">
                  <a:lumMod val="85000"/>
                  <a:lumOff val="15000"/>
                </a:schemeClr>
              </a:solidFill>
            </a:endParaRPr>
          </a:p>
          <a:p>
            <a:r>
              <a:rPr lang="tr-TR" sz="2800" dirty="0">
                <a:solidFill>
                  <a:schemeClr val="tx1">
                    <a:lumMod val="85000"/>
                    <a:lumOff val="15000"/>
                  </a:schemeClr>
                </a:solidFill>
              </a:rPr>
              <a:t>Arz azalması → Fiyat yükselir, miktar azalır.</a:t>
            </a:r>
          </a:p>
          <a:p>
            <a:endParaRPr lang="tr-TR" sz="2800" dirty="0">
              <a:solidFill>
                <a:schemeClr val="tx1">
                  <a:lumMod val="85000"/>
                  <a:lumOff val="15000"/>
                </a:schemeClr>
              </a:solidFill>
            </a:endParaRPr>
          </a:p>
          <a:p>
            <a:endParaRPr lang="tr-TR" dirty="0">
              <a:solidFill>
                <a:schemeClr val="tx1">
                  <a:lumMod val="85000"/>
                  <a:lumOff val="15000"/>
                </a:schemeClr>
              </a:solidFill>
            </a:endParaRPr>
          </a:p>
          <a:p>
            <a:pPr marL="0" indent="0">
              <a:buNone/>
            </a:pPr>
            <a:endParaRPr lang="tr-TR" dirty="0"/>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8.10.2025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788044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277" y="1545895"/>
            <a:ext cx="4557494" cy="377762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365" y="1534482"/>
            <a:ext cx="4409653" cy="3789035"/>
          </a:xfrm>
          <a:prstGeom prst="rect">
            <a:avLst/>
          </a:prstGeom>
        </p:spPr>
      </p:pic>
      <p:sp>
        <p:nvSpPr>
          <p:cNvPr id="4" name="Veri Yer Tutucusu 3">
            <a:extLst>
              <a:ext uri="{FF2B5EF4-FFF2-40B4-BE49-F238E27FC236}">
                <a16:creationId xmlns:a16="http://schemas.microsoft.com/office/drawing/2014/main" id="{7C92160B-6FC9-D54A-B1B1-1AE20A98539D}"/>
              </a:ext>
            </a:extLst>
          </p:cNvPr>
          <p:cNvSpPr>
            <a:spLocks noGrp="1"/>
          </p:cNvSpPr>
          <p:nvPr>
            <p:ph type="dt" sz="half" idx="10"/>
          </p:nvPr>
        </p:nvSpPr>
        <p:spPr/>
        <p:txBody>
          <a:bodyPr/>
          <a:lstStyle/>
          <a:p>
            <a:fld id="{39D64DC6-02AE-5341-BA74-AD557D4C0DA3}" type="datetime1">
              <a:rPr lang="tr-TR" smtClean="0"/>
              <a:t>7.10.2025</a:t>
            </a:fld>
            <a:endParaRPr lang="tr-TR"/>
          </a:p>
        </p:txBody>
      </p:sp>
      <p:sp>
        <p:nvSpPr>
          <p:cNvPr id="5" name="Alt Bilgi Yer Tutucusu 4">
            <a:extLst>
              <a:ext uri="{FF2B5EF4-FFF2-40B4-BE49-F238E27FC236}">
                <a16:creationId xmlns:a16="http://schemas.microsoft.com/office/drawing/2014/main" id="{F1DF48A0-69EE-824B-AD78-F80E31B7192E}"/>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172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205" y="1618078"/>
            <a:ext cx="4604668" cy="3578195"/>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155" y="1618078"/>
            <a:ext cx="4458457" cy="3621843"/>
          </a:xfrm>
          <a:prstGeom prst="rect">
            <a:avLst/>
          </a:prstGeom>
        </p:spPr>
      </p:pic>
      <p:sp>
        <p:nvSpPr>
          <p:cNvPr id="4" name="Veri Yer Tutucusu 3">
            <a:extLst>
              <a:ext uri="{FF2B5EF4-FFF2-40B4-BE49-F238E27FC236}">
                <a16:creationId xmlns:a16="http://schemas.microsoft.com/office/drawing/2014/main" id="{55251804-6CFF-A54D-9795-D4067872F6CC}"/>
              </a:ext>
            </a:extLst>
          </p:cNvPr>
          <p:cNvSpPr>
            <a:spLocks noGrp="1"/>
          </p:cNvSpPr>
          <p:nvPr>
            <p:ph type="dt" sz="half" idx="10"/>
          </p:nvPr>
        </p:nvSpPr>
        <p:spPr/>
        <p:txBody>
          <a:bodyPr/>
          <a:lstStyle/>
          <a:p>
            <a:fld id="{40B3C947-A1B3-7F41-8E10-0F22771F0189}" type="datetime1">
              <a:rPr lang="tr-TR" smtClean="0"/>
              <a:t>7.10.2025</a:t>
            </a:fld>
            <a:endParaRPr lang="tr-TR"/>
          </a:p>
        </p:txBody>
      </p:sp>
      <p:sp>
        <p:nvSpPr>
          <p:cNvPr id="5" name="Alt Bilgi Yer Tutucusu 4">
            <a:extLst>
              <a:ext uri="{FF2B5EF4-FFF2-40B4-BE49-F238E27FC236}">
                <a16:creationId xmlns:a16="http://schemas.microsoft.com/office/drawing/2014/main" id="{C949D554-C21C-0141-A3C3-A6972E94D8A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580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7735" y="1039848"/>
            <a:ext cx="5202951" cy="4778304"/>
          </a:xfrm>
          <a:prstGeom prst="rect">
            <a:avLst/>
          </a:prstGeom>
        </p:spPr>
      </p:pic>
      <p:sp>
        <p:nvSpPr>
          <p:cNvPr id="4" name="Veri Yer Tutucusu 3">
            <a:extLst>
              <a:ext uri="{FF2B5EF4-FFF2-40B4-BE49-F238E27FC236}">
                <a16:creationId xmlns:a16="http://schemas.microsoft.com/office/drawing/2014/main" id="{D13BB8C9-2325-C147-82FF-9F475E3DB91E}"/>
              </a:ext>
            </a:extLst>
          </p:cNvPr>
          <p:cNvSpPr>
            <a:spLocks noGrp="1"/>
          </p:cNvSpPr>
          <p:nvPr>
            <p:ph type="dt" sz="half" idx="10"/>
          </p:nvPr>
        </p:nvSpPr>
        <p:spPr/>
        <p:txBody>
          <a:bodyPr/>
          <a:lstStyle/>
          <a:p>
            <a:fld id="{7AC225F3-1469-1641-868F-855EFB5FE29E}" type="datetime1">
              <a:rPr lang="tr-TR" smtClean="0"/>
              <a:t>7.10.2025</a:t>
            </a:fld>
            <a:endParaRPr lang="tr-TR"/>
          </a:p>
        </p:txBody>
      </p:sp>
      <p:sp>
        <p:nvSpPr>
          <p:cNvPr id="5" name="Alt Bilgi Yer Tutucusu 4">
            <a:extLst>
              <a:ext uri="{FF2B5EF4-FFF2-40B4-BE49-F238E27FC236}">
                <a16:creationId xmlns:a16="http://schemas.microsoft.com/office/drawing/2014/main" id="{E6DEEB9B-D171-6D4D-802C-EA1435C8C8A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9368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5" name="Resim 4">
            <a:extLst>
              <a:ext uri="{FF2B5EF4-FFF2-40B4-BE49-F238E27FC236}">
                <a16:creationId xmlns:a16="http://schemas.microsoft.com/office/drawing/2014/main" id="{1734385C-6B2D-3143-B031-3CC41709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96982"/>
            <a:ext cx="7824685" cy="6761018"/>
          </a:xfrm>
          <a:prstGeom prst="rect">
            <a:avLst/>
          </a:prstGeom>
        </p:spPr>
      </p:pic>
      <p:sp>
        <p:nvSpPr>
          <p:cNvPr id="2" name="Veri Yer Tutucusu 1">
            <a:extLst>
              <a:ext uri="{FF2B5EF4-FFF2-40B4-BE49-F238E27FC236}">
                <a16:creationId xmlns:a16="http://schemas.microsoft.com/office/drawing/2014/main" id="{6792A623-B1E5-CA4A-A14A-B7A7E27ACA18}"/>
              </a:ext>
            </a:extLst>
          </p:cNvPr>
          <p:cNvSpPr>
            <a:spLocks noGrp="1"/>
          </p:cNvSpPr>
          <p:nvPr>
            <p:ph type="dt" sz="half" idx="10"/>
          </p:nvPr>
        </p:nvSpPr>
        <p:spPr/>
        <p:txBody>
          <a:bodyPr/>
          <a:lstStyle/>
          <a:p>
            <a:fld id="{5733E0C0-19DA-5D47-A85D-CE14D33B7118}" type="datetime1">
              <a:rPr lang="tr-TR" smtClean="0"/>
              <a:t>7.10.2025</a:t>
            </a:fld>
            <a:endParaRPr lang="tr-TR"/>
          </a:p>
        </p:txBody>
      </p:sp>
      <p:sp>
        <p:nvSpPr>
          <p:cNvPr id="4" name="Alt Bilgi Yer Tutucusu 3">
            <a:extLst>
              <a:ext uri="{FF2B5EF4-FFF2-40B4-BE49-F238E27FC236}">
                <a16:creationId xmlns:a16="http://schemas.microsoft.com/office/drawing/2014/main" id="{13B83DDA-C46E-4F45-B3A3-3145A3C4F69B}"/>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435523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4" name="Resim 3">
            <a:extLst>
              <a:ext uri="{FF2B5EF4-FFF2-40B4-BE49-F238E27FC236}">
                <a16:creationId xmlns:a16="http://schemas.microsoft.com/office/drawing/2014/main" id="{65F0EA26-66A4-A34A-AF23-2BEBE8AD9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711788"/>
            <a:ext cx="8290791" cy="5434423"/>
          </a:xfrm>
          <a:prstGeom prst="rect">
            <a:avLst/>
          </a:prstGeom>
        </p:spPr>
      </p:pic>
      <p:sp>
        <p:nvSpPr>
          <p:cNvPr id="2" name="Veri Yer Tutucusu 1">
            <a:extLst>
              <a:ext uri="{FF2B5EF4-FFF2-40B4-BE49-F238E27FC236}">
                <a16:creationId xmlns:a16="http://schemas.microsoft.com/office/drawing/2014/main" id="{EDF903F5-37D0-4D44-918B-36825FD0754A}"/>
              </a:ext>
            </a:extLst>
          </p:cNvPr>
          <p:cNvSpPr>
            <a:spLocks noGrp="1"/>
          </p:cNvSpPr>
          <p:nvPr>
            <p:ph type="dt" sz="half" idx="10"/>
          </p:nvPr>
        </p:nvSpPr>
        <p:spPr/>
        <p:txBody>
          <a:bodyPr/>
          <a:lstStyle/>
          <a:p>
            <a:fld id="{FABEACD6-851F-1147-BAA2-797FC475CC23}" type="datetime1">
              <a:rPr lang="tr-TR" smtClean="0"/>
              <a:t>7.10.2025</a:t>
            </a:fld>
            <a:endParaRPr lang="tr-TR"/>
          </a:p>
        </p:txBody>
      </p:sp>
      <p:sp>
        <p:nvSpPr>
          <p:cNvPr id="5" name="Alt Bilgi Yer Tutucusu 4">
            <a:extLst>
              <a:ext uri="{FF2B5EF4-FFF2-40B4-BE49-F238E27FC236}">
                <a16:creationId xmlns:a16="http://schemas.microsoft.com/office/drawing/2014/main" id="{853E981A-DD6F-9543-919A-2A46A4DBA30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598169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5" name="Resim 4">
            <a:extLst>
              <a:ext uri="{FF2B5EF4-FFF2-40B4-BE49-F238E27FC236}">
                <a16:creationId xmlns:a16="http://schemas.microsoft.com/office/drawing/2014/main" id="{3AFE5EFF-F198-8743-8B5B-EE88502AC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0"/>
            <a:ext cx="7013576" cy="6858000"/>
          </a:xfrm>
          <a:prstGeom prst="rect">
            <a:avLst/>
          </a:prstGeom>
        </p:spPr>
      </p:pic>
      <p:sp>
        <p:nvSpPr>
          <p:cNvPr id="2" name="Veri Yer Tutucusu 1">
            <a:extLst>
              <a:ext uri="{FF2B5EF4-FFF2-40B4-BE49-F238E27FC236}">
                <a16:creationId xmlns:a16="http://schemas.microsoft.com/office/drawing/2014/main" id="{F63809AF-FE01-4844-B50D-11F0ED526BC9}"/>
              </a:ext>
            </a:extLst>
          </p:cNvPr>
          <p:cNvSpPr>
            <a:spLocks noGrp="1"/>
          </p:cNvSpPr>
          <p:nvPr>
            <p:ph type="dt" sz="half" idx="10"/>
          </p:nvPr>
        </p:nvSpPr>
        <p:spPr/>
        <p:txBody>
          <a:bodyPr/>
          <a:lstStyle/>
          <a:p>
            <a:fld id="{024284A3-EC57-AF40-863C-F1114881E1EF}" type="datetime1">
              <a:rPr lang="tr-TR" smtClean="0"/>
              <a:t>7.10.2025</a:t>
            </a:fld>
            <a:endParaRPr lang="tr-TR"/>
          </a:p>
        </p:txBody>
      </p:sp>
      <p:sp>
        <p:nvSpPr>
          <p:cNvPr id="4" name="Alt Bilgi Yer Tutucusu 3">
            <a:extLst>
              <a:ext uri="{FF2B5EF4-FFF2-40B4-BE49-F238E27FC236}">
                <a16:creationId xmlns:a16="http://schemas.microsoft.com/office/drawing/2014/main" id="{943B6AA6-94FD-104F-AFB5-214113F6DC4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161394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solidFill>
                <a:schemeClr val="tx1">
                  <a:lumMod val="85000"/>
                  <a:lumOff val="15000"/>
                </a:schemeClr>
              </a:solidFill>
            </a:endParaRPr>
          </a:p>
          <a:p>
            <a:pPr marL="0" indent="0">
              <a:buNone/>
            </a:pPr>
            <a:r>
              <a:rPr lang="tr-TR" dirty="0"/>
              <a:t>	</a:t>
            </a:r>
          </a:p>
        </p:txBody>
      </p:sp>
      <p:pic>
        <p:nvPicPr>
          <p:cNvPr id="4" name="Resim 3">
            <a:extLst>
              <a:ext uri="{FF2B5EF4-FFF2-40B4-BE49-F238E27FC236}">
                <a16:creationId xmlns:a16="http://schemas.microsoft.com/office/drawing/2014/main" id="{438F099A-8614-4D44-80AD-474070DC8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816841"/>
            <a:ext cx="8485742" cy="5224318"/>
          </a:xfrm>
          <a:prstGeom prst="rect">
            <a:avLst/>
          </a:prstGeom>
        </p:spPr>
      </p:pic>
      <p:sp>
        <p:nvSpPr>
          <p:cNvPr id="2" name="Veri Yer Tutucusu 1">
            <a:extLst>
              <a:ext uri="{FF2B5EF4-FFF2-40B4-BE49-F238E27FC236}">
                <a16:creationId xmlns:a16="http://schemas.microsoft.com/office/drawing/2014/main" id="{87EDADF0-970D-9945-AD98-BD2A0FA25D95}"/>
              </a:ext>
            </a:extLst>
          </p:cNvPr>
          <p:cNvSpPr>
            <a:spLocks noGrp="1"/>
          </p:cNvSpPr>
          <p:nvPr>
            <p:ph type="dt" sz="half" idx="10"/>
          </p:nvPr>
        </p:nvSpPr>
        <p:spPr/>
        <p:txBody>
          <a:bodyPr/>
          <a:lstStyle/>
          <a:p>
            <a:fld id="{B5BEBEF0-775B-5040-BBA4-B1D9BFC2E52C}" type="datetime1">
              <a:rPr lang="tr-TR" smtClean="0"/>
              <a:t>7.10.2025</a:t>
            </a:fld>
            <a:endParaRPr lang="tr-TR"/>
          </a:p>
        </p:txBody>
      </p:sp>
      <p:sp>
        <p:nvSpPr>
          <p:cNvPr id="5" name="Alt Bilgi Yer Tutucusu 4">
            <a:extLst>
              <a:ext uri="{FF2B5EF4-FFF2-40B4-BE49-F238E27FC236}">
                <a16:creationId xmlns:a16="http://schemas.microsoft.com/office/drawing/2014/main" id="{EC4C122F-162C-3A44-B27F-51B7DDB37511}"/>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649242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Güncel Örnekler</a:t>
            </a:r>
          </a:p>
        </p:txBody>
      </p:sp>
      <p:sp>
        <p:nvSpPr>
          <p:cNvPr id="3" name="İçerik Yer Tutucusu 2"/>
          <p:cNvSpPr>
            <a:spLocks noGrp="1"/>
          </p:cNvSpPr>
          <p:nvPr>
            <p:ph idx="1"/>
          </p:nvPr>
        </p:nvSpPr>
        <p:spPr>
          <a:xfrm>
            <a:off x="2589212" y="1905000"/>
            <a:ext cx="8915400" cy="4006222"/>
          </a:xfrm>
        </p:spPr>
        <p:txBody>
          <a:bodyPr>
            <a:normAutofit/>
          </a:bodyPr>
          <a:lstStyle/>
          <a:p>
            <a:r>
              <a:rPr lang="tr-TR" sz="2800" dirty="0">
                <a:solidFill>
                  <a:schemeClr val="tx1">
                    <a:lumMod val="85000"/>
                    <a:lumOff val="15000"/>
                  </a:schemeClr>
                </a:solidFill>
              </a:rPr>
              <a:t>Konut fiyatları ve faiz oranları → Talep üzerindeki etki</a:t>
            </a:r>
          </a:p>
          <a:p>
            <a:r>
              <a:rPr lang="tr-TR" sz="2800" dirty="0">
                <a:solidFill>
                  <a:schemeClr val="tx1">
                    <a:lumMod val="85000"/>
                    <a:lumOff val="15000"/>
                  </a:schemeClr>
                </a:solidFill>
              </a:rPr>
              <a:t>Enerji fiyatlarındaki değişim → Arz etkisi</a:t>
            </a:r>
          </a:p>
          <a:p>
            <a:r>
              <a:rPr lang="tr-TR" sz="2800" dirty="0">
                <a:solidFill>
                  <a:schemeClr val="tx1">
                    <a:lumMod val="85000"/>
                    <a:lumOff val="15000"/>
                  </a:schemeClr>
                </a:solidFill>
              </a:rPr>
              <a:t>Gıda fiyatları → Hem arz hem talep faktörleri</a:t>
            </a:r>
          </a:p>
          <a:p>
            <a:r>
              <a:rPr lang="tr-TR" sz="2800" dirty="0">
                <a:solidFill>
                  <a:schemeClr val="tx1">
                    <a:lumMod val="85000"/>
                    <a:lumOff val="15000"/>
                  </a:schemeClr>
                </a:solidFill>
              </a:rPr>
              <a:t>Pandemi döneminde maske talebinin artışı</a:t>
            </a:r>
          </a:p>
          <a:p>
            <a:r>
              <a:rPr lang="tr-TR" sz="2800" dirty="0">
                <a:solidFill>
                  <a:schemeClr val="tx1">
                    <a:lumMod val="85000"/>
                    <a:lumOff val="15000"/>
                  </a:schemeClr>
                </a:solidFill>
              </a:rPr>
              <a:t>Teknolojik gelişmeyle cep telefonu üretim maliyetlerinin düşmesi</a:t>
            </a:r>
          </a:p>
          <a:p>
            <a:endParaRPr lang="tr-TR" dirty="0"/>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8.10.2025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21137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40259"/>
            <a:ext cx="8915400" cy="6017741"/>
          </a:xfrm>
        </p:spPr>
        <p:txBody>
          <a:bodyPr>
            <a:normAutofit/>
          </a:bodyPr>
          <a:lstStyle/>
          <a:p>
            <a:endParaRPr lang="tr-TR" sz="2400" b="1" dirty="0">
              <a:solidFill>
                <a:schemeClr val="accent2"/>
              </a:solidFill>
            </a:endParaRPr>
          </a:p>
          <a:p>
            <a:r>
              <a:rPr lang="tr-TR" sz="2400" b="1" dirty="0">
                <a:solidFill>
                  <a:schemeClr val="accent2"/>
                </a:solidFill>
              </a:rPr>
              <a:t>Talebi Etkileyen Faktörler:</a:t>
            </a:r>
          </a:p>
          <a:p>
            <a:pPr marL="457200" lvl="1" indent="0">
              <a:buNone/>
            </a:pPr>
            <a:endParaRPr lang="tr-TR" sz="2400" b="1" dirty="0"/>
          </a:p>
          <a:p>
            <a:pPr lvl="1"/>
            <a:r>
              <a:rPr lang="tr-TR" sz="2400" b="1" dirty="0"/>
              <a:t>Malın fiyatı: </a:t>
            </a:r>
            <a:r>
              <a:rPr lang="tr-TR" sz="2400" dirty="0"/>
              <a:t>Malın fiyatı arttığında, talep edilen miktarı düşer.</a:t>
            </a:r>
          </a:p>
          <a:p>
            <a:endParaRPr lang="tr-TR" sz="2400" b="1" dirty="0"/>
          </a:p>
        </p:txBody>
      </p:sp>
      <p:sp>
        <p:nvSpPr>
          <p:cNvPr id="4" name="Veri Yer Tutucusu 3">
            <a:extLst>
              <a:ext uri="{FF2B5EF4-FFF2-40B4-BE49-F238E27FC236}">
                <a16:creationId xmlns:a16="http://schemas.microsoft.com/office/drawing/2014/main" id="{7D9D3AC3-1D79-2249-B7D0-CC4CA2FB6CE2}"/>
              </a:ext>
            </a:extLst>
          </p:cNvPr>
          <p:cNvSpPr>
            <a:spLocks noGrp="1"/>
          </p:cNvSpPr>
          <p:nvPr>
            <p:ph type="dt" sz="half" idx="10"/>
          </p:nvPr>
        </p:nvSpPr>
        <p:spPr/>
        <p:txBody>
          <a:bodyPr/>
          <a:lstStyle/>
          <a:p>
            <a:fld id="{D29BE9D6-B15C-854C-9343-8EFAD10373EC}" type="datetime1">
              <a:rPr lang="tr-TR" smtClean="0"/>
              <a:t>7.10.2025</a:t>
            </a:fld>
            <a:endParaRPr lang="tr-TR"/>
          </a:p>
        </p:txBody>
      </p:sp>
      <p:sp>
        <p:nvSpPr>
          <p:cNvPr id="5" name="Alt Bilgi Yer Tutucusu 4">
            <a:extLst>
              <a:ext uri="{FF2B5EF4-FFF2-40B4-BE49-F238E27FC236}">
                <a16:creationId xmlns:a16="http://schemas.microsoft.com/office/drawing/2014/main" id="{86469E79-4924-DF4A-A570-67B058A9CE4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846671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Sınıf İçi Etkinlik</a:t>
            </a:r>
          </a:p>
        </p:txBody>
      </p:sp>
      <p:sp>
        <p:nvSpPr>
          <p:cNvPr id="3" name="İçerik Yer Tutucusu 2"/>
          <p:cNvSpPr>
            <a:spLocks noGrp="1"/>
          </p:cNvSpPr>
          <p:nvPr>
            <p:ph idx="1"/>
          </p:nvPr>
        </p:nvSpPr>
        <p:spPr>
          <a:xfrm>
            <a:off x="2589212" y="1905000"/>
            <a:ext cx="8915400" cy="4006222"/>
          </a:xfrm>
        </p:spPr>
        <p:txBody>
          <a:bodyPr>
            <a:normAutofit/>
          </a:bodyPr>
          <a:lstStyle/>
          <a:p>
            <a:pPr marL="0" indent="0">
              <a:buNone/>
            </a:pPr>
            <a:r>
              <a:rPr lang="tr-TR" sz="2800" b="1" dirty="0">
                <a:solidFill>
                  <a:schemeClr val="tx1">
                    <a:lumMod val="85000"/>
                    <a:lumOff val="15000"/>
                  </a:schemeClr>
                </a:solidFill>
              </a:rPr>
              <a:t>Etkinlik 1: </a:t>
            </a:r>
            <a:r>
              <a:rPr lang="tr-TR" sz="2800" dirty="0">
                <a:solidFill>
                  <a:schemeClr val="tx1">
                    <a:lumMod val="85000"/>
                    <a:lumOff val="15000"/>
                  </a:schemeClr>
                </a:solidFill>
              </a:rPr>
              <a:t>Basit arz-talep grafiği çizimi.</a:t>
            </a:r>
          </a:p>
          <a:p>
            <a:pPr marL="0" indent="0">
              <a:buNone/>
            </a:pPr>
            <a:endParaRPr lang="tr-TR" sz="2800" dirty="0">
              <a:solidFill>
                <a:schemeClr val="tx1">
                  <a:lumMod val="85000"/>
                  <a:lumOff val="15000"/>
                </a:schemeClr>
              </a:solidFill>
            </a:endParaRPr>
          </a:p>
          <a:p>
            <a:pPr marL="0" indent="0">
              <a:buNone/>
            </a:pPr>
            <a:r>
              <a:rPr lang="tr-TR" sz="2800" b="1" dirty="0">
                <a:solidFill>
                  <a:schemeClr val="tx1">
                    <a:lumMod val="85000"/>
                    <a:lumOff val="15000"/>
                  </a:schemeClr>
                </a:solidFill>
              </a:rPr>
              <a:t>Etkinlik 2: </a:t>
            </a:r>
            <a:r>
              <a:rPr lang="tr-TR" sz="2800" dirty="0">
                <a:solidFill>
                  <a:schemeClr val="tx1">
                    <a:lumMod val="85000"/>
                    <a:lumOff val="15000"/>
                  </a:schemeClr>
                </a:solidFill>
              </a:rPr>
              <a:t>Arz veya talep kayması senaryosu çizimi.</a:t>
            </a:r>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8.10.2025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989279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Gelecek Hafta</a:t>
            </a:r>
          </a:p>
        </p:txBody>
      </p:sp>
      <p:sp>
        <p:nvSpPr>
          <p:cNvPr id="3" name="İçerik Yer Tutucusu 2"/>
          <p:cNvSpPr>
            <a:spLocks noGrp="1"/>
          </p:cNvSpPr>
          <p:nvPr>
            <p:ph idx="1"/>
          </p:nvPr>
        </p:nvSpPr>
        <p:spPr>
          <a:xfrm>
            <a:off x="2589212" y="1905000"/>
            <a:ext cx="8915400" cy="4006222"/>
          </a:xfrm>
        </p:spPr>
        <p:txBody>
          <a:bodyPr>
            <a:normAutofit/>
          </a:bodyPr>
          <a:lstStyle/>
          <a:p>
            <a:pPr marL="0" indent="0">
              <a:buNone/>
            </a:pPr>
            <a:r>
              <a:rPr lang="tr-TR" sz="2800" b="1" dirty="0">
                <a:solidFill>
                  <a:schemeClr val="tx1">
                    <a:lumMod val="85000"/>
                    <a:lumOff val="15000"/>
                  </a:schemeClr>
                </a:solidFill>
              </a:rPr>
              <a:t>Konu: </a:t>
            </a:r>
            <a:r>
              <a:rPr lang="tr-TR" sz="2800" dirty="0">
                <a:solidFill>
                  <a:schemeClr val="tx1">
                    <a:lumMod val="85000"/>
                    <a:lumOff val="15000"/>
                  </a:schemeClr>
                </a:solidFill>
              </a:rPr>
              <a:t>Esneklik Kavramı</a:t>
            </a:r>
          </a:p>
          <a:p>
            <a:pPr marL="0" indent="0">
              <a:buNone/>
            </a:pPr>
            <a:endParaRPr lang="tr-TR" sz="2800" dirty="0">
              <a:solidFill>
                <a:schemeClr val="tx1">
                  <a:lumMod val="85000"/>
                  <a:lumOff val="15000"/>
                </a:schemeClr>
              </a:solidFill>
            </a:endParaRPr>
          </a:p>
          <a:p>
            <a:pPr marL="0" indent="0">
              <a:buNone/>
            </a:pPr>
            <a:r>
              <a:rPr lang="tr-TR" sz="2800" b="1" dirty="0">
                <a:solidFill>
                  <a:schemeClr val="tx1">
                    <a:lumMod val="85000"/>
                    <a:lumOff val="15000"/>
                  </a:schemeClr>
                </a:solidFill>
              </a:rPr>
              <a:t>Hazırlık: </a:t>
            </a:r>
            <a:r>
              <a:rPr lang="tr-TR" sz="2800" dirty="0">
                <a:solidFill>
                  <a:schemeClr val="tx1">
                    <a:lumMod val="85000"/>
                    <a:lumOff val="15000"/>
                  </a:schemeClr>
                </a:solidFill>
              </a:rPr>
              <a:t>Günlük yaşamdan esnek ve esnek olmayan talep örnekleri bulun.</a:t>
            </a:r>
          </a:p>
          <a:p>
            <a:pPr marL="0" indent="0">
              <a:buNone/>
            </a:pPr>
            <a:endParaRPr lang="tr-TR" sz="2800" dirty="0">
              <a:solidFill>
                <a:schemeClr val="tx1">
                  <a:lumMod val="85000"/>
                  <a:lumOff val="15000"/>
                </a:schemeClr>
              </a:solidFill>
            </a:endParaRPr>
          </a:p>
        </p:txBody>
      </p:sp>
      <p:sp>
        <p:nvSpPr>
          <p:cNvPr id="4" name="Veri Yer Tutucusu 3">
            <a:extLst>
              <a:ext uri="{FF2B5EF4-FFF2-40B4-BE49-F238E27FC236}">
                <a16:creationId xmlns:a16="http://schemas.microsoft.com/office/drawing/2014/main" id="{6F9493BD-06A3-AC42-A08F-43755DD5E332}"/>
              </a:ext>
            </a:extLst>
          </p:cNvPr>
          <p:cNvSpPr>
            <a:spLocks noGrp="1"/>
          </p:cNvSpPr>
          <p:nvPr>
            <p:ph type="dt" sz="half" idx="10"/>
          </p:nvPr>
        </p:nvSpPr>
        <p:spPr/>
        <p:txBody>
          <a:bodyPr/>
          <a:lstStyle/>
          <a:p>
            <a:fld id="{005761D1-BF29-B24F-B21E-797BB0DF2F4C}" type="datetime1">
              <a:rPr lang="tr-TR" smtClean="0"/>
              <a:t>8.10.2025</a:t>
            </a:fld>
            <a:endParaRPr lang="tr-TR"/>
          </a:p>
        </p:txBody>
      </p:sp>
      <p:sp>
        <p:nvSpPr>
          <p:cNvPr id="5" name="Alt Bilgi Yer Tutucusu 4">
            <a:extLst>
              <a:ext uri="{FF2B5EF4-FFF2-40B4-BE49-F238E27FC236}">
                <a16:creationId xmlns:a16="http://schemas.microsoft.com/office/drawing/2014/main" id="{C52A5CD0-192B-8E4D-8833-E878951102E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96929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16692"/>
            <a:ext cx="8915400" cy="6141308"/>
          </a:xfrm>
        </p:spPr>
        <p:txBody>
          <a:bodyPr>
            <a:normAutofit/>
          </a:bodyPr>
          <a:lstStyle/>
          <a:p>
            <a:pPr lvl="1"/>
            <a:r>
              <a:rPr lang="tr-TR" sz="2400" b="1" dirty="0"/>
              <a:t>Talep ve İlişkili diğer malların fiyatları: </a:t>
            </a:r>
            <a:r>
              <a:rPr lang="tr-TR" sz="2400" dirty="0"/>
              <a:t>İlişkili diğer mallar, </a:t>
            </a:r>
            <a:r>
              <a:rPr lang="tr-TR" sz="2400" dirty="0">
                <a:solidFill>
                  <a:schemeClr val="accent2"/>
                </a:solidFill>
              </a:rPr>
              <a:t>tamamlayıcı mallar </a:t>
            </a:r>
            <a:r>
              <a:rPr lang="tr-TR" sz="2400" dirty="0"/>
              <a:t>ve </a:t>
            </a:r>
            <a:r>
              <a:rPr lang="tr-TR" sz="2400" dirty="0">
                <a:solidFill>
                  <a:schemeClr val="accent2"/>
                </a:solidFill>
              </a:rPr>
              <a:t>ikame mallar </a:t>
            </a:r>
            <a:r>
              <a:rPr lang="tr-TR" sz="2400" dirty="0"/>
              <a:t>olarak ikiye ayrılır. </a:t>
            </a:r>
          </a:p>
          <a:p>
            <a:pPr lvl="1"/>
            <a:endParaRPr lang="tr-TR" sz="2400" dirty="0"/>
          </a:p>
          <a:p>
            <a:pPr lvl="1"/>
            <a:r>
              <a:rPr lang="tr-TR" sz="2400" dirty="0"/>
              <a:t>İkame malın fiyatı ile diğer malın talep edilen miktarı arasında </a:t>
            </a:r>
            <a:r>
              <a:rPr lang="tr-TR" sz="2400" dirty="0">
                <a:solidFill>
                  <a:schemeClr val="accent2"/>
                </a:solidFill>
              </a:rPr>
              <a:t>pozitif ilişki </a:t>
            </a:r>
            <a:r>
              <a:rPr lang="tr-TR" sz="2400" dirty="0"/>
              <a:t>vardır. Örneğin dana eti fiyatı düştüğünde, dana etine olan talebin miktarı artacak, bunun karşılığında koyun etine olan talep azalacaktır.</a:t>
            </a:r>
          </a:p>
          <a:p>
            <a:pPr lvl="1"/>
            <a:endParaRPr lang="tr-TR" sz="2400" dirty="0"/>
          </a:p>
          <a:p>
            <a:pPr lvl="1"/>
            <a:r>
              <a:rPr lang="tr-TR" sz="2400" dirty="0"/>
              <a:t>Tamamlayıcı malın fiyatı ile talep edilen miktarı arasında ise </a:t>
            </a:r>
            <a:r>
              <a:rPr lang="tr-TR" sz="2400" dirty="0">
                <a:solidFill>
                  <a:schemeClr val="accent2"/>
                </a:solidFill>
              </a:rPr>
              <a:t>ters yönlü ilişki </a:t>
            </a:r>
            <a:r>
              <a:rPr lang="tr-TR" sz="2400" dirty="0"/>
              <a:t>vardır. Örneğin, fotoğraf makinasının fiyatı düştüğünde, fotoğraf makinasına olan talep, dolayısıyla da filme olan talep artacaktır.</a:t>
            </a:r>
            <a:endParaRPr lang="tr-TR" sz="2400" b="1" dirty="0"/>
          </a:p>
          <a:p>
            <a:endParaRPr lang="tr-TR" sz="2400" b="1" dirty="0"/>
          </a:p>
        </p:txBody>
      </p:sp>
      <p:sp>
        <p:nvSpPr>
          <p:cNvPr id="4" name="Veri Yer Tutucusu 3">
            <a:extLst>
              <a:ext uri="{FF2B5EF4-FFF2-40B4-BE49-F238E27FC236}">
                <a16:creationId xmlns:a16="http://schemas.microsoft.com/office/drawing/2014/main" id="{7D9D3AC3-1D79-2249-B7D0-CC4CA2FB6CE2}"/>
              </a:ext>
            </a:extLst>
          </p:cNvPr>
          <p:cNvSpPr>
            <a:spLocks noGrp="1"/>
          </p:cNvSpPr>
          <p:nvPr>
            <p:ph type="dt" sz="half" idx="10"/>
          </p:nvPr>
        </p:nvSpPr>
        <p:spPr/>
        <p:txBody>
          <a:bodyPr/>
          <a:lstStyle/>
          <a:p>
            <a:fld id="{D29BE9D6-B15C-854C-9343-8EFAD10373EC}" type="datetime1">
              <a:rPr lang="tr-TR" smtClean="0"/>
              <a:t>8.10.2025</a:t>
            </a:fld>
            <a:endParaRPr lang="tr-TR"/>
          </a:p>
        </p:txBody>
      </p:sp>
      <p:sp>
        <p:nvSpPr>
          <p:cNvPr id="5" name="Alt Bilgi Yer Tutucusu 4">
            <a:extLst>
              <a:ext uri="{FF2B5EF4-FFF2-40B4-BE49-F238E27FC236}">
                <a16:creationId xmlns:a16="http://schemas.microsoft.com/office/drawing/2014/main" id="{86469E79-4924-DF4A-A570-67B058A9CE4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658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90832"/>
            <a:ext cx="8915400" cy="6067168"/>
          </a:xfrm>
        </p:spPr>
        <p:txBody>
          <a:bodyPr>
            <a:normAutofit/>
          </a:bodyPr>
          <a:lstStyle/>
          <a:p>
            <a:pPr lvl="1"/>
            <a:endParaRPr lang="tr-TR" sz="2400" b="1" dirty="0"/>
          </a:p>
          <a:p>
            <a:pPr lvl="1"/>
            <a:r>
              <a:rPr lang="tr-TR" sz="2400" b="1" dirty="0"/>
              <a:t>Talep ve Gelir: </a:t>
            </a:r>
            <a:r>
              <a:rPr lang="tr-TR" sz="2400" dirty="0"/>
              <a:t>Tüketici geliri arttıkça bir çok mal ve hizmet için talep edilen miktar artar, istisnai durumlarda ise bazı mallar için talep azalır.</a:t>
            </a:r>
          </a:p>
          <a:p>
            <a:pPr lvl="1"/>
            <a:endParaRPr lang="tr-TR" sz="2400" dirty="0"/>
          </a:p>
          <a:p>
            <a:pPr lvl="1"/>
            <a:r>
              <a:rPr lang="tr-TR" sz="2400" dirty="0"/>
              <a:t>Gelir arttıkça talebi artan mallara </a:t>
            </a:r>
            <a:r>
              <a:rPr lang="tr-TR" sz="2400" dirty="0">
                <a:solidFill>
                  <a:schemeClr val="accent2"/>
                </a:solidFill>
              </a:rPr>
              <a:t>normal mallar, </a:t>
            </a:r>
            <a:r>
              <a:rPr lang="tr-TR" sz="2400" dirty="0"/>
              <a:t>talebi azalan mallara ise </a:t>
            </a:r>
            <a:r>
              <a:rPr lang="tr-TR" sz="2400" dirty="0">
                <a:solidFill>
                  <a:schemeClr val="accent2"/>
                </a:solidFill>
              </a:rPr>
              <a:t>düşük mallar </a:t>
            </a:r>
            <a:r>
              <a:rPr lang="tr-TR" sz="2400" dirty="0"/>
              <a:t>denir.</a:t>
            </a:r>
          </a:p>
          <a:p>
            <a:pPr lvl="1"/>
            <a:endParaRPr lang="tr-TR" sz="2400" dirty="0"/>
          </a:p>
          <a:p>
            <a:endParaRPr lang="tr-TR" sz="2400" b="1" dirty="0"/>
          </a:p>
        </p:txBody>
      </p:sp>
      <p:sp>
        <p:nvSpPr>
          <p:cNvPr id="4" name="Veri Yer Tutucusu 3">
            <a:extLst>
              <a:ext uri="{FF2B5EF4-FFF2-40B4-BE49-F238E27FC236}">
                <a16:creationId xmlns:a16="http://schemas.microsoft.com/office/drawing/2014/main" id="{878A520B-5C31-B44A-BD15-C919C354DD59}"/>
              </a:ext>
            </a:extLst>
          </p:cNvPr>
          <p:cNvSpPr>
            <a:spLocks noGrp="1"/>
          </p:cNvSpPr>
          <p:nvPr>
            <p:ph type="dt" sz="half" idx="10"/>
          </p:nvPr>
        </p:nvSpPr>
        <p:spPr/>
        <p:txBody>
          <a:bodyPr/>
          <a:lstStyle/>
          <a:p>
            <a:fld id="{4C5D6074-2AAC-6745-BD67-7B389BB426E7}" type="datetime1">
              <a:rPr lang="tr-TR" smtClean="0"/>
              <a:t>7.10.2025</a:t>
            </a:fld>
            <a:endParaRPr lang="tr-TR"/>
          </a:p>
        </p:txBody>
      </p:sp>
      <p:sp>
        <p:nvSpPr>
          <p:cNvPr id="5" name="Alt Bilgi Yer Tutucusu 4">
            <a:extLst>
              <a:ext uri="{FF2B5EF4-FFF2-40B4-BE49-F238E27FC236}">
                <a16:creationId xmlns:a16="http://schemas.microsoft.com/office/drawing/2014/main" id="{F39BD463-D8B9-1C4C-849F-1B8DFF7572C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64847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78476"/>
            <a:ext cx="8915400" cy="6079524"/>
          </a:xfrm>
        </p:spPr>
        <p:txBody>
          <a:bodyPr>
            <a:normAutofit/>
          </a:bodyPr>
          <a:lstStyle/>
          <a:p>
            <a:pPr lvl="1"/>
            <a:endParaRPr lang="tr-TR" sz="2400" b="1" dirty="0"/>
          </a:p>
          <a:p>
            <a:pPr lvl="1"/>
            <a:endParaRPr lang="tr-TR" sz="2400" b="1" dirty="0"/>
          </a:p>
          <a:p>
            <a:pPr lvl="1"/>
            <a:r>
              <a:rPr lang="tr-TR" sz="2400" b="1" dirty="0"/>
              <a:t>Talep ve Gelir dağılımı: </a:t>
            </a:r>
            <a:r>
              <a:rPr lang="tr-TR" sz="2400" dirty="0"/>
              <a:t>Bir toplumda gelir dağılımı değiştikçe, çeşitli mal ve hizmetlere olan talep de değişir. Geliri azalan tüketicilerce talep edilen malların talebi düşerken, geliri artan tüketicilerce talep edilen malların ise talebi artar.</a:t>
            </a:r>
          </a:p>
          <a:p>
            <a:endParaRPr lang="tr-TR" sz="2400" b="1" dirty="0"/>
          </a:p>
        </p:txBody>
      </p:sp>
      <p:sp>
        <p:nvSpPr>
          <p:cNvPr id="4" name="Veri Yer Tutucusu 3">
            <a:extLst>
              <a:ext uri="{FF2B5EF4-FFF2-40B4-BE49-F238E27FC236}">
                <a16:creationId xmlns:a16="http://schemas.microsoft.com/office/drawing/2014/main" id="{3766F7F7-1FC4-5E43-883F-F32729CEC62A}"/>
              </a:ext>
            </a:extLst>
          </p:cNvPr>
          <p:cNvSpPr>
            <a:spLocks noGrp="1"/>
          </p:cNvSpPr>
          <p:nvPr>
            <p:ph type="dt" sz="half" idx="10"/>
          </p:nvPr>
        </p:nvSpPr>
        <p:spPr/>
        <p:txBody>
          <a:bodyPr/>
          <a:lstStyle/>
          <a:p>
            <a:fld id="{F4AB0ABD-E3D2-3742-A1AA-306B4AED1CAD}" type="datetime1">
              <a:rPr lang="tr-TR" smtClean="0"/>
              <a:t>7.10.2025</a:t>
            </a:fld>
            <a:endParaRPr lang="tr-TR"/>
          </a:p>
        </p:txBody>
      </p:sp>
      <p:sp>
        <p:nvSpPr>
          <p:cNvPr id="5" name="Alt Bilgi Yer Tutucusu 4">
            <a:extLst>
              <a:ext uri="{FF2B5EF4-FFF2-40B4-BE49-F238E27FC236}">
                <a16:creationId xmlns:a16="http://schemas.microsoft.com/office/drawing/2014/main" id="{C46B3AA3-5DEF-A042-9BBE-058FAFF880A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90385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90832"/>
            <a:ext cx="8915400" cy="6067168"/>
          </a:xfrm>
        </p:spPr>
        <p:txBody>
          <a:bodyPr>
            <a:normAutofit/>
          </a:bodyPr>
          <a:lstStyle/>
          <a:p>
            <a:pPr lvl="1"/>
            <a:endParaRPr lang="tr-TR" sz="2400" b="1" dirty="0"/>
          </a:p>
          <a:p>
            <a:pPr lvl="1"/>
            <a:endParaRPr lang="tr-TR" sz="2400" b="1" dirty="0"/>
          </a:p>
          <a:p>
            <a:pPr lvl="1"/>
            <a:r>
              <a:rPr lang="tr-TR" sz="2400" b="1" dirty="0"/>
              <a:t>Talep ve Nüfus: </a:t>
            </a:r>
            <a:r>
              <a:rPr lang="tr-TR" sz="2400" dirty="0"/>
              <a:t>Bir ülkede nüfusun artması tüketici sayısını ve dolayısıyla mal ve hizmetlere olan talebi arttırır.</a:t>
            </a:r>
            <a:endParaRPr lang="tr-TR" sz="2400" b="1" dirty="0"/>
          </a:p>
          <a:p>
            <a:endParaRPr lang="tr-TR" sz="2400" b="1" dirty="0"/>
          </a:p>
        </p:txBody>
      </p:sp>
      <p:sp>
        <p:nvSpPr>
          <p:cNvPr id="4" name="Veri Yer Tutucusu 3">
            <a:extLst>
              <a:ext uri="{FF2B5EF4-FFF2-40B4-BE49-F238E27FC236}">
                <a16:creationId xmlns:a16="http://schemas.microsoft.com/office/drawing/2014/main" id="{3766F7F7-1FC4-5E43-883F-F32729CEC62A}"/>
              </a:ext>
            </a:extLst>
          </p:cNvPr>
          <p:cNvSpPr>
            <a:spLocks noGrp="1"/>
          </p:cNvSpPr>
          <p:nvPr>
            <p:ph type="dt" sz="half" idx="10"/>
          </p:nvPr>
        </p:nvSpPr>
        <p:spPr/>
        <p:txBody>
          <a:bodyPr/>
          <a:lstStyle/>
          <a:p>
            <a:fld id="{F4AB0ABD-E3D2-3742-A1AA-306B4AED1CAD}" type="datetime1">
              <a:rPr lang="tr-TR" smtClean="0"/>
              <a:t>8.10.2025</a:t>
            </a:fld>
            <a:endParaRPr lang="tr-TR"/>
          </a:p>
        </p:txBody>
      </p:sp>
      <p:sp>
        <p:nvSpPr>
          <p:cNvPr id="5" name="Alt Bilgi Yer Tutucusu 4">
            <a:extLst>
              <a:ext uri="{FF2B5EF4-FFF2-40B4-BE49-F238E27FC236}">
                <a16:creationId xmlns:a16="http://schemas.microsoft.com/office/drawing/2014/main" id="{C46B3AA3-5DEF-A042-9BBE-058FAFF880A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30460688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1033</TotalTime>
  <Words>1753</Words>
  <Application>Microsoft Macintosh PowerPoint</Application>
  <PresentationFormat>Geniş ekran</PresentationFormat>
  <Paragraphs>273</Paragraphs>
  <Slides>51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51</vt:i4>
      </vt:variant>
    </vt:vector>
  </HeadingPairs>
  <TitlesOfParts>
    <vt:vector size="56" baseType="lpstr">
      <vt:lpstr>Arial</vt:lpstr>
      <vt:lpstr>Calibri</vt:lpstr>
      <vt:lpstr>Century Gothic</vt:lpstr>
      <vt:lpstr>Wingdings 3</vt:lpstr>
      <vt:lpstr>Duman</vt:lpstr>
      <vt:lpstr>PowerPoint Sunusu</vt:lpstr>
      <vt:lpstr>2. TALEP, ARZ VE FİYAT  Talep ve Talep İle İlgili Kavramlar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TALEP, ARZ VE FİYAT  Arz ve Arz İle İlgili Kavramlar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TALEP, ARZ VE FİYAT  Piyasa Dengesi</vt:lpstr>
      <vt:lpstr>PowerPoint Sunusu</vt:lpstr>
      <vt:lpstr>PowerPoint Sunusu</vt:lpstr>
      <vt:lpstr>PowerPoint Sunusu</vt:lpstr>
      <vt:lpstr>PowerPoint Sunusu</vt:lpstr>
      <vt:lpstr>PowerPoint Sunusu</vt:lpstr>
      <vt:lpstr>2. TALEP, ARZ VE FİYAT  Denge Fiyatı ve Miktarında Değişme</vt:lpstr>
      <vt:lpstr>PowerPoint Sunusu</vt:lpstr>
      <vt:lpstr>PowerPoint Sunusu</vt:lpstr>
      <vt:lpstr>PowerPoint Sunusu</vt:lpstr>
      <vt:lpstr>PowerPoint Sunusu</vt:lpstr>
      <vt:lpstr>PowerPoint Sunusu</vt:lpstr>
      <vt:lpstr>PowerPoint Sunusu</vt:lpstr>
      <vt:lpstr>PowerPoint Sunusu</vt:lpstr>
      <vt:lpstr>Güncel Örnekler</vt:lpstr>
      <vt:lpstr>Sınıf İçi Etkinlik</vt:lpstr>
      <vt:lpstr>Gelecek Hafta</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İKT 104 GENEL İKTİSAT</dc:title>
  <dc:creator>Windows Kullanıcısı</dc:creator>
  <cp:lastModifiedBy>Microsoft Office User</cp:lastModifiedBy>
  <cp:revision>89</cp:revision>
  <dcterms:created xsi:type="dcterms:W3CDTF">2020-01-23T07:14:01Z</dcterms:created>
  <dcterms:modified xsi:type="dcterms:W3CDTF">2025-10-07T21:50:47Z</dcterms:modified>
</cp:coreProperties>
</file>