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5" r:id="rId1"/>
  </p:sldMasterIdLst>
  <p:notesMasterIdLst>
    <p:notesMasterId r:id="rId47"/>
  </p:notesMasterIdLst>
  <p:handoutMasterIdLst>
    <p:handoutMasterId r:id="rId48"/>
  </p:handoutMasterIdLst>
  <p:sldIdLst>
    <p:sldId id="503" r:id="rId2"/>
    <p:sldId id="525" r:id="rId3"/>
    <p:sldId id="526" r:id="rId4"/>
    <p:sldId id="533" r:id="rId5"/>
    <p:sldId id="534" r:id="rId6"/>
    <p:sldId id="535" r:id="rId7"/>
    <p:sldId id="536" r:id="rId8"/>
    <p:sldId id="542" r:id="rId9"/>
    <p:sldId id="543" r:id="rId10"/>
    <p:sldId id="537" r:id="rId11"/>
    <p:sldId id="538" r:id="rId12"/>
    <p:sldId id="539" r:id="rId13"/>
    <p:sldId id="540" r:id="rId14"/>
    <p:sldId id="527" r:id="rId15"/>
    <p:sldId id="544" r:id="rId16"/>
    <p:sldId id="545" r:id="rId17"/>
    <p:sldId id="546" r:id="rId18"/>
    <p:sldId id="548" r:id="rId19"/>
    <p:sldId id="547" r:id="rId20"/>
    <p:sldId id="528" r:id="rId21"/>
    <p:sldId id="549" r:id="rId22"/>
    <p:sldId id="550" r:id="rId23"/>
    <p:sldId id="551" r:id="rId24"/>
    <p:sldId id="552" r:id="rId25"/>
    <p:sldId id="553" r:id="rId26"/>
    <p:sldId id="554" r:id="rId27"/>
    <p:sldId id="529" r:id="rId28"/>
    <p:sldId id="530" r:id="rId29"/>
    <p:sldId id="555" r:id="rId30"/>
    <p:sldId id="556" r:id="rId31"/>
    <p:sldId id="531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32" r:id="rId4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673"/>
  </p:normalViewPr>
  <p:slideViewPr>
    <p:cSldViewPr>
      <p:cViewPr varScale="1">
        <p:scale>
          <a:sx n="93" d="100"/>
          <a:sy n="93" d="100"/>
        </p:scale>
        <p:origin x="1144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3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C39D8-BD85-4633-AED5-FFCA723711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BB6081-FC93-4C9C-AA14-DA05FF94D443}">
      <dgm:prSet/>
      <dgm:spPr/>
      <dgm:t>
        <a:bodyPr/>
        <a:lstStyle/>
        <a:p>
          <a:r>
            <a:rPr lang="tr-TR"/>
            <a:t>Goffman compared social life to a </a:t>
          </a:r>
          <a:r>
            <a:rPr lang="tr-TR" b="1"/>
            <a:t>theatre performance.</a:t>
          </a:r>
          <a:endParaRPr lang="en-US"/>
        </a:p>
      </dgm:t>
    </dgm:pt>
    <dgm:pt modelId="{B9E05863-6666-4663-942B-564F7D9F6704}" type="parTrans" cxnId="{62E52F48-5E29-489A-8B4C-1463217B1451}">
      <dgm:prSet/>
      <dgm:spPr/>
      <dgm:t>
        <a:bodyPr/>
        <a:lstStyle/>
        <a:p>
          <a:endParaRPr lang="en-US"/>
        </a:p>
      </dgm:t>
    </dgm:pt>
    <dgm:pt modelId="{FD8D22B4-1CB4-49B3-92BD-64DE42611BB7}" type="sibTrans" cxnId="{62E52F48-5E29-489A-8B4C-1463217B1451}">
      <dgm:prSet/>
      <dgm:spPr/>
      <dgm:t>
        <a:bodyPr/>
        <a:lstStyle/>
        <a:p>
          <a:endParaRPr lang="en-US"/>
        </a:p>
      </dgm:t>
    </dgm:pt>
    <dgm:pt modelId="{A0C59421-9BAB-470A-B19F-96996F5F8B42}">
      <dgm:prSet/>
      <dgm:spPr/>
      <dgm:t>
        <a:bodyPr/>
        <a:lstStyle/>
        <a:p>
          <a:r>
            <a:rPr lang="tr-TR"/>
            <a:t>He said that people behave like actors on a stage.</a:t>
          </a:r>
          <a:endParaRPr lang="en-US"/>
        </a:p>
      </dgm:t>
    </dgm:pt>
    <dgm:pt modelId="{1D012C46-BC32-4A1F-95F7-7C20FD4559C8}" type="parTrans" cxnId="{3C49E03D-7F91-48E3-A8DC-9FB5E38F2921}">
      <dgm:prSet/>
      <dgm:spPr/>
      <dgm:t>
        <a:bodyPr/>
        <a:lstStyle/>
        <a:p>
          <a:endParaRPr lang="en-US"/>
        </a:p>
      </dgm:t>
    </dgm:pt>
    <dgm:pt modelId="{0891A1BE-EE32-4E35-8665-0D8C3F1C25E6}" type="sibTrans" cxnId="{3C49E03D-7F91-48E3-A8DC-9FB5E38F2921}">
      <dgm:prSet/>
      <dgm:spPr/>
      <dgm:t>
        <a:bodyPr/>
        <a:lstStyle/>
        <a:p>
          <a:endParaRPr lang="en-US"/>
        </a:p>
      </dgm:t>
    </dgm:pt>
    <dgm:pt modelId="{0394AE10-25DB-4F17-9B70-C9C0E6F7321D}">
      <dgm:prSet/>
      <dgm:spPr/>
      <dgm:t>
        <a:bodyPr/>
        <a:lstStyle/>
        <a:p>
          <a:r>
            <a:rPr lang="tr-TR"/>
            <a:t>In social situations, people try to control the impression others have of them.</a:t>
          </a:r>
          <a:endParaRPr lang="en-US"/>
        </a:p>
      </dgm:t>
    </dgm:pt>
    <dgm:pt modelId="{38CC1862-4E32-4590-BD58-0A802979E61C}" type="parTrans" cxnId="{6A3F6E00-43D7-411B-A626-CB521CFABE2F}">
      <dgm:prSet/>
      <dgm:spPr/>
      <dgm:t>
        <a:bodyPr/>
        <a:lstStyle/>
        <a:p>
          <a:endParaRPr lang="en-US"/>
        </a:p>
      </dgm:t>
    </dgm:pt>
    <dgm:pt modelId="{17A48E0E-16F2-4378-8208-3F181EB89C21}" type="sibTrans" cxnId="{6A3F6E00-43D7-411B-A626-CB521CFABE2F}">
      <dgm:prSet/>
      <dgm:spPr/>
      <dgm:t>
        <a:bodyPr/>
        <a:lstStyle/>
        <a:p>
          <a:endParaRPr lang="en-US"/>
        </a:p>
      </dgm:t>
    </dgm:pt>
    <dgm:pt modelId="{FC4E7F0E-C26E-48E7-BD9A-78875C840337}" type="pres">
      <dgm:prSet presAssocID="{920C39D8-BD85-4633-AED5-FFCA723711FE}" presName="root" presStyleCnt="0">
        <dgm:presLayoutVars>
          <dgm:dir/>
          <dgm:resizeHandles val="exact"/>
        </dgm:presLayoutVars>
      </dgm:prSet>
      <dgm:spPr/>
    </dgm:pt>
    <dgm:pt modelId="{F99B6F20-765C-46D4-9169-9DD5B2C718DE}" type="pres">
      <dgm:prSet presAssocID="{79BB6081-FC93-4C9C-AA14-DA05FF94D443}" presName="compNode" presStyleCnt="0"/>
      <dgm:spPr/>
    </dgm:pt>
    <dgm:pt modelId="{F1DC7C7A-A79B-4755-B156-94BDA0BE023F}" type="pres">
      <dgm:prSet presAssocID="{79BB6081-FC93-4C9C-AA14-DA05FF94D443}" presName="bgRect" presStyleLbl="bgShp" presStyleIdx="0" presStyleCnt="3"/>
      <dgm:spPr/>
    </dgm:pt>
    <dgm:pt modelId="{D89D86D4-E9D2-4488-B33C-ECD6753C8252}" type="pres">
      <dgm:prSet presAssocID="{79BB6081-FC93-4C9C-AA14-DA05FF94D4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52D7E95-29FD-4006-A524-28BACEF54E07}" type="pres">
      <dgm:prSet presAssocID="{79BB6081-FC93-4C9C-AA14-DA05FF94D443}" presName="spaceRect" presStyleCnt="0"/>
      <dgm:spPr/>
    </dgm:pt>
    <dgm:pt modelId="{FCE4CA28-B1C6-4C1A-881A-F74E27B65671}" type="pres">
      <dgm:prSet presAssocID="{79BB6081-FC93-4C9C-AA14-DA05FF94D443}" presName="parTx" presStyleLbl="revTx" presStyleIdx="0" presStyleCnt="3">
        <dgm:presLayoutVars>
          <dgm:chMax val="0"/>
          <dgm:chPref val="0"/>
        </dgm:presLayoutVars>
      </dgm:prSet>
      <dgm:spPr/>
    </dgm:pt>
    <dgm:pt modelId="{52CAB25F-ADAA-438E-AF95-75CE51DE78B3}" type="pres">
      <dgm:prSet presAssocID="{FD8D22B4-1CB4-49B3-92BD-64DE42611BB7}" presName="sibTrans" presStyleCnt="0"/>
      <dgm:spPr/>
    </dgm:pt>
    <dgm:pt modelId="{8421E42B-B5AC-4A3D-8BF7-42353A2439D5}" type="pres">
      <dgm:prSet presAssocID="{A0C59421-9BAB-470A-B19F-96996F5F8B42}" presName="compNode" presStyleCnt="0"/>
      <dgm:spPr/>
    </dgm:pt>
    <dgm:pt modelId="{FC6C3549-C3AC-404A-8550-1E62565F4431}" type="pres">
      <dgm:prSet presAssocID="{A0C59421-9BAB-470A-B19F-96996F5F8B42}" presName="bgRect" presStyleLbl="bgShp" presStyleIdx="1" presStyleCnt="3"/>
      <dgm:spPr/>
    </dgm:pt>
    <dgm:pt modelId="{F34DA2E2-DF41-4C72-BD27-86214B40C8E4}" type="pres">
      <dgm:prSet presAssocID="{A0C59421-9BAB-470A-B19F-96996F5F8B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österi Salonu"/>
        </a:ext>
      </dgm:extLst>
    </dgm:pt>
    <dgm:pt modelId="{9C7A15DE-6873-420D-A0FC-61681957A5D7}" type="pres">
      <dgm:prSet presAssocID="{A0C59421-9BAB-470A-B19F-96996F5F8B42}" presName="spaceRect" presStyleCnt="0"/>
      <dgm:spPr/>
    </dgm:pt>
    <dgm:pt modelId="{A27B0CEC-68D3-4836-96E3-B3EF37865A03}" type="pres">
      <dgm:prSet presAssocID="{A0C59421-9BAB-470A-B19F-96996F5F8B42}" presName="parTx" presStyleLbl="revTx" presStyleIdx="1" presStyleCnt="3">
        <dgm:presLayoutVars>
          <dgm:chMax val="0"/>
          <dgm:chPref val="0"/>
        </dgm:presLayoutVars>
      </dgm:prSet>
      <dgm:spPr/>
    </dgm:pt>
    <dgm:pt modelId="{ABC94783-5300-46A3-8DDC-E28DA6A65085}" type="pres">
      <dgm:prSet presAssocID="{0891A1BE-EE32-4E35-8665-0D8C3F1C25E6}" presName="sibTrans" presStyleCnt="0"/>
      <dgm:spPr/>
    </dgm:pt>
    <dgm:pt modelId="{EEF66274-1D45-4622-B16C-F90713B9C46B}" type="pres">
      <dgm:prSet presAssocID="{0394AE10-25DB-4F17-9B70-C9C0E6F7321D}" presName="compNode" presStyleCnt="0"/>
      <dgm:spPr/>
    </dgm:pt>
    <dgm:pt modelId="{718A9619-A539-4F27-8DC2-5F31F62FEFA5}" type="pres">
      <dgm:prSet presAssocID="{0394AE10-25DB-4F17-9B70-C9C0E6F7321D}" presName="bgRect" presStyleLbl="bgShp" presStyleIdx="2" presStyleCnt="3"/>
      <dgm:spPr/>
    </dgm:pt>
    <dgm:pt modelId="{C4BAF7AC-8C12-40EF-8B1D-6E32755EAE16}" type="pres">
      <dgm:prSet presAssocID="{0394AE10-25DB-4F17-9B70-C9C0E6F732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B7A67A6-0BE1-46FC-994D-910F5567ECFE}" type="pres">
      <dgm:prSet presAssocID="{0394AE10-25DB-4F17-9B70-C9C0E6F7321D}" presName="spaceRect" presStyleCnt="0"/>
      <dgm:spPr/>
    </dgm:pt>
    <dgm:pt modelId="{4ED8335D-F40E-4EDC-93E8-6E45E7898F52}" type="pres">
      <dgm:prSet presAssocID="{0394AE10-25DB-4F17-9B70-C9C0E6F732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3F6E00-43D7-411B-A626-CB521CFABE2F}" srcId="{920C39D8-BD85-4633-AED5-FFCA723711FE}" destId="{0394AE10-25DB-4F17-9B70-C9C0E6F7321D}" srcOrd="2" destOrd="0" parTransId="{38CC1862-4E32-4590-BD58-0A802979E61C}" sibTransId="{17A48E0E-16F2-4378-8208-3F181EB89C21}"/>
    <dgm:cxn modelId="{9038781F-5DF1-42EF-93B6-6411EED8A671}" type="presOf" srcId="{920C39D8-BD85-4633-AED5-FFCA723711FE}" destId="{FC4E7F0E-C26E-48E7-BD9A-78875C840337}" srcOrd="0" destOrd="0" presId="urn:microsoft.com/office/officeart/2018/2/layout/IconVerticalSolidList"/>
    <dgm:cxn modelId="{3C49E03D-7F91-48E3-A8DC-9FB5E38F2921}" srcId="{920C39D8-BD85-4633-AED5-FFCA723711FE}" destId="{A0C59421-9BAB-470A-B19F-96996F5F8B42}" srcOrd="1" destOrd="0" parTransId="{1D012C46-BC32-4A1F-95F7-7C20FD4559C8}" sibTransId="{0891A1BE-EE32-4E35-8665-0D8C3F1C25E6}"/>
    <dgm:cxn modelId="{62E52F48-5E29-489A-8B4C-1463217B1451}" srcId="{920C39D8-BD85-4633-AED5-FFCA723711FE}" destId="{79BB6081-FC93-4C9C-AA14-DA05FF94D443}" srcOrd="0" destOrd="0" parTransId="{B9E05863-6666-4663-942B-564F7D9F6704}" sibTransId="{FD8D22B4-1CB4-49B3-92BD-64DE42611BB7}"/>
    <dgm:cxn modelId="{B26C2B50-4760-4066-8CE6-038F2913F913}" type="presOf" srcId="{79BB6081-FC93-4C9C-AA14-DA05FF94D443}" destId="{FCE4CA28-B1C6-4C1A-881A-F74E27B65671}" srcOrd="0" destOrd="0" presId="urn:microsoft.com/office/officeart/2018/2/layout/IconVerticalSolidList"/>
    <dgm:cxn modelId="{855D64C2-8F62-4682-B7FB-1D5A7B7F7296}" type="presOf" srcId="{0394AE10-25DB-4F17-9B70-C9C0E6F7321D}" destId="{4ED8335D-F40E-4EDC-93E8-6E45E7898F52}" srcOrd="0" destOrd="0" presId="urn:microsoft.com/office/officeart/2018/2/layout/IconVerticalSolidList"/>
    <dgm:cxn modelId="{090BB4E1-3262-4DC2-AE35-7F0A148F0459}" type="presOf" srcId="{A0C59421-9BAB-470A-B19F-96996F5F8B42}" destId="{A27B0CEC-68D3-4836-96E3-B3EF37865A03}" srcOrd="0" destOrd="0" presId="urn:microsoft.com/office/officeart/2018/2/layout/IconVerticalSolidList"/>
    <dgm:cxn modelId="{D1A48D5A-8C6C-473B-9A42-E1EB76036F53}" type="presParOf" srcId="{FC4E7F0E-C26E-48E7-BD9A-78875C840337}" destId="{F99B6F20-765C-46D4-9169-9DD5B2C718DE}" srcOrd="0" destOrd="0" presId="urn:microsoft.com/office/officeart/2018/2/layout/IconVerticalSolidList"/>
    <dgm:cxn modelId="{5ED870A0-0279-4746-9A96-D7E6B957860E}" type="presParOf" srcId="{F99B6F20-765C-46D4-9169-9DD5B2C718DE}" destId="{F1DC7C7A-A79B-4755-B156-94BDA0BE023F}" srcOrd="0" destOrd="0" presId="urn:microsoft.com/office/officeart/2018/2/layout/IconVerticalSolidList"/>
    <dgm:cxn modelId="{D17B9FBD-CFDF-4649-B387-162415E1B124}" type="presParOf" srcId="{F99B6F20-765C-46D4-9169-9DD5B2C718DE}" destId="{D89D86D4-E9D2-4488-B33C-ECD6753C8252}" srcOrd="1" destOrd="0" presId="urn:microsoft.com/office/officeart/2018/2/layout/IconVerticalSolidList"/>
    <dgm:cxn modelId="{5A8D3CD7-08EE-4804-818B-FC8A774A73DB}" type="presParOf" srcId="{F99B6F20-765C-46D4-9169-9DD5B2C718DE}" destId="{852D7E95-29FD-4006-A524-28BACEF54E07}" srcOrd="2" destOrd="0" presId="urn:microsoft.com/office/officeart/2018/2/layout/IconVerticalSolidList"/>
    <dgm:cxn modelId="{281BD1CA-D182-4226-9FC8-799DF7CE5C2A}" type="presParOf" srcId="{F99B6F20-765C-46D4-9169-9DD5B2C718DE}" destId="{FCE4CA28-B1C6-4C1A-881A-F74E27B65671}" srcOrd="3" destOrd="0" presId="urn:microsoft.com/office/officeart/2018/2/layout/IconVerticalSolidList"/>
    <dgm:cxn modelId="{A81EBCA6-4D89-4F10-809F-085E9A1E87CF}" type="presParOf" srcId="{FC4E7F0E-C26E-48E7-BD9A-78875C840337}" destId="{52CAB25F-ADAA-438E-AF95-75CE51DE78B3}" srcOrd="1" destOrd="0" presId="urn:microsoft.com/office/officeart/2018/2/layout/IconVerticalSolidList"/>
    <dgm:cxn modelId="{3C07B111-6D10-43EC-93AC-2E7039B7A2DC}" type="presParOf" srcId="{FC4E7F0E-C26E-48E7-BD9A-78875C840337}" destId="{8421E42B-B5AC-4A3D-8BF7-42353A2439D5}" srcOrd="2" destOrd="0" presId="urn:microsoft.com/office/officeart/2018/2/layout/IconVerticalSolidList"/>
    <dgm:cxn modelId="{11B48832-8D3D-4612-907F-9E155AF75E43}" type="presParOf" srcId="{8421E42B-B5AC-4A3D-8BF7-42353A2439D5}" destId="{FC6C3549-C3AC-404A-8550-1E62565F4431}" srcOrd="0" destOrd="0" presId="urn:microsoft.com/office/officeart/2018/2/layout/IconVerticalSolidList"/>
    <dgm:cxn modelId="{5CD19900-094F-4C45-9D33-FDBC71712F2C}" type="presParOf" srcId="{8421E42B-B5AC-4A3D-8BF7-42353A2439D5}" destId="{F34DA2E2-DF41-4C72-BD27-86214B40C8E4}" srcOrd="1" destOrd="0" presId="urn:microsoft.com/office/officeart/2018/2/layout/IconVerticalSolidList"/>
    <dgm:cxn modelId="{DFB997A3-5F71-45CA-BF43-CE02827F2594}" type="presParOf" srcId="{8421E42B-B5AC-4A3D-8BF7-42353A2439D5}" destId="{9C7A15DE-6873-420D-A0FC-61681957A5D7}" srcOrd="2" destOrd="0" presId="urn:microsoft.com/office/officeart/2018/2/layout/IconVerticalSolidList"/>
    <dgm:cxn modelId="{2F24267F-C8A7-4CED-B76C-F53B00BEB932}" type="presParOf" srcId="{8421E42B-B5AC-4A3D-8BF7-42353A2439D5}" destId="{A27B0CEC-68D3-4836-96E3-B3EF37865A03}" srcOrd="3" destOrd="0" presId="urn:microsoft.com/office/officeart/2018/2/layout/IconVerticalSolidList"/>
    <dgm:cxn modelId="{08A2CE0C-FFEA-4E35-B38E-87DEDF64458D}" type="presParOf" srcId="{FC4E7F0E-C26E-48E7-BD9A-78875C840337}" destId="{ABC94783-5300-46A3-8DDC-E28DA6A65085}" srcOrd="3" destOrd="0" presId="urn:microsoft.com/office/officeart/2018/2/layout/IconVerticalSolidList"/>
    <dgm:cxn modelId="{DC666C9C-BB97-4CDB-80EB-6EE7CBA1FBD6}" type="presParOf" srcId="{FC4E7F0E-C26E-48E7-BD9A-78875C840337}" destId="{EEF66274-1D45-4622-B16C-F90713B9C46B}" srcOrd="4" destOrd="0" presId="urn:microsoft.com/office/officeart/2018/2/layout/IconVerticalSolidList"/>
    <dgm:cxn modelId="{17F1FEF2-43A7-4935-A935-5CA2CB2869E6}" type="presParOf" srcId="{EEF66274-1D45-4622-B16C-F90713B9C46B}" destId="{718A9619-A539-4F27-8DC2-5F31F62FEFA5}" srcOrd="0" destOrd="0" presId="urn:microsoft.com/office/officeart/2018/2/layout/IconVerticalSolidList"/>
    <dgm:cxn modelId="{A00FEDA8-8BA1-4751-831E-C2BCC015E070}" type="presParOf" srcId="{EEF66274-1D45-4622-B16C-F90713B9C46B}" destId="{C4BAF7AC-8C12-40EF-8B1D-6E32755EAE16}" srcOrd="1" destOrd="0" presId="urn:microsoft.com/office/officeart/2018/2/layout/IconVerticalSolidList"/>
    <dgm:cxn modelId="{A7A6BC3B-EF38-44E5-BB34-E166D3B6F11E}" type="presParOf" srcId="{EEF66274-1D45-4622-B16C-F90713B9C46B}" destId="{9B7A67A6-0BE1-46FC-994D-910F5567ECFE}" srcOrd="2" destOrd="0" presId="urn:microsoft.com/office/officeart/2018/2/layout/IconVerticalSolidList"/>
    <dgm:cxn modelId="{2A4AA3C9-4D08-41DC-BB60-C3059D868A46}" type="presParOf" srcId="{EEF66274-1D45-4622-B16C-F90713B9C46B}" destId="{4ED8335D-F40E-4EDC-93E8-6E45E7898F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C7C7A-A79B-4755-B156-94BDA0BE023F}">
      <dsp:nvSpPr>
        <dsp:cNvPr id="0" name=""/>
        <dsp:cNvSpPr/>
      </dsp:nvSpPr>
      <dsp:spPr>
        <a:xfrm>
          <a:off x="0" y="595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D86D4-E9D2-4488-B33C-ECD6753C8252}">
      <dsp:nvSpPr>
        <dsp:cNvPr id="0" name=""/>
        <dsp:cNvSpPr/>
      </dsp:nvSpPr>
      <dsp:spPr>
        <a:xfrm>
          <a:off x="421391" y="314027"/>
          <a:ext cx="766167" cy="766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4CA28-B1C6-4C1A-881A-F74E27B65671}">
      <dsp:nvSpPr>
        <dsp:cNvPr id="0" name=""/>
        <dsp:cNvSpPr/>
      </dsp:nvSpPr>
      <dsp:spPr>
        <a:xfrm>
          <a:off x="1608951" y="595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Goffman compared social life to a </a:t>
          </a:r>
          <a:r>
            <a:rPr lang="tr-TR" sz="2500" b="1" kern="1200"/>
            <a:t>theatre performance.</a:t>
          </a:r>
          <a:endParaRPr lang="en-US" sz="2500" kern="1200"/>
        </a:p>
      </dsp:txBody>
      <dsp:txXfrm>
        <a:off x="1608951" y="595"/>
        <a:ext cx="6620648" cy="1393031"/>
      </dsp:txXfrm>
    </dsp:sp>
    <dsp:sp modelId="{FC6C3549-C3AC-404A-8550-1E62565F4431}">
      <dsp:nvSpPr>
        <dsp:cNvPr id="0" name=""/>
        <dsp:cNvSpPr/>
      </dsp:nvSpPr>
      <dsp:spPr>
        <a:xfrm>
          <a:off x="0" y="1741884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DA2E2-DF41-4C72-BD27-86214B40C8E4}">
      <dsp:nvSpPr>
        <dsp:cNvPr id="0" name=""/>
        <dsp:cNvSpPr/>
      </dsp:nvSpPr>
      <dsp:spPr>
        <a:xfrm>
          <a:off x="421391" y="2055316"/>
          <a:ext cx="766167" cy="766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B0CEC-68D3-4836-96E3-B3EF37865A03}">
      <dsp:nvSpPr>
        <dsp:cNvPr id="0" name=""/>
        <dsp:cNvSpPr/>
      </dsp:nvSpPr>
      <dsp:spPr>
        <a:xfrm>
          <a:off x="1608951" y="1741884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He said that people behave like actors on a stage.</a:t>
          </a:r>
          <a:endParaRPr lang="en-US" sz="2500" kern="1200"/>
        </a:p>
      </dsp:txBody>
      <dsp:txXfrm>
        <a:off x="1608951" y="1741884"/>
        <a:ext cx="6620648" cy="1393031"/>
      </dsp:txXfrm>
    </dsp:sp>
    <dsp:sp modelId="{718A9619-A539-4F27-8DC2-5F31F62FEFA5}">
      <dsp:nvSpPr>
        <dsp:cNvPr id="0" name=""/>
        <dsp:cNvSpPr/>
      </dsp:nvSpPr>
      <dsp:spPr>
        <a:xfrm>
          <a:off x="0" y="3483173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AF7AC-8C12-40EF-8B1D-6E32755EAE16}">
      <dsp:nvSpPr>
        <dsp:cNvPr id="0" name=""/>
        <dsp:cNvSpPr/>
      </dsp:nvSpPr>
      <dsp:spPr>
        <a:xfrm>
          <a:off x="421391" y="3796605"/>
          <a:ext cx="766167" cy="766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8335D-F40E-4EDC-93E8-6E45E7898F52}">
      <dsp:nvSpPr>
        <dsp:cNvPr id="0" name=""/>
        <dsp:cNvSpPr/>
      </dsp:nvSpPr>
      <dsp:spPr>
        <a:xfrm>
          <a:off x="1608951" y="3483173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In social situations, people try to control the impression others have of them.</a:t>
          </a:r>
          <a:endParaRPr lang="en-US" sz="2500" kern="1200"/>
        </a:p>
      </dsp:txBody>
      <dsp:txXfrm>
        <a:off x="1608951" y="3483173"/>
        <a:ext cx="6620648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0C85ACDD-3D96-6265-CC1F-85CA2AF8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D15B97D-12C2-C14A-A750-FB2ADF833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74EB56-DDD9-496B-8987-12770FB74978}" type="datetimeFigureOut">
              <a:rPr lang="tr-TR"/>
              <a:pPr>
                <a:defRPr/>
              </a:pPr>
              <a:t>10.03.2026</a:t>
            </a:fld>
            <a:endParaRPr lang="tr-TR"/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EE8FB386-6AD3-0706-1DF7-D85CE78B75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525528-1EE5-69D1-D14E-33CA1B72D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8A7B99-BC91-D248-B686-F2371FBA351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C19C0-4C9E-9041-FBBB-A943621D41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FFC03-C9BE-0D6A-0ACD-CD079F084C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2FD325-EE4C-AE4A-B6AB-C40843EB2027}" type="datetime1">
              <a:rPr lang="en-US" altLang="tr-TR"/>
              <a:pPr>
                <a:defRPr/>
              </a:pPr>
              <a:t>3/10/26</a:t>
            </a:fld>
            <a:endParaRPr lang="en-US" altLang="tr-T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71AE9A-7AA9-7AD4-9598-5C0F81D93D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5E96F4-B048-E8A6-ADD0-B8E9B6DF7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FD34C-5B3F-4A8D-8F79-9DC57C0C6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6E484-BB14-0E0C-42FA-355F9F842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A98523-3849-3844-8F9F-F6A31DBB67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921E5170-C58D-74BD-9105-3C6DF6B935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94A70790-A2AB-0CAB-EC19-1A2DC816BF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04F8DE71-B03B-AF60-C71B-DCA39CFC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859EA-C654-5C4E-A565-50BB260974AB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1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007C77C1-84E6-D375-2D13-C715402C0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7E09CBF8-8368-A414-4F84-3ADD68C1B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ADFCF88-5FB9-81C1-58DF-D646BDA45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86F81-E3FF-774C-9991-9A13504FBA11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2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8F82D2DE-C5B1-B7EF-B6A2-BDA47EB10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7ADAB73E-A84A-1DC5-E66B-0819F397A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E9A3BC1B-CE69-E044-BE62-7B9274A5C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68129-8AE3-5047-9E17-B69AFB7BC6C8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3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00160794-5CBD-3201-334F-AC84FE653A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49D87547-FD8B-BAB9-0372-B4E56468B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331FDC3-E3EF-9383-67B9-A1F9C40AA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80992-A581-F04E-91F4-F5081081F529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14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ABEEB4D4-C196-9A25-EAC6-F3FBC4DC4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5897EBBF-C176-4BED-42B9-76D6DD2589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A94B750-CAE9-069D-DD99-81F29EA22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74E6C-D142-EB4A-B4E1-EFE029386D83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20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75F11EA2-6C83-C953-88F2-1329474C9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459271D0-A1D4-6137-EE63-6328B00D8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CB5151A4-E17E-D4EE-BC20-DFD4FE14A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8A970-8916-9A47-A9DD-655418F266EB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27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BF242A7A-2E9B-535E-6CC7-0AE19917B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2D0F0D3D-AA56-0295-EA2E-8F44C9D3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F3799756-B564-73FA-9CE8-3DF49ED9E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7C12F-FA0C-C74D-BDD9-8C46F2FAC0B0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28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436C2B1D-9240-04B4-AA44-81F3E0CFA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5F5064C7-0464-EF79-4EC4-868ACC7B0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3286AE7-3CD1-5D46-E934-9E1F51E18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EEA53-534A-F146-AF34-601DE441AA13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31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06BBDCDC-E08A-2277-7608-8549538A8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50D7689A-8AA7-DED1-E30A-9168D6C57C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>
              <a:cs typeface="Arial" panose="020B0604020202020204" pitchFamily="34" charset="0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FF885B25-F06C-D6E9-9358-FD612342C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211CB-503B-0140-8564-38FC39E84D63}" type="slidenum">
              <a:rPr lang="en-US" altLang="tr-TR">
                <a:latin typeface="Times" panose="02020603050405020304" charset="0"/>
              </a:rPr>
              <a:pPr>
                <a:spcBef>
                  <a:spcPct val="0"/>
                </a:spcBef>
              </a:pPr>
              <a:t>45</a:t>
            </a:fld>
            <a:endParaRPr lang="en-US" altLang="tr-TR">
              <a:latin typeface="Times" panose="020206030504050203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6EBC842C-4065-4AAF-D4E6-13A46A3E01C4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2C48C9-64B0-17C5-EBD0-F8C122ECF14D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992B64D-1A6A-BC44-97FF-D01A69A6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EEF3F97B-E9AA-E0E2-3E3F-FB86CDE725DB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61564F-3D9B-505A-2A4B-1DDA5025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CC7DF9-7EE3-DB40-BA06-F9429F3E88D9}" type="datetimeFigureOut">
              <a:rPr lang="en-US" altLang="tr-TR"/>
              <a:pPr>
                <a:defRPr/>
              </a:pPr>
              <a:t>3/10/26</a:t>
            </a:fld>
            <a:endParaRPr lang="en-US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3684F-2FF4-42A4-919D-E7EB9B205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BECFCD-5561-AF4F-B79F-C9AA6C0BB94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4742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40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SzPct val="90000"/>
              <a:defRPr sz="2800"/>
            </a:lvl1pPr>
            <a:lvl2pPr marL="569913" indent="-247650"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2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E26B507-BD55-AB81-4E5B-35F44AA8F061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BA4418-BF31-8E51-5799-42979B45387C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05929C0-5336-BF0C-DAF4-A540431A9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87D7FB32-CD23-93ED-1D3E-E8C2B3484AF3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5F14ACB9-5019-669B-5DCB-3C42AC64A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81088"/>
            <a:ext cx="26670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14400"/>
            <a:ext cx="4992687" cy="3648075"/>
          </a:xfrm>
        </p:spPr>
        <p:txBody>
          <a:bodyPr anchor="b"/>
          <a:lstStyle>
            <a:lvl1pPr algn="l">
              <a:defRPr sz="4800" b="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5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0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84A789C-C176-1F4A-1AAD-48CCD7419E11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72A40D-9AB2-D89B-A976-39FF6EF5A6EB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063E231-FCAD-27D9-7715-2C598BDEC2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FF50AD3B-0B2C-0704-8AEE-98ECA2F2DB48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6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56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3D3DF6A-78EC-5E11-FECD-BF7EBAE03932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526556D-6F41-7E5A-7EB7-296D49650D35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C8C2C67-C97B-A266-617C-AC78FE00BC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C16641E-4F63-9F7A-D7BE-0A2B1906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267200"/>
            <a:ext cx="158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981200" y="4191000"/>
            <a:ext cx="6781800" cy="22098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5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1B77B62-15AD-838E-F9BD-C5B8AF371633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40DE3E-655A-C357-707F-1E581F5CA834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152A0E0-EADE-C0B4-D1E5-208917794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BEB0EB47-36BC-BA87-398A-896963B09208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2693F3DE-C0E6-1F9A-A926-F4DB930DC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8200"/>
            <a:ext cx="215423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103520"/>
          </a:xfrm>
        </p:spPr>
        <p:txBody>
          <a:bodyPr anchor="t">
            <a:no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45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4DE39-C3AE-0577-47E2-C1596F4FF960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956FF-357E-5E6C-CC3B-96473969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6EEEFCC-683E-D96C-8A9A-6749387B7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8013C-9F95-8F10-A2EE-796B3DE455CA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0" name="TextBox 2">
            <a:extLst>
              <a:ext uri="{FF2B5EF4-FFF2-40B4-BE49-F238E27FC236}">
                <a16:creationId xmlns:a16="http://schemas.microsoft.com/office/drawing/2014/main" id="{ADAA4F85-60D8-C7E7-10DA-186934805A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tr-TR" sz="1200" b="0">
                <a:cs typeface="Arial" panose="020B0604020202020204" pitchFamily="34" charset="0"/>
              </a:rPr>
              <a:t>© Copyright Cengage Learning.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296" r:id="rId2"/>
    <p:sldLayoutId id="2147484303" r:id="rId3"/>
    <p:sldLayoutId id="2147484297" r:id="rId4"/>
    <p:sldLayoutId id="2147484304" r:id="rId5"/>
    <p:sldLayoutId id="2147484298" r:id="rId6"/>
    <p:sldLayoutId id="2147484305" r:id="rId7"/>
    <p:sldLayoutId id="2147484306" r:id="rId8"/>
    <p:sldLayoutId id="2147484299" r:id="rId9"/>
    <p:sldLayoutId id="2147484300" r:id="rId10"/>
    <p:sldLayoutId id="21474843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1B587C"/>
          </a:solidFill>
          <a:latin typeface="+mj-lt"/>
          <a:ea typeface="MS PGothic" panose="020B0600070205080204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B587C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/>
          <a:cs typeface="Arial" charset="0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Arial"/>
          <a:cs typeface="Arial" charset="0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Arial"/>
          <a:cs typeface="Arial" charset="0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Arial"/>
          <a:cs typeface="Arial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5">
            <a:extLst>
              <a:ext uri="{FF2B5EF4-FFF2-40B4-BE49-F238E27FC236}">
                <a16:creationId xmlns:a16="http://schemas.microsoft.com/office/drawing/2014/main" id="{397F2FD1-F03A-8DD9-415A-FACD34ADB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Chapter 3-4</a:t>
            </a:r>
          </a:p>
        </p:txBody>
      </p:sp>
      <p:sp>
        <p:nvSpPr>
          <p:cNvPr id="9218" name="Rectangle 1036">
            <a:extLst>
              <a:ext uri="{FF2B5EF4-FFF2-40B4-BE49-F238E27FC236}">
                <a16:creationId xmlns:a16="http://schemas.microsoft.com/office/drawing/2014/main" id="{0742D82F-3D8D-6343-8FBD-CA27EEB5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72000"/>
            <a:ext cx="7772400" cy="15001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Contemporary Theoretical Perspectives</a:t>
            </a:r>
            <a:endParaRPr lang="en-US" altLang="tr-TR" sz="3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A2295-0B12-6D10-D324-7A778B9A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 err="1"/>
              <a:t>Talcott</a:t>
            </a:r>
            <a:r>
              <a:rPr lang="tr-TR" dirty="0"/>
              <a:t> Parsons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819566-D35F-2522-8771-6E5F48C24F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73352"/>
            <a:ext cx="8839200" cy="47183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tr-TR" altLang="tr-TR" sz="15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>
                <a:ln>
                  <a:noFill/>
                </a:ln>
                <a:effectLst/>
              </a:rPr>
              <a:t>Parsons’ AGIL Model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Parsons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created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famous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model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called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the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tr-TR" altLang="tr-TR" sz="1500" b="1" i="0" u="none" strike="noStrike" cap="none" normalizeH="0" baseline="0" dirty="0">
                <a:ln>
                  <a:noFill/>
                </a:ln>
                <a:effectLst/>
              </a:rPr>
              <a:t>AGIL model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said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that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every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society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must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solve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four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important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problems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in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order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to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survive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AGIL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stands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for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four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functions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tr-TR" altLang="tr-TR" sz="1500" dirty="0"/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>
                <a:ln>
                  <a:noFill/>
                </a:ln>
                <a:effectLst/>
              </a:rPr>
              <a:t>A – Adaptation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Society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must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adapt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to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its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environment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and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produce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resources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The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economy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helps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society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this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1" u="none" strike="noStrike" cap="none" normalizeH="0" baseline="0" dirty="0" err="1">
                <a:ln>
                  <a:noFill/>
                </a:ln>
                <a:effectLst/>
              </a:rPr>
              <a:t>For</a:t>
            </a:r>
            <a:r>
              <a:rPr kumimoji="0" lang="tr-TR" altLang="tr-TR" sz="1500" b="1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1" i="1" u="none" strike="noStrike" cap="none" normalizeH="0" baseline="0" dirty="0" err="1">
                <a:ln>
                  <a:noFill/>
                </a:ln>
                <a:effectLst/>
              </a:rPr>
              <a:t>example</a:t>
            </a:r>
            <a:r>
              <a:rPr kumimoji="0" lang="tr-TR" altLang="tr-TR" sz="1500" b="1" i="1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producing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goods</a:t>
            </a:r>
            <a:endParaRPr kumimoji="0" lang="tr-TR" altLang="tr-TR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creating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jobs</a:t>
            </a:r>
            <a:endParaRPr kumimoji="0" lang="tr-TR" altLang="tr-TR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distributing</a:t>
            </a:r>
            <a:r>
              <a:rPr kumimoji="0" lang="tr-TR" altLang="tr-TR" sz="1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500" b="0" i="0" u="none" strike="noStrike" cap="none" normalizeH="0" baseline="0" dirty="0" err="1">
                <a:ln>
                  <a:noFill/>
                </a:ln>
                <a:effectLst/>
              </a:rPr>
              <a:t>resources</a:t>
            </a:r>
            <a:endParaRPr kumimoji="0" lang="tr-TR" altLang="tr-TR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482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35B275-2EDC-44C6-49F3-2FBD40ED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4972A9-AAB1-7C68-29DA-D17807706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G – </a:t>
            </a:r>
            <a:r>
              <a:rPr lang="tr-TR" b="1" dirty="0" err="1"/>
              <a:t>Goal</a:t>
            </a:r>
            <a:r>
              <a:rPr lang="tr-TR" b="1" dirty="0"/>
              <a:t> </a:t>
            </a:r>
            <a:r>
              <a:rPr lang="tr-TR" b="1" dirty="0" err="1"/>
              <a:t>Attainment</a:t>
            </a:r>
            <a:endParaRPr lang="tr-TR" b="1" dirty="0"/>
          </a:p>
          <a:p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set </a:t>
            </a:r>
            <a:r>
              <a:rPr lang="tr-TR" dirty="0" err="1"/>
              <a:t>goals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achieve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government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performs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</a:t>
            </a:r>
          </a:p>
          <a:p>
            <a:r>
              <a:rPr lang="tr-TR" dirty="0" err="1"/>
              <a:t>making</a:t>
            </a:r>
            <a:r>
              <a:rPr lang="tr-TR" dirty="0"/>
              <a:t> </a:t>
            </a:r>
            <a:r>
              <a:rPr lang="tr-TR" dirty="0" err="1"/>
              <a:t>laws</a:t>
            </a:r>
            <a:endParaRPr lang="tr-TR" dirty="0"/>
          </a:p>
          <a:p>
            <a:r>
              <a:rPr lang="tr-TR" dirty="0" err="1"/>
              <a:t>making</a:t>
            </a:r>
            <a:r>
              <a:rPr lang="tr-TR" dirty="0"/>
              <a:t>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decisions</a:t>
            </a:r>
            <a:endParaRPr lang="tr-TR" dirty="0"/>
          </a:p>
          <a:p>
            <a:r>
              <a:rPr lang="tr-TR" dirty="0" err="1"/>
              <a:t>organizing</a:t>
            </a:r>
            <a:r>
              <a:rPr lang="tr-TR" dirty="0"/>
              <a:t> </a:t>
            </a:r>
            <a:r>
              <a:rPr lang="tr-TR" dirty="0" err="1"/>
              <a:t>society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834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CE8F47-DAEB-BBCD-23F4-FCA96F7C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D0F7F-87B8-6188-BBF2-E43827D8A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I – Integration</a:t>
            </a:r>
          </a:p>
          <a:p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keep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united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</a:t>
            </a:r>
            <a:r>
              <a:rPr lang="tr-TR" dirty="0"/>
              <a:t> </a:t>
            </a:r>
            <a:r>
              <a:rPr lang="tr-TR" dirty="0" err="1"/>
              <a:t>conflicts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legal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norms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integrate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.</a:t>
            </a:r>
          </a:p>
          <a:p>
            <a:r>
              <a:rPr lang="tr-TR" dirty="0"/>
              <a:t>They </a:t>
            </a:r>
            <a:r>
              <a:rPr lang="tr-TR" dirty="0" err="1"/>
              <a:t>make</a:t>
            </a:r>
            <a:r>
              <a:rPr lang="tr-TR" dirty="0"/>
              <a:t> sure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tr-TR" dirty="0" err="1"/>
              <a:t>rules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2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537BBB-76C5-E4B1-8A3E-0328CDD7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A702EF-6837-93B7-7DFE-1C17CFEF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L – </a:t>
            </a:r>
            <a:r>
              <a:rPr lang="tr-TR" b="1" dirty="0" err="1"/>
              <a:t>Latency</a:t>
            </a:r>
            <a:r>
              <a:rPr lang="tr-TR" b="1" dirty="0"/>
              <a:t> (</a:t>
            </a:r>
            <a:r>
              <a:rPr lang="tr-TR" b="1" dirty="0" err="1"/>
              <a:t>Pattern</a:t>
            </a:r>
            <a:r>
              <a:rPr lang="tr-TR" b="1" dirty="0"/>
              <a:t> </a:t>
            </a:r>
            <a:r>
              <a:rPr lang="tr-TR" b="1" dirty="0" err="1"/>
              <a:t>Maintenance</a:t>
            </a:r>
            <a:r>
              <a:rPr lang="tr-TR" b="1" dirty="0"/>
              <a:t>)</a:t>
            </a:r>
          </a:p>
          <a:p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maintain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, </a:t>
            </a:r>
            <a:r>
              <a:rPr lang="tr-TR" dirty="0" err="1"/>
              <a:t>culture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motivation</a:t>
            </a:r>
            <a:r>
              <a:rPr lang="tr-TR" dirty="0"/>
              <a:t>.</a:t>
            </a:r>
          </a:p>
          <a:p>
            <a:r>
              <a:rPr lang="tr-TR" dirty="0" err="1"/>
              <a:t>Institutions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, </a:t>
            </a:r>
            <a:r>
              <a:rPr lang="tr-TR" dirty="0" err="1"/>
              <a:t>education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religion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.</a:t>
            </a:r>
          </a:p>
          <a:p>
            <a:r>
              <a:rPr lang="tr-TR" dirty="0"/>
              <a:t>They </a:t>
            </a:r>
            <a:r>
              <a:rPr lang="tr-TR" dirty="0" err="1"/>
              <a:t>teach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:</a:t>
            </a:r>
          </a:p>
          <a:p>
            <a:r>
              <a:rPr lang="tr-TR" dirty="0" err="1"/>
              <a:t>values</a:t>
            </a:r>
            <a:endParaRPr lang="tr-TR" dirty="0"/>
          </a:p>
          <a:p>
            <a:r>
              <a:rPr lang="tr-TR" dirty="0" err="1"/>
              <a:t>beliefs</a:t>
            </a:r>
            <a:endParaRPr lang="tr-TR" dirty="0"/>
          </a:p>
          <a:p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traditions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571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00A4-13A1-1C92-7FA8-85D8D7CD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cs typeface="Arial" panose="020B0604020202020204" pitchFamily="34" charset="0"/>
              </a:rPr>
              <a:t>Robert K. Merton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1BF162A1-B36E-D8FD-079A-65E49AE5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tr-TR" dirty="0">
              <a:cs typeface="Arial" panose="020B0604020202020204" pitchFamily="34" charset="0"/>
            </a:endParaRPr>
          </a:p>
          <a:p>
            <a:endParaRPr lang="en-US" altLang="tr-TR" dirty="0">
              <a:cs typeface="Arial" panose="020B0604020202020204" pitchFamily="34" charset="0"/>
            </a:endParaRPr>
          </a:p>
          <a:p>
            <a:pPr lvl="1"/>
            <a:r>
              <a:rPr lang="en-US" altLang="tr-TR" b="1" dirty="0">
                <a:ea typeface="Arial" panose="020B0604020202020204" pitchFamily="34" charset="0"/>
                <a:cs typeface="Arial" panose="020B0604020202020204" pitchFamily="34" charset="0"/>
              </a:rPr>
              <a:t>Manifest functions </a:t>
            </a:r>
            <a:r>
              <a:rPr lang="en-US" altLang="tr-TR" dirty="0">
                <a:ea typeface="Arial" panose="020B0604020202020204" pitchFamily="34" charset="0"/>
                <a:cs typeface="Arial" panose="020B0604020202020204" pitchFamily="34" charset="0"/>
              </a:rPr>
              <a:t>are intended and/or overtly recognized.</a:t>
            </a:r>
          </a:p>
          <a:p>
            <a:pPr lvl="1"/>
            <a:r>
              <a:rPr lang="en-US" altLang="tr-TR" b="1" dirty="0">
                <a:ea typeface="Arial" panose="020B0604020202020204" pitchFamily="34" charset="0"/>
                <a:cs typeface="Arial" panose="020B0604020202020204" pitchFamily="34" charset="0"/>
              </a:rPr>
              <a:t>Latent functions </a:t>
            </a:r>
            <a:r>
              <a:rPr lang="en-US" altLang="tr-TR" dirty="0">
                <a:ea typeface="Arial" panose="020B0604020202020204" pitchFamily="34" charset="0"/>
                <a:cs typeface="Arial" panose="020B0604020202020204" pitchFamily="34" charset="0"/>
              </a:rPr>
              <a:t>are unintended functions that are hidden and remain unacknowledged.</a:t>
            </a:r>
          </a:p>
          <a:p>
            <a:pPr lvl="1"/>
            <a:r>
              <a:rPr lang="en-US" altLang="tr-TR" b="1" dirty="0">
                <a:ea typeface="Arial" panose="020B0604020202020204" pitchFamily="34" charset="0"/>
                <a:cs typeface="Arial" panose="020B0604020202020204" pitchFamily="34" charset="0"/>
              </a:rPr>
              <a:t>Dysfunctions</a:t>
            </a:r>
            <a:r>
              <a:rPr lang="en-US" altLang="tr-TR" dirty="0">
                <a:ea typeface="Arial" panose="020B0604020202020204" pitchFamily="34" charset="0"/>
                <a:cs typeface="Arial" panose="020B0604020202020204" pitchFamily="34" charset="0"/>
              </a:rPr>
              <a:t> are the undesirable functions of any element of a society.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4C0AE3-210D-DB13-3043-8325CFE2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 err="1"/>
              <a:t>Example</a:t>
            </a:r>
            <a:r>
              <a:rPr lang="tr-TR" dirty="0"/>
              <a:t>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0DCF44-0F29-9F03-ED9D-36C9F60DF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err="1"/>
              <a:t>University</a:t>
            </a:r>
            <a:endParaRPr lang="tr-TR" sz="2400" b="1" dirty="0"/>
          </a:p>
          <a:p>
            <a:pPr>
              <a:lnSpc>
                <a:spcPct val="90000"/>
              </a:lnSpc>
            </a:pPr>
            <a:r>
              <a:rPr lang="tr-TR" sz="2400" b="1" dirty="0" err="1"/>
              <a:t>Manifest</a:t>
            </a:r>
            <a:r>
              <a:rPr lang="tr-TR" sz="2400" b="1" dirty="0"/>
              <a:t>:</a:t>
            </a:r>
          </a:p>
          <a:p>
            <a:pPr>
              <a:lnSpc>
                <a:spcPct val="90000"/>
              </a:lnSpc>
            </a:pPr>
            <a:r>
              <a:rPr lang="tr-TR" sz="2400" dirty="0" err="1"/>
              <a:t>education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 err="1"/>
              <a:t>training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careers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b="1" dirty="0"/>
              <a:t>Latent:</a:t>
            </a:r>
          </a:p>
          <a:p>
            <a:pPr>
              <a:lnSpc>
                <a:spcPct val="90000"/>
              </a:lnSpc>
            </a:pPr>
            <a:r>
              <a:rPr lang="tr-TR" sz="2400" dirty="0" err="1"/>
              <a:t>friendships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 err="1"/>
              <a:t>networking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 err="1"/>
              <a:t>social</a:t>
            </a:r>
            <a:r>
              <a:rPr lang="tr-TR" sz="2400" dirty="0"/>
              <a:t> life</a:t>
            </a:r>
          </a:p>
          <a:p>
            <a:pPr>
              <a:lnSpc>
                <a:spcPct val="90000"/>
              </a:lnSpc>
            </a:pPr>
            <a:r>
              <a:rPr lang="tr-TR" sz="2400" b="1" dirty="0" err="1"/>
              <a:t>Dysfunction</a:t>
            </a:r>
            <a:r>
              <a:rPr lang="tr-TR" sz="2400" b="1" dirty="0"/>
              <a:t>: </a:t>
            </a:r>
            <a:r>
              <a:rPr lang="tr-TR" sz="2400" dirty="0" err="1"/>
              <a:t>academic</a:t>
            </a:r>
            <a:r>
              <a:rPr lang="tr-TR" sz="2400" dirty="0"/>
              <a:t> </a:t>
            </a:r>
            <a:r>
              <a:rPr lang="tr-TR" sz="2400" dirty="0" err="1"/>
              <a:t>stress</a:t>
            </a:r>
            <a:endParaRPr lang="tr-TR" sz="2400" dirty="0"/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err="1"/>
              <a:t>social</a:t>
            </a:r>
            <a:r>
              <a:rPr lang="tr-TR" sz="2400" dirty="0"/>
              <a:t> </a:t>
            </a:r>
            <a:r>
              <a:rPr lang="tr-TR" sz="2400" dirty="0" err="1"/>
              <a:t>inequality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C4D29E6-A512-C6DE-32EF-FF76C09A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r="26581" b="1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9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F032F-709A-4C58-2F4C-E8C50F7B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err="1"/>
              <a:t>Manifest</a:t>
            </a:r>
            <a:r>
              <a:rPr lang="tr-TR" b="1" dirty="0"/>
              <a:t> </a:t>
            </a:r>
            <a:r>
              <a:rPr lang="tr-TR" b="1" dirty="0" err="1"/>
              <a:t>Function</a:t>
            </a:r>
            <a:endParaRPr lang="tr-TR" b="1" dirty="0"/>
          </a:p>
          <a:p>
            <a:r>
              <a:rPr lang="tr-TR" dirty="0"/>
              <a:t>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intended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)</a:t>
            </a:r>
          </a:p>
          <a:p>
            <a:r>
              <a:rPr lang="tr-TR" dirty="0" err="1"/>
              <a:t>eating</a:t>
            </a:r>
            <a:r>
              <a:rPr lang="tr-TR" dirty="0"/>
              <a:t> </a:t>
            </a:r>
            <a:r>
              <a:rPr lang="tr-TR" dirty="0" err="1"/>
              <a:t>food</a:t>
            </a:r>
            <a:endParaRPr lang="tr-TR" dirty="0"/>
          </a:p>
          <a:p>
            <a:r>
              <a:rPr lang="tr-TR" dirty="0" err="1"/>
              <a:t>feeding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members</a:t>
            </a:r>
            <a:endParaRPr lang="tr-TR" dirty="0"/>
          </a:p>
          <a:p>
            <a:r>
              <a:rPr lang="tr-TR" dirty="0" err="1"/>
              <a:t>spending</a:t>
            </a:r>
            <a:r>
              <a:rPr lang="tr-TR" dirty="0"/>
              <a:t> time </a:t>
            </a:r>
            <a:r>
              <a:rPr lang="tr-TR" dirty="0" err="1"/>
              <a:t>together</a:t>
            </a:r>
            <a:r>
              <a:rPr lang="tr-TR" dirty="0"/>
              <a:t> as a </a:t>
            </a:r>
            <a:r>
              <a:rPr lang="tr-TR" dirty="0" err="1"/>
              <a:t>family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460BBB-B1C6-AF40-4786-63C8EB3EA9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Latent </a:t>
            </a:r>
            <a:r>
              <a:rPr lang="tr-TR" b="1" dirty="0" err="1"/>
              <a:t>Function</a:t>
            </a:r>
            <a:endParaRPr lang="tr-TR" b="1" dirty="0"/>
          </a:p>
          <a:p>
            <a:r>
              <a:rPr lang="tr-TR" dirty="0"/>
              <a:t>(</a:t>
            </a:r>
            <a:r>
              <a:rPr lang="tr-TR" dirty="0" err="1"/>
              <a:t>Unintended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)</a:t>
            </a:r>
          </a:p>
          <a:p>
            <a:r>
              <a:rPr lang="tr-TR" dirty="0" err="1"/>
              <a:t>strengthening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bonds</a:t>
            </a:r>
            <a:endParaRPr lang="tr-TR" dirty="0"/>
          </a:p>
          <a:p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behavior</a:t>
            </a:r>
            <a:endParaRPr lang="tr-TR" dirty="0"/>
          </a:p>
          <a:p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daily</a:t>
            </a:r>
            <a:r>
              <a:rPr lang="tr-TR" dirty="0"/>
              <a:t> </a:t>
            </a:r>
            <a:r>
              <a:rPr lang="tr-TR" dirty="0" err="1"/>
              <a:t>experiences</a:t>
            </a:r>
            <a:endParaRPr lang="tr-TR" dirty="0"/>
          </a:p>
          <a:p>
            <a:r>
              <a:rPr lang="tr-TR" dirty="0" err="1"/>
              <a:t>building</a:t>
            </a:r>
            <a:r>
              <a:rPr lang="tr-TR" dirty="0"/>
              <a:t> </a:t>
            </a:r>
            <a:r>
              <a:rPr lang="tr-TR" dirty="0" err="1"/>
              <a:t>emotional</a:t>
            </a:r>
            <a:r>
              <a:rPr lang="tr-TR" dirty="0"/>
              <a:t> </a:t>
            </a:r>
            <a:r>
              <a:rPr lang="tr-TR" dirty="0" err="1"/>
              <a:t>support</a:t>
            </a:r>
            <a:endParaRPr lang="tr-TR" dirty="0"/>
          </a:p>
          <a:p>
            <a:endParaRPr lang="tr-T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8DABF70-8F0D-12E8-31E9-39268087C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6261"/>
            <a:ext cx="45496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tr-TR" altLang="tr-TR" sz="3200" b="1" dirty="0">
                <a:solidFill>
                  <a:srgbClr val="000000"/>
                </a:solidFill>
              </a:rPr>
              <a:t>: </a:t>
            </a:r>
            <a:r>
              <a:rPr lang="tr-TR" altLang="tr-TR" sz="3200" b="1" dirty="0" err="1">
                <a:solidFill>
                  <a:srgbClr val="000000"/>
                </a:solidFill>
              </a:rPr>
              <a:t>Family</a:t>
            </a:r>
            <a:r>
              <a:rPr lang="tr-TR" altLang="tr-TR" sz="3200" b="1" dirty="0">
                <a:solidFill>
                  <a:srgbClr val="000000"/>
                </a:solidFill>
              </a:rPr>
              <a:t> </a:t>
            </a:r>
            <a:r>
              <a:rPr lang="tr-TR" altLang="tr-TR" sz="3200" b="1" dirty="0" err="1">
                <a:solidFill>
                  <a:srgbClr val="000000"/>
                </a:solidFill>
              </a:rPr>
              <a:t>Dinner</a:t>
            </a:r>
            <a:endParaRPr kumimoji="0" lang="tr-TR" altLang="tr-TR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>
            <a:extLst>
              <a:ext uri="{FF2B5EF4-FFF2-40B4-BE49-F238E27FC236}">
                <a16:creationId xmlns:a16="http://schemas.microsoft.com/office/drawing/2014/main" id="{2B5B37C1-65F6-3EAF-77A2-19138BA0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9CB349-E0C3-00A8-E99F-BE40D789D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r>
              <a:rPr lang="tr-TR" b="1" dirty="0" err="1"/>
              <a:t>Dysfunction</a:t>
            </a:r>
            <a:endParaRPr lang="tr-TR" b="1" dirty="0"/>
          </a:p>
          <a:p>
            <a:r>
              <a:rPr lang="tr-TR" dirty="0"/>
              <a:t>(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consequences</a:t>
            </a:r>
            <a:r>
              <a:rPr lang="tr-TR" dirty="0"/>
              <a:t>)</a:t>
            </a:r>
          </a:p>
          <a:p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arguments</a:t>
            </a:r>
            <a:endParaRPr lang="tr-TR" dirty="0"/>
          </a:p>
          <a:p>
            <a:r>
              <a:rPr lang="tr-TR" dirty="0" err="1"/>
              <a:t>tension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parents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children</a:t>
            </a:r>
            <a:endParaRPr lang="tr-TR" dirty="0"/>
          </a:p>
          <a:p>
            <a:r>
              <a:rPr lang="tr-TR" dirty="0" err="1"/>
              <a:t>emotional</a:t>
            </a:r>
            <a:r>
              <a:rPr lang="tr-TR" dirty="0"/>
              <a:t> </a:t>
            </a:r>
            <a:r>
              <a:rPr lang="tr-TR" dirty="0" err="1"/>
              <a:t>pressure</a:t>
            </a:r>
            <a:endParaRPr lang="tr-TR" dirty="0"/>
          </a:p>
          <a:p>
            <a:endParaRPr lang="tr-T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1AD73E6-6B55-4E42-31E8-710DD1592B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r="20627" b="3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6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547A07-D9CA-8D8A-50B1-4E34EA1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1E0814-5264-7F52-EFE5-4022517732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2616216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“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For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each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situation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what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are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the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intended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outcomes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hidden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outcomes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and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possible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negative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consequences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18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2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378859-8852-428A-4B3D-816AE4EB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293CB3-F683-472D-1DBC-4FF118F5F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/>
              <a:t>Watching</a:t>
            </a:r>
            <a:r>
              <a:rPr lang="tr-TR" dirty="0"/>
              <a:t> a Football </a:t>
            </a:r>
            <a:r>
              <a:rPr lang="tr-TR" dirty="0" err="1"/>
              <a:t>Match</a:t>
            </a:r>
            <a:endParaRPr lang="tr-TR" dirty="0"/>
          </a:p>
          <a:p>
            <a:r>
              <a:rPr lang="tr-TR" dirty="0" err="1"/>
              <a:t>Social</a:t>
            </a:r>
            <a:r>
              <a:rPr lang="tr-TR" dirty="0"/>
              <a:t> Media</a:t>
            </a:r>
          </a:p>
          <a:p>
            <a:r>
              <a:rPr lang="tr-TR" dirty="0" err="1"/>
              <a:t>Religious</a:t>
            </a:r>
            <a:r>
              <a:rPr lang="tr-TR" dirty="0"/>
              <a:t> Services</a:t>
            </a:r>
          </a:p>
          <a:p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Shopping</a:t>
            </a:r>
            <a:r>
              <a:rPr lang="tr-TR" dirty="0"/>
              <a:t> </a:t>
            </a:r>
            <a:r>
              <a:rPr lang="tr-TR" dirty="0" err="1"/>
              <a:t>Mall</a:t>
            </a:r>
            <a:endParaRPr lang="tr-TR" dirty="0"/>
          </a:p>
          <a:p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Gym</a:t>
            </a:r>
            <a:endParaRPr lang="tr-TR" dirty="0"/>
          </a:p>
          <a:p>
            <a:r>
              <a:rPr lang="tr-TR" dirty="0" err="1"/>
              <a:t>Eating</a:t>
            </a:r>
            <a:r>
              <a:rPr lang="tr-TR" dirty="0"/>
              <a:t> at a </a:t>
            </a:r>
            <a:r>
              <a:rPr lang="tr-TR" dirty="0" err="1"/>
              <a:t>Restaurant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629D8D-0C6E-A62C-F441-3D8A1A65FF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Using a Smartphone</a:t>
            </a:r>
          </a:p>
          <a:p>
            <a:r>
              <a:rPr lang="tr-TR" dirty="0" err="1"/>
              <a:t>Attending</a:t>
            </a:r>
            <a:r>
              <a:rPr lang="tr-TR" dirty="0"/>
              <a:t> a </a:t>
            </a:r>
            <a:r>
              <a:rPr lang="tr-TR" dirty="0" err="1"/>
              <a:t>Wedding</a:t>
            </a:r>
            <a:endParaRPr lang="tr-TR" dirty="0"/>
          </a:p>
          <a:p>
            <a:r>
              <a:rPr lang="tr-TR" dirty="0" err="1"/>
              <a:t>Watching</a:t>
            </a:r>
            <a:r>
              <a:rPr lang="tr-TR" dirty="0"/>
              <a:t> TV Series</a:t>
            </a:r>
          </a:p>
          <a:p>
            <a:r>
              <a:rPr lang="tr-TR" dirty="0" err="1"/>
              <a:t>Joining</a:t>
            </a:r>
            <a:r>
              <a:rPr lang="tr-TR" dirty="0"/>
              <a:t> a </a:t>
            </a:r>
            <a:r>
              <a:rPr lang="tr-TR" dirty="0" err="1"/>
              <a:t>Student</a:t>
            </a:r>
            <a:r>
              <a:rPr lang="tr-TR" dirty="0"/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159000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FEAF-B749-8D5B-686D-6B6C4A03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Contemporary Theoretical Perspectives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73B7C7E3-D22E-B9B0-A408-F74A6150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cs typeface="Arial" panose="020B0604020202020204" pitchFamily="34" charset="0"/>
              </a:rPr>
              <a:t>A </a:t>
            </a:r>
            <a:r>
              <a:rPr lang="en-US" altLang="tr-TR" b="1" dirty="0">
                <a:cs typeface="Arial" panose="020B0604020202020204" pitchFamily="34" charset="0"/>
              </a:rPr>
              <a:t>theory</a:t>
            </a:r>
            <a:r>
              <a:rPr lang="en-US" altLang="tr-TR" dirty="0">
                <a:cs typeface="Arial" panose="020B0604020202020204" pitchFamily="34" charset="0"/>
              </a:rPr>
              <a:t> is a set of logically interrelated statements that attempts to describe, explain, and predict social events.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9889-E2FA-F7DB-279B-755407E7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Conflict Perspective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0DB35E6-312D-773E-576B-0261C241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cs typeface="Arial" panose="020B0604020202020204" pitchFamily="34" charset="0"/>
              </a:rPr>
              <a:t>Belief that groups in society are engaged in a </a:t>
            </a:r>
            <a:r>
              <a:rPr lang="en-US" altLang="tr-TR" b="1" dirty="0">
                <a:cs typeface="Arial" panose="020B0604020202020204" pitchFamily="34" charset="0"/>
              </a:rPr>
              <a:t>continuous power </a:t>
            </a:r>
            <a:r>
              <a:rPr lang="en-US" altLang="tr-TR" dirty="0">
                <a:cs typeface="Arial" panose="020B0604020202020204" pitchFamily="34" charset="0"/>
              </a:rPr>
              <a:t>struggle for control of scarce resources.</a:t>
            </a:r>
          </a:p>
          <a:p>
            <a:r>
              <a:rPr lang="en-US" altLang="tr-TR" dirty="0">
                <a:cs typeface="Arial" panose="020B0604020202020204" pitchFamily="34" charset="0"/>
              </a:rPr>
              <a:t>conflict perspective says that society </a:t>
            </a:r>
            <a:r>
              <a:rPr lang="en-US" altLang="tr-TR" b="1" dirty="0">
                <a:cs typeface="Arial" panose="020B0604020202020204" pitchFamily="34" charset="0"/>
              </a:rPr>
              <a:t>is not always stable and harmonious.</a:t>
            </a:r>
          </a:p>
          <a:p>
            <a:r>
              <a:rPr lang="en-US" altLang="tr-TR" dirty="0">
                <a:cs typeface="Arial" panose="020B0604020202020204" pitchFamily="34" charset="0"/>
              </a:rPr>
              <a:t>Instead, society is full of conflicts between different groups.</a:t>
            </a:r>
          </a:p>
          <a:p>
            <a:endParaRPr lang="en-US" altLang="tr-TR" dirty="0">
              <a:cs typeface="Arial" panose="020B0604020202020204" pitchFamily="34" charset="0"/>
            </a:endParaRPr>
          </a:p>
          <a:p>
            <a:endParaRPr lang="en-US" altLang="tr-T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273DCF-EFE9-2A45-406B-DFE3F40F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Conflict</a:t>
            </a:r>
            <a:r>
              <a:rPr lang="tr-TR" dirty="0"/>
              <a:t> </a:t>
            </a:r>
            <a:r>
              <a:rPr lang="tr-TR" dirty="0" err="1"/>
              <a:t>Perspective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BD66CE-8B2F-4AF2-58B2-4DC5F429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conflicts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happen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of:</a:t>
            </a:r>
          </a:p>
          <a:p>
            <a:r>
              <a:rPr lang="tr-TR" dirty="0" err="1"/>
              <a:t>power</a:t>
            </a:r>
            <a:endParaRPr lang="tr-TR" dirty="0"/>
          </a:p>
          <a:p>
            <a:r>
              <a:rPr lang="tr-TR" dirty="0" err="1"/>
              <a:t>money</a:t>
            </a:r>
            <a:endParaRPr lang="tr-TR" dirty="0"/>
          </a:p>
          <a:p>
            <a:r>
              <a:rPr lang="tr-TR" dirty="0" err="1"/>
              <a:t>status</a:t>
            </a:r>
            <a:endParaRPr lang="tr-TR" dirty="0"/>
          </a:p>
          <a:p>
            <a:r>
              <a:rPr lang="tr-TR" dirty="0" err="1"/>
              <a:t>resources</a:t>
            </a:r>
            <a:endParaRPr lang="tr-TR" dirty="0"/>
          </a:p>
          <a:p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in </a:t>
            </a: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compete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31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84123-862E-A5B1-6CFD-C938502A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Main </a:t>
            </a:r>
            <a:r>
              <a:rPr lang="tr-TR" dirty="0" err="1"/>
              <a:t>Sociologist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224986-6000-2196-7B49-5CDEF221B9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2074783"/>
            <a:ext cx="816120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thinker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behind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conflict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theory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</a:t>
            </a:r>
            <a:r>
              <a:rPr kumimoji="0" lang="tr-TR" altLang="tr-T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Karl Marx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Marx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believed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society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divided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main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capitalism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Bourgeoisie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owners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factories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wealth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Proletariat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workers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Marx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argued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bourgeoisie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often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proletariat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78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266623-3AD0-33FE-3EAA-C349292E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CC9C3E-AEC7-CB06-4189-82A46676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conflict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:</a:t>
            </a:r>
          </a:p>
          <a:p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institutions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interests</a:t>
            </a:r>
            <a:r>
              <a:rPr lang="tr-TR" b="1" dirty="0"/>
              <a:t> of </a:t>
            </a:r>
            <a:r>
              <a:rPr lang="tr-TR" b="1" dirty="0" err="1"/>
              <a:t>powerful</a:t>
            </a:r>
            <a:r>
              <a:rPr lang="tr-TR" b="1" dirty="0"/>
              <a:t> </a:t>
            </a:r>
            <a:r>
              <a:rPr lang="tr-TR" b="1" dirty="0" err="1"/>
              <a:t>groups</a:t>
            </a:r>
            <a:r>
              <a:rPr lang="tr-TR" b="1" dirty="0"/>
              <a:t>.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institutions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as:</a:t>
            </a:r>
          </a:p>
          <a:p>
            <a:r>
              <a:rPr lang="tr-TR" b="1" dirty="0" err="1"/>
              <a:t>education</a:t>
            </a:r>
            <a:endParaRPr lang="tr-TR" b="1" dirty="0"/>
          </a:p>
          <a:p>
            <a:r>
              <a:rPr lang="tr-TR" b="1" dirty="0" err="1"/>
              <a:t>government</a:t>
            </a:r>
            <a:endParaRPr lang="tr-TR" b="1" dirty="0"/>
          </a:p>
          <a:p>
            <a:r>
              <a:rPr lang="tr-TR" b="1" dirty="0" err="1"/>
              <a:t>law</a:t>
            </a:r>
            <a:endParaRPr lang="tr-TR" b="1" dirty="0"/>
          </a:p>
          <a:p>
            <a:r>
              <a:rPr lang="tr-TR" b="1" dirty="0" err="1"/>
              <a:t>economy</a:t>
            </a:r>
            <a:endParaRPr lang="tr-TR" b="1" dirty="0"/>
          </a:p>
          <a:p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maintain</a:t>
            </a:r>
            <a:r>
              <a:rPr lang="tr-TR" dirty="0"/>
              <a:t> </a:t>
            </a:r>
            <a:r>
              <a:rPr lang="tr-TR" dirty="0" err="1"/>
              <a:t>existing</a:t>
            </a:r>
            <a:r>
              <a:rPr lang="tr-TR" dirty="0"/>
              <a:t> </a:t>
            </a:r>
            <a:r>
              <a:rPr lang="tr-TR" dirty="0" err="1"/>
              <a:t>inequalities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94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318139-4DF7-A5A5-9303-63C891A7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altLang="tr-TR" b="1" err="1"/>
              <a:t>Example</a:t>
            </a:r>
            <a:r>
              <a:rPr lang="tr-TR" altLang="tr-TR" b="1"/>
              <a:t>: </a:t>
            </a:r>
            <a:r>
              <a:rPr lang="tr-TR" altLang="tr-TR" b="1" err="1"/>
              <a:t>Education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79E01B-5235-F5D4-6C8F-4A0CFE2A4B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73352"/>
            <a:ext cx="4038600" cy="47183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Conflict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theorists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say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education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does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not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only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teach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knowledge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It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can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also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</a:rPr>
              <a:t>reproduce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</a:rPr>
              <a:t>social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</a:rPr>
              <a:t>inequality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For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example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students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from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wealthy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families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often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have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better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educational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opportunities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elite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schools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provide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advantages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social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affects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academic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success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So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education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may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</a:rPr>
              <a:t>reinforce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</a:rPr>
              <a:t>differences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9C72D841-E918-4F67-5AB8-CBF1192D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23385" b="3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FC489-1F85-D10E-30EA-A4FE0D26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Example</a:t>
            </a:r>
            <a:r>
              <a:rPr lang="tr-TR" dirty="0"/>
              <a:t>: </a:t>
            </a:r>
            <a:r>
              <a:rPr lang="tr-TR" dirty="0" err="1"/>
              <a:t>Workplace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F5ECE6-7D24-FCB7-ADC2-F8649CCA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7300"/>
            <a:ext cx="41148000" cy="2438400"/>
          </a:xfrm>
        </p:spPr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workplace</a:t>
            </a:r>
            <a:r>
              <a:rPr lang="tr-TR" dirty="0"/>
              <a:t>, </a:t>
            </a:r>
            <a:r>
              <a:rPr lang="tr-TR" dirty="0" err="1"/>
              <a:t>conflict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 </a:t>
            </a:r>
            <a:r>
              <a:rPr lang="tr-TR" dirty="0" err="1"/>
              <a:t>focuses</a:t>
            </a:r>
            <a:r>
              <a:rPr lang="tr-TR" dirty="0"/>
              <a:t> on </a:t>
            </a:r>
          </a:p>
          <a:p>
            <a:pPr marL="0" indent="0">
              <a:buNone/>
            </a:pPr>
            <a:r>
              <a:rPr lang="tr-TR" b="1" dirty="0" err="1"/>
              <a:t>power</a:t>
            </a:r>
            <a:r>
              <a:rPr lang="tr-TR" b="1" dirty="0"/>
              <a:t> </a:t>
            </a:r>
            <a:r>
              <a:rPr lang="tr-TR" b="1" dirty="0" err="1"/>
              <a:t>differences</a:t>
            </a:r>
            <a:r>
              <a:rPr lang="tr-TR" b="1" dirty="0"/>
              <a:t>.</a:t>
            </a:r>
          </a:p>
          <a:p>
            <a:r>
              <a:rPr lang="tr-TR" b="1" dirty="0" err="1"/>
              <a:t>Employers</a:t>
            </a:r>
            <a:r>
              <a:rPr lang="tr-TR" b="1" dirty="0"/>
              <a:t> </a:t>
            </a:r>
            <a:r>
              <a:rPr lang="tr-TR" b="1" dirty="0" err="1"/>
              <a:t>want</a:t>
            </a:r>
            <a:r>
              <a:rPr lang="tr-TR" b="1" dirty="0"/>
              <a:t>:</a:t>
            </a:r>
          </a:p>
          <a:p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productivity</a:t>
            </a:r>
            <a:endParaRPr lang="tr-TR" dirty="0"/>
          </a:p>
          <a:p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labor</a:t>
            </a:r>
            <a:r>
              <a:rPr lang="tr-TR" dirty="0"/>
              <a:t> </a:t>
            </a:r>
            <a:r>
              <a:rPr lang="tr-TR" dirty="0" err="1"/>
              <a:t>costs</a:t>
            </a:r>
            <a:endParaRPr lang="tr-TR" dirty="0"/>
          </a:p>
          <a:p>
            <a:r>
              <a:rPr lang="tr-TR" b="1" dirty="0" err="1"/>
              <a:t>Workers</a:t>
            </a:r>
            <a:r>
              <a:rPr lang="tr-TR" b="1" dirty="0"/>
              <a:t> </a:t>
            </a:r>
            <a:r>
              <a:rPr lang="tr-TR" b="1" dirty="0" err="1"/>
              <a:t>want</a:t>
            </a:r>
            <a:r>
              <a:rPr lang="tr-TR" b="1" dirty="0"/>
              <a:t>:</a:t>
            </a:r>
          </a:p>
          <a:p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wages</a:t>
            </a:r>
            <a:endParaRPr lang="tr-TR" dirty="0"/>
          </a:p>
          <a:p>
            <a:r>
              <a:rPr lang="tr-TR" dirty="0" err="1"/>
              <a:t>better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conditions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creates</a:t>
            </a:r>
            <a:r>
              <a:rPr lang="tr-TR" dirty="0"/>
              <a:t> </a:t>
            </a:r>
            <a:r>
              <a:rPr lang="tr-TR" dirty="0" err="1"/>
              <a:t>conflict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labor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management</a:t>
            </a:r>
            <a:r>
              <a:rPr lang="tr-TR" dirty="0"/>
              <a:t>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E4E99-B8D8-11A2-C9BC-86D6D6177F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066A4F3-3BBE-09DD-E8EA-D8B3EA97F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33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13DD57-3FB3-D87D-A40A-409FDD9A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Examples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92B227-2E2E-F99E-46F9-B831EB47F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30225"/>
            <a:ext cx="295382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Housing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Technology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Education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Workplace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kumimoji="0" lang="tr-TR" altLang="tr-TR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Politics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Transportation</a:t>
            </a:r>
            <a:endParaRPr kumimoji="0" lang="tr-TR" altLang="tr-T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4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6EEC-587B-7A25-2756-E573847B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35799407-33CF-F8F7-05B3-4D8DB234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>
                <a:cs typeface="Arial" panose="020B0604020202020204" pitchFamily="34" charset="0"/>
              </a:rPr>
              <a:t>The </a:t>
            </a:r>
            <a:r>
              <a:rPr lang="en-US" altLang="tr-TR" b="1">
                <a:cs typeface="Arial" panose="020B0604020202020204" pitchFamily="34" charset="0"/>
              </a:rPr>
              <a:t>feminist approach </a:t>
            </a:r>
            <a:r>
              <a:rPr lang="en-US" altLang="tr-TR">
                <a:cs typeface="Arial" panose="020B0604020202020204" pitchFamily="34" charset="0"/>
              </a:rPr>
              <a:t>stresses the importance of gender as an element of social structure.</a:t>
            </a:r>
          </a:p>
          <a:p>
            <a:endParaRPr lang="en-US" altLang="tr-TR">
              <a:cs typeface="Arial" panose="020B0604020202020204" pitchFamily="34" charset="0"/>
            </a:endParaRPr>
          </a:p>
          <a:p>
            <a:pPr lvl="1"/>
            <a:r>
              <a:rPr lang="en-US" altLang="tr-TR" b="1">
                <a:ea typeface="Arial" panose="020B0604020202020204" pitchFamily="34" charset="0"/>
                <a:cs typeface="Arial" panose="020B0604020202020204" pitchFamily="34" charset="0"/>
              </a:rPr>
              <a:t>Patriarchy</a:t>
            </a:r>
            <a:r>
              <a:rPr lang="en-US" altLang="tr-TR">
                <a:ea typeface="Arial" panose="020B0604020202020204" pitchFamily="34" charset="0"/>
                <a:cs typeface="Arial" panose="020B0604020202020204" pitchFamily="34" charset="0"/>
              </a:rPr>
              <a:t> is a system in which men dominate women.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CE7A-00C6-3CB4-7D42-A94A32C4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tr-TR" sz="3100" b="1"/>
              <a:t>Symbolic Interactionist Perspective</a:t>
            </a:r>
            <a:br>
              <a:rPr lang="en-US" altLang="tr-TR" sz="3100" b="1"/>
            </a:br>
            <a:r>
              <a:rPr lang="en-US" altLang="tr-TR" sz="3100" b="1"/>
              <a:t> </a:t>
            </a:r>
            <a:endParaRPr lang="en-US" sz="310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F714BBE-DC0F-E087-9412-0AE507D9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r="31300" b="3"/>
          <a:stretch>
            <a:fillRect/>
          </a:stretch>
        </p:blipFill>
        <p:spPr bwMode="auto">
          <a:xfrm>
            <a:off x="457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29694256-F8CC-236C-FFC0-F0ABBE934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tr-TR" sz="2200" b="1" dirty="0"/>
          </a:p>
          <a:p>
            <a:pPr>
              <a:lnSpc>
                <a:spcPct val="90000"/>
              </a:lnSpc>
            </a:pPr>
            <a:r>
              <a:rPr lang="en-US" altLang="tr-TR" sz="2200" dirty="0"/>
              <a:t>The symbolic interactionist perspective focuses on </a:t>
            </a:r>
            <a:r>
              <a:rPr lang="en-US" altLang="tr-TR" sz="2200" b="1" dirty="0"/>
              <a:t>everyday interactions between people.</a:t>
            </a:r>
          </a:p>
          <a:p>
            <a:pPr>
              <a:lnSpc>
                <a:spcPct val="90000"/>
              </a:lnSpc>
            </a:pPr>
            <a:r>
              <a:rPr lang="en-US" altLang="tr-TR" sz="2200" dirty="0"/>
              <a:t>It studies how people create </a:t>
            </a:r>
            <a:r>
              <a:rPr lang="en-US" altLang="tr-TR" sz="2200" b="1" dirty="0"/>
              <a:t>meaning</a:t>
            </a:r>
            <a:r>
              <a:rPr lang="en-US" altLang="tr-TR" sz="2200" dirty="0"/>
              <a:t> through </a:t>
            </a:r>
            <a:r>
              <a:rPr lang="en-US" altLang="tr-TR" sz="2200" b="1" dirty="0"/>
              <a:t>communication and social interaction</a:t>
            </a:r>
            <a:r>
              <a:rPr lang="en-US" altLang="tr-TR" sz="22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tr-TR" sz="2200" dirty="0"/>
              <a:t>According to this perspective, society is </a:t>
            </a:r>
            <a:r>
              <a:rPr lang="en-US" altLang="tr-TR" sz="2200" b="1" dirty="0"/>
              <a:t>built through daily interactions and shared meanings.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15B96-F880-2988-4773-57FBF08D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Handshake</a:t>
            </a:r>
            <a:r>
              <a:rPr lang="tr-TR" dirty="0"/>
              <a:t> </a:t>
            </a:r>
            <a:r>
              <a:rPr lang="tr-TR" dirty="0" err="1"/>
              <a:t>example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E3BDD3-81ED-04AD-02BC-6A901E4CB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Two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shake</a:t>
            </a:r>
            <a:r>
              <a:rPr lang="tr-TR" dirty="0"/>
              <a:t> </a:t>
            </a:r>
            <a:r>
              <a:rPr lang="tr-TR" dirty="0" err="1"/>
              <a:t>hands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they </a:t>
            </a:r>
            <a:r>
              <a:rPr lang="tr-TR" dirty="0" err="1"/>
              <a:t>meet</a:t>
            </a:r>
            <a:r>
              <a:rPr lang="tr-TR" dirty="0"/>
              <a:t>.</a:t>
            </a:r>
          </a:p>
          <a:p>
            <a:r>
              <a:rPr lang="tr-TR" dirty="0"/>
              <a:t>A </a:t>
            </a:r>
            <a:r>
              <a:rPr lang="tr-TR" dirty="0" err="1"/>
              <a:t>handshake</a:t>
            </a:r>
            <a:r>
              <a:rPr lang="tr-TR" dirty="0"/>
              <a:t> can </a:t>
            </a:r>
            <a:r>
              <a:rPr lang="tr-TR" dirty="0" err="1"/>
              <a:t>symbolize</a:t>
            </a:r>
            <a:r>
              <a:rPr lang="tr-TR" dirty="0"/>
              <a:t>:</a:t>
            </a:r>
          </a:p>
          <a:p>
            <a:r>
              <a:rPr lang="tr-TR" b="1" dirty="0" err="1"/>
              <a:t>respect</a:t>
            </a:r>
            <a:endParaRPr lang="tr-TR" b="1" dirty="0"/>
          </a:p>
          <a:p>
            <a:r>
              <a:rPr lang="tr-TR" b="1" dirty="0" err="1"/>
              <a:t>greeting</a:t>
            </a:r>
            <a:endParaRPr lang="tr-TR" b="1" dirty="0"/>
          </a:p>
          <a:p>
            <a:r>
              <a:rPr lang="tr-TR" b="1" dirty="0" err="1"/>
              <a:t>agreement</a:t>
            </a:r>
            <a:endParaRPr lang="tr-TR" b="1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meaning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23A1A6B-B0AD-61B0-D952-0ED29BB58F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2794"/>
            <a:ext cx="4038600" cy="26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AD22-1B45-D3B3-C9E6-78E2AC91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1.Functionalist Perspective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BEDF7CAE-329A-DA50-8BB7-7612875F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b="1" dirty="0">
                <a:cs typeface="Arial" panose="020B0604020202020204" pitchFamily="34" charset="0"/>
              </a:rPr>
              <a:t>Functionalist Perspectives</a:t>
            </a:r>
            <a:r>
              <a:rPr lang="en-US" altLang="tr-TR" dirty="0">
                <a:cs typeface="Arial" panose="020B0604020202020204" pitchFamily="34" charset="0"/>
              </a:rPr>
              <a:t> are based on the assumption that society is a stable, orderly system.</a:t>
            </a:r>
            <a:endParaRPr lang="en-US" altLang="tr-TR" b="1" dirty="0">
              <a:cs typeface="Arial" panose="020B0604020202020204" pitchFamily="34" charset="0"/>
            </a:endParaRPr>
          </a:p>
          <a:p>
            <a:r>
              <a:rPr lang="en-US" altLang="tr-TR" dirty="0">
                <a:cs typeface="Arial" panose="020B0604020202020204" pitchFamily="34" charset="0"/>
              </a:rPr>
              <a:t>The functionalist perspective sees society as a </a:t>
            </a:r>
            <a:r>
              <a:rPr lang="en-US" altLang="tr-TR" b="1" dirty="0">
                <a:cs typeface="Arial" panose="020B0604020202020204" pitchFamily="34" charset="0"/>
              </a:rPr>
              <a:t>system.</a:t>
            </a:r>
          </a:p>
          <a:p>
            <a:r>
              <a:rPr lang="en-US" altLang="tr-TR" dirty="0">
                <a:cs typeface="Arial" panose="020B0604020202020204" pitchFamily="34" charset="0"/>
              </a:rPr>
              <a:t>All parts of society work together </a:t>
            </a:r>
            <a:r>
              <a:rPr lang="en-US" altLang="tr-TR" b="1" dirty="0">
                <a:cs typeface="Arial" panose="020B0604020202020204" pitchFamily="34" charset="0"/>
              </a:rPr>
              <a:t>to keep society stable and organized.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116982-BA81-675D-5DCE-A3BFC9C9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Emojis</a:t>
            </a:r>
            <a:r>
              <a:rPr lang="tr-TR" dirty="0"/>
              <a:t> in </a:t>
            </a:r>
            <a:r>
              <a:rPr lang="tr-TR" dirty="0" err="1"/>
              <a:t>Messages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7B9E8-1E3A-30E9-CE64-24017F7822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People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emojis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texting</a:t>
            </a:r>
            <a:r>
              <a:rPr lang="tr-TR" dirty="0"/>
              <a:t>.</a:t>
            </a:r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</a:t>
            </a:r>
          </a:p>
          <a:p>
            <a:r>
              <a:rPr lang="tr-TR" dirty="0"/>
              <a:t>🙂 can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friendliness</a:t>
            </a:r>
            <a:endParaRPr lang="tr-TR" dirty="0"/>
          </a:p>
          <a:p>
            <a:r>
              <a:rPr lang="tr-TR" dirty="0"/>
              <a:t>😂 can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humor</a:t>
            </a:r>
            <a:endParaRPr lang="tr-TR" dirty="0"/>
          </a:p>
          <a:p>
            <a:r>
              <a:rPr lang="tr-TR" dirty="0"/>
              <a:t>❤️ can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affection</a:t>
            </a:r>
            <a:endParaRPr lang="tr-TR" dirty="0"/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symbols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carry</a:t>
            </a:r>
            <a:r>
              <a:rPr lang="tr-TR" dirty="0"/>
              <a:t> </a:t>
            </a:r>
            <a:r>
              <a:rPr lang="tr-TR" dirty="0" err="1"/>
              <a:t>meaning</a:t>
            </a:r>
            <a:r>
              <a:rPr lang="tr-TR" dirty="0"/>
              <a:t>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7E8064D-44CB-32E3-A9B9-8757D0B13C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5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35B2-7276-F77A-A21B-C1146A91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dirty="0"/>
              <a:t>3. </a:t>
            </a:r>
            <a:r>
              <a:rPr lang="tr-TR" dirty="0" err="1"/>
              <a:t>Wearing</a:t>
            </a:r>
            <a:r>
              <a:rPr lang="tr-TR" dirty="0"/>
              <a:t> a </a:t>
            </a:r>
            <a:r>
              <a:rPr lang="tr-TR" dirty="0" err="1"/>
              <a:t>Uniform</a:t>
            </a:r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D559359-C57C-A4A0-A782-542E32BC95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73352"/>
            <a:ext cx="4038600" cy="47183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A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uniform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can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communicate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identity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Examples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police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uniform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→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authority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doctor’s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coat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→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medical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professional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school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uniform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→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student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identity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People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interpret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these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symbols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socially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E4E4765-A48A-F626-D317-7F542B96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84621"/>
            <a:ext cx="4038600" cy="269576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95514-A1E8-B202-C4A8-8ABEE233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Social</a:t>
            </a:r>
            <a:r>
              <a:rPr lang="tr-TR" dirty="0"/>
              <a:t> Media </a:t>
            </a:r>
            <a:r>
              <a:rPr lang="tr-TR" dirty="0" err="1"/>
              <a:t>Profiles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AAB466-0734-0F90-81D7-FAF89678D4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People </a:t>
            </a:r>
            <a:r>
              <a:rPr lang="tr-TR" dirty="0" err="1"/>
              <a:t>carefully</a:t>
            </a:r>
            <a:r>
              <a:rPr lang="tr-TR" dirty="0"/>
              <a:t> </a:t>
            </a:r>
            <a:r>
              <a:rPr lang="tr-TR" dirty="0" err="1"/>
              <a:t>choose</a:t>
            </a:r>
            <a:r>
              <a:rPr lang="tr-TR" dirty="0"/>
              <a:t>:</a:t>
            </a:r>
          </a:p>
          <a:p>
            <a:r>
              <a:rPr lang="tr-TR" dirty="0"/>
              <a:t>profile </a:t>
            </a:r>
            <a:r>
              <a:rPr lang="tr-TR" dirty="0" err="1"/>
              <a:t>pictures</a:t>
            </a:r>
            <a:endParaRPr lang="tr-TR" dirty="0"/>
          </a:p>
          <a:p>
            <a:r>
              <a:rPr lang="tr-TR" dirty="0" err="1"/>
              <a:t>posts</a:t>
            </a:r>
            <a:endParaRPr lang="tr-TR" dirty="0"/>
          </a:p>
          <a:p>
            <a:r>
              <a:rPr lang="tr-TR" dirty="0" err="1"/>
              <a:t>captions</a:t>
            </a:r>
            <a:endParaRPr lang="tr-TR" dirty="0"/>
          </a:p>
          <a:p>
            <a:r>
              <a:rPr lang="tr-TR" dirty="0"/>
              <a:t>They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presenting</a:t>
            </a:r>
            <a:r>
              <a:rPr lang="tr-TR" dirty="0"/>
              <a:t> an </a:t>
            </a:r>
            <a:r>
              <a:rPr lang="tr-TR" dirty="0" err="1"/>
              <a:t>identity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286F54C-461A-220D-63EA-C40AABB281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2" y="1524000"/>
            <a:ext cx="4038600" cy="23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96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AD0BC6-5322-FF26-2A17-4D5E9D38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Contact</a:t>
            </a:r>
            <a:endParaRPr lang="tr-T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3C5AB0-BCD3-0E54-F839-EDD9F297020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73352"/>
            <a:ext cx="4038600" cy="47183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Eye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contact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during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conversation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can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signal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confidence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attention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respect</a:t>
            </a:r>
            <a:endParaRPr kumimoji="0" lang="tr-TR" altLang="tr-TR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However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the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meaning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of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eye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err="1">
                <a:ln>
                  <a:noFill/>
                </a:ln>
                <a:effectLst/>
              </a:rPr>
              <a:t>contact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 can </a:t>
            </a:r>
            <a:r>
              <a:rPr kumimoji="0" lang="tr-TR" altLang="tr-TR" b="1" i="0" u="none" strike="noStrike" cap="none" normalizeH="0" baseline="0" err="1">
                <a:ln>
                  <a:noFill/>
                </a:ln>
                <a:effectLst/>
              </a:rPr>
              <a:t>vary</a:t>
            </a:r>
            <a:r>
              <a:rPr kumimoji="0" lang="tr-TR" altLang="tr-TR" b="1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1" i="0" u="none" strike="noStrike" cap="none" normalizeH="0" baseline="0" err="1">
                <a:ln>
                  <a:noFill/>
                </a:ln>
                <a:effectLst/>
              </a:rPr>
              <a:t>across</a:t>
            </a:r>
            <a:r>
              <a:rPr kumimoji="0" lang="tr-TR" altLang="tr-TR" b="1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1" i="0" u="none" strike="noStrike" cap="none" normalizeH="0" baseline="0" err="1">
                <a:ln>
                  <a:noFill/>
                </a:ln>
                <a:effectLst/>
              </a:rPr>
              <a:t>cultures</a:t>
            </a:r>
            <a:r>
              <a:rPr kumimoji="0" lang="tr-TR" altLang="tr-TR" b="1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1" i="0" u="none" strike="noStrike" cap="none" normalizeH="0" baseline="0" err="1">
                <a:ln>
                  <a:noFill/>
                </a:ln>
                <a:effectLst/>
              </a:rPr>
              <a:t>and</a:t>
            </a:r>
            <a:r>
              <a:rPr kumimoji="0" lang="tr-TR" altLang="tr-TR" b="1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tr-TR" altLang="tr-TR" b="1" i="0" u="none" strike="noStrike" cap="none" normalizeH="0" baseline="0" err="1">
                <a:ln>
                  <a:noFill/>
                </a:ln>
                <a:effectLst/>
              </a:rPr>
              <a:t>situations</a:t>
            </a:r>
            <a:r>
              <a:rPr kumimoji="0" lang="tr-TR" altLang="tr-TR" b="0" i="0" u="none" strike="noStrike" cap="none" normalizeH="0" baseline="0">
                <a:ln>
                  <a:noFill/>
                </a:ln>
                <a:effectLst/>
              </a:rPr>
              <a:t>.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AA9D6B98-C40E-8D79-AD6A-CFC7CEF72C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13204"/>
            <a:ext cx="4038600" cy="4038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8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169EEF-F757-2F60-6759-4D68D5C6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/>
              <a:t>Charles </a:t>
            </a:r>
            <a:r>
              <a:rPr lang="tr-TR" dirty="0" err="1"/>
              <a:t>Horton</a:t>
            </a:r>
            <a:r>
              <a:rPr lang="tr-TR" dirty="0"/>
              <a:t> </a:t>
            </a:r>
            <a:r>
              <a:rPr lang="tr-TR" dirty="0" err="1"/>
              <a:t>Cooley</a:t>
            </a:r>
            <a:r>
              <a:rPr lang="tr-TR" dirty="0"/>
              <a:t> (1864-1929)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70FD5-190D-7F64-D2E3-6841D0984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sociologist</a:t>
            </a:r>
            <a:endParaRPr lang="tr-TR" dirty="0"/>
          </a:p>
          <a:p>
            <a:r>
              <a:rPr lang="tr-TR" dirty="0"/>
              <a:t>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thinker</a:t>
            </a:r>
            <a:r>
              <a:rPr lang="tr-TR" dirty="0"/>
              <a:t> in </a:t>
            </a:r>
            <a:r>
              <a:rPr lang="tr-TR" dirty="0" err="1"/>
              <a:t>symbolic</a:t>
            </a:r>
            <a:r>
              <a:rPr lang="tr-TR" dirty="0"/>
              <a:t> </a:t>
            </a:r>
            <a:r>
              <a:rPr lang="tr-TR" dirty="0" err="1"/>
              <a:t>interactionism</a:t>
            </a:r>
            <a:r>
              <a:rPr lang="tr-TR" dirty="0"/>
              <a:t>.</a:t>
            </a:r>
          </a:p>
          <a:p>
            <a:r>
              <a:rPr lang="tr-TR" dirty="0" err="1"/>
              <a:t>University</a:t>
            </a:r>
            <a:r>
              <a:rPr lang="tr-TR" dirty="0"/>
              <a:t> of Michigan</a:t>
            </a:r>
          </a:p>
          <a:p>
            <a:r>
              <a:rPr lang="tr-TR" dirty="0" err="1"/>
              <a:t>Looking-Glass</a:t>
            </a:r>
            <a:r>
              <a:rPr lang="tr-TR" dirty="0"/>
              <a:t> Self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9AF64F4-96D6-9799-1BB7-C84D81BE6C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2" b="2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9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C8F82-D7B2-6D94-CDDB-11DBCBD0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 err="1"/>
              <a:t>Looking-Glass</a:t>
            </a:r>
            <a:r>
              <a:rPr lang="tr-TR" dirty="0"/>
              <a:t> Self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F0C28B-52EA-2B32-517B-987FC103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r>
              <a:rPr lang="tr-TR" dirty="0" err="1"/>
              <a:t>This</a:t>
            </a:r>
            <a:r>
              <a:rPr lang="tr-TR" dirty="0"/>
              <a:t> idea </a:t>
            </a:r>
            <a:r>
              <a:rPr lang="tr-TR" dirty="0" err="1"/>
              <a:t>explains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b="1" dirty="0"/>
              <a:t>self-</a:t>
            </a:r>
            <a:r>
              <a:rPr lang="tr-TR" b="1" dirty="0" err="1"/>
              <a:t>identity</a:t>
            </a:r>
            <a:r>
              <a:rPr lang="tr-TR" b="1" dirty="0"/>
              <a:t> </a:t>
            </a:r>
            <a:r>
              <a:rPr lang="tr-TR" b="1" dirty="0" err="1"/>
              <a:t>through</a:t>
            </a:r>
            <a:r>
              <a:rPr lang="tr-TR" b="1" dirty="0"/>
              <a:t> </a:t>
            </a: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interaction</a:t>
            </a:r>
            <a:r>
              <a:rPr lang="tr-TR" b="1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how </a:t>
            </a:r>
            <a:r>
              <a:rPr lang="tr-TR" b="1" dirty="0"/>
              <a:t>they </a:t>
            </a:r>
            <a:r>
              <a:rPr lang="tr-TR" b="1" dirty="0" err="1"/>
              <a:t>believe</a:t>
            </a:r>
            <a:r>
              <a:rPr lang="tr-TR" b="1" dirty="0"/>
              <a:t> </a:t>
            </a:r>
            <a:r>
              <a:rPr lang="tr-TR" b="1" dirty="0" err="1"/>
              <a:t>others</a:t>
            </a:r>
            <a:r>
              <a:rPr lang="tr-TR" b="1" dirty="0"/>
              <a:t> </a:t>
            </a:r>
            <a:r>
              <a:rPr lang="tr-TR" b="1" dirty="0" err="1"/>
              <a:t>see</a:t>
            </a:r>
            <a:r>
              <a:rPr lang="tr-TR" b="1" dirty="0"/>
              <a:t> </a:t>
            </a:r>
            <a:r>
              <a:rPr lang="tr-TR" b="1" dirty="0" err="1"/>
              <a:t>them</a:t>
            </a:r>
            <a:endParaRPr lang="tr-TR" b="1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67A4BF8-15B8-175A-6480-40B721AB6F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7" b="2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9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itle 1">
            <a:extLst>
              <a:ext uri="{FF2B5EF4-FFF2-40B4-BE49-F238E27FC236}">
                <a16:creationId xmlns:a16="http://schemas.microsoft.com/office/drawing/2014/main" id="{D88E6822-9C96-A250-E94A-A86ECCBB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32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/>
              <a:t>Three Simple </a:t>
            </a:r>
            <a:r>
              <a:rPr lang="tr-TR" dirty="0" err="1"/>
              <a:t>Steps</a:t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6B2AC5-0941-C041-4E5B-F8D725AB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200" b="1" dirty="0"/>
              <a:t>1️⃣ </a:t>
            </a:r>
            <a:r>
              <a:rPr lang="tr-TR" sz="2200" b="1" dirty="0" err="1"/>
              <a:t>We</a:t>
            </a:r>
            <a:r>
              <a:rPr lang="tr-TR" sz="2200" b="1" dirty="0"/>
              <a:t> </a:t>
            </a:r>
            <a:r>
              <a:rPr lang="tr-TR" sz="2200" b="1" dirty="0" err="1"/>
              <a:t>imagine</a:t>
            </a:r>
            <a:r>
              <a:rPr lang="tr-TR" sz="2200" b="1" dirty="0"/>
              <a:t> how </a:t>
            </a:r>
            <a:r>
              <a:rPr lang="tr-TR" sz="2200" b="1" dirty="0" err="1"/>
              <a:t>others</a:t>
            </a:r>
            <a:r>
              <a:rPr lang="tr-TR" sz="2200" b="1" dirty="0"/>
              <a:t> </a:t>
            </a:r>
            <a:r>
              <a:rPr lang="tr-TR" sz="2200" b="1" dirty="0" err="1"/>
              <a:t>see</a:t>
            </a:r>
            <a:r>
              <a:rPr lang="tr-TR" sz="2200" b="1" dirty="0"/>
              <a:t> us</a:t>
            </a:r>
          </a:p>
          <a:p>
            <a:pPr>
              <a:lnSpc>
                <a:spcPct val="90000"/>
              </a:lnSpc>
            </a:pPr>
            <a:r>
              <a:rPr lang="tr-TR" sz="2200" dirty="0"/>
              <a:t>“Do they </a:t>
            </a:r>
            <a:r>
              <a:rPr lang="tr-TR" sz="2200" dirty="0" err="1"/>
              <a:t>think</a:t>
            </a:r>
            <a:r>
              <a:rPr lang="tr-TR" sz="2200" dirty="0"/>
              <a:t> I </a:t>
            </a:r>
            <a:r>
              <a:rPr lang="tr-TR" sz="2200" dirty="0" err="1"/>
              <a:t>look</a:t>
            </a:r>
            <a:r>
              <a:rPr lang="tr-TR" sz="2200" dirty="0"/>
              <a:t> </a:t>
            </a:r>
            <a:r>
              <a:rPr lang="tr-TR" sz="2200" dirty="0" err="1"/>
              <a:t>confident</a:t>
            </a:r>
            <a:r>
              <a:rPr lang="tr-TR" sz="2200" dirty="0"/>
              <a:t>?”</a:t>
            </a:r>
          </a:p>
          <a:p>
            <a:pPr>
              <a:lnSpc>
                <a:spcPct val="90000"/>
              </a:lnSpc>
            </a:pPr>
            <a:r>
              <a:rPr lang="tr-TR" sz="2200" dirty="0"/>
              <a:t>2️⃣ </a:t>
            </a:r>
            <a:r>
              <a:rPr lang="tr-TR" sz="2200" b="1" dirty="0" err="1"/>
              <a:t>We</a:t>
            </a:r>
            <a:r>
              <a:rPr lang="tr-TR" sz="2200" b="1" dirty="0"/>
              <a:t> </a:t>
            </a:r>
            <a:r>
              <a:rPr lang="tr-TR" sz="2200" b="1" dirty="0" err="1"/>
              <a:t>imagine</a:t>
            </a:r>
            <a:r>
              <a:rPr lang="tr-TR" sz="2200" b="1" dirty="0"/>
              <a:t> </a:t>
            </a:r>
            <a:r>
              <a:rPr lang="tr-TR" sz="2200" b="1" dirty="0" err="1"/>
              <a:t>their</a:t>
            </a:r>
            <a:r>
              <a:rPr lang="tr-TR" sz="2200" b="1" dirty="0"/>
              <a:t> </a:t>
            </a:r>
            <a:r>
              <a:rPr lang="tr-TR" sz="2200" b="1" dirty="0" err="1"/>
              <a:t>judgment</a:t>
            </a:r>
            <a:endParaRPr lang="tr-TR" sz="2200" b="1" dirty="0"/>
          </a:p>
          <a:p>
            <a:pPr>
              <a:lnSpc>
                <a:spcPct val="90000"/>
              </a:lnSpc>
            </a:pPr>
            <a:r>
              <a:rPr lang="tr-TR" sz="2200" dirty="0"/>
              <a:t>“They </a:t>
            </a:r>
            <a:r>
              <a:rPr lang="tr-TR" sz="2200" dirty="0" err="1"/>
              <a:t>probably</a:t>
            </a:r>
            <a:r>
              <a:rPr lang="tr-TR" sz="2200" dirty="0"/>
              <a:t> </a:t>
            </a:r>
            <a:r>
              <a:rPr lang="tr-TR" sz="2200" dirty="0" err="1"/>
              <a:t>think</a:t>
            </a:r>
            <a:r>
              <a:rPr lang="tr-TR" sz="2200" dirty="0"/>
              <a:t> I </a:t>
            </a:r>
            <a:r>
              <a:rPr lang="tr-TR" sz="2200" dirty="0" err="1"/>
              <a:t>did</a:t>
            </a:r>
            <a:r>
              <a:rPr lang="tr-TR" sz="2200" dirty="0"/>
              <a:t> </a:t>
            </a:r>
            <a:r>
              <a:rPr lang="tr-TR" sz="2200" dirty="0" err="1"/>
              <a:t>well</a:t>
            </a:r>
            <a:r>
              <a:rPr lang="tr-TR" sz="2200" dirty="0"/>
              <a:t>.”</a:t>
            </a:r>
          </a:p>
          <a:p>
            <a:pPr>
              <a:lnSpc>
                <a:spcPct val="90000"/>
              </a:lnSpc>
            </a:pPr>
            <a:r>
              <a:rPr lang="tr-TR" sz="2200" dirty="0"/>
              <a:t>3️⃣ </a:t>
            </a:r>
            <a:r>
              <a:rPr lang="tr-TR" sz="2200" b="1" dirty="0" err="1"/>
              <a:t>We</a:t>
            </a:r>
            <a:r>
              <a:rPr lang="tr-TR" sz="2200" b="1" dirty="0"/>
              <a:t> </a:t>
            </a:r>
            <a:r>
              <a:rPr lang="tr-TR" sz="2200" b="1" dirty="0" err="1"/>
              <a:t>develop</a:t>
            </a:r>
            <a:r>
              <a:rPr lang="tr-TR" sz="2200" b="1" dirty="0"/>
              <a:t> </a:t>
            </a:r>
            <a:r>
              <a:rPr lang="tr-TR" sz="2200" b="1" dirty="0" err="1"/>
              <a:t>feelings</a:t>
            </a:r>
            <a:r>
              <a:rPr lang="tr-TR" sz="2200" b="1" dirty="0"/>
              <a:t> </a:t>
            </a:r>
            <a:r>
              <a:rPr lang="tr-TR" sz="2200" b="1" dirty="0" err="1"/>
              <a:t>about</a:t>
            </a:r>
            <a:r>
              <a:rPr lang="tr-TR" sz="2200" b="1" dirty="0"/>
              <a:t> </a:t>
            </a:r>
            <a:r>
              <a:rPr lang="tr-TR" sz="2200" b="1" dirty="0" err="1"/>
              <a:t>ourselves</a:t>
            </a:r>
            <a:endParaRPr lang="tr-TR" sz="2200" b="1" dirty="0"/>
          </a:p>
          <a:p>
            <a:pPr>
              <a:lnSpc>
                <a:spcPct val="90000"/>
              </a:lnSpc>
            </a:pPr>
            <a:r>
              <a:rPr lang="tr-TR" sz="2200" dirty="0" err="1"/>
              <a:t>We</a:t>
            </a:r>
            <a:r>
              <a:rPr lang="tr-TR" sz="2200" dirty="0"/>
              <a:t> </a:t>
            </a:r>
            <a:r>
              <a:rPr lang="tr-TR" sz="2200" dirty="0" err="1"/>
              <a:t>may</a:t>
            </a:r>
            <a:r>
              <a:rPr lang="tr-TR" sz="2200" dirty="0"/>
              <a:t> </a:t>
            </a:r>
            <a:r>
              <a:rPr lang="tr-TR" sz="2200" dirty="0" err="1"/>
              <a:t>feel</a:t>
            </a:r>
            <a:r>
              <a:rPr lang="tr-TR" sz="2200" dirty="0"/>
              <a:t> </a:t>
            </a:r>
            <a:r>
              <a:rPr lang="tr-TR" sz="2200" dirty="0" err="1"/>
              <a:t>proud</a:t>
            </a:r>
            <a:r>
              <a:rPr lang="tr-TR" sz="2200" dirty="0"/>
              <a:t>, </a:t>
            </a:r>
            <a:r>
              <a:rPr lang="tr-TR" sz="2200" dirty="0" err="1"/>
              <a:t>confident</a:t>
            </a:r>
            <a:r>
              <a:rPr lang="tr-TR" sz="2200" dirty="0"/>
              <a:t>, </a:t>
            </a:r>
            <a:r>
              <a:rPr lang="tr-TR" sz="2200" dirty="0" err="1"/>
              <a:t>or</a:t>
            </a:r>
            <a:r>
              <a:rPr lang="tr-TR" sz="2200" dirty="0"/>
              <a:t> </a:t>
            </a:r>
            <a:r>
              <a:rPr lang="tr-TR" sz="2200" dirty="0" err="1"/>
              <a:t>embarrassed</a:t>
            </a:r>
            <a:endParaRPr lang="tr-TR" sz="2200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706E288-07CF-C373-5CCA-5CF5D5F2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r="1" b="16690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60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C1530C-3DF1-5D6E-A6E4-16777893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Simple </a:t>
            </a:r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Looking</a:t>
            </a:r>
            <a:r>
              <a:rPr lang="tr-TR" dirty="0"/>
              <a:t> </a:t>
            </a:r>
            <a:r>
              <a:rPr lang="tr-TR" dirty="0" err="1"/>
              <a:t>Glass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7FE5B5-64C9-A808-54BF-EBE4176AB3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classmates</a:t>
            </a:r>
            <a:r>
              <a:rPr lang="tr-TR" dirty="0"/>
              <a:t> </a:t>
            </a:r>
            <a:r>
              <a:rPr lang="tr-TR" dirty="0" err="1"/>
              <a:t>smile</a:t>
            </a:r>
            <a:r>
              <a:rPr lang="tr-TR" dirty="0"/>
              <a:t> →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feels</a:t>
            </a:r>
            <a:r>
              <a:rPr lang="tr-TR" dirty="0"/>
              <a:t> </a:t>
            </a:r>
            <a:r>
              <a:rPr lang="tr-TR" dirty="0" err="1"/>
              <a:t>confident</a:t>
            </a:r>
            <a:r>
              <a:rPr lang="tr-TR" dirty="0"/>
              <a:t>.</a:t>
            </a:r>
          </a:p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classmates</a:t>
            </a:r>
            <a:r>
              <a:rPr lang="tr-TR" dirty="0"/>
              <a:t> </a:t>
            </a:r>
            <a:r>
              <a:rPr lang="tr-TR" dirty="0" err="1"/>
              <a:t>laugh</a:t>
            </a:r>
            <a:r>
              <a:rPr lang="tr-TR" dirty="0"/>
              <a:t> →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feel</a:t>
            </a:r>
            <a:r>
              <a:rPr lang="tr-TR" dirty="0"/>
              <a:t> </a:t>
            </a:r>
            <a:r>
              <a:rPr lang="tr-TR" dirty="0" err="1"/>
              <a:t>embarrassed</a:t>
            </a:r>
            <a:r>
              <a:rPr lang="tr-TR" dirty="0"/>
              <a:t>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22405C6-FB3D-9B8F-8D90-F99FFD8E42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275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B40EC-B293-4652-F31F-3C4C058A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/>
              <a:t>George Herbert </a:t>
            </a:r>
            <a:r>
              <a:rPr lang="tr-TR" dirty="0" err="1"/>
              <a:t>Mead</a:t>
            </a:r>
            <a:r>
              <a:rPr lang="tr-TR" dirty="0"/>
              <a:t> (1863 – 1931)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98A0D5-8764-71C8-4798-AC23E68B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Sociologist</a:t>
            </a:r>
            <a:endParaRPr lang="tr-TR" dirty="0"/>
          </a:p>
          <a:p>
            <a:r>
              <a:rPr lang="tr-TR" dirty="0"/>
              <a:t>People </a:t>
            </a:r>
            <a:r>
              <a:rPr lang="tr-TR" dirty="0" err="1"/>
              <a:t>learn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they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interacting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.</a:t>
            </a:r>
          </a:p>
          <a:p>
            <a:r>
              <a:rPr lang="tr-TR" dirty="0"/>
              <a:t>Two </a:t>
            </a:r>
            <a:r>
              <a:rPr lang="tr-TR" dirty="0" err="1"/>
              <a:t>Parts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Self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5ADBC47-5522-1E04-ACF7-24E4D5F1F5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45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A76C7E-217F-65F4-2600-B40E0C47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Two </a:t>
            </a:r>
            <a:r>
              <a:rPr lang="tr-TR" dirty="0" err="1"/>
              <a:t>Parts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Self (</a:t>
            </a:r>
            <a:r>
              <a:rPr lang="tr-TR" dirty="0" err="1"/>
              <a:t>G.Mead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7DD427-937D-632B-2178-E1432EAF5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/>
              <a:t>I</a:t>
            </a:r>
          </a:p>
          <a:p>
            <a:r>
              <a:rPr lang="tr-TR" dirty="0" err="1"/>
              <a:t>The</a:t>
            </a:r>
            <a:r>
              <a:rPr lang="tr-TR" dirty="0"/>
              <a:t> I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spontaneous</a:t>
            </a:r>
            <a:r>
              <a:rPr lang="tr-TR" b="1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self.</a:t>
            </a:r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represents</a:t>
            </a:r>
            <a:r>
              <a:rPr lang="tr-TR" dirty="0"/>
              <a:t>:</a:t>
            </a:r>
          </a:p>
          <a:p>
            <a:r>
              <a:rPr lang="tr-TR" dirty="0" err="1"/>
              <a:t>Creativity</a:t>
            </a:r>
            <a:r>
              <a:rPr lang="tr-TR" dirty="0"/>
              <a:t>, </a:t>
            </a:r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reactions</a:t>
            </a:r>
            <a:r>
              <a:rPr lang="tr-TR" dirty="0"/>
              <a:t>,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behavior</a:t>
            </a:r>
            <a:endParaRPr lang="tr-TR" dirty="0"/>
          </a:p>
          <a:p>
            <a:r>
              <a:rPr lang="tr-TR" dirty="0" err="1"/>
              <a:t>Example</a:t>
            </a:r>
            <a:r>
              <a:rPr lang="tr-TR" dirty="0"/>
              <a:t>: </a:t>
            </a:r>
            <a:r>
              <a:rPr lang="tr-TR" dirty="0" err="1"/>
              <a:t>Laughing</a:t>
            </a:r>
            <a:r>
              <a:rPr lang="tr-TR" dirty="0"/>
              <a:t> </a:t>
            </a:r>
            <a:r>
              <a:rPr lang="tr-TR" dirty="0" err="1"/>
              <a:t>loudly</a:t>
            </a:r>
            <a:r>
              <a:rPr lang="tr-TR" dirty="0"/>
              <a:t> in </a:t>
            </a:r>
            <a:r>
              <a:rPr lang="tr-TR" dirty="0" err="1"/>
              <a:t>class</a:t>
            </a:r>
            <a:r>
              <a:rPr lang="tr-TR" dirty="0"/>
              <a:t>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B865B2-F1DB-0C3D-210E-74D1E20B9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Me</a:t>
            </a:r>
          </a:p>
          <a:p>
            <a:pPr marL="0" indent="0"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/>
              <a:t>Me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self.</a:t>
            </a:r>
          </a:p>
          <a:p>
            <a:pPr marL="0" indent="0">
              <a:buNone/>
            </a:pP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represents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rules</a:t>
            </a:r>
            <a:endParaRPr lang="tr-TR" b="1" dirty="0"/>
          </a:p>
          <a:p>
            <a:pPr marL="0" indent="0">
              <a:buNone/>
            </a:pPr>
            <a:r>
              <a:rPr lang="tr-TR" dirty="0" err="1"/>
              <a:t>expectations</a:t>
            </a:r>
            <a:r>
              <a:rPr lang="tr-TR" dirty="0"/>
              <a:t> of </a:t>
            </a:r>
            <a:r>
              <a:rPr lang="tr-TR" dirty="0" err="1"/>
              <a:t>society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how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expect</a:t>
            </a:r>
            <a:r>
              <a:rPr lang="tr-TR" dirty="0"/>
              <a:t> us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behave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Example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quiet</a:t>
            </a:r>
            <a:r>
              <a:rPr lang="tr-TR" dirty="0"/>
              <a:t> in a </a:t>
            </a:r>
            <a:r>
              <a:rPr lang="tr-TR" dirty="0" err="1"/>
              <a:t>classroom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84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2AEDB4-1ED0-21C6-AA97-2F631BD9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1.Functionalist Perspective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B346EF-4B15-9D61-3A18-2E9C72A86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parts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institutions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as:</a:t>
            </a:r>
          </a:p>
          <a:p>
            <a:r>
              <a:rPr lang="tr-TR" dirty="0" err="1"/>
              <a:t>family</a:t>
            </a:r>
            <a:endParaRPr lang="tr-TR" dirty="0"/>
          </a:p>
          <a:p>
            <a:r>
              <a:rPr lang="tr-TR" dirty="0" err="1"/>
              <a:t>education</a:t>
            </a:r>
            <a:endParaRPr lang="tr-TR" dirty="0"/>
          </a:p>
          <a:p>
            <a:r>
              <a:rPr lang="tr-TR" dirty="0" err="1"/>
              <a:t>religion</a:t>
            </a:r>
            <a:endParaRPr lang="tr-TR" dirty="0"/>
          </a:p>
          <a:p>
            <a:r>
              <a:rPr lang="tr-TR" dirty="0" err="1"/>
              <a:t>government</a:t>
            </a:r>
            <a:endParaRPr lang="tr-TR" dirty="0"/>
          </a:p>
          <a:p>
            <a:r>
              <a:rPr lang="tr-TR" dirty="0" err="1"/>
              <a:t>economy</a:t>
            </a:r>
            <a:endParaRPr lang="tr-TR" dirty="0"/>
          </a:p>
          <a:p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institution</a:t>
            </a:r>
            <a:r>
              <a:rPr lang="tr-TR" dirty="0"/>
              <a:t> has a </a:t>
            </a:r>
            <a:r>
              <a:rPr lang="tr-TR" b="1" i="1" dirty="0" err="1"/>
              <a:t>function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it has an </a:t>
            </a:r>
            <a:r>
              <a:rPr lang="tr-TR" dirty="0" err="1"/>
              <a:t>important</a:t>
            </a:r>
            <a:r>
              <a:rPr lang="tr-TR" dirty="0"/>
              <a:t> role in </a:t>
            </a:r>
            <a:r>
              <a:rPr lang="tr-TR" dirty="0" err="1"/>
              <a:t>society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03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itle 1">
            <a:extLst>
              <a:ext uri="{FF2B5EF4-FFF2-40B4-BE49-F238E27FC236}">
                <a16:creationId xmlns:a16="http://schemas.microsoft.com/office/drawing/2014/main" id="{CD9CEFEB-8868-50AF-BE0F-1F0C3CD3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Erving Goffman (1922-1982)</a:t>
            </a:r>
          </a:p>
        </p:txBody>
      </p:sp>
      <p:sp>
        <p:nvSpPr>
          <p:cNvPr id="27657" name="Content Placeholder 2">
            <a:extLst>
              <a:ext uri="{FF2B5EF4-FFF2-40B4-BE49-F238E27FC236}">
                <a16:creationId xmlns:a16="http://schemas.microsoft.com/office/drawing/2014/main" id="{12D1C5C0-04C7-FD92-AA11-4505372C3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/>
          <a:p>
            <a:r>
              <a:rPr lang="en-US" dirty="0"/>
              <a:t>Canadian sociologist</a:t>
            </a:r>
          </a:p>
          <a:p>
            <a:r>
              <a:rPr lang="en-US" dirty="0"/>
              <a:t>One of the key thinkers of symbolic interactionism</a:t>
            </a:r>
          </a:p>
          <a:p>
            <a:r>
              <a:rPr lang="en-US" dirty="0"/>
              <a:t>Dramaturgical Theory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0F35FB2-E7F0-7B18-2A1F-0208C905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r="22551" b="-1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37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EF956-9380-D089-A15D-81801B37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dirty="0" err="1"/>
              <a:t>Dramaturgical</a:t>
            </a:r>
            <a:r>
              <a:rPr lang="tr-TR" dirty="0"/>
              <a:t> </a:t>
            </a:r>
            <a:r>
              <a:rPr lang="tr-TR" dirty="0" err="1"/>
              <a:t>Theory</a:t>
            </a:r>
            <a:endParaRPr lang="tr-TR" dirty="0"/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875EA79-7552-EB7E-6365-EC2C6C429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9824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786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EBADED-AAF0-CBAD-139F-8E22FED9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Dramaturgical</a:t>
            </a:r>
            <a:r>
              <a:rPr lang="tr-TR" dirty="0"/>
              <a:t> </a:t>
            </a:r>
            <a:r>
              <a:rPr lang="tr-TR" dirty="0" err="1"/>
              <a:t>Theory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D11EFA-B9B6-7186-D983-6592AC189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actors</a:t>
            </a:r>
            <a:r>
              <a:rPr lang="tr-TR" dirty="0"/>
              <a:t> in a </a:t>
            </a:r>
            <a:r>
              <a:rPr lang="tr-TR" dirty="0" err="1"/>
              <a:t>play</a:t>
            </a:r>
            <a:r>
              <a:rPr lang="tr-TR" dirty="0"/>
              <a:t>:</a:t>
            </a:r>
          </a:p>
          <a:p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perform</a:t>
            </a:r>
            <a:r>
              <a:rPr lang="tr-TR" dirty="0"/>
              <a:t> </a:t>
            </a:r>
            <a:r>
              <a:rPr lang="tr-TR" dirty="0" err="1"/>
              <a:t>roles</a:t>
            </a:r>
            <a:endParaRPr lang="tr-TR" dirty="0"/>
          </a:p>
          <a:p>
            <a:r>
              <a:rPr lang="tr-TR" dirty="0"/>
              <a:t>they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themselves</a:t>
            </a:r>
            <a:r>
              <a:rPr lang="tr-TR" dirty="0"/>
              <a:t> in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ways</a:t>
            </a:r>
            <a:endParaRPr lang="tr-TR" dirty="0"/>
          </a:p>
          <a:p>
            <a:r>
              <a:rPr lang="tr-TR" dirty="0"/>
              <a:t>they </a:t>
            </a:r>
            <a:r>
              <a:rPr lang="tr-TR" dirty="0" err="1"/>
              <a:t>try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influence</a:t>
            </a:r>
            <a:r>
              <a:rPr lang="tr-TR" dirty="0"/>
              <a:t> how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78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itle 1">
            <a:extLst>
              <a:ext uri="{FF2B5EF4-FFF2-40B4-BE49-F238E27FC236}">
                <a16:creationId xmlns:a16="http://schemas.microsoft.com/office/drawing/2014/main" id="{F2A43B4E-5994-5476-76F4-6DF39768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58559C-B758-310B-B10E-0321291B8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b="1" dirty="0"/>
              <a:t>Front </a:t>
            </a:r>
            <a:r>
              <a:rPr lang="tr-TR" sz="2400" b="1" dirty="0" err="1"/>
              <a:t>Stage</a:t>
            </a:r>
            <a:endParaRPr 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Front </a:t>
            </a:r>
            <a:r>
              <a:rPr lang="tr-TR" sz="2400" dirty="0" err="1"/>
              <a:t>stage</a:t>
            </a:r>
            <a:r>
              <a:rPr lang="tr-TR" sz="2400" dirty="0"/>
              <a:t> is </a:t>
            </a:r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dirty="0" err="1"/>
              <a:t>people</a:t>
            </a:r>
            <a:r>
              <a:rPr lang="tr-TR" sz="2400" dirty="0"/>
              <a:t> </a:t>
            </a:r>
            <a:r>
              <a:rPr lang="tr-TR" sz="2400" dirty="0" err="1"/>
              <a:t>behave</a:t>
            </a:r>
            <a:r>
              <a:rPr lang="tr-TR" sz="2400" dirty="0"/>
              <a:t> </a:t>
            </a:r>
            <a:r>
              <a:rPr lang="tr-TR" sz="2400" dirty="0" err="1"/>
              <a:t>according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social</a:t>
            </a:r>
            <a:r>
              <a:rPr lang="tr-TR" sz="2400" dirty="0"/>
              <a:t> </a:t>
            </a:r>
            <a:r>
              <a:rPr lang="tr-TR" sz="2400" dirty="0" err="1"/>
              <a:t>expectations</a:t>
            </a:r>
            <a:r>
              <a:rPr lang="tr-TR" sz="2400" dirty="0"/>
              <a:t>.</a:t>
            </a:r>
          </a:p>
          <a:p>
            <a:pPr>
              <a:lnSpc>
                <a:spcPct val="90000"/>
              </a:lnSpc>
            </a:pPr>
            <a:r>
              <a:rPr lang="tr-TR" sz="2400" dirty="0" err="1"/>
              <a:t>Example</a:t>
            </a:r>
            <a:r>
              <a:rPr lang="tr-TR" sz="2400" dirty="0"/>
              <a:t>: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a </a:t>
            </a:r>
            <a:r>
              <a:rPr lang="tr-TR" sz="2400" dirty="0" err="1"/>
              <a:t>teacher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classroom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a </a:t>
            </a:r>
            <a:r>
              <a:rPr lang="tr-TR" sz="2400" dirty="0" err="1"/>
              <a:t>waiter</a:t>
            </a:r>
            <a:r>
              <a:rPr lang="tr-TR" sz="2400" dirty="0"/>
              <a:t> </a:t>
            </a:r>
            <a:r>
              <a:rPr lang="tr-TR" sz="2400" dirty="0" err="1"/>
              <a:t>serving</a:t>
            </a:r>
            <a:r>
              <a:rPr lang="tr-TR" sz="2400" dirty="0"/>
              <a:t> </a:t>
            </a:r>
            <a:r>
              <a:rPr lang="tr-TR" sz="2400" dirty="0" err="1"/>
              <a:t>customers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a </a:t>
            </a:r>
            <a:r>
              <a:rPr lang="tr-TR" sz="2400" dirty="0" err="1"/>
              <a:t>student</a:t>
            </a:r>
            <a:r>
              <a:rPr lang="tr-TR" sz="2400" dirty="0"/>
              <a:t> </a:t>
            </a:r>
            <a:r>
              <a:rPr lang="tr-TR" sz="2400" dirty="0" err="1"/>
              <a:t>giving</a:t>
            </a:r>
            <a:r>
              <a:rPr lang="tr-TR" sz="2400" dirty="0"/>
              <a:t> a </a:t>
            </a:r>
            <a:r>
              <a:rPr lang="tr-TR" sz="2400" dirty="0" err="1"/>
              <a:t>presentation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People </a:t>
            </a:r>
            <a:r>
              <a:rPr lang="tr-TR" sz="2400" dirty="0" err="1"/>
              <a:t>try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act</a:t>
            </a:r>
            <a:r>
              <a:rPr lang="tr-TR" sz="2400" dirty="0"/>
              <a:t> </a:t>
            </a:r>
            <a:r>
              <a:rPr lang="tr-TR" sz="2400" dirty="0" err="1"/>
              <a:t>professionally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appropriately</a:t>
            </a:r>
            <a:r>
              <a:rPr lang="tr-TR" sz="2400" dirty="0"/>
              <a:t>.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A7196867-1C21-A718-D2AC-0E9B24B4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r="16151" b="3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1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itle 1">
            <a:extLst>
              <a:ext uri="{FF2B5EF4-FFF2-40B4-BE49-F238E27FC236}">
                <a16:creationId xmlns:a16="http://schemas.microsoft.com/office/drawing/2014/main" id="{CF6D17F0-2D0F-83D1-97CB-E6D33F6E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D2B84B-69EA-776C-83E5-9F8F6AA16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r>
              <a:rPr lang="tr-TR" sz="2600" b="1" err="1"/>
              <a:t>Back</a:t>
            </a:r>
            <a:r>
              <a:rPr lang="tr-TR" sz="2600" b="1"/>
              <a:t> </a:t>
            </a:r>
            <a:r>
              <a:rPr lang="tr-TR" sz="2600" b="1" err="1"/>
              <a:t>Stage</a:t>
            </a:r>
            <a:endParaRPr lang="tr-TR" sz="2600" b="1"/>
          </a:p>
          <a:p>
            <a:r>
              <a:rPr lang="tr-TR" sz="2600" err="1"/>
              <a:t>Back</a:t>
            </a:r>
            <a:r>
              <a:rPr lang="tr-TR" sz="2600"/>
              <a:t> </a:t>
            </a:r>
            <a:r>
              <a:rPr lang="tr-TR" sz="2600" err="1"/>
              <a:t>stage</a:t>
            </a:r>
            <a:r>
              <a:rPr lang="tr-TR" sz="2600"/>
              <a:t> is </a:t>
            </a:r>
            <a:r>
              <a:rPr lang="tr-TR" sz="2600" err="1"/>
              <a:t>when</a:t>
            </a:r>
            <a:r>
              <a:rPr lang="tr-TR" sz="2600"/>
              <a:t> </a:t>
            </a:r>
            <a:r>
              <a:rPr lang="tr-TR" sz="2600" err="1"/>
              <a:t>people</a:t>
            </a:r>
            <a:r>
              <a:rPr lang="tr-TR" sz="2600"/>
              <a:t> </a:t>
            </a:r>
            <a:r>
              <a:rPr lang="tr-TR" sz="2600" err="1"/>
              <a:t>are</a:t>
            </a:r>
            <a:r>
              <a:rPr lang="tr-TR" sz="2600"/>
              <a:t> </a:t>
            </a:r>
            <a:r>
              <a:rPr lang="tr-TR" sz="2600" err="1"/>
              <a:t>more</a:t>
            </a:r>
            <a:r>
              <a:rPr lang="tr-TR" sz="2600"/>
              <a:t> </a:t>
            </a:r>
            <a:r>
              <a:rPr lang="tr-TR" sz="2600" err="1"/>
              <a:t>relaxed</a:t>
            </a:r>
            <a:r>
              <a:rPr lang="tr-TR" sz="2600"/>
              <a:t> </a:t>
            </a:r>
            <a:r>
              <a:rPr lang="tr-TR" sz="2600" err="1"/>
              <a:t>and</a:t>
            </a:r>
            <a:r>
              <a:rPr lang="tr-TR" sz="2600"/>
              <a:t> </a:t>
            </a:r>
            <a:r>
              <a:rPr lang="tr-TR" sz="2600" err="1"/>
              <a:t>natural</a:t>
            </a:r>
            <a:r>
              <a:rPr lang="tr-TR" sz="2600"/>
              <a:t>.</a:t>
            </a:r>
          </a:p>
          <a:p>
            <a:r>
              <a:rPr lang="tr-TR" sz="2600" err="1"/>
              <a:t>Example</a:t>
            </a:r>
            <a:r>
              <a:rPr lang="tr-TR" sz="2600"/>
              <a:t>:</a:t>
            </a:r>
          </a:p>
          <a:p>
            <a:r>
              <a:rPr lang="tr-TR" sz="2600"/>
              <a:t>a </a:t>
            </a:r>
            <a:r>
              <a:rPr lang="tr-TR" sz="2600" err="1"/>
              <a:t>teacher</a:t>
            </a:r>
            <a:r>
              <a:rPr lang="tr-TR" sz="2600"/>
              <a:t> </a:t>
            </a:r>
            <a:r>
              <a:rPr lang="tr-TR" sz="2600" err="1"/>
              <a:t>relaxing</a:t>
            </a:r>
            <a:r>
              <a:rPr lang="tr-TR" sz="2600"/>
              <a:t> at </a:t>
            </a:r>
            <a:r>
              <a:rPr lang="tr-TR" sz="2600" err="1"/>
              <a:t>home</a:t>
            </a:r>
            <a:endParaRPr lang="tr-TR" sz="2600"/>
          </a:p>
          <a:p>
            <a:r>
              <a:rPr lang="tr-TR" sz="2600"/>
              <a:t>a </a:t>
            </a:r>
            <a:r>
              <a:rPr lang="tr-TR" sz="2600" err="1"/>
              <a:t>worker</a:t>
            </a:r>
            <a:r>
              <a:rPr lang="tr-TR" sz="2600"/>
              <a:t> </a:t>
            </a:r>
            <a:r>
              <a:rPr lang="tr-TR" sz="2600" err="1"/>
              <a:t>complaining</a:t>
            </a:r>
            <a:r>
              <a:rPr lang="tr-TR" sz="2600"/>
              <a:t> </a:t>
            </a:r>
            <a:r>
              <a:rPr lang="tr-TR" sz="2600" err="1"/>
              <a:t>about</a:t>
            </a:r>
            <a:r>
              <a:rPr lang="tr-TR" sz="2600"/>
              <a:t> </a:t>
            </a:r>
            <a:r>
              <a:rPr lang="tr-TR" sz="2600" err="1"/>
              <a:t>their</a:t>
            </a:r>
            <a:r>
              <a:rPr lang="tr-TR" sz="2600"/>
              <a:t> </a:t>
            </a:r>
            <a:r>
              <a:rPr lang="tr-TR" sz="2600" err="1"/>
              <a:t>job</a:t>
            </a:r>
            <a:endParaRPr lang="tr-TR" sz="2600"/>
          </a:p>
          <a:p>
            <a:r>
              <a:rPr lang="tr-TR" sz="2600"/>
              <a:t>a </a:t>
            </a:r>
            <a:r>
              <a:rPr lang="tr-TR" sz="2600" err="1"/>
              <a:t>student</a:t>
            </a:r>
            <a:r>
              <a:rPr lang="tr-TR" sz="2600"/>
              <a:t> </a:t>
            </a:r>
            <a:r>
              <a:rPr lang="tr-TR" sz="2600" err="1"/>
              <a:t>talking</a:t>
            </a:r>
            <a:r>
              <a:rPr lang="tr-TR" sz="2600"/>
              <a:t> </a:t>
            </a:r>
            <a:r>
              <a:rPr lang="tr-TR" sz="2600" err="1"/>
              <a:t>freely</a:t>
            </a:r>
            <a:r>
              <a:rPr lang="tr-TR" sz="2600"/>
              <a:t> w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6E90AD2F-5A90-60E6-69BB-EE92A7FB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3" r="14304" b="3"/>
          <a:stretch>
            <a:fillRect/>
          </a:stretch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34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626E996-4EE5-E18C-6860-0FB7F269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2103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ea typeface="+mj-ea"/>
                <a:cs typeface="+mj-cs"/>
              </a:rPr>
              <a:t>Discussion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C90CDCC8-89B4-B0A9-C3BB-3670BE2C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/>
          <a:lstStyle/>
          <a:p>
            <a:pPr eaLnBrk="1" hangingPunct="1"/>
            <a:r>
              <a:rPr lang="en-US" altLang="tr-TR">
                <a:cs typeface="Arial" panose="020B0604020202020204" pitchFamily="34" charset="0"/>
              </a:rPr>
              <a:t>How can each theory be applied to understanding shopping and consumption?</a:t>
            </a:r>
          </a:p>
          <a:p>
            <a:pPr eaLnBrk="1" hangingPunct="1"/>
            <a:endParaRPr lang="en-US" altLang="tr-TR">
              <a:cs typeface="Arial" panose="020B0604020202020204" pitchFamily="34" charset="0"/>
            </a:endParaRPr>
          </a:p>
          <a:p>
            <a:pPr eaLnBrk="1" hangingPunct="1"/>
            <a:r>
              <a:rPr lang="en-US" altLang="tr-TR">
                <a:cs typeface="Arial" panose="020B0604020202020204" pitchFamily="34" charset="0"/>
              </a:rPr>
              <a:t>Which theoretical perspective do you find more compelling? Why?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10E952-E84D-EE85-50EE-9A787930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Society</a:t>
            </a:r>
            <a:r>
              <a:rPr lang="tr-TR" dirty="0"/>
              <a:t> as a Body (</a:t>
            </a:r>
            <a:r>
              <a:rPr lang="tr-TR" dirty="0" err="1"/>
              <a:t>Functionalist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A05182-E8F2-8DB0-7FC7-A06C371C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Functionalists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body.</a:t>
            </a:r>
          </a:p>
          <a:p>
            <a:r>
              <a:rPr lang="tr-TR" b="1" dirty="0" err="1"/>
              <a:t>In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body: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pumps</a:t>
            </a:r>
            <a:r>
              <a:rPr lang="tr-TR" dirty="0"/>
              <a:t> </a:t>
            </a:r>
            <a:r>
              <a:rPr lang="tr-TR" dirty="0" err="1"/>
              <a:t>blood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lungs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us </a:t>
            </a:r>
            <a:r>
              <a:rPr lang="tr-TR" dirty="0" err="1"/>
              <a:t>breathe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brain</a:t>
            </a:r>
            <a:r>
              <a:rPr lang="tr-TR" dirty="0"/>
              <a:t> </a:t>
            </a:r>
            <a:r>
              <a:rPr lang="tr-TR" dirty="0" err="1"/>
              <a:t>controls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body</a:t>
            </a:r>
          </a:p>
          <a:p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has a </a:t>
            </a:r>
            <a:r>
              <a:rPr lang="tr-TR" dirty="0" err="1"/>
              <a:t>job</a:t>
            </a:r>
            <a:r>
              <a:rPr lang="tr-TR" dirty="0"/>
              <a:t>.</a:t>
            </a:r>
          </a:p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organ </a:t>
            </a:r>
            <a:r>
              <a:rPr lang="tr-TR" b="1" dirty="0" err="1"/>
              <a:t>stops</a:t>
            </a:r>
            <a:r>
              <a:rPr lang="tr-TR" b="1" dirty="0"/>
              <a:t> </a:t>
            </a:r>
            <a:r>
              <a:rPr lang="tr-TR" dirty="0" err="1"/>
              <a:t>working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body has </a:t>
            </a:r>
            <a:r>
              <a:rPr lang="tr-TR" dirty="0" err="1"/>
              <a:t>problems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64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9F8A2-A277-555E-4235-7E68E134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Concepts</a:t>
            </a:r>
            <a:r>
              <a:rPr lang="tr-TR" dirty="0"/>
              <a:t> of </a:t>
            </a:r>
            <a:r>
              <a:rPr lang="tr-TR" dirty="0" err="1"/>
              <a:t>Functionalism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B66CD8-18F0-8A62-C696-215CC28D7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order</a:t>
            </a:r>
            <a:br>
              <a:rPr lang="tr-TR" dirty="0"/>
            </a:b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stability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agreement</a:t>
            </a:r>
            <a:r>
              <a:rPr lang="tr-TR" dirty="0"/>
              <a:t> on </a:t>
            </a:r>
            <a:r>
              <a:rPr lang="tr-TR" dirty="0" err="1"/>
              <a:t>rules</a:t>
            </a:r>
            <a:r>
              <a:rPr lang="tr-TR" dirty="0"/>
              <a:t>.</a:t>
            </a:r>
          </a:p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institutions</a:t>
            </a:r>
            <a:br>
              <a:rPr lang="tr-TR" dirty="0"/>
            </a:br>
            <a:r>
              <a:rPr lang="tr-TR" dirty="0" err="1"/>
              <a:t>Structures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organize </a:t>
            </a:r>
            <a:r>
              <a:rPr lang="tr-TR" dirty="0" err="1"/>
              <a:t>social</a:t>
            </a:r>
            <a:r>
              <a:rPr lang="tr-TR" dirty="0"/>
              <a:t> life (</a:t>
            </a:r>
            <a:r>
              <a:rPr lang="tr-TR" dirty="0" err="1"/>
              <a:t>family</a:t>
            </a:r>
            <a:r>
              <a:rPr lang="tr-TR" dirty="0"/>
              <a:t>, </a:t>
            </a:r>
            <a:r>
              <a:rPr lang="tr-TR" dirty="0" err="1"/>
              <a:t>education</a:t>
            </a:r>
            <a:r>
              <a:rPr lang="tr-TR" dirty="0"/>
              <a:t>, </a:t>
            </a:r>
            <a:r>
              <a:rPr lang="tr-TR" dirty="0" err="1"/>
              <a:t>religion</a:t>
            </a:r>
            <a:r>
              <a:rPr lang="tr-TR" dirty="0"/>
              <a:t>).</a:t>
            </a:r>
          </a:p>
          <a:p>
            <a:r>
              <a:rPr lang="tr-TR" b="1" dirty="0" err="1"/>
              <a:t>Function</a:t>
            </a:r>
            <a:br>
              <a:rPr lang="tr-TR" dirty="0"/>
            </a:br>
            <a:r>
              <a:rPr lang="tr-TR" dirty="0" err="1"/>
              <a:t>The</a:t>
            </a:r>
            <a:r>
              <a:rPr lang="tr-TR" dirty="0"/>
              <a:t> role an </a:t>
            </a:r>
            <a:r>
              <a:rPr lang="tr-TR" dirty="0" err="1"/>
              <a:t>institution</a:t>
            </a:r>
            <a:r>
              <a:rPr lang="tr-TR" dirty="0"/>
              <a:t> </a:t>
            </a:r>
            <a:r>
              <a:rPr lang="tr-TR" dirty="0" err="1"/>
              <a:t>plays</a:t>
            </a:r>
            <a:r>
              <a:rPr lang="tr-TR" dirty="0"/>
              <a:t> in </a:t>
            </a:r>
            <a:r>
              <a:rPr lang="tr-TR" dirty="0" err="1"/>
              <a:t>maintaining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75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BFBDC-1F36-67D0-DE85-E8277EBD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Functionalists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7D8D6A-3F60-115D-BDCC-E581D138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Emile Durkheim</a:t>
            </a:r>
          </a:p>
          <a:p>
            <a:r>
              <a:rPr lang="tr-TR" dirty="0"/>
              <a:t>Herbert </a:t>
            </a:r>
            <a:r>
              <a:rPr lang="tr-TR" dirty="0" err="1"/>
              <a:t>Spencer</a:t>
            </a:r>
            <a:endParaRPr lang="tr-TR" dirty="0"/>
          </a:p>
          <a:p>
            <a:r>
              <a:rPr lang="tr-TR" dirty="0"/>
              <a:t>Robert K. </a:t>
            </a:r>
            <a:r>
              <a:rPr lang="tr-TR" dirty="0" err="1"/>
              <a:t>Merton</a:t>
            </a:r>
            <a:endParaRPr lang="tr-TR" dirty="0"/>
          </a:p>
          <a:p>
            <a:r>
              <a:rPr lang="tr-TR" dirty="0" err="1"/>
              <a:t>Talcott</a:t>
            </a:r>
            <a:r>
              <a:rPr lang="tr-TR" dirty="0"/>
              <a:t> Parsons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79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9A60BF-2E15-D57F-3123-97348067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Talcott Parsons</a:t>
            </a:r>
          </a:p>
        </p:txBody>
      </p:sp>
      <p:pic>
        <p:nvPicPr>
          <p:cNvPr id="5" name="Picture 4" descr="Talcott Parsons - Wikipedia">
            <a:extLst>
              <a:ext uri="{FF2B5EF4-FFF2-40B4-BE49-F238E27FC236}">
                <a16:creationId xmlns:a16="http://schemas.microsoft.com/office/drawing/2014/main" id="{6246C460-4FEE-0A2E-9A14-FB7A7AB6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 b="15872"/>
          <a:stretch>
            <a:fillRect/>
          </a:stretch>
        </p:blipFill>
        <p:spPr bwMode="auto">
          <a:xfrm>
            <a:off x="457200" y="1673352"/>
            <a:ext cx="4038600" cy="4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785E0-66EE-5BC5-6E9B-4E03FAED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err="1"/>
              <a:t>Talcott</a:t>
            </a:r>
            <a:r>
              <a:rPr lang="tr-TR" sz="2400"/>
              <a:t> Parsons (1902–1979) </a:t>
            </a:r>
            <a:r>
              <a:rPr lang="tr-TR" sz="2400" err="1"/>
              <a:t>was</a:t>
            </a:r>
            <a:r>
              <a:rPr lang="tr-TR" sz="2400"/>
              <a:t> an </a:t>
            </a:r>
            <a:r>
              <a:rPr lang="tr-TR" sz="2400" err="1"/>
              <a:t>American</a:t>
            </a:r>
            <a:r>
              <a:rPr lang="tr-TR" sz="2400"/>
              <a:t> </a:t>
            </a:r>
            <a:r>
              <a:rPr lang="tr-TR" sz="2400" err="1"/>
              <a:t>sociologist</a:t>
            </a:r>
            <a:r>
              <a:rPr lang="tr-TR" sz="2400"/>
              <a:t> </a:t>
            </a:r>
            <a:r>
              <a:rPr lang="tr-TR" sz="2400" err="1"/>
              <a:t>and</a:t>
            </a:r>
            <a:r>
              <a:rPr lang="tr-TR" sz="2400"/>
              <a:t> </a:t>
            </a:r>
            <a:r>
              <a:rPr lang="tr-TR" sz="2400" err="1"/>
              <a:t>one</a:t>
            </a:r>
            <a:r>
              <a:rPr lang="tr-TR" sz="2400"/>
              <a:t> of </a:t>
            </a:r>
            <a:r>
              <a:rPr lang="tr-TR" sz="2400" err="1"/>
              <a:t>the</a:t>
            </a:r>
            <a:r>
              <a:rPr lang="tr-TR" sz="2400"/>
              <a:t> </a:t>
            </a:r>
            <a:r>
              <a:rPr lang="tr-TR" sz="2400" err="1"/>
              <a:t>most</a:t>
            </a:r>
            <a:r>
              <a:rPr lang="tr-TR" sz="2400"/>
              <a:t> </a:t>
            </a:r>
            <a:r>
              <a:rPr lang="tr-TR" sz="2400" err="1"/>
              <a:t>important</a:t>
            </a:r>
            <a:r>
              <a:rPr lang="tr-TR" sz="2400"/>
              <a:t> </a:t>
            </a:r>
            <a:r>
              <a:rPr lang="tr-TR" sz="2400" err="1"/>
              <a:t>figures</a:t>
            </a:r>
            <a:r>
              <a:rPr lang="tr-TR" sz="2400"/>
              <a:t> of </a:t>
            </a:r>
            <a:r>
              <a:rPr lang="tr-TR" sz="2400" err="1"/>
              <a:t>structural</a:t>
            </a:r>
            <a:r>
              <a:rPr lang="tr-TR" sz="2400"/>
              <a:t> </a:t>
            </a:r>
            <a:r>
              <a:rPr lang="tr-TR" sz="2400" err="1"/>
              <a:t>functionalism</a:t>
            </a:r>
            <a:r>
              <a:rPr lang="tr-TR" sz="2400"/>
              <a:t>. He </a:t>
            </a:r>
            <a:r>
              <a:rPr lang="tr-TR" sz="2400" err="1"/>
              <a:t>worked</a:t>
            </a:r>
            <a:r>
              <a:rPr lang="tr-TR" sz="2400"/>
              <a:t> at Harvard </a:t>
            </a:r>
            <a:r>
              <a:rPr lang="tr-TR" sz="2400" err="1"/>
              <a:t>University</a:t>
            </a:r>
            <a:r>
              <a:rPr lang="tr-TR" sz="2400"/>
              <a:t> </a:t>
            </a:r>
            <a:r>
              <a:rPr lang="tr-TR" sz="2400" err="1"/>
              <a:t>and</a:t>
            </a:r>
            <a:r>
              <a:rPr lang="tr-TR" sz="2400"/>
              <a:t> </a:t>
            </a:r>
            <a:r>
              <a:rPr lang="tr-TR" sz="2400" err="1"/>
              <a:t>developed</a:t>
            </a:r>
            <a:r>
              <a:rPr lang="tr-TR" sz="2400"/>
              <a:t> </a:t>
            </a:r>
            <a:r>
              <a:rPr lang="tr-TR" sz="2400" err="1"/>
              <a:t>theories</a:t>
            </a:r>
            <a:r>
              <a:rPr lang="tr-TR" sz="2400"/>
              <a:t> </a:t>
            </a:r>
            <a:r>
              <a:rPr lang="tr-TR" sz="2400" err="1"/>
              <a:t>explaining</a:t>
            </a:r>
            <a:r>
              <a:rPr lang="tr-TR" sz="2400"/>
              <a:t> how </a:t>
            </a:r>
            <a:r>
              <a:rPr lang="tr-TR" sz="2400" err="1"/>
              <a:t>social</a:t>
            </a:r>
            <a:r>
              <a:rPr lang="tr-TR" sz="2400"/>
              <a:t> </a:t>
            </a:r>
            <a:r>
              <a:rPr lang="tr-TR" sz="2400" err="1"/>
              <a:t>systems</a:t>
            </a:r>
            <a:r>
              <a:rPr lang="tr-TR" sz="2400"/>
              <a:t> </a:t>
            </a:r>
            <a:r>
              <a:rPr lang="tr-TR" sz="2400" err="1"/>
              <a:t>remain</a:t>
            </a:r>
            <a:r>
              <a:rPr lang="tr-TR" sz="2400"/>
              <a:t> </a:t>
            </a:r>
            <a:r>
              <a:rPr lang="tr-TR" sz="2400" err="1"/>
              <a:t>stable</a:t>
            </a:r>
            <a:r>
              <a:rPr lang="tr-TR" sz="2400"/>
              <a:t> </a:t>
            </a:r>
            <a:r>
              <a:rPr lang="tr-TR" sz="2400" err="1"/>
              <a:t>through</a:t>
            </a:r>
            <a:r>
              <a:rPr lang="tr-TR" sz="2400"/>
              <a:t> </a:t>
            </a:r>
            <a:r>
              <a:rPr lang="tr-TR" sz="2400" err="1"/>
              <a:t>shared</a:t>
            </a:r>
            <a:r>
              <a:rPr lang="tr-TR" sz="2400"/>
              <a:t> </a:t>
            </a:r>
            <a:r>
              <a:rPr lang="tr-TR" sz="2400" err="1"/>
              <a:t>values</a:t>
            </a:r>
            <a:r>
              <a:rPr lang="tr-TR" sz="2400"/>
              <a:t>, </a:t>
            </a:r>
            <a:r>
              <a:rPr lang="tr-TR" sz="2400" err="1"/>
              <a:t>institutions</a:t>
            </a:r>
            <a:r>
              <a:rPr lang="tr-TR" sz="2400"/>
              <a:t>, </a:t>
            </a:r>
            <a:r>
              <a:rPr lang="tr-TR" sz="2400" err="1"/>
              <a:t>and</a:t>
            </a:r>
            <a:r>
              <a:rPr lang="tr-TR" sz="2400"/>
              <a:t> </a:t>
            </a:r>
            <a:r>
              <a:rPr lang="tr-TR" sz="2400" err="1"/>
              <a:t>social</a:t>
            </a:r>
            <a:r>
              <a:rPr lang="tr-TR" sz="2400"/>
              <a:t> </a:t>
            </a:r>
            <a:r>
              <a:rPr lang="tr-TR" sz="2400" err="1"/>
              <a:t>roles</a:t>
            </a:r>
            <a:r>
              <a:rPr lang="tr-TR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25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3FEC87-36B9-573C-DEEC-735709DD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PAEI - Structures of Concern: Parsons, Talcott - A.G.I.L. Functional  Imperatives for Social Systems">
            <a:extLst>
              <a:ext uri="{FF2B5EF4-FFF2-40B4-BE49-F238E27FC236}">
                <a16:creationId xmlns:a16="http://schemas.microsoft.com/office/drawing/2014/main" id="{EE95DF4E-8FBF-CC9D-A76F-F9F42C6B58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8850"/>
            <a:ext cx="4254500" cy="29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649B10-23BC-0F8A-5495-D3EBE743D3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237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3420</TotalTime>
  <Words>1441</Words>
  <Application>Microsoft Macintosh PowerPoint</Application>
  <PresentationFormat>Ekran Gösterisi (4:3)</PresentationFormat>
  <Paragraphs>287</Paragraphs>
  <Slides>45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1" baseType="lpstr">
      <vt:lpstr>-webkit-standard</vt:lpstr>
      <vt:lpstr>Arial</vt:lpstr>
      <vt:lpstr>Calibri</vt:lpstr>
      <vt:lpstr>Courier New</vt:lpstr>
      <vt:lpstr>Times</vt:lpstr>
      <vt:lpstr>Clarity</vt:lpstr>
      <vt:lpstr>Chapter 3-4</vt:lpstr>
      <vt:lpstr>Contemporary Theoretical Perspectives</vt:lpstr>
      <vt:lpstr>1.Functionalist Perspective</vt:lpstr>
      <vt:lpstr>1.Functionalist Perspective</vt:lpstr>
      <vt:lpstr>Society as a Body (Functionalist)</vt:lpstr>
      <vt:lpstr>Key Concepts of Functionalism</vt:lpstr>
      <vt:lpstr>Functionalists</vt:lpstr>
      <vt:lpstr>Talcott Parsons</vt:lpstr>
      <vt:lpstr>PowerPoint Sunusu</vt:lpstr>
      <vt:lpstr>Talcott Parsons</vt:lpstr>
      <vt:lpstr>PowerPoint Sunusu</vt:lpstr>
      <vt:lpstr>PowerPoint Sunusu</vt:lpstr>
      <vt:lpstr>PowerPoint Sunusu</vt:lpstr>
      <vt:lpstr>Robert K. Merton</vt:lpstr>
      <vt:lpstr>Example 1</vt:lpstr>
      <vt:lpstr>Example: Family Dinner  </vt:lpstr>
      <vt:lpstr>PowerPoint Sunusu</vt:lpstr>
      <vt:lpstr>PowerPoint Sunusu</vt:lpstr>
      <vt:lpstr>Examples</vt:lpstr>
      <vt:lpstr>Conflict Perspective</vt:lpstr>
      <vt:lpstr>Conflict Perspective</vt:lpstr>
      <vt:lpstr>Main Sociologist</vt:lpstr>
      <vt:lpstr>Key Idea</vt:lpstr>
      <vt:lpstr>Example: Education</vt:lpstr>
      <vt:lpstr>Example: Workplace </vt:lpstr>
      <vt:lpstr>Examples</vt:lpstr>
      <vt:lpstr>PowerPoint Sunusu</vt:lpstr>
      <vt:lpstr>Symbolic Interactionist Perspective  </vt:lpstr>
      <vt:lpstr>Handshake example</vt:lpstr>
      <vt:lpstr>Emojis in Messages</vt:lpstr>
      <vt:lpstr>3. Wearing a Uniform</vt:lpstr>
      <vt:lpstr>Social Media Profiles </vt:lpstr>
      <vt:lpstr>Eye Contact</vt:lpstr>
      <vt:lpstr>Charles Horton Cooley (1864-1929)</vt:lpstr>
      <vt:lpstr>Looking-Glass Self</vt:lpstr>
      <vt:lpstr>Three Simple Steps </vt:lpstr>
      <vt:lpstr>Simple example (Looking Glass)</vt:lpstr>
      <vt:lpstr>George Herbert Mead (1863 – 1931)</vt:lpstr>
      <vt:lpstr>Two Parts of the Self (G.Mead)</vt:lpstr>
      <vt:lpstr>Erving Goffman (1922-1982)</vt:lpstr>
      <vt:lpstr>Dramaturgical Theory</vt:lpstr>
      <vt:lpstr>Dramaturgical Theory</vt:lpstr>
      <vt:lpstr>PowerPoint Sunusu</vt:lpstr>
      <vt:lpstr>PowerPoint Sunusu</vt:lpstr>
      <vt:lpstr>Discussion</vt:lpstr>
    </vt:vector>
  </TitlesOfParts>
  <Company>Innerstace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in Our Times:  The Essentials</dc:title>
  <dc:creator>Stacy SCHOOLFIELD</dc:creator>
  <cp:lastModifiedBy>İLHAN KARMUTOĞLU </cp:lastModifiedBy>
  <cp:revision>118</cp:revision>
  <cp:lastPrinted>2019-09-23T06:58:36Z</cp:lastPrinted>
  <dcterms:created xsi:type="dcterms:W3CDTF">2005-01-17T15:57:44Z</dcterms:created>
  <dcterms:modified xsi:type="dcterms:W3CDTF">2026-03-10T19:12:11Z</dcterms:modified>
</cp:coreProperties>
</file>