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99" r:id="rId1"/>
  </p:sldMasterIdLst>
  <p:notesMasterIdLst>
    <p:notesMasterId r:id="rId11"/>
  </p:notesMasterIdLst>
  <p:sldIdLst>
    <p:sldId id="329" r:id="rId2"/>
    <p:sldId id="332" r:id="rId3"/>
    <p:sldId id="333" r:id="rId4"/>
    <p:sldId id="334" r:id="rId5"/>
    <p:sldId id="335" r:id="rId6"/>
    <p:sldId id="336" r:id="rId7"/>
    <p:sldId id="337" r:id="rId8"/>
    <p:sldId id="338" r:id="rId9"/>
    <p:sldId id="33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0D0AF596-46CC-4B8D-A3E2-A6344D1D5B19}">
          <p14:sldIdLst>
            <p14:sldId id="329"/>
          </p14:sldIdLst>
        </p14:section>
        <p14:section name="Başlıksız Bölüm" id="{8BEF7142-0326-4D31-B19F-B1A2D5A103CF}">
          <p14:sldIdLst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73A4A5-43E8-5410-EDB8-3EB48C0EDF86}" name="ilke Ulutaş" initials="iU" userId="5a151acd52cbcbe3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2000C"/>
    <a:srgbClr val="419A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94902" autoAdjust="0"/>
  </p:normalViewPr>
  <p:slideViewPr>
    <p:cSldViewPr snapToGrid="0">
      <p:cViewPr varScale="1">
        <p:scale>
          <a:sx n="84" d="100"/>
          <a:sy n="84" d="100"/>
        </p:scale>
        <p:origin x="294" y="36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C0E2D0-32B9-4217-81B0-1F79C7FB56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BB87DF7-FB22-4F79-B835-142BFCB30E77}">
      <dgm:prSet/>
      <dgm:spPr/>
      <dgm:t>
        <a:bodyPr/>
        <a:lstStyle/>
        <a:p>
          <a:endParaRPr lang="en-GB" b="1" noProof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27226C-5571-45C0-8C6A-62E1B1A87B4E}" type="parTrans" cxnId="{565417B8-351C-467A-8F46-308E7D9ABCF1}">
      <dgm:prSet/>
      <dgm:spPr/>
      <dgm:t>
        <a:bodyPr/>
        <a:lstStyle/>
        <a:p>
          <a:endParaRPr lang="tr-TR"/>
        </a:p>
      </dgm:t>
    </dgm:pt>
    <dgm:pt modelId="{ECDE7299-EF70-4EB6-A4B2-4055EC5BD730}" type="sibTrans" cxnId="{565417B8-351C-467A-8F46-308E7D9ABCF1}">
      <dgm:prSet/>
      <dgm:spPr/>
      <dgm:t>
        <a:bodyPr/>
        <a:lstStyle/>
        <a:p>
          <a:endParaRPr lang="tr-TR"/>
        </a:p>
      </dgm:t>
    </dgm:pt>
    <dgm:pt modelId="{7D19195A-15DB-476B-A71E-CE1469F1A52B}" type="pres">
      <dgm:prSet presAssocID="{A5C0E2D0-32B9-4217-81B0-1F79C7FB5640}" presName="linear" presStyleCnt="0">
        <dgm:presLayoutVars>
          <dgm:animLvl val="lvl"/>
          <dgm:resizeHandles val="exact"/>
        </dgm:presLayoutVars>
      </dgm:prSet>
      <dgm:spPr/>
    </dgm:pt>
    <dgm:pt modelId="{821AC207-B617-41AA-A08A-7FCC82B4736E}" type="pres">
      <dgm:prSet presAssocID="{EBB87DF7-FB22-4F79-B835-142BFCB30E7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251E413-2C54-441D-8A7F-EF6C342B4C14}" type="presOf" srcId="{A5C0E2D0-32B9-4217-81B0-1F79C7FB5640}" destId="{7D19195A-15DB-476B-A71E-CE1469F1A52B}" srcOrd="0" destOrd="0" presId="urn:microsoft.com/office/officeart/2005/8/layout/vList2"/>
    <dgm:cxn modelId="{565417B8-351C-467A-8F46-308E7D9ABCF1}" srcId="{A5C0E2D0-32B9-4217-81B0-1F79C7FB5640}" destId="{EBB87DF7-FB22-4F79-B835-142BFCB30E77}" srcOrd="0" destOrd="0" parTransId="{1E27226C-5571-45C0-8C6A-62E1B1A87B4E}" sibTransId="{ECDE7299-EF70-4EB6-A4B2-4055EC5BD730}"/>
    <dgm:cxn modelId="{D07630BF-6815-41E6-ADF7-DA4927929F85}" type="presOf" srcId="{EBB87DF7-FB22-4F79-B835-142BFCB30E77}" destId="{821AC207-B617-41AA-A08A-7FCC82B4736E}" srcOrd="0" destOrd="0" presId="urn:microsoft.com/office/officeart/2005/8/layout/vList2"/>
    <dgm:cxn modelId="{C2EDA16B-865C-47B1-9927-6DD2687E043E}" type="presParOf" srcId="{7D19195A-15DB-476B-A71E-CE1469F1A52B}" destId="{821AC207-B617-41AA-A08A-7FCC82B4736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AC207-B617-41AA-A08A-7FCC82B4736E}">
      <dsp:nvSpPr>
        <dsp:cNvPr id="0" name=""/>
        <dsp:cNvSpPr/>
      </dsp:nvSpPr>
      <dsp:spPr>
        <a:xfrm>
          <a:off x="0" y="8602"/>
          <a:ext cx="10893052" cy="82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400" b="1" kern="1200" noProof="1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209" y="48811"/>
        <a:ext cx="10812634" cy="743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9CC27-778C-4258-B649-F2BDEF68C217}" type="datetimeFigureOut">
              <a:rPr lang="tr-TR" smtClean="0"/>
              <a:t>12.07.2026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8773A-B661-41F5-9124-370397F5AC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898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204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198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139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43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5609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498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180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49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5482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586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08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8620636-3117-4546-A5A3-F7EAD65D0238}" type="datetimeFigureOut">
              <a:rPr lang="tr-TR" smtClean="0"/>
              <a:t>12.07.2026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2E638CC-46FB-4550-8444-7B3E6EDC8878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227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1A1523-045A-0BBB-B53D-C07E370D7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265471"/>
            <a:ext cx="10993549" cy="2025445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b="1" dirty="0"/>
            </a:br>
            <a: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ÇAĞ ÜNİVERİSTESİ </a:t>
            </a:r>
            <a:b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İLİŞKİLER</a:t>
            </a:r>
            <a:b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UZAKTAN TEZSİZ YÜKSEK LİSANS PROGRAMI </a:t>
            </a:r>
            <a:br>
              <a:rPr lang="tr-TR" sz="14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100" b="1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F3834C2-6B16-4912-5A3E-FC8382193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59" y="1782950"/>
            <a:ext cx="10166554" cy="3972105"/>
          </a:xfrm>
          <a:solidFill>
            <a:schemeClr val="bg1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endParaRPr lang="tr-TR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 YÖNETİMİ</a:t>
            </a:r>
          </a:p>
          <a:p>
            <a:pPr algn="ctr"/>
            <a:r>
              <a:rPr lang="tr-TR" b="1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2.HAFTA:</a:t>
            </a:r>
          </a:p>
          <a:p>
            <a:pPr algn="ctr"/>
            <a:r>
              <a:rPr lang="tr-TR" b="1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PROJEDE ARAŞTIRMA VE UYUGLAMA YÖNTEMLERİ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7E935BA-623E-4DB0-1AC2-9888F6F32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934" y="6039030"/>
            <a:ext cx="870155" cy="81896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56C23504-AA39-21ED-9531-4D54F6E9B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71" y="6039031"/>
            <a:ext cx="870155" cy="81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23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0A61E-E483-028F-B60A-8D9586542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05E300-7FC3-13D8-BDA1-07CB531F0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756" y="2200275"/>
            <a:ext cx="10893052" cy="3654531"/>
          </a:xfrm>
          <a:ln w="38100">
            <a:solidFill>
              <a:schemeClr val="accent2">
                <a:lumMod val="40000"/>
                <a:lumOff val="60000"/>
              </a:schemeClr>
            </a:solidFill>
            <a:extLst>
              <a:ext uri="{C807C97D-BFC1-408E-A445-0C87EB9F89A2}">
                <ask:lineSketchStyleProps xmlns:ask="http://schemas.microsoft.com/office/drawing/2018/sketchyshapes" sd="129431325">
                  <a:custGeom>
                    <a:avLst/>
                    <a:gdLst>
                      <a:gd name="connsiteX0" fmla="*/ 0 w 11029615"/>
                      <a:gd name="connsiteY0" fmla="*/ 0 h 3678303"/>
                      <a:gd name="connsiteX1" fmla="*/ 11029615 w 11029615"/>
                      <a:gd name="connsiteY1" fmla="*/ 0 h 3678303"/>
                      <a:gd name="connsiteX2" fmla="*/ 11029615 w 11029615"/>
                      <a:gd name="connsiteY2" fmla="*/ 3678303 h 3678303"/>
                      <a:gd name="connsiteX3" fmla="*/ 0 w 11029615"/>
                      <a:gd name="connsiteY3" fmla="*/ 3678303 h 3678303"/>
                      <a:gd name="connsiteX4" fmla="*/ 0 w 11029615"/>
                      <a:gd name="connsiteY4" fmla="*/ 0 h 3678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29615" h="3678303" fill="none" extrusionOk="0">
                        <a:moveTo>
                          <a:pt x="0" y="0"/>
                        </a:moveTo>
                        <a:cubicBezTo>
                          <a:pt x="2605300" y="126679"/>
                          <a:pt x="5757725" y="76970"/>
                          <a:pt x="11029615" y="0"/>
                        </a:cubicBezTo>
                        <a:cubicBezTo>
                          <a:pt x="10901549" y="1024467"/>
                          <a:pt x="11125235" y="1993054"/>
                          <a:pt x="11029615" y="3678303"/>
                        </a:cubicBezTo>
                        <a:cubicBezTo>
                          <a:pt x="7901426" y="3784062"/>
                          <a:pt x="4581157" y="3690140"/>
                          <a:pt x="0" y="3678303"/>
                        </a:cubicBezTo>
                        <a:cubicBezTo>
                          <a:pt x="8255" y="2523021"/>
                          <a:pt x="-100030" y="623149"/>
                          <a:pt x="0" y="0"/>
                        </a:cubicBezTo>
                        <a:close/>
                      </a:path>
                      <a:path w="11029615" h="3678303" stroke="0" extrusionOk="0">
                        <a:moveTo>
                          <a:pt x="0" y="0"/>
                        </a:moveTo>
                        <a:cubicBezTo>
                          <a:pt x="1650970" y="122620"/>
                          <a:pt x="8294493" y="-8152"/>
                          <a:pt x="11029615" y="0"/>
                        </a:cubicBezTo>
                        <a:cubicBezTo>
                          <a:pt x="11059986" y="1435688"/>
                          <a:pt x="11003331" y="2964534"/>
                          <a:pt x="11029615" y="3678303"/>
                        </a:cubicBezTo>
                        <a:cubicBezTo>
                          <a:pt x="7152854" y="3567469"/>
                          <a:pt x="3587800" y="3834855"/>
                          <a:pt x="0" y="3678303"/>
                        </a:cubicBezTo>
                        <a:cubicBezTo>
                          <a:pt x="-100108" y="2989575"/>
                          <a:pt x="-79998" y="73421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Projelerde araştırma ve uygulama yöntemleri, sürecin bilimsel geçerliliğini ve pratik başarısını belirleyen en kritik unsurlardır.</a:t>
            </a:r>
            <a:r>
              <a:rPr lang="tr-TR" dirty="0"/>
              <a:t> Araştırma aşaması doğru veri toplama ve analiz tekniklerine dayanırken, uygulama aşaması bu bilgilerin sahada hayata geçirilmesini içerir. İyi bir proje, bu iki boyutu dengeli şekilde birleştirir.</a:t>
            </a:r>
            <a:endParaRPr lang="tr-TR" b="1" dirty="0"/>
          </a:p>
        </p:txBody>
      </p:sp>
      <p:grpSp>
        <p:nvGrpSpPr>
          <p:cNvPr id="2" name="Grup 1">
            <a:extLst>
              <a:ext uri="{FF2B5EF4-FFF2-40B4-BE49-F238E27FC236}">
                <a16:creationId xmlns:a16="http://schemas.microsoft.com/office/drawing/2014/main" id="{EF5C1D71-ABC1-B2DF-732D-AA34CD88D779}"/>
              </a:ext>
            </a:extLst>
          </p:cNvPr>
          <p:cNvGrpSpPr/>
          <p:nvPr/>
        </p:nvGrpSpPr>
        <p:grpSpPr>
          <a:xfrm>
            <a:off x="446382" y="783761"/>
            <a:ext cx="11299235" cy="992160"/>
            <a:chOff x="-269619" y="8248"/>
            <a:chExt cx="11299235" cy="992160"/>
          </a:xfrm>
        </p:grpSpPr>
        <p:sp>
          <p:nvSpPr>
            <p:cNvPr id="5" name="Dikdörtgen: Köşeleri Yuvarlatılmış 4">
              <a:extLst>
                <a:ext uri="{FF2B5EF4-FFF2-40B4-BE49-F238E27FC236}">
                  <a16:creationId xmlns:a16="http://schemas.microsoft.com/office/drawing/2014/main" id="{7BB19571-5D49-5BAB-F620-13789E368701}"/>
                </a:ext>
              </a:extLst>
            </p:cNvPr>
            <p:cNvSpPr/>
            <p:nvPr/>
          </p:nvSpPr>
          <p:spPr>
            <a:xfrm>
              <a:off x="0" y="8248"/>
              <a:ext cx="11029616" cy="9921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Dikdörtgen: Köşeleri Yuvarlatılmış 4">
              <a:extLst>
                <a:ext uri="{FF2B5EF4-FFF2-40B4-BE49-F238E27FC236}">
                  <a16:creationId xmlns:a16="http://schemas.microsoft.com/office/drawing/2014/main" id="{628A96E9-6D48-992B-30CB-83D0D8663D40}"/>
                </a:ext>
              </a:extLst>
            </p:cNvPr>
            <p:cNvSpPr txBox="1"/>
            <p:nvPr/>
          </p:nvSpPr>
          <p:spPr>
            <a:xfrm>
              <a:off x="-269619" y="56681"/>
              <a:ext cx="10932750" cy="8952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400" b="1" kern="1200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3629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A2E29-2E07-33DD-1ED0-6DD879037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>
            <a:extLst>
              <a:ext uri="{FF2B5EF4-FFF2-40B4-BE49-F238E27FC236}">
                <a16:creationId xmlns:a16="http://schemas.microsoft.com/office/drawing/2014/main" id="{37FA5A67-58CC-F803-F513-69921EB9EA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1780643"/>
              </p:ext>
            </p:extLst>
          </p:nvPr>
        </p:nvGraphicFramePr>
        <p:xfrm>
          <a:off x="717754" y="875070"/>
          <a:ext cx="10893053" cy="84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E5326F9-C386-A7AD-4162-72D99F79F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071" y="1715955"/>
            <a:ext cx="10154711" cy="4635683"/>
          </a:xfrm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Araştırma Yöntemleri</a:t>
            </a:r>
          </a:p>
          <a:p>
            <a:r>
              <a:rPr lang="tr-TR" b="1" dirty="0"/>
              <a:t>Nitel (</a:t>
            </a:r>
            <a:r>
              <a:rPr lang="tr-TR" b="1" dirty="0" err="1"/>
              <a:t>Qualitative</a:t>
            </a:r>
            <a:r>
              <a:rPr lang="tr-TR" b="1" dirty="0"/>
              <a:t>) Yöntemler</a:t>
            </a:r>
            <a:endParaRPr lang="tr-TR" dirty="0"/>
          </a:p>
          <a:p>
            <a:pPr lvl="1"/>
            <a:r>
              <a:rPr lang="tr-TR" dirty="0"/>
              <a:t>Görüşme, gözlem, doküman analizi</a:t>
            </a:r>
          </a:p>
          <a:p>
            <a:pPr lvl="1"/>
            <a:r>
              <a:rPr lang="tr-TR" dirty="0"/>
              <a:t>Derinlemesine bilgi sağlar, küçük örneklemlerle çalışır</a:t>
            </a:r>
          </a:p>
          <a:p>
            <a:pPr lvl="1"/>
            <a:r>
              <a:rPr lang="tr-TR" dirty="0"/>
              <a:t>Dezavantaj: Genellenebilirlik sınırlıdır</a:t>
            </a:r>
          </a:p>
          <a:p>
            <a:pPr marL="0" indent="0">
              <a:buNone/>
            </a:pPr>
            <a:endParaRPr lang="tr-TR" sz="2500" i="1" noProof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07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3BECDB-7EC9-2C72-21F4-CCD3DEA89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76AF81-CFA5-73E3-F285-33A06282A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Nicel (</a:t>
            </a:r>
            <a:r>
              <a:rPr lang="tr-TR" b="1" dirty="0" err="1"/>
              <a:t>Quantitative</a:t>
            </a:r>
            <a:r>
              <a:rPr lang="tr-TR" b="1" dirty="0"/>
              <a:t>) Yöntemler</a:t>
            </a:r>
            <a:endParaRPr lang="tr-TR" dirty="0"/>
          </a:p>
          <a:p>
            <a:r>
              <a:rPr lang="tr-TR" dirty="0"/>
              <a:t>Anket, deney, istatistiksel ölçümler</a:t>
            </a:r>
          </a:p>
          <a:p>
            <a:r>
              <a:rPr lang="tr-TR" dirty="0"/>
              <a:t>Geniş örneklemlerle sistematik analiz yapılır</a:t>
            </a:r>
          </a:p>
          <a:p>
            <a:r>
              <a:rPr lang="tr-TR" dirty="0"/>
              <a:t>Dezavantaj: Maliyetli ve zaman alıcıdır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017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4C538B-8D30-1D3B-FA3B-6F07A6300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711326-1CB4-5602-1C5D-C0B592EAF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Karma (Mixed </a:t>
            </a:r>
            <a:r>
              <a:rPr lang="tr-TR" b="1" dirty="0" err="1"/>
              <a:t>Methods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Hem nitel hem nicel verileri birleştirir</a:t>
            </a:r>
          </a:p>
          <a:p>
            <a:r>
              <a:rPr lang="tr-TR" dirty="0"/>
              <a:t>Hem derinlik hem ölçülebilirlik sağlar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9115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CF4961-3975-7222-659D-6551CE28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EB67D2-E4A4-EDA9-D39E-320F91838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Birincil ve İkincil Veri Kullanımı</a:t>
            </a:r>
            <a:endParaRPr lang="tr-TR" dirty="0"/>
          </a:p>
          <a:p>
            <a:r>
              <a:rPr lang="tr-TR" dirty="0"/>
              <a:t>Birincil: Araştırmacı tarafından doğrudan toplanır (anket, gözlem)</a:t>
            </a:r>
          </a:p>
          <a:p>
            <a:r>
              <a:rPr lang="tr-TR" dirty="0"/>
              <a:t>İkincil: Önceden toplanmış veriler (istatistikler, raporlar)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28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893F0C-4F8B-5E56-F294-21EA8074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16A638-9D87-E51B-E255-81E98DF9A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Uygulama Yöntemleri</a:t>
            </a:r>
          </a:p>
          <a:p>
            <a:pPr marL="0" indent="0">
              <a:buNone/>
            </a:pPr>
            <a:r>
              <a:rPr lang="tr-TR" b="1" dirty="0"/>
              <a:t>Proje Türleri</a:t>
            </a:r>
            <a:endParaRPr lang="tr-TR" dirty="0"/>
          </a:p>
          <a:p>
            <a:pPr lvl="1"/>
            <a:r>
              <a:rPr lang="tr-TR" dirty="0"/>
              <a:t>Genel Araştırma Projesi (GENAP)</a:t>
            </a:r>
          </a:p>
          <a:p>
            <a:pPr lvl="1"/>
            <a:r>
              <a:rPr lang="tr-TR" dirty="0"/>
              <a:t>Öncelikli Alan Araştırma Projeleri (ÖNAPA)</a:t>
            </a:r>
          </a:p>
          <a:p>
            <a:pPr lvl="1"/>
            <a:r>
              <a:rPr lang="tr-TR" dirty="0"/>
              <a:t>Ürün Geliştirme Projesi (ÜRGEP)</a:t>
            </a:r>
          </a:p>
          <a:p>
            <a:pPr lvl="1"/>
            <a:r>
              <a:rPr lang="tr-TR" dirty="0"/>
              <a:t>Patent Ticarileştirme Projesi (PATİP)</a:t>
            </a:r>
          </a:p>
          <a:p>
            <a:pPr lvl="1"/>
            <a:r>
              <a:rPr lang="tr-TR" dirty="0"/>
              <a:t>Tez ve Lisans Öğrencisi Projeleri (TEZ, ÖAP)</a:t>
            </a:r>
          </a:p>
          <a:p>
            <a:pPr lvl="1"/>
            <a:r>
              <a:rPr lang="tr-TR" dirty="0"/>
              <a:t>TUBİTAK &amp; ERASMUS &amp; SOSYAL SORUMLLULUK &amp; BAP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767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F2555F-224D-080F-B270-3255190D1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DB2085-36B9-9576-6515-97CB74DAA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Uygulama Süreci</a:t>
            </a:r>
            <a:endParaRPr lang="tr-TR" dirty="0"/>
          </a:p>
          <a:p>
            <a:r>
              <a:rPr lang="tr-TR" b="1" dirty="0"/>
              <a:t>Planlama:</a:t>
            </a:r>
            <a:r>
              <a:rPr lang="tr-TR" dirty="0"/>
              <a:t> Amaç ve kapsam belirlenir</a:t>
            </a:r>
          </a:p>
          <a:p>
            <a:r>
              <a:rPr lang="tr-TR" b="1" dirty="0"/>
              <a:t>Kaynak ve bütçe yönetimi:</a:t>
            </a:r>
            <a:r>
              <a:rPr lang="tr-TR" dirty="0"/>
              <a:t> Harcama kalemleri, destek limitleri belirlenir</a:t>
            </a:r>
          </a:p>
          <a:p>
            <a:r>
              <a:rPr lang="tr-TR" b="1" dirty="0"/>
              <a:t>Yürütme:</a:t>
            </a:r>
            <a:r>
              <a:rPr lang="tr-TR" dirty="0"/>
              <a:t> Veri toplama, analiz ve saha uygulamaları yapılır</a:t>
            </a:r>
          </a:p>
          <a:p>
            <a:r>
              <a:rPr lang="tr-TR" b="1" dirty="0"/>
              <a:t>Raporlama:</a:t>
            </a:r>
            <a:r>
              <a:rPr lang="tr-TR" dirty="0"/>
              <a:t> Bulgular değerlendirilir ve sonuçlar paylaşılır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935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F4482F-6BFA-2629-CEA1-1E99DB697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77687C9-9FCD-D295-9603-7BBF4BC5C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572533"/>
            <a:ext cx="10580914" cy="37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73867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Kar Payı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825703E-1181-4ADA-9259-C06997C964A8}">
  <we:reference id="wa104178141" version="4.3.3.0" store="tr-TR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Paket</Template>
  <TotalTime>5008</TotalTime>
  <Words>249</Words>
  <Application>Microsoft Office PowerPoint</Application>
  <PresentationFormat>Geniş ekran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Calibri</vt:lpstr>
      <vt:lpstr>Gill Sans MT</vt:lpstr>
      <vt:lpstr>Times New Roman</vt:lpstr>
      <vt:lpstr>Wingdings 2</vt:lpstr>
      <vt:lpstr>Kar Payı</vt:lpstr>
      <vt:lpstr>      ÇAĞ ÜNİVERİSTESİ  ULUSLARARASI İLİŞKİLER UZAKTAN TEZSİZ YÜKSEK LİSANS PROGRAMI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OF THE EFFECT OF THE EUROPEAN UNION’S CLIMATE POLICIES ON UNION’S NORMATIVE POWER</dc:title>
  <dc:creator>ilke Ulutaş</dc:creator>
  <cp:lastModifiedBy>ilke Ulutaş</cp:lastModifiedBy>
  <cp:revision>127</cp:revision>
  <dcterms:created xsi:type="dcterms:W3CDTF">2023-05-08T10:53:41Z</dcterms:created>
  <dcterms:modified xsi:type="dcterms:W3CDTF">2026-07-12T19:04:23Z</dcterms:modified>
</cp:coreProperties>
</file>