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5143500" type="screen16x9"/>
  <p:notesSz cx="5143500" cy="9144000"/>
  <p:embeddedFontLst>
    <p:embeddedFont>
      <p:font typeface="Arimo" panose="020B0604020202020204" charset="0"/>
      <p:regular r:id="rId23"/>
    </p:embeddedFont>
    <p:embeddedFont>
      <p:font typeface="Arimo Bold" panose="020B0604020202020204" charset="0"/>
      <p:regular r:id="rId24"/>
    </p:embeddedFont>
    <p:embeddedFont>
      <p:font typeface="Outfit ExtraBold" panose="020B0604020202020204" charset="0"/>
      <p:regular r:id="rId25"/>
    </p:embeddedFont>
    <p:embeddedFont>
      <p:font typeface="Calibri" panose="020F0502020204030204" pitchFamily="34" charset="0"/>
      <p:regular r:id="rId26"/>
      <p:bold r:id="rId27"/>
      <p:italic r:id="rId28"/>
      <p:boldItalic r:id="rId2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5" d="100"/>
          <a:sy n="105" d="100"/>
        </p:scale>
        <p:origin x="160"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817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491936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058614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2816314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615800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37801946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350589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3189745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3155041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342256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8517165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AFAFA">
              <a:alpha val="95000"/>
            </a:srgbClr>
          </a:solidFill>
          <a:ln/>
        </p:spPr>
      </p:sp>
      <p:pic>
        <p:nvPicPr>
          <p:cNvPr id="4" name="Image 1" descr="preencoded.png">
            <a:hlinkClick r:id="rId3"/>
          </p:cNvPr>
          <p:cNvPicPr>
            <a:picLocks noChangeAspect="1"/>
          </p:cNvPicPr>
          <p:nvPr/>
        </p:nvPicPr>
        <p:blipFill>
          <a:blip r:embed="rId4"/>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0-3.svg"/><Relationship Id="rId3" Type="http://schemas.openxmlformats.org/officeDocument/2006/relationships/image" Target="../media/image13.jpeg"/><Relationship Id="rId7" Type="http://schemas.openxmlformats.org/officeDocument/2006/relationships/image" Target="../media/image-10-5.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0-3.sv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3.sv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3.svg"/><Relationship Id="rId5" Type="http://schemas.openxmlformats.org/officeDocument/2006/relationships/image" Target="../media/image-5-3.sv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9-3.svg"/><Relationship Id="rId5" Type="http://schemas.openxmlformats.org/officeDocument/2006/relationships/image" Target="../media/image-9-3.sv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jpeg"/><Relationship Id="rId7" Type="http://schemas.openxmlformats.org/officeDocument/2006/relationships/image" Target="../media/image-10-50.sv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10-9.svg"/><Relationship Id="rId5" Type="http://schemas.openxmlformats.org/officeDocument/2006/relationships/image" Target="../media/image-10-30.svg"/><Relationship Id="rId10" Type="http://schemas.openxmlformats.org/officeDocument/2006/relationships/image" Target="../media/image34.png"/><Relationship Id="rId4" Type="http://schemas.openxmlformats.org/officeDocument/2006/relationships/image" Target="../media/image31.png"/><Relationship Id="rId9" Type="http://schemas.openxmlformats.org/officeDocument/2006/relationships/image" Target="../media/image-10-7.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386706"/>
            <a:ext cx="4722763" cy="1328961"/>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Çin'in Yükselişinde ABD-Asya İlişkileri ve Çin Diasporası</a:t>
            </a:r>
            <a:endParaRPr lang="en-US" sz="2750" dirty="0"/>
          </a:p>
        </p:txBody>
      </p:sp>
      <p:sp>
        <p:nvSpPr>
          <p:cNvPr id="4" name="Text 1"/>
          <p:cNvSpPr/>
          <p:nvPr/>
        </p:nvSpPr>
        <p:spPr>
          <a:xfrm>
            <a:off x="496119" y="2928268"/>
            <a:ext cx="4722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Soğuk Savaş'ın güvenlik mimarisi, ekonomik karşılıklı bağımlılıklar ve Çin diasporasının rolü üzerinden bölgesel dönüşümün analizi</a:t>
            </a:r>
            <a:endParaRPr lang="en-US" sz="1100" dirty="0"/>
          </a:p>
        </p:txBody>
      </p:sp>
      <p:sp>
        <p:nvSpPr>
          <p:cNvPr id="5" name="Shape 2"/>
          <p:cNvSpPr/>
          <p:nvPr/>
        </p:nvSpPr>
        <p:spPr>
          <a:xfrm>
            <a:off x="496119" y="3541365"/>
            <a:ext cx="1593652" cy="215354"/>
          </a:xfrm>
          <a:prstGeom prst="roundRect">
            <a:avLst>
              <a:gd name="adj" fmla="val 22119"/>
            </a:avLst>
          </a:prstGeom>
          <a:solidFill>
            <a:srgbClr val="D7D2F9"/>
          </a:solidFill>
          <a:ln/>
        </p:spPr>
      </p:sp>
      <p:sp>
        <p:nvSpPr>
          <p:cNvPr id="6" name="Text 3"/>
          <p:cNvSpPr/>
          <p:nvPr/>
        </p:nvSpPr>
        <p:spPr>
          <a:xfrm>
            <a:off x="581174" y="3583856"/>
            <a:ext cx="1880741" cy="130373"/>
          </a:xfrm>
          <a:prstGeom prst="rect">
            <a:avLst/>
          </a:prstGeom>
          <a:noFill/>
          <a:ln/>
        </p:spPr>
        <p:txBody>
          <a:bodyPr wrap="none" lIns="0" tIns="0" rIns="0" bIns="0" rtlCol="0" anchor="t"/>
          <a:lstStyle/>
          <a:p>
            <a:pPr marL="0" indent="0" algn="l">
              <a:lnSpc>
                <a:spcPct val="96000"/>
              </a:lnSpc>
              <a:buNone/>
            </a:pPr>
            <a:r>
              <a:rPr lang="en-US" sz="850" dirty="0">
                <a:solidFill>
                  <a:srgbClr val="2A2742"/>
                </a:solidFill>
                <a:latin typeface="Arimo" pitchFamily="34" charset="0"/>
                <a:ea typeface="Arimo" pitchFamily="34" charset="-122"/>
                <a:cs typeface="Arimo" pitchFamily="34" charset="-120"/>
              </a:rPr>
              <a:t>ULUSLARARASI İLIŞKILER</a:t>
            </a:r>
            <a:endParaRPr lang="en-US" sz="850" dirty="0"/>
          </a:p>
        </p:txBody>
      </p:sp>
      <p:sp>
        <p:nvSpPr>
          <p:cNvPr id="7" name="Shape 4"/>
          <p:cNvSpPr/>
          <p:nvPr/>
        </p:nvSpPr>
        <p:spPr>
          <a:xfrm>
            <a:off x="2160612" y="3541365"/>
            <a:ext cx="972071" cy="215354"/>
          </a:xfrm>
          <a:prstGeom prst="roundRect">
            <a:avLst>
              <a:gd name="adj" fmla="val 22119"/>
            </a:avLst>
          </a:prstGeom>
          <a:noFill/>
          <a:ln w="4763">
            <a:solidFill>
              <a:srgbClr val="5E4CE6"/>
            </a:solidFill>
            <a:prstDash val="solid"/>
          </a:ln>
        </p:spPr>
      </p:sp>
      <p:sp>
        <p:nvSpPr>
          <p:cNvPr id="8" name="Text 5"/>
          <p:cNvSpPr/>
          <p:nvPr/>
        </p:nvSpPr>
        <p:spPr>
          <a:xfrm>
            <a:off x="2245668" y="3583856"/>
            <a:ext cx="1259160" cy="130373"/>
          </a:xfrm>
          <a:prstGeom prst="rect">
            <a:avLst/>
          </a:prstGeom>
          <a:noFill/>
          <a:ln/>
        </p:spPr>
        <p:txBody>
          <a:bodyPr wrap="none" lIns="0" tIns="0" rIns="0" bIns="0" rtlCol="0" anchor="t"/>
          <a:lstStyle/>
          <a:p>
            <a:pPr marL="0" indent="0" algn="l">
              <a:lnSpc>
                <a:spcPct val="96000"/>
              </a:lnSpc>
              <a:buNone/>
            </a:pPr>
            <a:r>
              <a:rPr lang="en-US" sz="850" dirty="0">
                <a:solidFill>
                  <a:srgbClr val="5E4CE6"/>
                </a:solidFill>
                <a:latin typeface="Arimo" pitchFamily="34" charset="0"/>
                <a:ea typeface="Arimo" pitchFamily="34" charset="-122"/>
                <a:cs typeface="Arimo" pitchFamily="34" charset="-120"/>
              </a:rPr>
              <a:t>SOĞUK SAVAŞ</a:t>
            </a:r>
            <a:endParaRPr lang="en-US" sz="850" dirty="0"/>
          </a:p>
        </p:txBody>
      </p:sp>
      <p:sp>
        <p:nvSpPr>
          <p:cNvPr id="9" name="Shape 6"/>
          <p:cNvSpPr/>
          <p:nvPr/>
        </p:nvSpPr>
        <p:spPr>
          <a:xfrm>
            <a:off x="3203525" y="3541365"/>
            <a:ext cx="829345" cy="215354"/>
          </a:xfrm>
          <a:prstGeom prst="roundRect">
            <a:avLst>
              <a:gd name="adj" fmla="val 22119"/>
            </a:avLst>
          </a:prstGeom>
          <a:noFill/>
          <a:ln w="4763">
            <a:solidFill>
              <a:srgbClr val="5E4CE6"/>
            </a:solidFill>
            <a:prstDash val="solid"/>
          </a:ln>
        </p:spPr>
      </p:sp>
      <p:sp>
        <p:nvSpPr>
          <p:cNvPr id="10" name="Text 7"/>
          <p:cNvSpPr/>
          <p:nvPr/>
        </p:nvSpPr>
        <p:spPr>
          <a:xfrm>
            <a:off x="3288581" y="3583856"/>
            <a:ext cx="1116434" cy="130373"/>
          </a:xfrm>
          <a:prstGeom prst="rect">
            <a:avLst/>
          </a:prstGeom>
          <a:noFill/>
          <a:ln/>
        </p:spPr>
        <p:txBody>
          <a:bodyPr wrap="none" lIns="0" tIns="0" rIns="0" bIns="0" rtlCol="0" anchor="t"/>
          <a:lstStyle/>
          <a:p>
            <a:pPr marL="0" indent="0" algn="l">
              <a:lnSpc>
                <a:spcPct val="96000"/>
              </a:lnSpc>
              <a:buNone/>
            </a:pPr>
            <a:r>
              <a:rPr lang="en-US" sz="850" dirty="0">
                <a:solidFill>
                  <a:srgbClr val="5E4CE6"/>
                </a:solidFill>
                <a:latin typeface="Arimo" pitchFamily="34" charset="0"/>
                <a:ea typeface="Arimo" pitchFamily="34" charset="-122"/>
                <a:cs typeface="Arimo" pitchFamily="34" charset="-120"/>
              </a:rPr>
              <a:t>DOĞU ASYA</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456828"/>
            <a:ext cx="4722763" cy="429146"/>
          </a:xfrm>
          <a:prstGeom prst="rect">
            <a:avLst/>
          </a:prstGeom>
          <a:noFill/>
          <a:ln/>
        </p:spPr>
        <p:txBody>
          <a:bodyPr wrap="none" lIns="0" tIns="0" rIns="0" bIns="0" rtlCol="0" anchor="t"/>
          <a:lstStyle/>
          <a:p>
            <a:pPr marL="0" indent="0" algn="l">
              <a:lnSpc>
                <a:spcPct val="104000"/>
              </a:lnSpc>
              <a:buNone/>
            </a:pPr>
            <a:r>
              <a:rPr lang="en-US" sz="2700" dirty="0">
                <a:solidFill>
                  <a:srgbClr val="231971"/>
                </a:solidFill>
                <a:latin typeface="Outfit ExtraBold" pitchFamily="34" charset="0"/>
                <a:ea typeface="Outfit ExtraBold" pitchFamily="34" charset="-122"/>
                <a:cs typeface="Outfit ExtraBold" pitchFamily="34" charset="-120"/>
              </a:rPr>
              <a:t>Temel Çıkarımlar</a:t>
            </a:r>
            <a:endParaRPr lang="en-US" sz="2700" dirty="0"/>
          </a:p>
        </p:txBody>
      </p:sp>
      <p:pic>
        <p:nvPicPr>
          <p:cNvPr id="4" name="Image 1" descr="preencoded.png"/>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3925119" y="1085478"/>
            <a:ext cx="4722763" cy="1039639"/>
          </a:xfrm>
          <a:prstGeom prst="rect">
            <a:avLst/>
          </a:prstGeom>
        </p:spPr>
      </p:pic>
      <p:sp>
        <p:nvSpPr>
          <p:cNvPr id="5" name="Text 1"/>
          <p:cNvSpPr/>
          <p:nvPr/>
        </p:nvSpPr>
        <p:spPr>
          <a:xfrm>
            <a:off x="4157663" y="1241822"/>
            <a:ext cx="4333875" cy="214536"/>
          </a:xfrm>
          <a:prstGeom prst="rect">
            <a:avLst/>
          </a:prstGeom>
          <a:noFill/>
          <a:ln/>
        </p:spPr>
        <p:txBody>
          <a:bodyPr wrap="none" lIns="0" tIns="0" rIns="0" bIns="0" rtlCol="0" anchor="t"/>
          <a:lstStyle/>
          <a:p>
            <a:pPr marL="0" indent="0" algn="l">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Planlanmamış Sonuçlar</a:t>
            </a:r>
            <a:endParaRPr lang="en-US" sz="1350" dirty="0"/>
          </a:p>
        </p:txBody>
      </p:sp>
      <p:sp>
        <p:nvSpPr>
          <p:cNvPr id="6" name="Text 2"/>
          <p:cNvSpPr/>
          <p:nvPr/>
        </p:nvSpPr>
        <p:spPr>
          <a:xfrm>
            <a:off x="4157663" y="1536129"/>
            <a:ext cx="4333875" cy="432643"/>
          </a:xfrm>
          <a:prstGeom prst="rect">
            <a:avLst/>
          </a:prstGeom>
          <a:noFill/>
          <a:ln/>
        </p:spPr>
        <p:txBody>
          <a:bodyPr wrap="square" lIns="0" tIns="0" rIns="0" bIns="0" rtlCol="0" anchor="t">
            <a:normAutofit/>
          </a:bodyPr>
          <a:lstStyle/>
          <a:p>
            <a:pPr marL="0" indent="0" algn="l">
              <a:lnSpc>
                <a:spcPct val="131000"/>
              </a:lnSpc>
              <a:buNone/>
            </a:pPr>
            <a:r>
              <a:rPr lang="en-US" sz="1050" dirty="0">
                <a:solidFill>
                  <a:srgbClr val="2A2742"/>
                </a:solidFill>
                <a:latin typeface="Arimo" pitchFamily="34" charset="0"/>
                <a:ea typeface="Arimo" pitchFamily="34" charset="-122"/>
                <a:cs typeface="Arimo" pitchFamily="34" charset="-120"/>
              </a:rPr>
              <a:t>ABD'nin komünizmi çevrelemek için kurduğu düzen, uzun vadede Çin'in bu düzene entegre olup yükselmesinin altyapısını oluşturdu.</a:t>
            </a:r>
            <a:endParaRPr lang="en-US" sz="1050" dirty="0"/>
          </a:p>
        </p:txBody>
      </p:sp>
      <p:pic>
        <p:nvPicPr>
          <p:cNvPr id="7" name="Image 2" descr="preencoded.png"/>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3925119" y="2258095"/>
            <a:ext cx="4722763" cy="1255961"/>
          </a:xfrm>
          <a:prstGeom prst="rect">
            <a:avLst/>
          </a:prstGeom>
        </p:spPr>
      </p:pic>
      <p:sp>
        <p:nvSpPr>
          <p:cNvPr id="8" name="Text 3"/>
          <p:cNvSpPr/>
          <p:nvPr/>
        </p:nvSpPr>
        <p:spPr>
          <a:xfrm>
            <a:off x="4157663" y="2414439"/>
            <a:ext cx="4333875" cy="214536"/>
          </a:xfrm>
          <a:prstGeom prst="rect">
            <a:avLst/>
          </a:prstGeom>
          <a:noFill/>
          <a:ln/>
        </p:spPr>
        <p:txBody>
          <a:bodyPr wrap="none" lIns="0" tIns="0" rIns="0" bIns="0" rtlCol="0" anchor="t"/>
          <a:lstStyle/>
          <a:p>
            <a:pPr marL="0" indent="0" algn="l">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Diasporanın Stratejik Önemi</a:t>
            </a:r>
            <a:endParaRPr lang="en-US" sz="1350" dirty="0"/>
          </a:p>
        </p:txBody>
      </p:sp>
      <p:sp>
        <p:nvSpPr>
          <p:cNvPr id="9" name="Text 4"/>
          <p:cNvSpPr/>
          <p:nvPr/>
        </p:nvSpPr>
        <p:spPr>
          <a:xfrm>
            <a:off x="4157663" y="2708746"/>
            <a:ext cx="4333875" cy="648965"/>
          </a:xfrm>
          <a:prstGeom prst="rect">
            <a:avLst/>
          </a:prstGeom>
          <a:noFill/>
          <a:ln/>
        </p:spPr>
        <p:txBody>
          <a:bodyPr wrap="square" lIns="0" tIns="0" rIns="0" bIns="0" rtlCol="0" anchor="t">
            <a:normAutofit/>
          </a:bodyPr>
          <a:lstStyle/>
          <a:p>
            <a:pPr marL="0" indent="0" algn="l">
              <a:lnSpc>
                <a:spcPct val="131000"/>
              </a:lnSpc>
              <a:buNone/>
            </a:pPr>
            <a:r>
              <a:rPr lang="en-US" sz="1050" dirty="0">
                <a:solidFill>
                  <a:srgbClr val="2A2742"/>
                </a:solidFill>
                <a:latin typeface="Arimo" pitchFamily="34" charset="0"/>
                <a:ea typeface="Arimo" pitchFamily="34" charset="-122"/>
                <a:cs typeface="Arimo" pitchFamily="34" charset="-120"/>
              </a:rPr>
              <a:t>Çin diasporası, ABD-Asya ekonomik ağlarını Çin anakarasına bağlayan kritik bir köprü işlevi gördü; sermaye, bilgi ve güven ağını taşıdı.</a:t>
            </a:r>
            <a:endParaRPr lang="en-US" sz="1050" dirty="0"/>
          </a:p>
        </p:txBody>
      </p:sp>
      <p:pic>
        <p:nvPicPr>
          <p:cNvPr id="10" name="Image 3" descr="preencoded.png"/>
          <p:cNvPicPr>
            <a:picLocks noChangeAspect="1"/>
          </p:cNvPicPr>
          <p:nvPr/>
        </p:nvPicPr>
        <p:blipFill>
          <a:blip r:embed="rId4">
            <a:extLst>
              <a:ext uri="{96DAC541-7B7A-43D3-8B79-37D633B846F1}">
                <asvg:svgBlip xmlns="" xmlns:asvg="http://schemas.microsoft.com/office/drawing/2016/SVG/main" r:embed="rId8"/>
              </a:ext>
            </a:extLst>
          </a:blip>
          <a:stretch>
            <a:fillRect/>
          </a:stretch>
        </p:blipFill>
        <p:spPr>
          <a:xfrm>
            <a:off x="3925119" y="3647033"/>
            <a:ext cx="4722763" cy="1039639"/>
          </a:xfrm>
          <a:prstGeom prst="rect">
            <a:avLst/>
          </a:prstGeom>
        </p:spPr>
      </p:pic>
      <p:sp>
        <p:nvSpPr>
          <p:cNvPr id="11" name="Text 5"/>
          <p:cNvSpPr/>
          <p:nvPr/>
        </p:nvSpPr>
        <p:spPr>
          <a:xfrm>
            <a:off x="4157663" y="3803377"/>
            <a:ext cx="4333875" cy="214536"/>
          </a:xfrm>
          <a:prstGeom prst="rect">
            <a:avLst/>
          </a:prstGeom>
          <a:noFill/>
          <a:ln/>
        </p:spPr>
        <p:txBody>
          <a:bodyPr wrap="none" lIns="0" tIns="0" rIns="0" bIns="0" rtlCol="0" anchor="t"/>
          <a:lstStyle/>
          <a:p>
            <a:pPr marL="0" indent="0" algn="l">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Kalıcı Bölgesel Mimari</a:t>
            </a:r>
            <a:endParaRPr lang="en-US" sz="1350" dirty="0"/>
          </a:p>
        </p:txBody>
      </p:sp>
      <p:sp>
        <p:nvSpPr>
          <p:cNvPr id="12" name="Text 6"/>
          <p:cNvSpPr/>
          <p:nvPr/>
        </p:nvSpPr>
        <p:spPr>
          <a:xfrm>
            <a:off x="4157663" y="4097685"/>
            <a:ext cx="4333875" cy="432643"/>
          </a:xfrm>
          <a:prstGeom prst="rect">
            <a:avLst/>
          </a:prstGeom>
          <a:noFill/>
          <a:ln/>
        </p:spPr>
        <p:txBody>
          <a:bodyPr wrap="square" lIns="0" tIns="0" rIns="0" bIns="0" rtlCol="0" anchor="t">
            <a:normAutofit/>
          </a:bodyPr>
          <a:lstStyle/>
          <a:p>
            <a:pPr marL="0" indent="0" algn="l">
              <a:lnSpc>
                <a:spcPct val="131000"/>
              </a:lnSpc>
              <a:buNone/>
            </a:pPr>
            <a:r>
              <a:rPr lang="en-US" sz="1050" dirty="0">
                <a:solidFill>
                  <a:srgbClr val="2A2742"/>
                </a:solidFill>
                <a:latin typeface="Arimo" pitchFamily="34" charset="0"/>
                <a:ea typeface="Arimo" pitchFamily="34" charset="-122"/>
                <a:cs typeface="Arimo" pitchFamily="34" charset="-120"/>
              </a:rPr>
              <a:t>Soğuk Savaş döneminde inşa edilen güvenlik ve ekonomik bağımlılık ağları, bugünkü Doğu Asya jeopolitiğinin hâlâ temelini oluşturmaktadır.</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386706"/>
            <a:ext cx="4722763" cy="1328961"/>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1973 Sonrası Dünya Ekonomisi ve Çin'in Dışa Açılması</a:t>
            </a:r>
            <a:endParaRPr lang="en-US" sz="2750" dirty="0"/>
          </a:p>
        </p:txBody>
      </p:sp>
      <p:sp>
        <p:nvSpPr>
          <p:cNvPr id="4" name="Text 1"/>
          <p:cNvSpPr/>
          <p:nvPr/>
        </p:nvSpPr>
        <p:spPr>
          <a:xfrm>
            <a:off x="496119" y="2928268"/>
            <a:ext cx="4722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Petrol krizi, kâr oranlarındaki düşüş ve üretim maliyetlerinin küresel yeniden dağılımı — Çin'in dönüşümünü tetikleyen dışsal dinamikler.</a:t>
            </a:r>
            <a:endParaRPr lang="en-US" sz="1100" dirty="0"/>
          </a:p>
        </p:txBody>
      </p:sp>
      <p:sp>
        <p:nvSpPr>
          <p:cNvPr id="5" name="Shape 2"/>
          <p:cNvSpPr/>
          <p:nvPr/>
        </p:nvSpPr>
        <p:spPr>
          <a:xfrm>
            <a:off x="496119" y="3541365"/>
            <a:ext cx="1654225" cy="215354"/>
          </a:xfrm>
          <a:prstGeom prst="roundRect">
            <a:avLst>
              <a:gd name="adj" fmla="val 22119"/>
            </a:avLst>
          </a:prstGeom>
          <a:solidFill>
            <a:srgbClr val="D7D2F9"/>
          </a:solidFill>
          <a:ln/>
        </p:spPr>
      </p:sp>
      <p:sp>
        <p:nvSpPr>
          <p:cNvPr id="6" name="Text 3"/>
          <p:cNvSpPr/>
          <p:nvPr/>
        </p:nvSpPr>
        <p:spPr>
          <a:xfrm>
            <a:off x="581174" y="3583856"/>
            <a:ext cx="1941314" cy="130373"/>
          </a:xfrm>
          <a:prstGeom prst="rect">
            <a:avLst/>
          </a:prstGeom>
          <a:noFill/>
          <a:ln/>
        </p:spPr>
        <p:txBody>
          <a:bodyPr wrap="none" lIns="0" tIns="0" rIns="0" bIns="0" rtlCol="0" anchor="t"/>
          <a:lstStyle/>
          <a:p>
            <a:pPr marL="0" indent="0" algn="l">
              <a:lnSpc>
                <a:spcPct val="96000"/>
              </a:lnSpc>
              <a:buNone/>
            </a:pPr>
            <a:r>
              <a:rPr lang="en-US" sz="850" dirty="0">
                <a:solidFill>
                  <a:srgbClr val="2A2742"/>
                </a:solidFill>
                <a:latin typeface="Arimo" pitchFamily="34" charset="0"/>
                <a:ea typeface="Arimo" pitchFamily="34" charset="-122"/>
                <a:cs typeface="Arimo" pitchFamily="34" charset="-120"/>
              </a:rPr>
              <a:t>KÜRESEL EKONOMI TARIHI</a:t>
            </a:r>
            <a:endParaRPr lang="en-US" sz="850" dirty="0"/>
          </a:p>
        </p:txBody>
      </p:sp>
      <p:sp>
        <p:nvSpPr>
          <p:cNvPr id="7" name="Shape 4"/>
          <p:cNvSpPr/>
          <p:nvPr/>
        </p:nvSpPr>
        <p:spPr>
          <a:xfrm>
            <a:off x="2221185" y="3541365"/>
            <a:ext cx="1363266" cy="215354"/>
          </a:xfrm>
          <a:prstGeom prst="roundRect">
            <a:avLst>
              <a:gd name="adj" fmla="val 22119"/>
            </a:avLst>
          </a:prstGeom>
          <a:noFill/>
          <a:ln w="4763">
            <a:solidFill>
              <a:srgbClr val="5E4CE6"/>
            </a:solidFill>
            <a:prstDash val="solid"/>
          </a:ln>
        </p:spPr>
      </p:sp>
      <p:sp>
        <p:nvSpPr>
          <p:cNvPr id="8" name="Text 5"/>
          <p:cNvSpPr/>
          <p:nvPr/>
        </p:nvSpPr>
        <p:spPr>
          <a:xfrm>
            <a:off x="2306241" y="3583856"/>
            <a:ext cx="1650355" cy="130373"/>
          </a:xfrm>
          <a:prstGeom prst="rect">
            <a:avLst/>
          </a:prstGeom>
          <a:noFill/>
          <a:ln/>
        </p:spPr>
        <p:txBody>
          <a:bodyPr wrap="none" lIns="0" tIns="0" rIns="0" bIns="0" rtlCol="0" anchor="t"/>
          <a:lstStyle/>
          <a:p>
            <a:pPr marL="0" indent="0" algn="l">
              <a:lnSpc>
                <a:spcPct val="96000"/>
              </a:lnSpc>
              <a:buNone/>
            </a:pPr>
            <a:r>
              <a:rPr lang="en-US" sz="850" dirty="0">
                <a:solidFill>
                  <a:srgbClr val="5E4CE6"/>
                </a:solidFill>
                <a:latin typeface="Arimo" pitchFamily="34" charset="0"/>
                <a:ea typeface="Arimo" pitchFamily="34" charset="-122"/>
                <a:cs typeface="Arimo" pitchFamily="34" charset="-120"/>
              </a:rPr>
              <a:t>1970'LER DÖNÜŞÜMÜ</a:t>
            </a:r>
            <a:endParaRPr lang="en-US" sz="850" dirty="0"/>
          </a:p>
        </p:txBody>
      </p:sp>
    </p:spTree>
    <p:extLst>
      <p:ext uri="{BB962C8B-B14F-4D97-AF65-F5344CB8AC3E}">
        <p14:creationId xmlns:p14="http://schemas.microsoft.com/office/powerpoint/2010/main" val="4222232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96999"/>
            <a:ext cx="8151763" cy="346100"/>
          </a:xfrm>
          <a:prstGeom prst="rect">
            <a:avLst/>
          </a:prstGeom>
          <a:noFill/>
          <a:ln/>
        </p:spPr>
        <p:txBody>
          <a:bodyPr wrap="none" lIns="0" tIns="0" rIns="0" bIns="0" rtlCol="0" anchor="t"/>
          <a:lstStyle/>
          <a:p>
            <a:pPr marL="0" indent="0" algn="l">
              <a:lnSpc>
                <a:spcPct val="104000"/>
              </a:lnSpc>
              <a:buNone/>
            </a:pPr>
            <a:r>
              <a:rPr lang="en-US" sz="2150" dirty="0">
                <a:solidFill>
                  <a:srgbClr val="231971"/>
                </a:solidFill>
                <a:latin typeface="Outfit ExtraBold" pitchFamily="34" charset="0"/>
                <a:ea typeface="Outfit ExtraBold" pitchFamily="34" charset="-122"/>
                <a:cs typeface="Outfit ExtraBold" pitchFamily="34" charset="-120"/>
              </a:rPr>
              <a:t>1973 Petrol Krizi: Bir Dönüm Noktası</a:t>
            </a:r>
            <a:endParaRPr lang="en-US" sz="2150" dirty="0"/>
          </a:p>
        </p:txBody>
      </p:sp>
      <p:pic>
        <p:nvPicPr>
          <p:cNvPr id="3" name="Image 0" descr="preencoded.png"/>
          <p:cNvPicPr>
            <a:picLocks noChangeAspect="1"/>
          </p:cNvPicPr>
          <p:nvPr/>
        </p:nvPicPr>
        <p:blipFill>
          <a:blip r:embed="rId3"/>
          <a:stretch>
            <a:fillRect/>
          </a:stretch>
        </p:blipFill>
        <p:spPr>
          <a:xfrm>
            <a:off x="496119" y="970211"/>
            <a:ext cx="5204073" cy="2948955"/>
          </a:xfrm>
          <a:prstGeom prst="rect">
            <a:avLst/>
          </a:prstGeom>
        </p:spPr>
      </p:pic>
      <p:sp>
        <p:nvSpPr>
          <p:cNvPr id="4" name="Text 1"/>
          <p:cNvSpPr/>
          <p:nvPr/>
        </p:nvSpPr>
        <p:spPr>
          <a:xfrm>
            <a:off x="5975077" y="1971377"/>
            <a:ext cx="2677492" cy="946547"/>
          </a:xfrm>
          <a:prstGeom prst="rect">
            <a:avLst/>
          </a:prstGeom>
          <a:noFill/>
          <a:ln/>
        </p:spPr>
        <p:txBody>
          <a:bodyPr wrap="square" lIns="0" tIns="0" rIns="0" bIns="0" rtlCol="0" anchor="t">
            <a:normAutofit/>
          </a:bodyPr>
          <a:lstStyle/>
          <a:p>
            <a:pPr marL="0" indent="0" algn="l">
              <a:lnSpc>
                <a:spcPct val="119000"/>
              </a:lnSpc>
              <a:buNone/>
            </a:pPr>
            <a:r>
              <a:rPr lang="en-US" sz="850" dirty="0">
                <a:solidFill>
                  <a:srgbClr val="2A2742"/>
                </a:solidFill>
                <a:latin typeface="Arimo" pitchFamily="34" charset="0"/>
                <a:ea typeface="Arimo" pitchFamily="34" charset="-122"/>
                <a:cs typeface="Arimo" pitchFamily="34" charset="-120"/>
              </a:rPr>
              <a:t>1973 petrol krizi, yalnızca uluslararası sistemdeki güç dengelerini değil, dünya ekonomisinin yapısal temellerini de derinden sarstı. OPEC'in petrol ambargosu, enerji fiyatlarını dört katına çıkardı ve sanayileşmiş ekonomilerde ciddi bir maliyet baskısı yarattı.</a:t>
            </a:r>
            <a:endParaRPr lang="en-US" sz="850" dirty="0"/>
          </a:p>
        </p:txBody>
      </p:sp>
      <p:pic>
        <p:nvPicPr>
          <p:cNvPr id="5" name="Image 1" descr="preencoded.png"/>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96119" y="4113833"/>
            <a:ext cx="4032647" cy="632668"/>
          </a:xfrm>
          <a:prstGeom prst="rect">
            <a:avLst/>
          </a:prstGeom>
        </p:spPr>
      </p:pic>
      <p:sp>
        <p:nvSpPr>
          <p:cNvPr id="6" name="Text 2"/>
          <p:cNvSpPr/>
          <p:nvPr/>
        </p:nvSpPr>
        <p:spPr>
          <a:xfrm>
            <a:off x="678284" y="4238848"/>
            <a:ext cx="3725466" cy="173013"/>
          </a:xfrm>
          <a:prstGeom prst="rect">
            <a:avLst/>
          </a:prstGeom>
          <a:noFill/>
          <a:ln/>
        </p:spPr>
        <p:txBody>
          <a:bodyPr wrap="none" lIns="0" tIns="0" rIns="0" bIns="0" rtlCol="0" anchor="t"/>
          <a:lstStyle/>
          <a:p>
            <a:pPr marL="0" indent="0" algn="l">
              <a:lnSpc>
                <a:spcPct val="104000"/>
              </a:lnSpc>
              <a:buNone/>
            </a:pPr>
            <a:r>
              <a:rPr lang="en-US" sz="1050" dirty="0">
                <a:solidFill>
                  <a:srgbClr val="2A2742"/>
                </a:solidFill>
                <a:latin typeface="Outfit ExtraBold" pitchFamily="34" charset="0"/>
                <a:ea typeface="Outfit ExtraBold" pitchFamily="34" charset="-122"/>
                <a:cs typeface="Outfit ExtraBold" pitchFamily="34" charset="-120"/>
              </a:rPr>
              <a:t>Fiyat Artışı</a:t>
            </a:r>
            <a:endParaRPr lang="en-US" sz="1050" dirty="0"/>
          </a:p>
        </p:txBody>
      </p:sp>
      <p:sp>
        <p:nvSpPr>
          <p:cNvPr id="7" name="Text 3"/>
          <p:cNvSpPr/>
          <p:nvPr/>
        </p:nvSpPr>
        <p:spPr>
          <a:xfrm>
            <a:off x="678284" y="4463728"/>
            <a:ext cx="3725466" cy="157758"/>
          </a:xfrm>
          <a:prstGeom prst="rect">
            <a:avLst/>
          </a:prstGeom>
          <a:noFill/>
          <a:ln/>
        </p:spPr>
        <p:txBody>
          <a:bodyPr wrap="none" lIns="0" tIns="0" rIns="0" bIns="0" rtlCol="0" anchor="t"/>
          <a:lstStyle/>
          <a:p>
            <a:pPr marL="0" indent="0" algn="l">
              <a:lnSpc>
                <a:spcPct val="119000"/>
              </a:lnSpc>
              <a:buNone/>
            </a:pPr>
            <a:r>
              <a:rPr lang="en-US" sz="850" dirty="0">
                <a:solidFill>
                  <a:srgbClr val="2A2742"/>
                </a:solidFill>
                <a:latin typeface="Arimo" pitchFamily="34" charset="0"/>
                <a:ea typeface="Arimo" pitchFamily="34" charset="-122"/>
                <a:cs typeface="Arimo" pitchFamily="34" charset="-120"/>
              </a:rPr>
              <a:t>Petrol fiyatları 1973–1974'te %400'ü aşan bir artış kaydetti.</a:t>
            </a:r>
            <a:endParaRPr lang="en-US" sz="850" dirty="0"/>
          </a:p>
        </p:txBody>
      </p:sp>
      <p:pic>
        <p:nvPicPr>
          <p:cNvPr id="8" name="Image 2" descr="preencoded.png"/>
          <p:cNvPicPr>
            <a:picLocks noChangeAspect="1"/>
          </p:cNvPicPr>
          <p:nvPr/>
        </p:nvPicPr>
        <p:blipFill>
          <a:blip r:embed="rId4">
            <a:extLst>
              <a:ext uri="{96DAC541-7B7A-43D3-8B79-37D633B846F1}">
                <asvg:svgBlip xmlns="" xmlns:asvg="http://schemas.microsoft.com/office/drawing/2016/SVG/main" r:embed="rId6"/>
              </a:ext>
            </a:extLst>
          </a:blip>
          <a:stretch>
            <a:fillRect/>
          </a:stretch>
        </p:blipFill>
        <p:spPr>
          <a:xfrm>
            <a:off x="4615235" y="4113833"/>
            <a:ext cx="4032647" cy="632668"/>
          </a:xfrm>
          <a:prstGeom prst="rect">
            <a:avLst/>
          </a:prstGeom>
        </p:spPr>
      </p:pic>
      <p:sp>
        <p:nvSpPr>
          <p:cNvPr id="9" name="Text 4"/>
          <p:cNvSpPr/>
          <p:nvPr/>
        </p:nvSpPr>
        <p:spPr>
          <a:xfrm>
            <a:off x="4797400" y="4238848"/>
            <a:ext cx="3725466" cy="173013"/>
          </a:xfrm>
          <a:prstGeom prst="rect">
            <a:avLst/>
          </a:prstGeom>
          <a:noFill/>
          <a:ln/>
        </p:spPr>
        <p:txBody>
          <a:bodyPr wrap="none" lIns="0" tIns="0" rIns="0" bIns="0" rtlCol="0" anchor="t"/>
          <a:lstStyle/>
          <a:p>
            <a:pPr marL="0" indent="0" algn="l">
              <a:lnSpc>
                <a:spcPct val="104000"/>
              </a:lnSpc>
              <a:buNone/>
            </a:pPr>
            <a:r>
              <a:rPr lang="en-US" sz="1050" dirty="0">
                <a:solidFill>
                  <a:srgbClr val="2A2742"/>
                </a:solidFill>
                <a:latin typeface="Outfit ExtraBold" pitchFamily="34" charset="0"/>
                <a:ea typeface="Outfit ExtraBold" pitchFamily="34" charset="-122"/>
                <a:cs typeface="Outfit ExtraBold" pitchFamily="34" charset="-120"/>
              </a:rPr>
              <a:t>Enflasyonist Baskı</a:t>
            </a:r>
            <a:endParaRPr lang="en-US" sz="1050" dirty="0"/>
          </a:p>
        </p:txBody>
      </p:sp>
      <p:sp>
        <p:nvSpPr>
          <p:cNvPr id="10" name="Text 5"/>
          <p:cNvSpPr/>
          <p:nvPr/>
        </p:nvSpPr>
        <p:spPr>
          <a:xfrm>
            <a:off x="4797400" y="4463728"/>
            <a:ext cx="3725466" cy="157758"/>
          </a:xfrm>
          <a:prstGeom prst="rect">
            <a:avLst/>
          </a:prstGeom>
          <a:noFill/>
          <a:ln/>
        </p:spPr>
        <p:txBody>
          <a:bodyPr wrap="none" lIns="0" tIns="0" rIns="0" bIns="0" rtlCol="0" anchor="t"/>
          <a:lstStyle/>
          <a:p>
            <a:pPr marL="0" indent="0" algn="l">
              <a:lnSpc>
                <a:spcPct val="119000"/>
              </a:lnSpc>
              <a:buNone/>
            </a:pPr>
            <a:r>
              <a:rPr lang="en-US" sz="850" dirty="0">
                <a:solidFill>
                  <a:srgbClr val="2A2742"/>
                </a:solidFill>
                <a:latin typeface="Arimo" pitchFamily="34" charset="0"/>
                <a:ea typeface="Arimo" pitchFamily="34" charset="-122"/>
                <a:cs typeface="Arimo" pitchFamily="34" charset="-120"/>
              </a:rPr>
              <a:t>Sanayileşmiş ekonomilerde stagflasyon dönemi başladı.</a:t>
            </a:r>
            <a:endParaRPr lang="en-US" sz="850" dirty="0"/>
          </a:p>
        </p:txBody>
      </p:sp>
    </p:spTree>
    <p:extLst>
      <p:ext uri="{BB962C8B-B14F-4D97-AF65-F5344CB8AC3E}">
        <p14:creationId xmlns:p14="http://schemas.microsoft.com/office/powerpoint/2010/main" val="1480003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93576"/>
            <a:ext cx="8151763" cy="228451"/>
          </a:xfrm>
          <a:prstGeom prst="rect">
            <a:avLst/>
          </a:prstGeom>
          <a:noFill/>
          <a:ln/>
        </p:spPr>
        <p:txBody>
          <a:bodyPr wrap="none" lIns="0" tIns="0" rIns="0" bIns="0" rtlCol="0" anchor="t"/>
          <a:lstStyle/>
          <a:p>
            <a:pPr marL="0" indent="0" algn="l">
              <a:lnSpc>
                <a:spcPct val="104000"/>
              </a:lnSpc>
              <a:buNone/>
            </a:pPr>
            <a:r>
              <a:rPr lang="en-US" sz="1400" dirty="0">
                <a:solidFill>
                  <a:srgbClr val="231971"/>
                </a:solidFill>
                <a:latin typeface="Outfit ExtraBold" pitchFamily="34" charset="0"/>
                <a:ea typeface="Outfit ExtraBold" pitchFamily="34" charset="-122"/>
                <a:cs typeface="Outfit ExtraBold" pitchFamily="34" charset="-120"/>
              </a:rPr>
              <a:t>Üretim Sektöründe Kâr Oranlarının Düşüşü</a:t>
            </a:r>
            <a:endParaRPr lang="en-US" sz="1400" dirty="0"/>
          </a:p>
        </p:txBody>
      </p:sp>
      <p:sp>
        <p:nvSpPr>
          <p:cNvPr id="3" name="Text 1"/>
          <p:cNvSpPr/>
          <p:nvPr/>
        </p:nvSpPr>
        <p:spPr>
          <a:xfrm>
            <a:off x="496119" y="2427163"/>
            <a:ext cx="3986733" cy="114226"/>
          </a:xfrm>
          <a:prstGeom prst="rect">
            <a:avLst/>
          </a:prstGeom>
          <a:noFill/>
          <a:ln/>
        </p:spPr>
        <p:txBody>
          <a:bodyPr wrap="none" lIns="0" tIns="0" rIns="0" bIns="0" rtlCol="0" anchor="t"/>
          <a:lstStyle/>
          <a:p>
            <a:pPr marL="0" indent="0" algn="l">
              <a:lnSpc>
                <a:spcPct val="104000"/>
              </a:lnSpc>
              <a:buNone/>
            </a:pPr>
            <a:r>
              <a:rPr lang="en-US" sz="700" dirty="0">
                <a:solidFill>
                  <a:srgbClr val="231971"/>
                </a:solidFill>
                <a:latin typeface="Outfit ExtraBold" pitchFamily="34" charset="0"/>
                <a:ea typeface="Outfit ExtraBold" pitchFamily="34" charset="-122"/>
                <a:cs typeface="Outfit ExtraBold" pitchFamily="34" charset="-120"/>
              </a:rPr>
              <a:t>Yapısal Dönüşümün Kökleri</a:t>
            </a:r>
            <a:endParaRPr lang="en-US" sz="700" dirty="0"/>
          </a:p>
        </p:txBody>
      </p:sp>
      <p:sp>
        <p:nvSpPr>
          <p:cNvPr id="4" name="Text 2"/>
          <p:cNvSpPr/>
          <p:nvPr/>
        </p:nvSpPr>
        <p:spPr>
          <a:xfrm>
            <a:off x="496119" y="2579043"/>
            <a:ext cx="3986733" cy="177105"/>
          </a:xfrm>
          <a:prstGeom prst="rect">
            <a:avLst/>
          </a:prstGeom>
          <a:noFill/>
          <a:ln/>
        </p:spPr>
        <p:txBody>
          <a:bodyPr wrap="square" lIns="0" tIns="0" rIns="0" bIns="0" rtlCol="0" anchor="t">
            <a:normAutofit/>
          </a:bodyPr>
          <a:lstStyle/>
          <a:p>
            <a:pPr marL="0" indent="0" algn="l">
              <a:lnSpc>
                <a:spcPct val="101000"/>
              </a:lnSpc>
              <a:buNone/>
            </a:pPr>
            <a:r>
              <a:rPr lang="en-US" sz="550" dirty="0">
                <a:solidFill>
                  <a:srgbClr val="2A2742"/>
                </a:solidFill>
                <a:latin typeface="Arimo" pitchFamily="34" charset="0"/>
                <a:ea typeface="Arimo" pitchFamily="34" charset="-122"/>
                <a:cs typeface="Arimo" pitchFamily="34" charset="-120"/>
              </a:rPr>
              <a:t>Petrol şoku, üretim sektöründeki kâr marjlarını daraltarak gelişmiş ekonomilerde birikim krizine yol açtı. Yüksek işçilik maliyetleri, güçlü sendikalar ve artan enerji giderleri, sermayeyi alternatif arayışlara yönlendirdi.</a:t>
            </a:r>
            <a:endParaRPr lang="en-US" sz="550" dirty="0"/>
          </a:p>
        </p:txBody>
      </p:sp>
      <p:sp>
        <p:nvSpPr>
          <p:cNvPr id="5" name="Shape 3"/>
          <p:cNvSpPr/>
          <p:nvPr/>
        </p:nvSpPr>
        <p:spPr>
          <a:xfrm>
            <a:off x="496119" y="2798490"/>
            <a:ext cx="3986733" cy="198090"/>
          </a:xfrm>
          <a:prstGeom prst="roundRect">
            <a:avLst>
              <a:gd name="adj" fmla="val 15499"/>
            </a:avLst>
          </a:prstGeom>
          <a:solidFill>
            <a:srgbClr val="D7D2F9"/>
          </a:solidFill>
          <a:ln/>
        </p:spPr>
      </p:sp>
      <p:pic>
        <p:nvPicPr>
          <p:cNvPr id="6" name="Image 0" descr="preencoded.png"/>
          <p:cNvPicPr>
            <a:picLocks noChangeAspect="1"/>
          </p:cNvPicPr>
          <p:nvPr/>
        </p:nvPicPr>
        <p:blipFill>
          <a:blip r:embed="rId3"/>
          <a:stretch>
            <a:fillRect/>
          </a:stretch>
        </p:blipFill>
        <p:spPr>
          <a:xfrm>
            <a:off x="569193" y="2892475"/>
            <a:ext cx="91306" cy="73075"/>
          </a:xfrm>
          <a:prstGeom prst="rect">
            <a:avLst/>
          </a:prstGeom>
        </p:spPr>
      </p:pic>
      <p:sp>
        <p:nvSpPr>
          <p:cNvPr id="7" name="Text 4"/>
          <p:cNvSpPr/>
          <p:nvPr/>
        </p:nvSpPr>
        <p:spPr>
          <a:xfrm>
            <a:off x="733574" y="2850579"/>
            <a:ext cx="4133404" cy="88553"/>
          </a:xfrm>
          <a:prstGeom prst="rect">
            <a:avLst/>
          </a:prstGeom>
          <a:noFill/>
          <a:ln/>
        </p:spPr>
        <p:txBody>
          <a:bodyPr wrap="none" lIns="0" tIns="0" rIns="0" bIns="0" rtlCol="0" anchor="t"/>
          <a:lstStyle/>
          <a:p>
            <a:pPr marL="0" indent="0" algn="l">
              <a:lnSpc>
                <a:spcPct val="101000"/>
              </a:lnSpc>
              <a:buNone/>
            </a:pPr>
            <a:r>
              <a:rPr lang="en-US" sz="550" dirty="0">
                <a:solidFill>
                  <a:srgbClr val="000000"/>
                </a:solidFill>
                <a:latin typeface="Arimo" pitchFamily="34" charset="0"/>
                <a:ea typeface="Arimo" pitchFamily="34" charset="-122"/>
                <a:cs typeface="Arimo" pitchFamily="34" charset="-120"/>
              </a:rPr>
              <a:t>Kâr oranlarındaki düşüş, yalnızca konjonktürel değil, yapısal bir dönüşümün habercisiydi.</a:t>
            </a:r>
            <a:endParaRPr lang="en-US" sz="550" dirty="0"/>
          </a:p>
        </p:txBody>
      </p:sp>
      <p:pic>
        <p:nvPicPr>
          <p:cNvPr id="8" name="Image 1" descr="preencoded.png"/>
          <p:cNvPicPr>
            <a:picLocks noChangeAspect="1"/>
          </p:cNvPicPr>
          <p:nvPr/>
        </p:nvPicPr>
        <p:blipFill>
          <a:blip r:embed="rId4"/>
          <a:stretch>
            <a:fillRect/>
          </a:stretch>
        </p:blipFill>
        <p:spPr>
          <a:xfrm>
            <a:off x="4665911" y="720849"/>
            <a:ext cx="3986733" cy="3986733"/>
          </a:xfrm>
          <a:prstGeom prst="rect">
            <a:avLst/>
          </a:prstGeom>
        </p:spPr>
      </p:pic>
    </p:spTree>
    <p:extLst>
      <p:ext uri="{BB962C8B-B14F-4D97-AF65-F5344CB8AC3E}">
        <p14:creationId xmlns:p14="http://schemas.microsoft.com/office/powerpoint/2010/main" val="22296524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671587"/>
            <a:ext cx="4722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Dünya Ekonomisinde Yapısal Dönüşüm</a:t>
            </a:r>
            <a:endParaRPr lang="en-US" sz="2750" dirty="0"/>
          </a:p>
        </p:txBody>
      </p:sp>
      <p:sp>
        <p:nvSpPr>
          <p:cNvPr id="4" name="Shape 1"/>
          <p:cNvSpPr/>
          <p:nvPr/>
        </p:nvSpPr>
        <p:spPr>
          <a:xfrm>
            <a:off x="3925119" y="1770162"/>
            <a:ext cx="2290465" cy="1506810"/>
          </a:xfrm>
          <a:prstGeom prst="roundRect">
            <a:avLst>
              <a:gd name="adj" fmla="val 3952"/>
            </a:avLst>
          </a:prstGeom>
          <a:solidFill>
            <a:srgbClr val="E9E6FA"/>
          </a:solidFill>
          <a:ln w="4763">
            <a:solidFill>
              <a:srgbClr val="BDB8DF"/>
            </a:solidFill>
            <a:prstDash val="solid"/>
          </a:ln>
        </p:spPr>
      </p:sp>
      <p:sp>
        <p:nvSpPr>
          <p:cNvPr id="5" name="Text 2"/>
          <p:cNvSpPr/>
          <p:nvPr/>
        </p:nvSpPr>
        <p:spPr>
          <a:xfrm>
            <a:off x="4071640" y="1916683"/>
            <a:ext cx="1997422" cy="221456"/>
          </a:xfrm>
          <a:prstGeom prst="rect">
            <a:avLst/>
          </a:prstGeom>
          <a:noFill/>
          <a:ln/>
        </p:spPr>
        <p:txBody>
          <a:bodyPr wrap="none" lIns="0" tIns="0" rIns="0" bIns="0" rtlCol="0" anchor="t"/>
          <a:lstStyle/>
          <a:p>
            <a:pPr marL="0" indent="0" algn="l">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Finansallaşma</a:t>
            </a:r>
            <a:endParaRPr lang="en-US" sz="1350" dirty="0"/>
          </a:p>
        </p:txBody>
      </p:sp>
      <p:sp>
        <p:nvSpPr>
          <p:cNvPr id="6" name="Text 3"/>
          <p:cNvSpPr/>
          <p:nvPr/>
        </p:nvSpPr>
        <p:spPr>
          <a:xfrm>
            <a:off x="4071640" y="2223195"/>
            <a:ext cx="1997422"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Üretimden finans sektörüne doğru kaynak kayması hız kazandı; spekülasyon ve döviz piyasaları büyüdü.</a:t>
            </a:r>
            <a:endParaRPr lang="en-US" sz="1100" dirty="0"/>
          </a:p>
        </p:txBody>
      </p:sp>
      <p:sp>
        <p:nvSpPr>
          <p:cNvPr id="7" name="Shape 4"/>
          <p:cNvSpPr/>
          <p:nvPr/>
        </p:nvSpPr>
        <p:spPr>
          <a:xfrm>
            <a:off x="6357342" y="1770162"/>
            <a:ext cx="2290539" cy="1506810"/>
          </a:xfrm>
          <a:prstGeom prst="roundRect">
            <a:avLst>
              <a:gd name="adj" fmla="val 3952"/>
            </a:avLst>
          </a:prstGeom>
          <a:solidFill>
            <a:srgbClr val="E9E6FA"/>
          </a:solidFill>
          <a:ln w="4763">
            <a:solidFill>
              <a:srgbClr val="BDB8DF"/>
            </a:solidFill>
            <a:prstDash val="solid"/>
          </a:ln>
        </p:spPr>
      </p:sp>
      <p:sp>
        <p:nvSpPr>
          <p:cNvPr id="8" name="Text 5"/>
          <p:cNvSpPr/>
          <p:nvPr/>
        </p:nvSpPr>
        <p:spPr>
          <a:xfrm>
            <a:off x="6503863" y="1916683"/>
            <a:ext cx="1997497" cy="221456"/>
          </a:xfrm>
          <a:prstGeom prst="rect">
            <a:avLst/>
          </a:prstGeom>
          <a:noFill/>
          <a:ln/>
        </p:spPr>
        <p:txBody>
          <a:bodyPr wrap="none" lIns="0" tIns="0" rIns="0" bIns="0" rtlCol="0" anchor="t"/>
          <a:lstStyle/>
          <a:p>
            <a:pPr marL="0" indent="0" algn="l">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Küreselleşme Dalgası</a:t>
            </a:r>
            <a:endParaRPr lang="en-US" sz="1350" dirty="0"/>
          </a:p>
        </p:txBody>
      </p:sp>
      <p:sp>
        <p:nvSpPr>
          <p:cNvPr id="9" name="Text 6"/>
          <p:cNvSpPr/>
          <p:nvPr/>
        </p:nvSpPr>
        <p:spPr>
          <a:xfrm>
            <a:off x="6503863" y="2223195"/>
            <a:ext cx="1997497"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Sermaye ve üretim zincirleri ulusal sınırları aşarak küresel bir entegrasyon sürecine girdi.</a:t>
            </a:r>
            <a:endParaRPr lang="en-US" sz="1100" dirty="0"/>
          </a:p>
        </p:txBody>
      </p:sp>
      <p:sp>
        <p:nvSpPr>
          <p:cNvPr id="10" name="Shape 7"/>
          <p:cNvSpPr/>
          <p:nvPr/>
        </p:nvSpPr>
        <p:spPr>
          <a:xfrm>
            <a:off x="3925119" y="3418731"/>
            <a:ext cx="4722763" cy="1053182"/>
          </a:xfrm>
          <a:prstGeom prst="roundRect">
            <a:avLst>
              <a:gd name="adj" fmla="val 5654"/>
            </a:avLst>
          </a:prstGeom>
          <a:solidFill>
            <a:srgbClr val="E9E6FA"/>
          </a:solidFill>
          <a:ln w="4763">
            <a:solidFill>
              <a:srgbClr val="BDB8DF"/>
            </a:solidFill>
            <a:prstDash val="solid"/>
          </a:ln>
        </p:spPr>
      </p:sp>
      <p:sp>
        <p:nvSpPr>
          <p:cNvPr id="11" name="Text 8"/>
          <p:cNvSpPr/>
          <p:nvPr/>
        </p:nvSpPr>
        <p:spPr>
          <a:xfrm>
            <a:off x="4071640" y="3565252"/>
            <a:ext cx="4429720" cy="221456"/>
          </a:xfrm>
          <a:prstGeom prst="rect">
            <a:avLst/>
          </a:prstGeom>
          <a:noFill/>
          <a:ln/>
        </p:spPr>
        <p:txBody>
          <a:bodyPr wrap="none" lIns="0" tIns="0" rIns="0" bIns="0" rtlCol="0" anchor="t"/>
          <a:lstStyle/>
          <a:p>
            <a:pPr marL="0" indent="0" algn="l">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Yeni Sanayi Ülkeleri</a:t>
            </a:r>
            <a:endParaRPr lang="en-US" sz="1350" dirty="0"/>
          </a:p>
        </p:txBody>
      </p:sp>
      <p:sp>
        <p:nvSpPr>
          <p:cNvPr id="12" name="Text 9"/>
          <p:cNvSpPr/>
          <p:nvPr/>
        </p:nvSpPr>
        <p:spPr>
          <a:xfrm>
            <a:off x="4071640" y="3871764"/>
            <a:ext cx="4429720"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Güneydoğu Asya ve Latin Amerika'da ihracata dayalı büyüme modelleri öne çıktı.</a:t>
            </a:r>
            <a:endParaRPr lang="en-US" sz="1100" dirty="0"/>
          </a:p>
        </p:txBody>
      </p:sp>
    </p:spTree>
    <p:extLst>
      <p:ext uri="{BB962C8B-B14F-4D97-AF65-F5344CB8AC3E}">
        <p14:creationId xmlns:p14="http://schemas.microsoft.com/office/powerpoint/2010/main" val="3352781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05333"/>
            <a:ext cx="8151763" cy="359941"/>
          </a:xfrm>
          <a:prstGeom prst="rect">
            <a:avLst/>
          </a:prstGeom>
          <a:noFill/>
          <a:ln/>
        </p:spPr>
        <p:txBody>
          <a:bodyPr wrap="none" lIns="0" tIns="0" rIns="0" bIns="0" rtlCol="0" anchor="t"/>
          <a:lstStyle/>
          <a:p>
            <a:pPr marL="0" indent="0" algn="l">
              <a:lnSpc>
                <a:spcPct val="104000"/>
              </a:lnSpc>
              <a:buNone/>
            </a:pPr>
            <a:r>
              <a:rPr lang="en-US" sz="2250" dirty="0">
                <a:solidFill>
                  <a:srgbClr val="231971"/>
                </a:solidFill>
                <a:latin typeface="Outfit ExtraBold" pitchFamily="34" charset="0"/>
                <a:ea typeface="Outfit ExtraBold" pitchFamily="34" charset="-122"/>
                <a:cs typeface="Outfit ExtraBold" pitchFamily="34" charset="-120"/>
              </a:rPr>
              <a:t>Batılı Şirketlerin Yeni Arayışı: Düşük Maliyetli Üretim</a:t>
            </a:r>
            <a:endParaRPr lang="en-US" sz="2250" dirty="0"/>
          </a:p>
        </p:txBody>
      </p:sp>
      <p:pic>
        <p:nvPicPr>
          <p:cNvPr id="3" name="Image 0" descr="preencoded.png"/>
          <p:cNvPicPr>
            <a:picLocks noChangeAspect="1"/>
          </p:cNvPicPr>
          <p:nvPr/>
        </p:nvPicPr>
        <p:blipFill>
          <a:blip r:embed="rId3"/>
          <a:stretch>
            <a:fillRect/>
          </a:stretch>
        </p:blipFill>
        <p:spPr>
          <a:xfrm>
            <a:off x="496119" y="1010841"/>
            <a:ext cx="5200278" cy="2946797"/>
          </a:xfrm>
          <a:prstGeom prst="rect">
            <a:avLst/>
          </a:prstGeom>
        </p:spPr>
      </p:pic>
      <p:sp>
        <p:nvSpPr>
          <p:cNvPr id="4" name="Text 1"/>
          <p:cNvSpPr/>
          <p:nvPr/>
        </p:nvSpPr>
        <p:spPr>
          <a:xfrm>
            <a:off x="5982146" y="2066776"/>
            <a:ext cx="2670423" cy="834926"/>
          </a:xfrm>
          <a:prstGeom prst="rect">
            <a:avLst/>
          </a:prstGeom>
          <a:noFill/>
          <a:ln/>
        </p:spPr>
        <p:txBody>
          <a:bodyPr wrap="square" lIns="0" tIns="0" rIns="0" bIns="0" rtlCol="0" anchor="t">
            <a:normAutofit/>
          </a:bodyPr>
          <a:lstStyle/>
          <a:p>
            <a:pPr marL="0" indent="0" algn="l">
              <a:lnSpc>
                <a:spcPct val="121000"/>
              </a:lnSpc>
              <a:buNone/>
            </a:pPr>
            <a:r>
              <a:rPr lang="en-US" sz="900" dirty="0">
                <a:solidFill>
                  <a:srgbClr val="2A2742"/>
                </a:solidFill>
                <a:latin typeface="Arimo" pitchFamily="34" charset="0"/>
                <a:ea typeface="Arimo" pitchFamily="34" charset="-122"/>
                <a:cs typeface="Arimo" pitchFamily="34" charset="-120"/>
              </a:rPr>
              <a:t>Amerikan, Avrupa ve Japon şirketleri, üretim maliyetlerini düşürmek amacıyla </a:t>
            </a:r>
            <a:r>
              <a:rPr lang="en-US" sz="900" b="1" dirty="0">
                <a:solidFill>
                  <a:srgbClr val="2A2742"/>
                </a:solidFill>
                <a:latin typeface="Arimo Bold" pitchFamily="34" charset="0"/>
                <a:ea typeface="Arimo Bold" pitchFamily="34" charset="-122"/>
                <a:cs typeface="Arimo Bold" pitchFamily="34" charset="-120"/>
              </a:rPr>
              <a:t>düşük işçilik maliyetli ülkelere</a:t>
            </a:r>
            <a:r>
              <a:rPr lang="en-US" sz="900" dirty="0">
                <a:solidFill>
                  <a:srgbClr val="2A2742"/>
                </a:solidFill>
                <a:latin typeface="Arimo" pitchFamily="34" charset="0"/>
                <a:ea typeface="Arimo" pitchFamily="34" charset="-122"/>
                <a:cs typeface="Arimo" pitchFamily="34" charset="-120"/>
              </a:rPr>
              <a:t> doğrudan yatırım yapmaya başladı. Bu süreç, küresel üretim zincirlerinin yeniden yapılandırılmasının başlangıcı oldu.</a:t>
            </a:r>
            <a:endParaRPr lang="en-US" sz="900" dirty="0"/>
          </a:p>
        </p:txBody>
      </p:sp>
      <p:pic>
        <p:nvPicPr>
          <p:cNvPr id="5" name="Image 1" descr="preencoded.png"/>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539279" y="4171652"/>
            <a:ext cx="172715" cy="172715"/>
          </a:xfrm>
          <a:prstGeom prst="rect">
            <a:avLst/>
          </a:prstGeom>
        </p:spPr>
      </p:pic>
      <p:sp>
        <p:nvSpPr>
          <p:cNvPr id="6" name="Text 2"/>
          <p:cNvSpPr/>
          <p:nvPr/>
        </p:nvSpPr>
        <p:spPr>
          <a:xfrm>
            <a:off x="870347" y="4168080"/>
            <a:ext cx="3643164" cy="179933"/>
          </a:xfrm>
          <a:prstGeom prst="rect">
            <a:avLst/>
          </a:prstGeom>
          <a:noFill/>
          <a:ln/>
        </p:spPr>
        <p:txBody>
          <a:bodyPr wrap="none" lIns="0" tIns="0" rIns="0" bIns="0" rtlCol="0" anchor="t"/>
          <a:lstStyle/>
          <a:p>
            <a:pPr marL="0" indent="0" algn="l">
              <a:lnSpc>
                <a:spcPct val="104000"/>
              </a:lnSpc>
              <a:buNone/>
            </a:pPr>
            <a:r>
              <a:rPr lang="en-US" sz="1100" dirty="0">
                <a:solidFill>
                  <a:srgbClr val="2A2742"/>
                </a:solidFill>
                <a:latin typeface="Outfit ExtraBold" pitchFamily="34" charset="0"/>
                <a:ea typeface="Outfit ExtraBold" pitchFamily="34" charset="-122"/>
                <a:cs typeface="Outfit ExtraBold" pitchFamily="34" charset="-120"/>
              </a:rPr>
              <a:t>İşçilik Maliyeti Avantajı</a:t>
            </a:r>
            <a:endParaRPr lang="en-US" sz="1100" dirty="0"/>
          </a:p>
        </p:txBody>
      </p:sp>
      <p:sp>
        <p:nvSpPr>
          <p:cNvPr id="7" name="Text 3"/>
          <p:cNvSpPr/>
          <p:nvPr/>
        </p:nvSpPr>
        <p:spPr>
          <a:xfrm>
            <a:off x="870347" y="4404122"/>
            <a:ext cx="3643164" cy="166985"/>
          </a:xfrm>
          <a:prstGeom prst="rect">
            <a:avLst/>
          </a:prstGeom>
          <a:noFill/>
          <a:ln/>
        </p:spPr>
        <p:txBody>
          <a:bodyPr wrap="none" lIns="0" tIns="0" rIns="0" bIns="0" rtlCol="0" anchor="t"/>
          <a:lstStyle/>
          <a:p>
            <a:pPr marL="0" indent="0" algn="l">
              <a:lnSpc>
                <a:spcPct val="121000"/>
              </a:lnSpc>
              <a:buNone/>
            </a:pPr>
            <a:r>
              <a:rPr lang="en-US" sz="900" dirty="0">
                <a:solidFill>
                  <a:srgbClr val="2A2742"/>
                </a:solidFill>
                <a:latin typeface="Arimo" pitchFamily="34" charset="0"/>
                <a:ea typeface="Arimo" pitchFamily="34" charset="-122"/>
                <a:cs typeface="Arimo" pitchFamily="34" charset="-120"/>
              </a:rPr>
              <a:t>Gelişmekte olan ülkelerde ücretler, Batı'ya kıyasla çok daha düşüktü.</a:t>
            </a:r>
            <a:endParaRPr lang="en-US" sz="900" dirty="0"/>
          </a:p>
        </p:txBody>
      </p:sp>
      <p:pic>
        <p:nvPicPr>
          <p:cNvPr id="8" name="Image 2" descr="preencoded.png"/>
          <p:cNvPicPr>
            <a:picLocks noChangeAspect="1"/>
          </p:cNvPicPr>
          <p:nvPr/>
        </p:nvPicPr>
        <p:blipFill>
          <a:blip r:embed="rId4">
            <a:extLst>
              <a:ext uri="{96DAC541-7B7A-43D3-8B79-37D633B846F1}">
                <asvg:svgBlip xmlns="" xmlns:asvg="http://schemas.microsoft.com/office/drawing/2016/SVG/main" r:embed="rId6"/>
              </a:ext>
            </a:extLst>
          </a:blip>
          <a:stretch>
            <a:fillRect/>
          </a:stretch>
        </p:blipFill>
        <p:spPr>
          <a:xfrm>
            <a:off x="4673650" y="4171652"/>
            <a:ext cx="172715" cy="172715"/>
          </a:xfrm>
          <a:prstGeom prst="rect">
            <a:avLst/>
          </a:prstGeom>
        </p:spPr>
      </p:pic>
      <p:sp>
        <p:nvSpPr>
          <p:cNvPr id="9" name="Text 4"/>
          <p:cNvSpPr/>
          <p:nvPr/>
        </p:nvSpPr>
        <p:spPr>
          <a:xfrm>
            <a:off x="5004718" y="4168080"/>
            <a:ext cx="3643164" cy="179933"/>
          </a:xfrm>
          <a:prstGeom prst="rect">
            <a:avLst/>
          </a:prstGeom>
          <a:noFill/>
          <a:ln/>
        </p:spPr>
        <p:txBody>
          <a:bodyPr wrap="none" lIns="0" tIns="0" rIns="0" bIns="0" rtlCol="0" anchor="t"/>
          <a:lstStyle/>
          <a:p>
            <a:pPr marL="0" indent="0" algn="l">
              <a:lnSpc>
                <a:spcPct val="104000"/>
              </a:lnSpc>
              <a:buNone/>
            </a:pPr>
            <a:r>
              <a:rPr lang="en-US" sz="1100" dirty="0">
                <a:solidFill>
                  <a:srgbClr val="2A2742"/>
                </a:solidFill>
                <a:latin typeface="Outfit ExtraBold" pitchFamily="34" charset="0"/>
                <a:ea typeface="Outfit ExtraBold" pitchFamily="34" charset="-122"/>
                <a:cs typeface="Outfit ExtraBold" pitchFamily="34" charset="-120"/>
              </a:rPr>
              <a:t>Teşvik Paketleri</a:t>
            </a:r>
            <a:endParaRPr lang="en-US" sz="1100" dirty="0"/>
          </a:p>
        </p:txBody>
      </p:sp>
      <p:sp>
        <p:nvSpPr>
          <p:cNvPr id="10" name="Text 5"/>
          <p:cNvSpPr/>
          <p:nvPr/>
        </p:nvSpPr>
        <p:spPr>
          <a:xfrm>
            <a:off x="5004718" y="4404122"/>
            <a:ext cx="3643164" cy="333970"/>
          </a:xfrm>
          <a:prstGeom prst="rect">
            <a:avLst/>
          </a:prstGeom>
          <a:noFill/>
          <a:ln/>
        </p:spPr>
        <p:txBody>
          <a:bodyPr wrap="square" lIns="0" tIns="0" rIns="0" bIns="0" rtlCol="0" anchor="t">
            <a:normAutofit/>
          </a:bodyPr>
          <a:lstStyle/>
          <a:p>
            <a:pPr marL="0" indent="0" algn="l">
              <a:lnSpc>
                <a:spcPct val="121000"/>
              </a:lnSpc>
              <a:buNone/>
            </a:pPr>
            <a:r>
              <a:rPr lang="en-US" sz="900" dirty="0">
                <a:solidFill>
                  <a:srgbClr val="2A2742"/>
                </a:solidFill>
                <a:latin typeface="Arimo" pitchFamily="34" charset="0"/>
                <a:ea typeface="Arimo" pitchFamily="34" charset="-122"/>
                <a:cs typeface="Arimo" pitchFamily="34" charset="-120"/>
              </a:rPr>
              <a:t>Ev sahibi ülkeler yabancı sermayeyi çekmek için vergi indirimleri ve serbest bölgeler sundu.</a:t>
            </a:r>
            <a:endParaRPr lang="en-US" sz="900" dirty="0"/>
          </a:p>
        </p:txBody>
      </p:sp>
    </p:spTree>
    <p:extLst>
      <p:ext uri="{BB962C8B-B14F-4D97-AF65-F5344CB8AC3E}">
        <p14:creationId xmlns:p14="http://schemas.microsoft.com/office/powerpoint/2010/main" val="1210357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679772"/>
            <a:ext cx="8151763" cy="442987"/>
          </a:xfrm>
          <a:prstGeom prst="rect">
            <a:avLst/>
          </a:prstGeom>
          <a:noFill/>
          <a:ln/>
        </p:spPr>
        <p:txBody>
          <a:bodyPr wrap="none" lIns="0" tIns="0" rIns="0" bIns="0" rtlCol="0" anchor="t"/>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Yatırım Akışlarının Yönü Değişti</a:t>
            </a:r>
            <a:endParaRPr lang="en-US" sz="2750" dirty="0"/>
          </a:p>
        </p:txBody>
      </p:sp>
      <p:pic>
        <p:nvPicPr>
          <p:cNvPr id="3" name="Image 0" descr="preencoded.png"/>
          <p:cNvPicPr>
            <a:picLocks noChangeAspect="1"/>
          </p:cNvPicPr>
          <p:nvPr/>
        </p:nvPicPr>
        <p:blipFill>
          <a:blip r:embed="rId3"/>
          <a:stretch>
            <a:fillRect/>
          </a:stretch>
        </p:blipFill>
        <p:spPr>
          <a:xfrm>
            <a:off x="496119" y="1494830"/>
            <a:ext cx="3902943" cy="2809354"/>
          </a:xfrm>
          <a:prstGeom prst="rect">
            <a:avLst/>
          </a:prstGeom>
        </p:spPr>
      </p:pic>
      <p:sp>
        <p:nvSpPr>
          <p:cNvPr id="4" name="Text 1"/>
          <p:cNvSpPr/>
          <p:nvPr/>
        </p:nvSpPr>
        <p:spPr>
          <a:xfrm>
            <a:off x="4749701" y="1477119"/>
            <a:ext cx="3902943" cy="221456"/>
          </a:xfrm>
          <a:prstGeom prst="rect">
            <a:avLst/>
          </a:prstGeom>
          <a:noFill/>
          <a:ln/>
        </p:spPr>
        <p:txBody>
          <a:bodyPr wrap="none" lIns="0" tIns="0" rIns="0" bIns="0" rtlCol="0" anchor="t"/>
          <a:lstStyle/>
          <a:p>
            <a:pPr marL="0" indent="0" algn="l">
              <a:lnSpc>
                <a:spcPct val="104000"/>
              </a:lnSpc>
              <a:buNone/>
            </a:pPr>
            <a:r>
              <a:rPr lang="en-US" sz="1350" dirty="0">
                <a:solidFill>
                  <a:srgbClr val="231971"/>
                </a:solidFill>
                <a:latin typeface="Outfit ExtraBold" pitchFamily="34" charset="0"/>
                <a:ea typeface="Outfit ExtraBold" pitchFamily="34" charset="-122"/>
                <a:cs typeface="Outfit ExtraBold" pitchFamily="34" charset="-120"/>
              </a:rPr>
              <a:t>Neden Güneydoğu Asya?</a:t>
            </a:r>
            <a:endParaRPr lang="en-US" sz="1350" dirty="0"/>
          </a:p>
        </p:txBody>
      </p:sp>
      <p:sp>
        <p:nvSpPr>
          <p:cNvPr id="5" name="Text 2"/>
          <p:cNvSpPr/>
          <p:nvPr/>
        </p:nvSpPr>
        <p:spPr>
          <a:xfrm>
            <a:off x="4749701" y="1840334"/>
            <a:ext cx="3902943"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Düşük ücret yapısı, disiplinli işgücü, artan eğitim düzeyi ve devlet destekli sanayi politikaları, Güneydoğu Asya'yı Batılı şirketler için cazip bir üretim üssü hâline getirdi. Bu bölge, küresel tedarik zincirlerinin yeni merkezi olmaya adaydı.</a:t>
            </a:r>
            <a:endParaRPr lang="en-US" sz="1100" dirty="0"/>
          </a:p>
        </p:txBody>
      </p:sp>
      <p:sp>
        <p:nvSpPr>
          <p:cNvPr id="6" name="Shape 3"/>
          <p:cNvSpPr/>
          <p:nvPr/>
        </p:nvSpPr>
        <p:spPr>
          <a:xfrm>
            <a:off x="4749701" y="2907060"/>
            <a:ext cx="3902943" cy="1006376"/>
          </a:xfrm>
          <a:prstGeom prst="roundRect">
            <a:avLst>
              <a:gd name="adj" fmla="val 5917"/>
            </a:avLst>
          </a:prstGeom>
          <a:solidFill>
            <a:srgbClr val="B6D6FC"/>
          </a:solidFill>
          <a:ln/>
        </p:spPr>
      </p:sp>
      <p:pic>
        <p:nvPicPr>
          <p:cNvPr id="7" name="Image 1" descr="preencoded.png"/>
          <p:cNvPicPr>
            <a:picLocks noChangeAspect="1"/>
          </p:cNvPicPr>
          <p:nvPr/>
        </p:nvPicPr>
        <p:blipFill>
          <a:blip r:embed="rId4"/>
          <a:stretch>
            <a:fillRect/>
          </a:stretch>
        </p:blipFill>
        <p:spPr>
          <a:xfrm>
            <a:off x="4891460" y="3122116"/>
            <a:ext cx="177180" cy="141759"/>
          </a:xfrm>
          <a:prstGeom prst="rect">
            <a:avLst/>
          </a:prstGeom>
        </p:spPr>
      </p:pic>
      <p:sp>
        <p:nvSpPr>
          <p:cNvPr id="8" name="Text 4"/>
          <p:cNvSpPr/>
          <p:nvPr/>
        </p:nvSpPr>
        <p:spPr>
          <a:xfrm>
            <a:off x="5210398" y="3070027"/>
            <a:ext cx="3300487"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000000"/>
                </a:solidFill>
                <a:latin typeface="Arimo" pitchFamily="34" charset="0"/>
                <a:ea typeface="Arimo" pitchFamily="34" charset="-122"/>
                <a:cs typeface="Arimo" pitchFamily="34" charset="-120"/>
              </a:rPr>
              <a:t>Bu grafik, 1970'lerdeki göreceli yatırım çekiciliğini kavramsal olarak yansıtmaktadır; kesin istatistiki verileri temsil etmemektedir.</a:t>
            </a:r>
            <a:endParaRPr lang="en-US" sz="1100" dirty="0"/>
          </a:p>
        </p:txBody>
      </p:sp>
    </p:spTree>
    <p:extLst>
      <p:ext uri="{BB962C8B-B14F-4D97-AF65-F5344CB8AC3E}">
        <p14:creationId xmlns:p14="http://schemas.microsoft.com/office/powerpoint/2010/main" val="33982407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655662"/>
            <a:ext cx="4722763" cy="387548"/>
          </a:xfrm>
          <a:prstGeom prst="rect">
            <a:avLst/>
          </a:prstGeom>
          <a:noFill/>
          <a:ln/>
        </p:spPr>
        <p:txBody>
          <a:bodyPr wrap="none" lIns="0" tIns="0" rIns="0" bIns="0" rtlCol="0" anchor="t"/>
          <a:lstStyle/>
          <a:p>
            <a:pPr marL="0" indent="0" algn="l">
              <a:lnSpc>
                <a:spcPct val="104000"/>
              </a:lnSpc>
              <a:buNone/>
            </a:pPr>
            <a:r>
              <a:rPr lang="en-US" sz="2400" dirty="0">
                <a:solidFill>
                  <a:srgbClr val="231971"/>
                </a:solidFill>
                <a:latin typeface="Outfit ExtraBold" pitchFamily="34" charset="0"/>
                <a:ea typeface="Outfit ExtraBold" pitchFamily="34" charset="-122"/>
                <a:cs typeface="Outfit ExtraBold" pitchFamily="34" charset="-120"/>
              </a:rPr>
              <a:t>Çin: Tarihsel Bir Fırsat Penceresi</a:t>
            </a:r>
            <a:endParaRPr lang="en-US" sz="2400" dirty="0"/>
          </a:p>
        </p:txBody>
      </p:sp>
      <p:sp>
        <p:nvSpPr>
          <p:cNvPr id="4" name="Text 1"/>
          <p:cNvSpPr/>
          <p:nvPr/>
        </p:nvSpPr>
        <p:spPr>
          <a:xfrm>
            <a:off x="496119" y="1205954"/>
            <a:ext cx="4722763" cy="558105"/>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2A2742"/>
                </a:solidFill>
                <a:latin typeface="Arimo" pitchFamily="34" charset="0"/>
                <a:ea typeface="Arimo" pitchFamily="34" charset="-122"/>
                <a:cs typeface="Arimo" pitchFamily="34" charset="-120"/>
              </a:rPr>
              <a:t>1970'lerin sonlarında Çin, içsel reform ihtiyacı ile dışsal küresel koşulların nadir bir uyumunu yaşıyordu. Deng Xiaoping'in 1978'de başlattığı </a:t>
            </a:r>
            <a:r>
              <a:rPr lang="en-US" sz="950" b="1" dirty="0">
                <a:solidFill>
                  <a:srgbClr val="2A2742"/>
                </a:solidFill>
                <a:latin typeface="Arimo Bold" pitchFamily="34" charset="0"/>
                <a:ea typeface="Arimo Bold" pitchFamily="34" charset="-122"/>
                <a:cs typeface="Arimo Bold" pitchFamily="34" charset="-120"/>
              </a:rPr>
              <a:t>"Açık Kapı Politikası"</a:t>
            </a:r>
            <a:r>
              <a:rPr lang="en-US" sz="950" dirty="0">
                <a:solidFill>
                  <a:srgbClr val="2A2742"/>
                </a:solidFill>
                <a:latin typeface="Arimo" pitchFamily="34" charset="0"/>
                <a:ea typeface="Arimo" pitchFamily="34" charset="-122"/>
                <a:cs typeface="Arimo" pitchFamily="34" charset="-120"/>
              </a:rPr>
              <a:t>, küresel sermayenin düşük maliyetli üretim arayışıyla mükemmel biçimde örtüşüyordu.</a:t>
            </a:r>
            <a:endParaRPr lang="en-US" sz="950" dirty="0"/>
          </a:p>
        </p:txBody>
      </p:sp>
      <p:sp>
        <p:nvSpPr>
          <p:cNvPr id="5" name="Shape 2"/>
          <p:cNvSpPr/>
          <p:nvPr/>
        </p:nvSpPr>
        <p:spPr>
          <a:xfrm>
            <a:off x="635645" y="1886099"/>
            <a:ext cx="14288" cy="2601739"/>
          </a:xfrm>
          <a:prstGeom prst="roundRect">
            <a:avLst>
              <a:gd name="adj" fmla="val 364638"/>
            </a:avLst>
          </a:prstGeom>
          <a:solidFill>
            <a:srgbClr val="BDB8DF"/>
          </a:solidFill>
          <a:ln/>
        </p:spPr>
      </p:sp>
      <p:sp>
        <p:nvSpPr>
          <p:cNvPr id="6" name="Shape 3"/>
          <p:cNvSpPr/>
          <p:nvPr/>
        </p:nvSpPr>
        <p:spPr>
          <a:xfrm>
            <a:off x="760884" y="2018481"/>
            <a:ext cx="372070" cy="14288"/>
          </a:xfrm>
          <a:prstGeom prst="roundRect">
            <a:avLst>
              <a:gd name="adj" fmla="val 364638"/>
            </a:avLst>
          </a:prstGeom>
          <a:solidFill>
            <a:srgbClr val="BDB8DF"/>
          </a:solidFill>
          <a:ln/>
        </p:spPr>
      </p:sp>
      <p:sp>
        <p:nvSpPr>
          <p:cNvPr id="7" name="Shape 4"/>
          <p:cNvSpPr/>
          <p:nvPr/>
        </p:nvSpPr>
        <p:spPr>
          <a:xfrm>
            <a:off x="496119" y="1886099"/>
            <a:ext cx="279053" cy="279053"/>
          </a:xfrm>
          <a:prstGeom prst="roundRect">
            <a:avLst>
              <a:gd name="adj" fmla="val 18670"/>
            </a:avLst>
          </a:prstGeom>
          <a:solidFill>
            <a:srgbClr val="E9E6FA"/>
          </a:solidFill>
          <a:ln w="4763">
            <a:solidFill>
              <a:srgbClr val="BDB8DF"/>
            </a:solidFill>
            <a:prstDash val="solid"/>
          </a:ln>
        </p:spPr>
      </p:sp>
      <p:sp>
        <p:nvSpPr>
          <p:cNvPr id="8" name="Text 5"/>
          <p:cNvSpPr/>
          <p:nvPr/>
        </p:nvSpPr>
        <p:spPr>
          <a:xfrm>
            <a:off x="542627" y="1909353"/>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A2742"/>
                </a:solidFill>
                <a:latin typeface="Outfit ExtraBold" pitchFamily="34" charset="0"/>
                <a:ea typeface="Outfit ExtraBold" pitchFamily="34" charset="-122"/>
                <a:cs typeface="Outfit ExtraBold" pitchFamily="34" charset="-120"/>
              </a:rPr>
              <a:t>1</a:t>
            </a:r>
            <a:endParaRPr lang="en-US" sz="1450" dirty="0"/>
          </a:p>
        </p:txBody>
      </p:sp>
      <p:sp>
        <p:nvSpPr>
          <p:cNvPr id="9" name="Text 6"/>
          <p:cNvSpPr/>
          <p:nvPr/>
        </p:nvSpPr>
        <p:spPr>
          <a:xfrm>
            <a:off x="1255886" y="1928738"/>
            <a:ext cx="3962995" cy="193849"/>
          </a:xfrm>
          <a:prstGeom prst="rect">
            <a:avLst/>
          </a:prstGeom>
          <a:noFill/>
          <a:ln/>
        </p:spPr>
        <p:txBody>
          <a:bodyPr wrap="none" lIns="0" tIns="0" rIns="0" bIns="0" rtlCol="0" anchor="t"/>
          <a:lstStyle/>
          <a:p>
            <a:pPr marL="0" indent="0" algn="l">
              <a:lnSpc>
                <a:spcPct val="104000"/>
              </a:lnSpc>
              <a:buNone/>
            </a:pPr>
            <a:r>
              <a:rPr lang="en-US" sz="1200" dirty="0">
                <a:solidFill>
                  <a:srgbClr val="2A2742"/>
                </a:solidFill>
                <a:latin typeface="Outfit ExtraBold" pitchFamily="34" charset="0"/>
                <a:ea typeface="Outfit ExtraBold" pitchFamily="34" charset="-122"/>
                <a:cs typeface="Outfit ExtraBold" pitchFamily="34" charset="-120"/>
              </a:rPr>
              <a:t>1973</a:t>
            </a:r>
            <a:endParaRPr lang="en-US" sz="1200" dirty="0"/>
          </a:p>
        </p:txBody>
      </p:sp>
      <p:sp>
        <p:nvSpPr>
          <p:cNvPr id="10" name="Text 7"/>
          <p:cNvSpPr/>
          <p:nvPr/>
        </p:nvSpPr>
        <p:spPr>
          <a:xfrm>
            <a:off x="1255886" y="2187699"/>
            <a:ext cx="3962995" cy="186035"/>
          </a:xfrm>
          <a:prstGeom prst="rect">
            <a:avLst/>
          </a:prstGeom>
          <a:noFill/>
          <a:ln/>
        </p:spPr>
        <p:txBody>
          <a:bodyPr wrap="none" lIns="0" tIns="0" rIns="0" bIns="0" rtlCol="0" anchor="t"/>
          <a:lstStyle/>
          <a:p>
            <a:pPr marL="0" indent="0" algn="l">
              <a:lnSpc>
                <a:spcPct val="125000"/>
              </a:lnSpc>
              <a:buNone/>
            </a:pPr>
            <a:r>
              <a:rPr lang="en-US" sz="950" dirty="0">
                <a:solidFill>
                  <a:srgbClr val="2A2742"/>
                </a:solidFill>
                <a:latin typeface="Arimo" pitchFamily="34" charset="0"/>
                <a:ea typeface="Arimo" pitchFamily="34" charset="-122"/>
                <a:cs typeface="Arimo" pitchFamily="34" charset="-120"/>
              </a:rPr>
              <a:t>Petrol krizi ve küresel maliyet baskısı</a:t>
            </a:r>
            <a:endParaRPr lang="en-US" sz="950" dirty="0"/>
          </a:p>
        </p:txBody>
      </p:sp>
      <p:sp>
        <p:nvSpPr>
          <p:cNvPr id="11" name="Shape 8"/>
          <p:cNvSpPr/>
          <p:nvPr/>
        </p:nvSpPr>
        <p:spPr>
          <a:xfrm>
            <a:off x="760884" y="2723183"/>
            <a:ext cx="372070" cy="14288"/>
          </a:xfrm>
          <a:prstGeom prst="roundRect">
            <a:avLst>
              <a:gd name="adj" fmla="val 364638"/>
            </a:avLst>
          </a:prstGeom>
          <a:solidFill>
            <a:srgbClr val="BDB8DF"/>
          </a:solidFill>
          <a:ln/>
        </p:spPr>
      </p:sp>
      <p:sp>
        <p:nvSpPr>
          <p:cNvPr id="12" name="Shape 9"/>
          <p:cNvSpPr/>
          <p:nvPr/>
        </p:nvSpPr>
        <p:spPr>
          <a:xfrm>
            <a:off x="496119" y="2590800"/>
            <a:ext cx="279053" cy="279053"/>
          </a:xfrm>
          <a:prstGeom prst="roundRect">
            <a:avLst>
              <a:gd name="adj" fmla="val 18670"/>
            </a:avLst>
          </a:prstGeom>
          <a:solidFill>
            <a:srgbClr val="E9E6FA"/>
          </a:solidFill>
          <a:ln w="4763">
            <a:solidFill>
              <a:srgbClr val="BDB8DF"/>
            </a:solidFill>
            <a:prstDash val="solid"/>
          </a:ln>
        </p:spPr>
      </p:sp>
      <p:sp>
        <p:nvSpPr>
          <p:cNvPr id="13" name="Text 10"/>
          <p:cNvSpPr/>
          <p:nvPr/>
        </p:nvSpPr>
        <p:spPr>
          <a:xfrm>
            <a:off x="542627" y="2614054"/>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A2742"/>
                </a:solidFill>
                <a:latin typeface="Outfit ExtraBold" pitchFamily="34" charset="0"/>
                <a:ea typeface="Outfit ExtraBold" pitchFamily="34" charset="-122"/>
                <a:cs typeface="Outfit ExtraBold" pitchFamily="34" charset="-120"/>
              </a:rPr>
              <a:t>2</a:t>
            </a:r>
            <a:endParaRPr lang="en-US" sz="1450" dirty="0"/>
          </a:p>
        </p:txBody>
      </p:sp>
      <p:sp>
        <p:nvSpPr>
          <p:cNvPr id="14" name="Text 11"/>
          <p:cNvSpPr/>
          <p:nvPr/>
        </p:nvSpPr>
        <p:spPr>
          <a:xfrm>
            <a:off x="1255886" y="2633439"/>
            <a:ext cx="3962995" cy="193849"/>
          </a:xfrm>
          <a:prstGeom prst="rect">
            <a:avLst/>
          </a:prstGeom>
          <a:noFill/>
          <a:ln/>
        </p:spPr>
        <p:txBody>
          <a:bodyPr wrap="none" lIns="0" tIns="0" rIns="0" bIns="0" rtlCol="0" anchor="t"/>
          <a:lstStyle/>
          <a:p>
            <a:pPr marL="0" indent="0" algn="l">
              <a:lnSpc>
                <a:spcPct val="104000"/>
              </a:lnSpc>
              <a:buNone/>
            </a:pPr>
            <a:r>
              <a:rPr lang="en-US" sz="1200" dirty="0">
                <a:solidFill>
                  <a:srgbClr val="2A2742"/>
                </a:solidFill>
                <a:latin typeface="Outfit ExtraBold" pitchFamily="34" charset="0"/>
                <a:ea typeface="Outfit ExtraBold" pitchFamily="34" charset="-122"/>
                <a:cs typeface="Outfit ExtraBold" pitchFamily="34" charset="-120"/>
              </a:rPr>
              <a:t>1976</a:t>
            </a:r>
            <a:endParaRPr lang="en-US" sz="1200" dirty="0"/>
          </a:p>
        </p:txBody>
      </p:sp>
      <p:sp>
        <p:nvSpPr>
          <p:cNvPr id="15" name="Text 12"/>
          <p:cNvSpPr/>
          <p:nvPr/>
        </p:nvSpPr>
        <p:spPr>
          <a:xfrm>
            <a:off x="1255886" y="2892400"/>
            <a:ext cx="3962995" cy="186035"/>
          </a:xfrm>
          <a:prstGeom prst="rect">
            <a:avLst/>
          </a:prstGeom>
          <a:noFill/>
          <a:ln/>
        </p:spPr>
        <p:txBody>
          <a:bodyPr wrap="none" lIns="0" tIns="0" rIns="0" bIns="0" rtlCol="0" anchor="t"/>
          <a:lstStyle/>
          <a:p>
            <a:pPr marL="0" indent="0" algn="l">
              <a:lnSpc>
                <a:spcPct val="125000"/>
              </a:lnSpc>
              <a:buNone/>
            </a:pPr>
            <a:r>
              <a:rPr lang="en-US" sz="950" dirty="0">
                <a:solidFill>
                  <a:srgbClr val="2A2742"/>
                </a:solidFill>
                <a:latin typeface="Arimo" pitchFamily="34" charset="0"/>
                <a:ea typeface="Arimo" pitchFamily="34" charset="-122"/>
                <a:cs typeface="Arimo" pitchFamily="34" charset="-120"/>
              </a:rPr>
              <a:t>Mao'nun ölümü, politik değişim süreci</a:t>
            </a:r>
            <a:endParaRPr lang="en-US" sz="950" dirty="0"/>
          </a:p>
        </p:txBody>
      </p:sp>
      <p:sp>
        <p:nvSpPr>
          <p:cNvPr id="16" name="Shape 13"/>
          <p:cNvSpPr/>
          <p:nvPr/>
        </p:nvSpPr>
        <p:spPr>
          <a:xfrm>
            <a:off x="760884" y="3427884"/>
            <a:ext cx="372070" cy="14288"/>
          </a:xfrm>
          <a:prstGeom prst="roundRect">
            <a:avLst>
              <a:gd name="adj" fmla="val 364638"/>
            </a:avLst>
          </a:prstGeom>
          <a:solidFill>
            <a:srgbClr val="BDB8DF"/>
          </a:solidFill>
          <a:ln/>
        </p:spPr>
      </p:sp>
      <p:sp>
        <p:nvSpPr>
          <p:cNvPr id="17" name="Shape 14"/>
          <p:cNvSpPr/>
          <p:nvPr/>
        </p:nvSpPr>
        <p:spPr>
          <a:xfrm>
            <a:off x="496119" y="3295501"/>
            <a:ext cx="279053" cy="279053"/>
          </a:xfrm>
          <a:prstGeom prst="roundRect">
            <a:avLst>
              <a:gd name="adj" fmla="val 18670"/>
            </a:avLst>
          </a:prstGeom>
          <a:solidFill>
            <a:srgbClr val="E9E6FA"/>
          </a:solidFill>
          <a:ln w="4763">
            <a:solidFill>
              <a:srgbClr val="BDB8DF"/>
            </a:solidFill>
            <a:prstDash val="solid"/>
          </a:ln>
        </p:spPr>
      </p:sp>
      <p:sp>
        <p:nvSpPr>
          <p:cNvPr id="18" name="Text 15"/>
          <p:cNvSpPr/>
          <p:nvPr/>
        </p:nvSpPr>
        <p:spPr>
          <a:xfrm>
            <a:off x="542627" y="3318756"/>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A2742"/>
                </a:solidFill>
                <a:latin typeface="Outfit ExtraBold" pitchFamily="34" charset="0"/>
                <a:ea typeface="Outfit ExtraBold" pitchFamily="34" charset="-122"/>
                <a:cs typeface="Outfit ExtraBold" pitchFamily="34" charset="-120"/>
              </a:rPr>
              <a:t>3</a:t>
            </a:r>
            <a:endParaRPr lang="en-US" sz="1450" dirty="0"/>
          </a:p>
        </p:txBody>
      </p:sp>
      <p:sp>
        <p:nvSpPr>
          <p:cNvPr id="19" name="Text 16"/>
          <p:cNvSpPr/>
          <p:nvPr/>
        </p:nvSpPr>
        <p:spPr>
          <a:xfrm>
            <a:off x="1255886" y="3338140"/>
            <a:ext cx="3962995" cy="193849"/>
          </a:xfrm>
          <a:prstGeom prst="rect">
            <a:avLst/>
          </a:prstGeom>
          <a:noFill/>
          <a:ln/>
        </p:spPr>
        <p:txBody>
          <a:bodyPr wrap="none" lIns="0" tIns="0" rIns="0" bIns="0" rtlCol="0" anchor="t"/>
          <a:lstStyle/>
          <a:p>
            <a:pPr marL="0" indent="0" algn="l">
              <a:lnSpc>
                <a:spcPct val="104000"/>
              </a:lnSpc>
              <a:buNone/>
            </a:pPr>
            <a:r>
              <a:rPr lang="en-US" sz="1200" dirty="0">
                <a:solidFill>
                  <a:srgbClr val="2A2742"/>
                </a:solidFill>
                <a:latin typeface="Outfit ExtraBold" pitchFamily="34" charset="0"/>
                <a:ea typeface="Outfit ExtraBold" pitchFamily="34" charset="-122"/>
                <a:cs typeface="Outfit ExtraBold" pitchFamily="34" charset="-120"/>
              </a:rPr>
              <a:t>1978</a:t>
            </a:r>
            <a:endParaRPr lang="en-US" sz="1200" dirty="0"/>
          </a:p>
        </p:txBody>
      </p:sp>
      <p:sp>
        <p:nvSpPr>
          <p:cNvPr id="20" name="Text 17"/>
          <p:cNvSpPr/>
          <p:nvPr/>
        </p:nvSpPr>
        <p:spPr>
          <a:xfrm>
            <a:off x="1255886" y="3597101"/>
            <a:ext cx="3962995" cy="186035"/>
          </a:xfrm>
          <a:prstGeom prst="rect">
            <a:avLst/>
          </a:prstGeom>
          <a:noFill/>
          <a:ln/>
        </p:spPr>
        <p:txBody>
          <a:bodyPr wrap="none" lIns="0" tIns="0" rIns="0" bIns="0" rtlCol="0" anchor="t"/>
          <a:lstStyle/>
          <a:p>
            <a:pPr marL="0" indent="0" algn="l">
              <a:lnSpc>
                <a:spcPct val="125000"/>
              </a:lnSpc>
              <a:buNone/>
            </a:pPr>
            <a:r>
              <a:rPr lang="en-US" sz="950" dirty="0">
                <a:solidFill>
                  <a:srgbClr val="2A2742"/>
                </a:solidFill>
                <a:latin typeface="Arimo" pitchFamily="34" charset="0"/>
                <a:ea typeface="Arimo" pitchFamily="34" charset="-122"/>
                <a:cs typeface="Arimo" pitchFamily="34" charset="-120"/>
              </a:rPr>
              <a:t>Deng'in reformları ve dışa açılma</a:t>
            </a:r>
            <a:endParaRPr lang="en-US" sz="950" dirty="0"/>
          </a:p>
        </p:txBody>
      </p:sp>
      <p:sp>
        <p:nvSpPr>
          <p:cNvPr id="21" name="Shape 18"/>
          <p:cNvSpPr/>
          <p:nvPr/>
        </p:nvSpPr>
        <p:spPr>
          <a:xfrm>
            <a:off x="760884" y="4132585"/>
            <a:ext cx="372070" cy="14288"/>
          </a:xfrm>
          <a:prstGeom prst="roundRect">
            <a:avLst>
              <a:gd name="adj" fmla="val 364638"/>
            </a:avLst>
          </a:prstGeom>
          <a:solidFill>
            <a:srgbClr val="BDB8DF"/>
          </a:solidFill>
          <a:ln/>
        </p:spPr>
      </p:sp>
      <p:sp>
        <p:nvSpPr>
          <p:cNvPr id="22" name="Shape 19"/>
          <p:cNvSpPr/>
          <p:nvPr/>
        </p:nvSpPr>
        <p:spPr>
          <a:xfrm>
            <a:off x="496119" y="4000202"/>
            <a:ext cx="279053" cy="279053"/>
          </a:xfrm>
          <a:prstGeom prst="roundRect">
            <a:avLst>
              <a:gd name="adj" fmla="val 18670"/>
            </a:avLst>
          </a:prstGeom>
          <a:solidFill>
            <a:srgbClr val="E9E6FA"/>
          </a:solidFill>
          <a:ln w="4763">
            <a:solidFill>
              <a:srgbClr val="BDB8DF"/>
            </a:solidFill>
            <a:prstDash val="solid"/>
          </a:ln>
        </p:spPr>
      </p:sp>
      <p:sp>
        <p:nvSpPr>
          <p:cNvPr id="23" name="Text 20"/>
          <p:cNvSpPr/>
          <p:nvPr/>
        </p:nvSpPr>
        <p:spPr>
          <a:xfrm>
            <a:off x="542627" y="4023457"/>
            <a:ext cx="186035" cy="232544"/>
          </a:xfrm>
          <a:prstGeom prst="rect">
            <a:avLst/>
          </a:prstGeom>
          <a:noFill/>
          <a:ln/>
        </p:spPr>
        <p:txBody>
          <a:bodyPr wrap="none" lIns="0" tIns="0" rIns="0" bIns="0" rtlCol="0" anchor="ctr"/>
          <a:lstStyle/>
          <a:p>
            <a:pPr marL="0" indent="0" algn="ctr">
              <a:lnSpc>
                <a:spcPct val="100000"/>
              </a:lnSpc>
              <a:buNone/>
            </a:pPr>
            <a:r>
              <a:rPr lang="en-US" sz="1450" dirty="0">
                <a:solidFill>
                  <a:srgbClr val="2A2742"/>
                </a:solidFill>
                <a:latin typeface="Outfit ExtraBold" pitchFamily="34" charset="0"/>
                <a:ea typeface="Outfit ExtraBold" pitchFamily="34" charset="-122"/>
                <a:cs typeface="Outfit ExtraBold" pitchFamily="34" charset="-120"/>
              </a:rPr>
              <a:t>4</a:t>
            </a:r>
            <a:endParaRPr lang="en-US" sz="1450" dirty="0"/>
          </a:p>
        </p:txBody>
      </p:sp>
      <p:sp>
        <p:nvSpPr>
          <p:cNvPr id="24" name="Text 21"/>
          <p:cNvSpPr/>
          <p:nvPr/>
        </p:nvSpPr>
        <p:spPr>
          <a:xfrm>
            <a:off x="1255886" y="4042842"/>
            <a:ext cx="3962995" cy="193849"/>
          </a:xfrm>
          <a:prstGeom prst="rect">
            <a:avLst/>
          </a:prstGeom>
          <a:noFill/>
          <a:ln/>
        </p:spPr>
        <p:txBody>
          <a:bodyPr wrap="none" lIns="0" tIns="0" rIns="0" bIns="0" rtlCol="0" anchor="t"/>
          <a:lstStyle/>
          <a:p>
            <a:pPr marL="0" indent="0" algn="l">
              <a:lnSpc>
                <a:spcPct val="104000"/>
              </a:lnSpc>
              <a:buNone/>
            </a:pPr>
            <a:r>
              <a:rPr lang="en-US" sz="1200" dirty="0">
                <a:solidFill>
                  <a:srgbClr val="2A2742"/>
                </a:solidFill>
                <a:latin typeface="Outfit ExtraBold" pitchFamily="34" charset="0"/>
                <a:ea typeface="Outfit ExtraBold" pitchFamily="34" charset="-122"/>
                <a:cs typeface="Outfit ExtraBold" pitchFamily="34" charset="-120"/>
              </a:rPr>
              <a:t>1980</a:t>
            </a:r>
            <a:endParaRPr lang="en-US" sz="1200" dirty="0"/>
          </a:p>
        </p:txBody>
      </p:sp>
      <p:sp>
        <p:nvSpPr>
          <p:cNvPr id="25" name="Text 22"/>
          <p:cNvSpPr/>
          <p:nvPr/>
        </p:nvSpPr>
        <p:spPr>
          <a:xfrm>
            <a:off x="1255886" y="4301803"/>
            <a:ext cx="3962995" cy="186035"/>
          </a:xfrm>
          <a:prstGeom prst="rect">
            <a:avLst/>
          </a:prstGeom>
          <a:noFill/>
          <a:ln/>
        </p:spPr>
        <p:txBody>
          <a:bodyPr wrap="none" lIns="0" tIns="0" rIns="0" bIns="0" rtlCol="0" anchor="t"/>
          <a:lstStyle/>
          <a:p>
            <a:pPr marL="0" indent="0" algn="l">
              <a:lnSpc>
                <a:spcPct val="125000"/>
              </a:lnSpc>
              <a:buNone/>
            </a:pPr>
            <a:r>
              <a:rPr lang="en-US" sz="950" dirty="0">
                <a:solidFill>
                  <a:srgbClr val="2A2742"/>
                </a:solidFill>
                <a:latin typeface="Arimo" pitchFamily="34" charset="0"/>
                <a:ea typeface="Arimo" pitchFamily="34" charset="-122"/>
                <a:cs typeface="Arimo" pitchFamily="34" charset="-120"/>
              </a:rPr>
              <a:t>Özel Ekonomik Bölgelerin kurulması</a:t>
            </a:r>
            <a:endParaRPr lang="en-US" sz="950" dirty="0"/>
          </a:p>
        </p:txBody>
      </p:sp>
    </p:spTree>
    <p:extLst>
      <p:ext uri="{BB962C8B-B14F-4D97-AF65-F5344CB8AC3E}">
        <p14:creationId xmlns:p14="http://schemas.microsoft.com/office/powerpoint/2010/main" val="2122276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451321"/>
            <a:ext cx="8151763" cy="442987"/>
          </a:xfrm>
          <a:prstGeom prst="rect">
            <a:avLst/>
          </a:prstGeom>
          <a:noFill/>
          <a:ln/>
        </p:spPr>
        <p:txBody>
          <a:bodyPr wrap="none" lIns="0" tIns="0" rIns="0" bIns="0" rtlCol="0" anchor="t"/>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Çin'in Dışa Açılma Stratejisi</a:t>
            </a:r>
            <a:endParaRPr lang="en-US" sz="2750" dirty="0"/>
          </a:p>
        </p:txBody>
      </p:sp>
      <p:pic>
        <p:nvPicPr>
          <p:cNvPr id="3" name="Image 0" descr="preencoded.png"/>
          <p:cNvPicPr>
            <a:picLocks noChangeAspect="1"/>
          </p:cNvPicPr>
          <p:nvPr/>
        </p:nvPicPr>
        <p:blipFill>
          <a:blip r:embed="rId3"/>
          <a:stretch>
            <a:fillRect/>
          </a:stretch>
        </p:blipFill>
        <p:spPr>
          <a:xfrm>
            <a:off x="1402407" y="1177826"/>
            <a:ext cx="6339185" cy="2901255"/>
          </a:xfrm>
          <a:prstGeom prst="rect">
            <a:avLst/>
          </a:prstGeom>
        </p:spPr>
      </p:pic>
      <p:sp>
        <p:nvSpPr>
          <p:cNvPr id="4" name="Text 1"/>
          <p:cNvSpPr/>
          <p:nvPr/>
        </p:nvSpPr>
        <p:spPr>
          <a:xfrm>
            <a:off x="6256361" y="3275491"/>
            <a:ext cx="1190142" cy="458531"/>
          </a:xfrm>
          <a:prstGeom prst="rect">
            <a:avLst/>
          </a:prstGeom>
          <a:noFill/>
          <a:ln/>
        </p:spPr>
        <p:txBody>
          <a:bodyPr wrap="square" lIns="0" tIns="0" rIns="0" bIns="0" rtlCol="0" anchor="t">
            <a:normAutofit/>
          </a:bodyPr>
          <a:lstStyle/>
          <a:p>
            <a:pPr marL="0" indent="0" algn="ctr">
              <a:lnSpc>
                <a:spcPct val="104000"/>
              </a:lnSpc>
              <a:buNone/>
            </a:pPr>
            <a:r>
              <a:rPr lang="en-US" sz="1400" dirty="0">
                <a:solidFill>
                  <a:srgbClr val="2A2742"/>
                </a:solidFill>
                <a:latin typeface="Outfit ExtraBold" pitchFamily="34" charset="0"/>
                <a:ea typeface="Outfit ExtraBold" pitchFamily="34" charset="-122"/>
                <a:cs typeface="Outfit ExtraBold" pitchFamily="34" charset="-120"/>
              </a:rPr>
              <a:t>Tedarik Zincirine Gir</a:t>
            </a:r>
            <a:endParaRPr lang="en-US" sz="1400" dirty="0"/>
          </a:p>
        </p:txBody>
      </p:sp>
      <p:sp>
        <p:nvSpPr>
          <p:cNvPr id="5" name="Text 2"/>
          <p:cNvSpPr/>
          <p:nvPr/>
        </p:nvSpPr>
        <p:spPr>
          <a:xfrm>
            <a:off x="4756456" y="3275491"/>
            <a:ext cx="1190143" cy="458531"/>
          </a:xfrm>
          <a:prstGeom prst="rect">
            <a:avLst/>
          </a:prstGeom>
          <a:noFill/>
          <a:ln/>
        </p:spPr>
        <p:txBody>
          <a:bodyPr wrap="square" lIns="0" tIns="0" rIns="0" bIns="0" rtlCol="0" anchor="t">
            <a:normAutofit/>
          </a:bodyPr>
          <a:lstStyle/>
          <a:p>
            <a:pPr marL="0" indent="0" algn="ctr">
              <a:lnSpc>
                <a:spcPct val="104000"/>
              </a:lnSpc>
              <a:buNone/>
            </a:pPr>
            <a:r>
              <a:rPr lang="en-US" sz="1400" dirty="0">
                <a:solidFill>
                  <a:srgbClr val="2A2742"/>
                </a:solidFill>
                <a:latin typeface="Outfit ExtraBold" pitchFamily="34" charset="0"/>
                <a:ea typeface="Outfit ExtraBold" pitchFamily="34" charset="-122"/>
                <a:cs typeface="Outfit ExtraBold" pitchFamily="34" charset="-120"/>
              </a:rPr>
              <a:t>İhracatı Teşvik Et</a:t>
            </a:r>
            <a:endParaRPr lang="en-US" sz="1400" dirty="0"/>
          </a:p>
        </p:txBody>
      </p:sp>
      <p:sp>
        <p:nvSpPr>
          <p:cNvPr id="6" name="Text 3"/>
          <p:cNvSpPr/>
          <p:nvPr/>
        </p:nvSpPr>
        <p:spPr>
          <a:xfrm>
            <a:off x="3264702" y="3275491"/>
            <a:ext cx="1190142" cy="458531"/>
          </a:xfrm>
          <a:prstGeom prst="rect">
            <a:avLst/>
          </a:prstGeom>
          <a:noFill/>
          <a:ln/>
        </p:spPr>
        <p:txBody>
          <a:bodyPr wrap="square" lIns="0" tIns="0" rIns="0" bIns="0" rtlCol="0" anchor="t">
            <a:normAutofit/>
          </a:bodyPr>
          <a:lstStyle/>
          <a:p>
            <a:pPr marL="0" indent="0" algn="ctr">
              <a:lnSpc>
                <a:spcPct val="104000"/>
              </a:lnSpc>
              <a:buNone/>
            </a:pPr>
            <a:r>
              <a:rPr lang="en-US" sz="1400" dirty="0">
                <a:solidFill>
                  <a:srgbClr val="2A2742"/>
                </a:solidFill>
                <a:latin typeface="Outfit ExtraBold" pitchFamily="34" charset="0"/>
                <a:ea typeface="Outfit ExtraBold" pitchFamily="34" charset="-122"/>
                <a:cs typeface="Outfit ExtraBold" pitchFamily="34" charset="-120"/>
              </a:rPr>
              <a:t>Yabancı Yatırım Çek</a:t>
            </a:r>
            <a:endParaRPr lang="en-US" sz="1400" dirty="0"/>
          </a:p>
        </p:txBody>
      </p:sp>
      <p:sp>
        <p:nvSpPr>
          <p:cNvPr id="7" name="Text 4"/>
          <p:cNvSpPr/>
          <p:nvPr/>
        </p:nvSpPr>
        <p:spPr>
          <a:xfrm>
            <a:off x="1740341" y="3390124"/>
            <a:ext cx="1190142" cy="229265"/>
          </a:xfrm>
          <a:prstGeom prst="rect">
            <a:avLst/>
          </a:prstGeom>
          <a:noFill/>
          <a:ln/>
        </p:spPr>
        <p:txBody>
          <a:bodyPr wrap="none" lIns="0" tIns="0" rIns="0" bIns="0" rtlCol="0" anchor="t"/>
          <a:lstStyle/>
          <a:p>
            <a:pPr marL="0" indent="0" algn="ctr">
              <a:lnSpc>
                <a:spcPct val="104000"/>
              </a:lnSpc>
              <a:buNone/>
            </a:pPr>
            <a:r>
              <a:rPr lang="en-US" sz="1400" dirty="0">
                <a:solidFill>
                  <a:srgbClr val="2A2742"/>
                </a:solidFill>
                <a:latin typeface="Outfit ExtraBold" pitchFamily="34" charset="0"/>
                <a:ea typeface="Outfit ExtraBold" pitchFamily="34" charset="-122"/>
                <a:cs typeface="Outfit ExtraBold" pitchFamily="34" charset="-120"/>
              </a:rPr>
              <a:t>SEZ Kur</a:t>
            </a:r>
            <a:endParaRPr lang="en-US" sz="1400" dirty="0"/>
          </a:p>
        </p:txBody>
      </p:sp>
      <p:sp>
        <p:nvSpPr>
          <p:cNvPr id="8" name="Text 5"/>
          <p:cNvSpPr/>
          <p:nvPr/>
        </p:nvSpPr>
        <p:spPr>
          <a:xfrm>
            <a:off x="496119" y="4238551"/>
            <a:ext cx="8151763"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Çin, Batılı şirketlerin düşük maliyetli üretim arayışını kendi kalkınma stratejisine dönüştürdü. Özel Ekonomik Bölgeler (SEZ), vergi muafiyetleri ve esnek iş hukuku ile yabancı sermayeyi sistematik biçimde ülkeye çekti.</a:t>
            </a:r>
            <a:endParaRPr lang="en-US" sz="1100" dirty="0"/>
          </a:p>
        </p:txBody>
      </p:sp>
    </p:spTree>
    <p:extLst>
      <p:ext uri="{BB962C8B-B14F-4D97-AF65-F5344CB8AC3E}">
        <p14:creationId xmlns:p14="http://schemas.microsoft.com/office/powerpoint/2010/main" val="135273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6119" y="389855"/>
            <a:ext cx="8151763" cy="221456"/>
          </a:xfrm>
          <a:prstGeom prst="rect">
            <a:avLst/>
          </a:prstGeom>
          <a:noFill/>
          <a:ln/>
        </p:spPr>
        <p:txBody>
          <a:bodyPr wrap="none" lIns="0" tIns="0" rIns="0" bIns="0" rtlCol="0" anchor="t"/>
          <a:lstStyle/>
          <a:p>
            <a:pPr marL="0" indent="0" algn="l">
              <a:lnSpc>
                <a:spcPct val="104000"/>
              </a:lnSpc>
              <a:buNone/>
            </a:pPr>
            <a:r>
              <a:rPr lang="en-US" sz="1350" dirty="0">
                <a:solidFill>
                  <a:srgbClr val="231971"/>
                </a:solidFill>
                <a:latin typeface="Outfit ExtraBold" pitchFamily="34" charset="0"/>
                <a:ea typeface="Outfit ExtraBold" pitchFamily="34" charset="-122"/>
                <a:cs typeface="Outfit ExtraBold" pitchFamily="34" charset="-120"/>
              </a:rPr>
              <a:t>Küresel Dinamikler ve Çin'in Yükselişi: Nedensel Bağlantı</a:t>
            </a:r>
            <a:endParaRPr lang="en-US" sz="1350" dirty="0"/>
          </a:p>
        </p:txBody>
      </p:sp>
      <p:pic>
        <p:nvPicPr>
          <p:cNvPr id="3" name="Image 0" descr="preencoded.png"/>
          <p:cNvPicPr>
            <a:picLocks noChangeAspect="1"/>
          </p:cNvPicPr>
          <p:nvPr/>
        </p:nvPicPr>
        <p:blipFill>
          <a:blip r:embed="rId3"/>
          <a:stretch>
            <a:fillRect/>
          </a:stretch>
        </p:blipFill>
        <p:spPr>
          <a:xfrm>
            <a:off x="496119" y="704255"/>
            <a:ext cx="3989412" cy="3989412"/>
          </a:xfrm>
          <a:prstGeom prst="rect">
            <a:avLst/>
          </a:prstGeom>
        </p:spPr>
      </p:pic>
      <p:sp>
        <p:nvSpPr>
          <p:cNvPr id="4" name="Text 1"/>
          <p:cNvSpPr/>
          <p:nvPr/>
        </p:nvSpPr>
        <p:spPr>
          <a:xfrm>
            <a:off x="4663232" y="2542580"/>
            <a:ext cx="3989412" cy="110728"/>
          </a:xfrm>
          <a:prstGeom prst="rect">
            <a:avLst/>
          </a:prstGeom>
          <a:noFill/>
          <a:ln/>
        </p:spPr>
        <p:txBody>
          <a:bodyPr wrap="none" lIns="0" tIns="0" rIns="0" bIns="0" rtlCol="0" anchor="t"/>
          <a:lstStyle/>
          <a:p>
            <a:pPr marL="0" indent="0" algn="l">
              <a:lnSpc>
                <a:spcPct val="104000"/>
              </a:lnSpc>
              <a:buNone/>
            </a:pPr>
            <a:r>
              <a:rPr lang="en-US" sz="650" dirty="0">
                <a:solidFill>
                  <a:srgbClr val="231971"/>
                </a:solidFill>
                <a:latin typeface="Outfit ExtraBold" pitchFamily="34" charset="0"/>
                <a:ea typeface="Outfit ExtraBold" pitchFamily="34" charset="-122"/>
                <a:cs typeface="Outfit ExtraBold" pitchFamily="34" charset="-120"/>
              </a:rPr>
              <a:t>Yapısal Bir Uyum</a:t>
            </a:r>
            <a:endParaRPr lang="en-US" sz="650" dirty="0"/>
          </a:p>
        </p:txBody>
      </p:sp>
      <p:sp>
        <p:nvSpPr>
          <p:cNvPr id="5" name="Text 2"/>
          <p:cNvSpPr/>
          <p:nvPr/>
        </p:nvSpPr>
        <p:spPr>
          <a:xfrm>
            <a:off x="4663232" y="2688729"/>
            <a:ext cx="3989412" cy="170111"/>
          </a:xfrm>
          <a:prstGeom prst="rect">
            <a:avLst/>
          </a:prstGeom>
          <a:noFill/>
          <a:ln/>
        </p:spPr>
        <p:txBody>
          <a:bodyPr wrap="square" lIns="0" tIns="0" rIns="0" bIns="0" rtlCol="0" anchor="t">
            <a:normAutofit/>
          </a:bodyPr>
          <a:lstStyle/>
          <a:p>
            <a:pPr marL="0" indent="0" algn="l">
              <a:lnSpc>
                <a:spcPct val="100000"/>
              </a:lnSpc>
              <a:buNone/>
            </a:pPr>
            <a:r>
              <a:rPr lang="en-US" sz="550" dirty="0">
                <a:solidFill>
                  <a:srgbClr val="2A2742"/>
                </a:solidFill>
                <a:latin typeface="Arimo" pitchFamily="34" charset="0"/>
                <a:ea typeface="Arimo" pitchFamily="34" charset="-122"/>
                <a:cs typeface="Arimo" pitchFamily="34" charset="-120"/>
              </a:rPr>
              <a:t>1973 sonrası dünya ekonomisindeki dönüşüm, Çin'in dışa açılmasını yalnızca kolaylaştırmadı — neredeyse </a:t>
            </a:r>
            <a:r>
              <a:rPr lang="en-US" sz="550" b="1" dirty="0">
                <a:solidFill>
                  <a:srgbClr val="2A2742"/>
                </a:solidFill>
                <a:latin typeface="Arimo Bold" pitchFamily="34" charset="0"/>
                <a:ea typeface="Arimo Bold" pitchFamily="34" charset="-122"/>
                <a:cs typeface="Arimo Bold" pitchFamily="34" charset="-120"/>
              </a:rPr>
              <a:t>zorunlu kıldı.</a:t>
            </a:r>
            <a:r>
              <a:rPr lang="en-US" sz="550" dirty="0">
                <a:solidFill>
                  <a:srgbClr val="2A2742"/>
                </a:solidFill>
                <a:latin typeface="Arimo" pitchFamily="34" charset="0"/>
                <a:ea typeface="Arimo" pitchFamily="34" charset="-122"/>
                <a:cs typeface="Arimo" pitchFamily="34" charset="-120"/>
              </a:rPr>
              <a:t> Batılı şirketlerin düşük maliyetli üretim arayışı, Çin'in sunduğu devasa işgücü havuzu ve devlet destekli altyapıyla buluştu.</a:t>
            </a:r>
            <a:endParaRPr lang="en-US" sz="550" dirty="0"/>
          </a:p>
        </p:txBody>
      </p:sp>
      <p:pic>
        <p:nvPicPr>
          <p:cNvPr id="6" name="Image 1" descr="preencoded.png"/>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86594" y="4763765"/>
            <a:ext cx="4063231" cy="236041"/>
          </a:xfrm>
          <a:prstGeom prst="rect">
            <a:avLst/>
          </a:prstGeom>
        </p:spPr>
      </p:pic>
      <p:sp>
        <p:nvSpPr>
          <p:cNvPr id="7" name="Text 3"/>
          <p:cNvSpPr/>
          <p:nvPr/>
        </p:nvSpPr>
        <p:spPr>
          <a:xfrm>
            <a:off x="586011" y="4773290"/>
            <a:ext cx="3963814" cy="110728"/>
          </a:xfrm>
          <a:prstGeom prst="rect">
            <a:avLst/>
          </a:prstGeom>
          <a:noFill/>
          <a:ln/>
        </p:spPr>
        <p:txBody>
          <a:bodyPr wrap="none" lIns="0" tIns="0" rIns="0" bIns="0" rtlCol="0" anchor="t"/>
          <a:lstStyle/>
          <a:p>
            <a:pPr marL="0" indent="0" algn="l">
              <a:lnSpc>
                <a:spcPct val="104000"/>
              </a:lnSpc>
              <a:buNone/>
            </a:pPr>
            <a:r>
              <a:rPr lang="en-US" sz="650" dirty="0">
                <a:solidFill>
                  <a:srgbClr val="2A2742"/>
                </a:solidFill>
                <a:latin typeface="Outfit ExtraBold" pitchFamily="34" charset="0"/>
                <a:ea typeface="Outfit ExtraBold" pitchFamily="34" charset="-122"/>
                <a:cs typeface="Outfit ExtraBold" pitchFamily="34" charset="-120"/>
              </a:rPr>
              <a:t>Arz Tarafı</a:t>
            </a:r>
            <a:endParaRPr lang="en-US" sz="650" dirty="0"/>
          </a:p>
        </p:txBody>
      </p:sp>
      <p:sp>
        <p:nvSpPr>
          <p:cNvPr id="8" name="Text 4"/>
          <p:cNvSpPr/>
          <p:nvPr/>
        </p:nvSpPr>
        <p:spPr>
          <a:xfrm>
            <a:off x="586011" y="4905226"/>
            <a:ext cx="3963814" cy="85055"/>
          </a:xfrm>
          <a:prstGeom prst="rect">
            <a:avLst/>
          </a:prstGeom>
          <a:noFill/>
          <a:ln/>
        </p:spPr>
        <p:txBody>
          <a:bodyPr wrap="none" lIns="0" tIns="0" rIns="0" bIns="0" rtlCol="0" anchor="t"/>
          <a:lstStyle/>
          <a:p>
            <a:pPr marL="0" indent="0" algn="l">
              <a:lnSpc>
                <a:spcPct val="100000"/>
              </a:lnSpc>
              <a:buNone/>
            </a:pPr>
            <a:r>
              <a:rPr lang="en-US" sz="550" dirty="0">
                <a:solidFill>
                  <a:srgbClr val="2A2742"/>
                </a:solidFill>
                <a:latin typeface="Arimo" pitchFamily="34" charset="0"/>
                <a:ea typeface="Arimo" pitchFamily="34" charset="-122"/>
                <a:cs typeface="Arimo" pitchFamily="34" charset="-120"/>
              </a:rPr>
              <a:t>Çin: ucuz işgücü, büyük nüfus, reform iradesi</a:t>
            </a:r>
            <a:endParaRPr lang="en-US" sz="550" dirty="0"/>
          </a:p>
        </p:txBody>
      </p:sp>
      <p:pic>
        <p:nvPicPr>
          <p:cNvPr id="9" name="Image 2" descr="preencoded.png"/>
          <p:cNvPicPr>
            <a:picLocks noChangeAspect="1"/>
          </p:cNvPicPr>
          <p:nvPr/>
        </p:nvPicPr>
        <p:blipFill>
          <a:blip r:embed="rId4">
            <a:extLst>
              <a:ext uri="{96DAC541-7B7A-43D3-8B79-37D633B846F1}">
                <asvg:svgBlip xmlns="" xmlns:asvg="http://schemas.microsoft.com/office/drawing/2016/SVG/main" r:embed="rId6"/>
              </a:ext>
            </a:extLst>
          </a:blip>
          <a:stretch>
            <a:fillRect/>
          </a:stretch>
        </p:blipFill>
        <p:spPr>
          <a:xfrm>
            <a:off x="4584576" y="4763765"/>
            <a:ext cx="4063305" cy="236041"/>
          </a:xfrm>
          <a:prstGeom prst="rect">
            <a:avLst/>
          </a:prstGeom>
        </p:spPr>
      </p:pic>
      <p:sp>
        <p:nvSpPr>
          <p:cNvPr id="10" name="Text 5"/>
          <p:cNvSpPr/>
          <p:nvPr/>
        </p:nvSpPr>
        <p:spPr>
          <a:xfrm>
            <a:off x="4683993" y="4773290"/>
            <a:ext cx="3963888" cy="110728"/>
          </a:xfrm>
          <a:prstGeom prst="rect">
            <a:avLst/>
          </a:prstGeom>
          <a:noFill/>
          <a:ln/>
        </p:spPr>
        <p:txBody>
          <a:bodyPr wrap="none" lIns="0" tIns="0" rIns="0" bIns="0" rtlCol="0" anchor="t"/>
          <a:lstStyle/>
          <a:p>
            <a:pPr marL="0" indent="0" algn="l">
              <a:lnSpc>
                <a:spcPct val="104000"/>
              </a:lnSpc>
              <a:buNone/>
            </a:pPr>
            <a:r>
              <a:rPr lang="en-US" sz="650" dirty="0">
                <a:solidFill>
                  <a:srgbClr val="2A2742"/>
                </a:solidFill>
                <a:latin typeface="Outfit ExtraBold" pitchFamily="34" charset="0"/>
                <a:ea typeface="Outfit ExtraBold" pitchFamily="34" charset="-122"/>
                <a:cs typeface="Outfit ExtraBold" pitchFamily="34" charset="-120"/>
              </a:rPr>
              <a:t>Talep Tarafı</a:t>
            </a:r>
            <a:endParaRPr lang="en-US" sz="650" dirty="0"/>
          </a:p>
        </p:txBody>
      </p:sp>
      <p:sp>
        <p:nvSpPr>
          <p:cNvPr id="11" name="Text 6"/>
          <p:cNvSpPr/>
          <p:nvPr/>
        </p:nvSpPr>
        <p:spPr>
          <a:xfrm>
            <a:off x="4683993" y="4905226"/>
            <a:ext cx="3963888" cy="85055"/>
          </a:xfrm>
          <a:prstGeom prst="rect">
            <a:avLst/>
          </a:prstGeom>
          <a:noFill/>
          <a:ln/>
        </p:spPr>
        <p:txBody>
          <a:bodyPr wrap="none" lIns="0" tIns="0" rIns="0" bIns="0" rtlCol="0" anchor="t"/>
          <a:lstStyle/>
          <a:p>
            <a:pPr marL="0" indent="0" algn="l">
              <a:lnSpc>
                <a:spcPct val="100000"/>
              </a:lnSpc>
              <a:buNone/>
            </a:pPr>
            <a:r>
              <a:rPr lang="en-US" sz="550" dirty="0">
                <a:solidFill>
                  <a:srgbClr val="2A2742"/>
                </a:solidFill>
                <a:latin typeface="Arimo" pitchFamily="34" charset="0"/>
                <a:ea typeface="Arimo" pitchFamily="34" charset="-122"/>
                <a:cs typeface="Arimo" pitchFamily="34" charset="-120"/>
              </a:rPr>
              <a:t>Batı: düşük maliyet, yüksek kâr, küresel üretim ağı</a:t>
            </a:r>
            <a:endParaRPr lang="en-US" sz="550" dirty="0"/>
          </a:p>
        </p:txBody>
      </p:sp>
    </p:spTree>
    <p:extLst>
      <p:ext uri="{BB962C8B-B14F-4D97-AF65-F5344CB8AC3E}">
        <p14:creationId xmlns:p14="http://schemas.microsoft.com/office/powerpoint/2010/main" val="2205961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233934"/>
            <a:ext cx="4722763" cy="1328961"/>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Soğuk Savaş'ta ABD'nin Asya'da Çevreleme Stratejisi</a:t>
            </a:r>
            <a:endParaRPr lang="en-US" sz="2750" dirty="0"/>
          </a:p>
        </p:txBody>
      </p:sp>
      <p:sp>
        <p:nvSpPr>
          <p:cNvPr id="4" name="Text 1"/>
          <p:cNvSpPr/>
          <p:nvPr/>
        </p:nvSpPr>
        <p:spPr>
          <a:xfrm>
            <a:off x="496119" y="2775496"/>
            <a:ext cx="4722763" cy="113407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ABD'nin Asya'daki çevreleme politikası, komünist Sovyetler Birliği ve Çin'e karşı doğrudan bir karşı duruş olarak şekillendi. Bu strateji, bölgedeki müttefiklerle kurulan </a:t>
            </a:r>
            <a:r>
              <a:rPr lang="en-US" sz="1100" b="1" dirty="0">
                <a:solidFill>
                  <a:srgbClr val="2A2742"/>
                </a:solidFill>
                <a:latin typeface="Arimo Bold" pitchFamily="34" charset="0"/>
                <a:ea typeface="Arimo Bold" pitchFamily="34" charset="-122"/>
                <a:cs typeface="Arimo Bold" pitchFamily="34" charset="-120"/>
              </a:rPr>
              <a:t>ikili güvenlik anlaşmaları</a:t>
            </a:r>
            <a:r>
              <a:rPr lang="en-US" sz="1100" dirty="0">
                <a:solidFill>
                  <a:srgbClr val="2A2742"/>
                </a:solidFill>
                <a:latin typeface="Arimo" pitchFamily="34" charset="0"/>
                <a:ea typeface="Arimo" pitchFamily="34" charset="-122"/>
                <a:cs typeface="Arimo" pitchFamily="34" charset="-120"/>
              </a:rPr>
              <a:t> ve çok taraflı örgütler aracılığıyla hayata geçirildi. Amaç yalnızca askeri değil; ekonomik yeniden yapılanmayı da kapsayan kapsamlı bir düzen kurmaktı.</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550143"/>
            <a:ext cx="4722763" cy="297656"/>
          </a:xfrm>
          <a:prstGeom prst="rect">
            <a:avLst/>
          </a:prstGeom>
          <a:noFill/>
          <a:ln/>
        </p:spPr>
        <p:txBody>
          <a:bodyPr wrap="none" lIns="0" tIns="0" rIns="0" bIns="0" rtlCol="0" anchor="t"/>
          <a:lstStyle/>
          <a:p>
            <a:pPr marL="0" indent="0" algn="l">
              <a:lnSpc>
                <a:spcPct val="104000"/>
              </a:lnSpc>
              <a:buNone/>
            </a:pPr>
            <a:r>
              <a:rPr lang="en-US" sz="1850" dirty="0">
                <a:solidFill>
                  <a:srgbClr val="231971"/>
                </a:solidFill>
                <a:latin typeface="Outfit ExtraBold" pitchFamily="34" charset="0"/>
                <a:ea typeface="Outfit ExtraBold" pitchFamily="34" charset="-122"/>
                <a:cs typeface="Outfit ExtraBold" pitchFamily="34" charset="-120"/>
              </a:rPr>
              <a:t>Sonuç: Tarihsel Bir Kesişim Noktası</a:t>
            </a:r>
            <a:endParaRPr lang="en-US" sz="1850" dirty="0"/>
          </a:p>
        </p:txBody>
      </p:sp>
      <p:sp>
        <p:nvSpPr>
          <p:cNvPr id="4" name="Shape 1"/>
          <p:cNvSpPr/>
          <p:nvPr/>
        </p:nvSpPr>
        <p:spPr>
          <a:xfrm>
            <a:off x="3925119" y="943794"/>
            <a:ext cx="4722763" cy="864394"/>
          </a:xfrm>
          <a:prstGeom prst="roundRect">
            <a:avLst>
              <a:gd name="adj" fmla="val 4628"/>
            </a:avLst>
          </a:prstGeom>
          <a:solidFill>
            <a:srgbClr val="E9E6FA"/>
          </a:solidFill>
          <a:ln w="4763">
            <a:solidFill>
              <a:srgbClr val="BDB8DF"/>
            </a:solidFill>
            <a:prstDash val="solid"/>
          </a:ln>
        </p:spPr>
      </p:sp>
      <p:sp>
        <p:nvSpPr>
          <p:cNvPr id="5" name="Shape 2"/>
          <p:cNvSpPr/>
          <p:nvPr/>
        </p:nvSpPr>
        <p:spPr>
          <a:xfrm>
            <a:off x="4025131" y="1043806"/>
            <a:ext cx="285750" cy="285750"/>
          </a:xfrm>
          <a:prstGeom prst="ellipse">
            <a:avLst/>
          </a:prstGeom>
          <a:solidFill>
            <a:srgbClr val="5E4CE6"/>
          </a:solidFill>
          <a:ln/>
        </p:spPr>
      </p:sp>
      <p:pic>
        <p:nvPicPr>
          <p:cNvPr id="6" name="Image 1" descr="preencoded.png"/>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4103712" y="1122387"/>
            <a:ext cx="128588" cy="128588"/>
          </a:xfrm>
          <a:prstGeom prst="rect">
            <a:avLst/>
          </a:prstGeom>
        </p:spPr>
      </p:pic>
      <p:sp>
        <p:nvSpPr>
          <p:cNvPr id="7" name="Text 3"/>
          <p:cNvSpPr/>
          <p:nvPr/>
        </p:nvSpPr>
        <p:spPr>
          <a:xfrm>
            <a:off x="4025131" y="1393552"/>
            <a:ext cx="4522738" cy="148828"/>
          </a:xfrm>
          <a:prstGeom prst="rect">
            <a:avLst/>
          </a:prstGeom>
          <a:noFill/>
          <a:ln/>
        </p:spPr>
        <p:txBody>
          <a:bodyPr wrap="none" lIns="0" tIns="0" rIns="0" bIns="0" rtlCol="0" anchor="t"/>
          <a:lstStyle/>
          <a:p>
            <a:pPr marL="0" indent="0" algn="l">
              <a:lnSpc>
                <a:spcPct val="104000"/>
              </a:lnSpc>
              <a:buNone/>
            </a:pPr>
            <a:r>
              <a:rPr lang="en-US" sz="900" dirty="0">
                <a:solidFill>
                  <a:srgbClr val="2A2742"/>
                </a:solidFill>
                <a:latin typeface="Outfit ExtraBold" pitchFamily="34" charset="0"/>
                <a:ea typeface="Outfit ExtraBold" pitchFamily="34" charset="-122"/>
                <a:cs typeface="Outfit ExtraBold" pitchFamily="34" charset="-120"/>
              </a:rPr>
              <a:t>Petrol Krizi</a:t>
            </a:r>
            <a:endParaRPr lang="en-US" sz="900" dirty="0"/>
          </a:p>
        </p:txBody>
      </p:sp>
      <p:sp>
        <p:nvSpPr>
          <p:cNvPr id="8" name="Text 4"/>
          <p:cNvSpPr/>
          <p:nvPr/>
        </p:nvSpPr>
        <p:spPr>
          <a:xfrm>
            <a:off x="4025131" y="1580778"/>
            <a:ext cx="4522738" cy="127397"/>
          </a:xfrm>
          <a:prstGeom prst="rect">
            <a:avLst/>
          </a:prstGeom>
          <a:noFill/>
          <a:ln/>
        </p:spPr>
        <p:txBody>
          <a:bodyPr wrap="none" lIns="0" tIns="0" rIns="0" bIns="0" rtlCol="0" anchor="t"/>
          <a:lstStyle/>
          <a:p>
            <a:pPr marL="0" indent="0" algn="l">
              <a:lnSpc>
                <a:spcPct val="111000"/>
              </a:lnSpc>
              <a:buNone/>
            </a:pPr>
            <a:r>
              <a:rPr lang="en-US" sz="750" dirty="0">
                <a:solidFill>
                  <a:srgbClr val="2A2742"/>
                </a:solidFill>
                <a:latin typeface="Arimo" pitchFamily="34" charset="0"/>
                <a:ea typeface="Arimo" pitchFamily="34" charset="-122"/>
                <a:cs typeface="Arimo" pitchFamily="34" charset="-120"/>
              </a:rPr>
              <a:t>1973 şoku, küresel üretim maliyetlerini kökten değiştirdi ve yeni arayışları tetikledi.</a:t>
            </a:r>
            <a:endParaRPr lang="en-US" sz="750" dirty="0"/>
          </a:p>
        </p:txBody>
      </p:sp>
      <p:sp>
        <p:nvSpPr>
          <p:cNvPr id="9" name="Shape 5"/>
          <p:cNvSpPr/>
          <p:nvPr/>
        </p:nvSpPr>
        <p:spPr>
          <a:xfrm>
            <a:off x="3925119" y="1872183"/>
            <a:ext cx="4722763" cy="864394"/>
          </a:xfrm>
          <a:prstGeom prst="roundRect">
            <a:avLst>
              <a:gd name="adj" fmla="val 4628"/>
            </a:avLst>
          </a:prstGeom>
          <a:solidFill>
            <a:srgbClr val="E9E6FA"/>
          </a:solidFill>
          <a:ln w="4763">
            <a:solidFill>
              <a:srgbClr val="BDB8DF"/>
            </a:solidFill>
            <a:prstDash val="solid"/>
          </a:ln>
        </p:spPr>
      </p:sp>
      <p:sp>
        <p:nvSpPr>
          <p:cNvPr id="10" name="Shape 6"/>
          <p:cNvSpPr/>
          <p:nvPr/>
        </p:nvSpPr>
        <p:spPr>
          <a:xfrm>
            <a:off x="4025131" y="1972196"/>
            <a:ext cx="285750" cy="285750"/>
          </a:xfrm>
          <a:prstGeom prst="ellipse">
            <a:avLst/>
          </a:prstGeom>
          <a:solidFill>
            <a:srgbClr val="5E4CE6"/>
          </a:solidFill>
          <a:ln/>
        </p:spPr>
      </p:sp>
      <p:pic>
        <p:nvPicPr>
          <p:cNvPr id="11" name="Image 2" descr="preencoded.png"/>
          <p:cNvPicPr>
            <a:picLocks noChangeAspect="1"/>
          </p:cNvPicPr>
          <p:nvPr/>
        </p:nvPicPr>
        <p:blipFill>
          <a:blip r:embed="rId6">
            <a:extLst>
              <a:ext uri="{96DAC541-7B7A-43D3-8B79-37D633B846F1}">
                <asvg:svgBlip xmlns="" xmlns:asvg="http://schemas.microsoft.com/office/drawing/2016/SVG/main" r:embed="rId7"/>
              </a:ext>
            </a:extLst>
          </a:blip>
          <a:stretch>
            <a:fillRect/>
          </a:stretch>
        </p:blipFill>
        <p:spPr>
          <a:xfrm>
            <a:off x="4103712" y="2050777"/>
            <a:ext cx="128588" cy="128588"/>
          </a:xfrm>
          <a:prstGeom prst="rect">
            <a:avLst/>
          </a:prstGeom>
        </p:spPr>
      </p:pic>
      <p:sp>
        <p:nvSpPr>
          <p:cNvPr id="12" name="Text 7"/>
          <p:cNvSpPr/>
          <p:nvPr/>
        </p:nvSpPr>
        <p:spPr>
          <a:xfrm>
            <a:off x="4025131" y="2321942"/>
            <a:ext cx="4522738" cy="148828"/>
          </a:xfrm>
          <a:prstGeom prst="rect">
            <a:avLst/>
          </a:prstGeom>
          <a:noFill/>
          <a:ln/>
        </p:spPr>
        <p:txBody>
          <a:bodyPr wrap="none" lIns="0" tIns="0" rIns="0" bIns="0" rtlCol="0" anchor="t"/>
          <a:lstStyle/>
          <a:p>
            <a:pPr marL="0" indent="0" algn="l">
              <a:lnSpc>
                <a:spcPct val="104000"/>
              </a:lnSpc>
              <a:buNone/>
            </a:pPr>
            <a:r>
              <a:rPr lang="en-US" sz="900" dirty="0">
                <a:solidFill>
                  <a:srgbClr val="2A2742"/>
                </a:solidFill>
                <a:latin typeface="Outfit ExtraBold" pitchFamily="34" charset="0"/>
                <a:ea typeface="Outfit ExtraBold" pitchFamily="34" charset="-122"/>
                <a:cs typeface="Outfit ExtraBold" pitchFamily="34" charset="-120"/>
              </a:rPr>
              <a:t>Kâr Erozyonu</a:t>
            </a:r>
            <a:endParaRPr lang="en-US" sz="900" dirty="0"/>
          </a:p>
        </p:txBody>
      </p:sp>
      <p:sp>
        <p:nvSpPr>
          <p:cNvPr id="13" name="Text 8"/>
          <p:cNvSpPr/>
          <p:nvPr/>
        </p:nvSpPr>
        <p:spPr>
          <a:xfrm>
            <a:off x="4025131" y="2509168"/>
            <a:ext cx="4522738" cy="127397"/>
          </a:xfrm>
          <a:prstGeom prst="rect">
            <a:avLst/>
          </a:prstGeom>
          <a:noFill/>
          <a:ln/>
        </p:spPr>
        <p:txBody>
          <a:bodyPr wrap="none" lIns="0" tIns="0" rIns="0" bIns="0" rtlCol="0" anchor="t"/>
          <a:lstStyle/>
          <a:p>
            <a:pPr marL="0" indent="0" algn="l">
              <a:lnSpc>
                <a:spcPct val="111000"/>
              </a:lnSpc>
              <a:buNone/>
            </a:pPr>
            <a:r>
              <a:rPr lang="en-US" sz="750" dirty="0">
                <a:solidFill>
                  <a:srgbClr val="2A2742"/>
                </a:solidFill>
                <a:latin typeface="Arimo" pitchFamily="34" charset="0"/>
                <a:ea typeface="Arimo" pitchFamily="34" charset="-122"/>
                <a:cs typeface="Arimo" pitchFamily="34" charset="-120"/>
              </a:rPr>
              <a:t>Üretim sektöründeki kâr düşüşü, Batılı şirketleri düşük maliyetli ülkelere yönlendirdi.</a:t>
            </a:r>
            <a:endParaRPr lang="en-US" sz="750" dirty="0"/>
          </a:p>
        </p:txBody>
      </p:sp>
      <p:sp>
        <p:nvSpPr>
          <p:cNvPr id="14" name="Shape 9"/>
          <p:cNvSpPr/>
          <p:nvPr/>
        </p:nvSpPr>
        <p:spPr>
          <a:xfrm>
            <a:off x="3925119" y="2800573"/>
            <a:ext cx="4722763" cy="864394"/>
          </a:xfrm>
          <a:prstGeom prst="roundRect">
            <a:avLst>
              <a:gd name="adj" fmla="val 4628"/>
            </a:avLst>
          </a:prstGeom>
          <a:solidFill>
            <a:srgbClr val="E9E6FA"/>
          </a:solidFill>
          <a:ln w="4763">
            <a:solidFill>
              <a:srgbClr val="BDB8DF"/>
            </a:solidFill>
            <a:prstDash val="solid"/>
          </a:ln>
        </p:spPr>
      </p:sp>
      <p:sp>
        <p:nvSpPr>
          <p:cNvPr id="15" name="Shape 10"/>
          <p:cNvSpPr/>
          <p:nvPr/>
        </p:nvSpPr>
        <p:spPr>
          <a:xfrm>
            <a:off x="4025131" y="2900586"/>
            <a:ext cx="285750" cy="285750"/>
          </a:xfrm>
          <a:prstGeom prst="ellipse">
            <a:avLst/>
          </a:prstGeom>
          <a:solidFill>
            <a:srgbClr val="5E4CE6"/>
          </a:solidFill>
          <a:ln/>
        </p:spPr>
      </p:sp>
      <p:pic>
        <p:nvPicPr>
          <p:cNvPr id="16" name="Image 3" descr="preencoded.png"/>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4103712" y="2979167"/>
            <a:ext cx="128588" cy="128588"/>
          </a:xfrm>
          <a:prstGeom prst="rect">
            <a:avLst/>
          </a:prstGeom>
        </p:spPr>
      </p:pic>
      <p:sp>
        <p:nvSpPr>
          <p:cNvPr id="17" name="Text 11"/>
          <p:cNvSpPr/>
          <p:nvPr/>
        </p:nvSpPr>
        <p:spPr>
          <a:xfrm>
            <a:off x="4025131" y="3250332"/>
            <a:ext cx="4522738" cy="148828"/>
          </a:xfrm>
          <a:prstGeom prst="rect">
            <a:avLst/>
          </a:prstGeom>
          <a:noFill/>
          <a:ln/>
        </p:spPr>
        <p:txBody>
          <a:bodyPr wrap="none" lIns="0" tIns="0" rIns="0" bIns="0" rtlCol="0" anchor="t"/>
          <a:lstStyle/>
          <a:p>
            <a:pPr marL="0" indent="0" algn="l">
              <a:lnSpc>
                <a:spcPct val="104000"/>
              </a:lnSpc>
              <a:buNone/>
            </a:pPr>
            <a:r>
              <a:rPr lang="en-US" sz="900" dirty="0">
                <a:solidFill>
                  <a:srgbClr val="2A2742"/>
                </a:solidFill>
                <a:latin typeface="Outfit ExtraBold" pitchFamily="34" charset="0"/>
                <a:ea typeface="Outfit ExtraBold" pitchFamily="34" charset="-122"/>
                <a:cs typeface="Outfit ExtraBold" pitchFamily="34" charset="-120"/>
              </a:rPr>
              <a:t>Çin'in Fırsatı</a:t>
            </a:r>
            <a:endParaRPr lang="en-US" sz="900" dirty="0"/>
          </a:p>
        </p:txBody>
      </p:sp>
      <p:sp>
        <p:nvSpPr>
          <p:cNvPr id="18" name="Text 12"/>
          <p:cNvSpPr/>
          <p:nvPr/>
        </p:nvSpPr>
        <p:spPr>
          <a:xfrm>
            <a:off x="4025131" y="3437558"/>
            <a:ext cx="4522738" cy="127397"/>
          </a:xfrm>
          <a:prstGeom prst="rect">
            <a:avLst/>
          </a:prstGeom>
          <a:noFill/>
          <a:ln/>
        </p:spPr>
        <p:txBody>
          <a:bodyPr wrap="none" lIns="0" tIns="0" rIns="0" bIns="0" rtlCol="0" anchor="t"/>
          <a:lstStyle/>
          <a:p>
            <a:pPr marL="0" indent="0" algn="l">
              <a:lnSpc>
                <a:spcPct val="111000"/>
              </a:lnSpc>
              <a:buNone/>
            </a:pPr>
            <a:r>
              <a:rPr lang="en-US" sz="750" dirty="0">
                <a:solidFill>
                  <a:srgbClr val="2A2742"/>
                </a:solidFill>
                <a:latin typeface="Arimo" pitchFamily="34" charset="0"/>
                <a:ea typeface="Arimo" pitchFamily="34" charset="-122"/>
                <a:cs typeface="Arimo" pitchFamily="34" charset="-120"/>
              </a:rPr>
              <a:t>Deng reformları, bu küresel dalga ile mükemmel biçimde örtüşerek Çin'i dünyanın fabrikasına dönüştürdü.</a:t>
            </a:r>
            <a:endParaRPr lang="en-US" sz="750" dirty="0"/>
          </a:p>
        </p:txBody>
      </p:sp>
      <p:sp>
        <p:nvSpPr>
          <p:cNvPr id="19" name="Shape 13"/>
          <p:cNvSpPr/>
          <p:nvPr/>
        </p:nvSpPr>
        <p:spPr>
          <a:xfrm>
            <a:off x="3925119" y="3728963"/>
            <a:ext cx="4722763" cy="864394"/>
          </a:xfrm>
          <a:prstGeom prst="roundRect">
            <a:avLst>
              <a:gd name="adj" fmla="val 4628"/>
            </a:avLst>
          </a:prstGeom>
          <a:solidFill>
            <a:srgbClr val="E9E6FA"/>
          </a:solidFill>
          <a:ln w="4763">
            <a:solidFill>
              <a:srgbClr val="BDB8DF"/>
            </a:solidFill>
            <a:prstDash val="solid"/>
          </a:ln>
        </p:spPr>
      </p:sp>
      <p:sp>
        <p:nvSpPr>
          <p:cNvPr id="20" name="Shape 14"/>
          <p:cNvSpPr/>
          <p:nvPr/>
        </p:nvSpPr>
        <p:spPr>
          <a:xfrm>
            <a:off x="4025131" y="3828976"/>
            <a:ext cx="285750" cy="285750"/>
          </a:xfrm>
          <a:prstGeom prst="ellipse">
            <a:avLst/>
          </a:prstGeom>
          <a:solidFill>
            <a:srgbClr val="5E4CE6"/>
          </a:solidFill>
          <a:ln/>
        </p:spPr>
      </p:sp>
      <p:pic>
        <p:nvPicPr>
          <p:cNvPr id="21" name="Image 4" descr="preencoded.png"/>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4103712" y="3907557"/>
            <a:ext cx="128588" cy="128588"/>
          </a:xfrm>
          <a:prstGeom prst="rect">
            <a:avLst/>
          </a:prstGeom>
        </p:spPr>
      </p:pic>
      <p:sp>
        <p:nvSpPr>
          <p:cNvPr id="22" name="Text 15"/>
          <p:cNvSpPr/>
          <p:nvPr/>
        </p:nvSpPr>
        <p:spPr>
          <a:xfrm>
            <a:off x="4025131" y="4178722"/>
            <a:ext cx="4522738" cy="148828"/>
          </a:xfrm>
          <a:prstGeom prst="rect">
            <a:avLst/>
          </a:prstGeom>
          <a:noFill/>
          <a:ln/>
        </p:spPr>
        <p:txBody>
          <a:bodyPr wrap="none" lIns="0" tIns="0" rIns="0" bIns="0" rtlCol="0" anchor="t"/>
          <a:lstStyle/>
          <a:p>
            <a:pPr marL="0" indent="0" algn="l">
              <a:lnSpc>
                <a:spcPct val="104000"/>
              </a:lnSpc>
              <a:buNone/>
            </a:pPr>
            <a:r>
              <a:rPr lang="en-US" sz="900" dirty="0">
                <a:solidFill>
                  <a:srgbClr val="2A2742"/>
                </a:solidFill>
                <a:latin typeface="Outfit ExtraBold" pitchFamily="34" charset="0"/>
                <a:ea typeface="Outfit ExtraBold" pitchFamily="34" charset="-122"/>
                <a:cs typeface="Outfit ExtraBold" pitchFamily="34" charset="-120"/>
              </a:rPr>
              <a:t>Kalıcı Miras</a:t>
            </a:r>
            <a:endParaRPr lang="en-US" sz="900" dirty="0"/>
          </a:p>
        </p:txBody>
      </p:sp>
      <p:sp>
        <p:nvSpPr>
          <p:cNvPr id="23" name="Text 16"/>
          <p:cNvSpPr/>
          <p:nvPr/>
        </p:nvSpPr>
        <p:spPr>
          <a:xfrm>
            <a:off x="4025131" y="4365947"/>
            <a:ext cx="4522738" cy="127397"/>
          </a:xfrm>
          <a:prstGeom prst="rect">
            <a:avLst/>
          </a:prstGeom>
          <a:noFill/>
          <a:ln/>
        </p:spPr>
        <p:txBody>
          <a:bodyPr wrap="none" lIns="0" tIns="0" rIns="0" bIns="0" rtlCol="0" anchor="t"/>
          <a:lstStyle/>
          <a:p>
            <a:pPr marL="0" indent="0" algn="l">
              <a:lnSpc>
                <a:spcPct val="111000"/>
              </a:lnSpc>
              <a:buNone/>
            </a:pPr>
            <a:r>
              <a:rPr lang="en-US" sz="750" dirty="0">
                <a:solidFill>
                  <a:srgbClr val="2A2742"/>
                </a:solidFill>
                <a:latin typeface="Arimo" pitchFamily="34" charset="0"/>
                <a:ea typeface="Arimo" pitchFamily="34" charset="-122"/>
                <a:cs typeface="Arimo" pitchFamily="34" charset="-120"/>
              </a:rPr>
              <a:t>Bu tarihsel kesişim, bugünkü küresel tedarik zincirlerinin ve Çin'in ekonomik hegemonyasının temelini attı.</a:t>
            </a:r>
            <a:endParaRPr lang="en-US" sz="750" dirty="0"/>
          </a:p>
        </p:txBody>
      </p:sp>
    </p:spTree>
    <p:extLst>
      <p:ext uri="{BB962C8B-B14F-4D97-AF65-F5344CB8AC3E}">
        <p14:creationId xmlns:p14="http://schemas.microsoft.com/office/powerpoint/2010/main" val="224396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688181"/>
            <a:ext cx="8151763" cy="442987"/>
          </a:xfrm>
          <a:prstGeom prst="rect">
            <a:avLst/>
          </a:prstGeom>
          <a:noFill/>
          <a:ln/>
        </p:spPr>
        <p:txBody>
          <a:bodyPr wrap="none" lIns="0" tIns="0" rIns="0" bIns="0" rtlCol="0" anchor="t"/>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ABD'nin İkili Güvenlik Anlaşmaları Ağı</a:t>
            </a:r>
            <a:endParaRPr lang="en-US" sz="2750" dirty="0"/>
          </a:p>
        </p:txBody>
      </p:sp>
      <p:sp>
        <p:nvSpPr>
          <p:cNvPr id="3" name="Shape 1"/>
          <p:cNvSpPr/>
          <p:nvPr/>
        </p:nvSpPr>
        <p:spPr>
          <a:xfrm>
            <a:off x="496119" y="2741861"/>
            <a:ext cx="8151763" cy="19050"/>
          </a:xfrm>
          <a:prstGeom prst="roundRect">
            <a:avLst>
              <a:gd name="adj" fmla="val 312558"/>
            </a:avLst>
          </a:prstGeom>
          <a:solidFill>
            <a:srgbClr val="BDB8DF"/>
          </a:solidFill>
          <a:ln/>
        </p:spPr>
      </p:sp>
      <p:sp>
        <p:nvSpPr>
          <p:cNvPr id="4" name="Shape 2"/>
          <p:cNvSpPr/>
          <p:nvPr/>
        </p:nvSpPr>
        <p:spPr>
          <a:xfrm>
            <a:off x="2063725" y="2316584"/>
            <a:ext cx="19050" cy="425276"/>
          </a:xfrm>
          <a:prstGeom prst="roundRect">
            <a:avLst>
              <a:gd name="adj" fmla="val 312558"/>
            </a:avLst>
          </a:prstGeom>
          <a:solidFill>
            <a:srgbClr val="BDB8DF"/>
          </a:solidFill>
          <a:ln/>
        </p:spPr>
      </p:sp>
      <p:sp>
        <p:nvSpPr>
          <p:cNvPr id="5" name="Shape 3"/>
          <p:cNvSpPr/>
          <p:nvPr/>
        </p:nvSpPr>
        <p:spPr>
          <a:xfrm>
            <a:off x="1913781" y="2582391"/>
            <a:ext cx="318939" cy="318939"/>
          </a:xfrm>
          <a:prstGeom prst="roundRect">
            <a:avLst>
              <a:gd name="adj" fmla="val 18669"/>
            </a:avLst>
          </a:prstGeom>
          <a:solidFill>
            <a:srgbClr val="E9E6FA"/>
          </a:solidFill>
          <a:ln w="4763">
            <a:solidFill>
              <a:srgbClr val="BDB8DF"/>
            </a:solidFill>
            <a:prstDash val="solid"/>
          </a:ln>
        </p:spPr>
      </p:sp>
      <p:sp>
        <p:nvSpPr>
          <p:cNvPr id="6" name="Text 4"/>
          <p:cNvSpPr/>
          <p:nvPr/>
        </p:nvSpPr>
        <p:spPr>
          <a:xfrm>
            <a:off x="1966950" y="2608957"/>
            <a:ext cx="212601" cy="265807"/>
          </a:xfrm>
          <a:prstGeom prst="rect">
            <a:avLst/>
          </a:prstGeom>
          <a:noFill/>
          <a:ln/>
        </p:spPr>
        <p:txBody>
          <a:bodyPr wrap="none" lIns="0" tIns="0" rIns="0" bIns="0" rtlCol="0" anchor="ctr"/>
          <a:lstStyle/>
          <a:p>
            <a:pPr marL="0" indent="0" algn="ctr">
              <a:lnSpc>
                <a:spcPct val="100000"/>
              </a:lnSpc>
              <a:buNone/>
            </a:pPr>
            <a:r>
              <a:rPr lang="en-US" sz="1650" dirty="0">
                <a:solidFill>
                  <a:srgbClr val="2A2742"/>
                </a:solidFill>
                <a:latin typeface="Outfit ExtraBold" pitchFamily="34" charset="0"/>
                <a:ea typeface="Outfit ExtraBold" pitchFamily="34" charset="-122"/>
                <a:cs typeface="Outfit ExtraBold" pitchFamily="34" charset="-120"/>
              </a:rPr>
              <a:t>1</a:t>
            </a:r>
            <a:endParaRPr lang="en-US" sz="1650" dirty="0"/>
          </a:p>
        </p:txBody>
      </p:sp>
      <p:sp>
        <p:nvSpPr>
          <p:cNvPr id="7" name="Text 5"/>
          <p:cNvSpPr/>
          <p:nvPr/>
        </p:nvSpPr>
        <p:spPr>
          <a:xfrm>
            <a:off x="637877" y="1414686"/>
            <a:ext cx="2870820" cy="221456"/>
          </a:xfrm>
          <a:prstGeom prst="rect">
            <a:avLst/>
          </a:prstGeom>
          <a:noFill/>
          <a:ln/>
        </p:spPr>
        <p:txBody>
          <a:bodyPr wrap="none" lIns="0" tIns="0" rIns="0" bIns="0" rtlCol="0" anchor="t"/>
          <a:lstStyle/>
          <a:p>
            <a:pPr marL="0" indent="0" algn="ctr">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1951</a:t>
            </a:r>
            <a:endParaRPr lang="en-US" sz="1350" dirty="0"/>
          </a:p>
        </p:txBody>
      </p:sp>
      <p:sp>
        <p:nvSpPr>
          <p:cNvPr id="8" name="Text 6"/>
          <p:cNvSpPr/>
          <p:nvPr/>
        </p:nvSpPr>
        <p:spPr>
          <a:xfrm>
            <a:off x="637877" y="1721197"/>
            <a:ext cx="2870820" cy="453628"/>
          </a:xfrm>
          <a:prstGeom prst="rect">
            <a:avLst/>
          </a:prstGeom>
          <a:noFill/>
          <a:ln/>
        </p:spPr>
        <p:txBody>
          <a:bodyPr wrap="square" lIns="0" tIns="0" rIns="0" bIns="0" rtlCol="0" anchor="t">
            <a:normAutofit/>
          </a:bodyPr>
          <a:lstStyle/>
          <a:p>
            <a:pPr marL="0" indent="0" algn="ctr">
              <a:lnSpc>
                <a:spcPct val="133000"/>
              </a:lnSpc>
              <a:buNone/>
            </a:pPr>
            <a:r>
              <a:rPr lang="en-US" sz="1100" dirty="0">
                <a:solidFill>
                  <a:srgbClr val="2A2742"/>
                </a:solidFill>
                <a:latin typeface="Arimo" pitchFamily="34" charset="0"/>
                <a:ea typeface="Arimo" pitchFamily="34" charset="-122"/>
                <a:cs typeface="Arimo" pitchFamily="34" charset="-120"/>
              </a:rPr>
              <a:t>Japonya ile Güvenlik Antlaşması — Doğu Asya düzeninin temeli</a:t>
            </a:r>
            <a:endParaRPr lang="en-US" sz="1100" dirty="0"/>
          </a:p>
        </p:txBody>
      </p:sp>
      <p:sp>
        <p:nvSpPr>
          <p:cNvPr id="9" name="Shape 7"/>
          <p:cNvSpPr/>
          <p:nvPr/>
        </p:nvSpPr>
        <p:spPr>
          <a:xfrm>
            <a:off x="3729558" y="2741861"/>
            <a:ext cx="19050" cy="425276"/>
          </a:xfrm>
          <a:prstGeom prst="roundRect">
            <a:avLst>
              <a:gd name="adj" fmla="val 312558"/>
            </a:avLst>
          </a:prstGeom>
          <a:solidFill>
            <a:srgbClr val="BDB8DF"/>
          </a:solidFill>
          <a:ln/>
        </p:spPr>
      </p:sp>
      <p:sp>
        <p:nvSpPr>
          <p:cNvPr id="10" name="Shape 8"/>
          <p:cNvSpPr/>
          <p:nvPr/>
        </p:nvSpPr>
        <p:spPr>
          <a:xfrm>
            <a:off x="3579614" y="2582391"/>
            <a:ext cx="318939" cy="318939"/>
          </a:xfrm>
          <a:prstGeom prst="roundRect">
            <a:avLst>
              <a:gd name="adj" fmla="val 18669"/>
            </a:avLst>
          </a:prstGeom>
          <a:solidFill>
            <a:srgbClr val="E9E6FA"/>
          </a:solidFill>
          <a:ln w="4763">
            <a:solidFill>
              <a:srgbClr val="BDB8DF"/>
            </a:solidFill>
            <a:prstDash val="solid"/>
          </a:ln>
        </p:spPr>
      </p:sp>
      <p:sp>
        <p:nvSpPr>
          <p:cNvPr id="11" name="Text 9"/>
          <p:cNvSpPr/>
          <p:nvPr/>
        </p:nvSpPr>
        <p:spPr>
          <a:xfrm>
            <a:off x="3632783" y="2608957"/>
            <a:ext cx="212601" cy="265807"/>
          </a:xfrm>
          <a:prstGeom prst="rect">
            <a:avLst/>
          </a:prstGeom>
          <a:noFill/>
          <a:ln/>
        </p:spPr>
        <p:txBody>
          <a:bodyPr wrap="none" lIns="0" tIns="0" rIns="0" bIns="0" rtlCol="0" anchor="ctr"/>
          <a:lstStyle/>
          <a:p>
            <a:pPr marL="0" indent="0" algn="ctr">
              <a:lnSpc>
                <a:spcPct val="100000"/>
              </a:lnSpc>
              <a:buNone/>
            </a:pPr>
            <a:r>
              <a:rPr lang="en-US" sz="1650" dirty="0">
                <a:solidFill>
                  <a:srgbClr val="2A2742"/>
                </a:solidFill>
                <a:latin typeface="Outfit ExtraBold" pitchFamily="34" charset="0"/>
                <a:ea typeface="Outfit ExtraBold" pitchFamily="34" charset="-122"/>
                <a:cs typeface="Outfit ExtraBold" pitchFamily="34" charset="-120"/>
              </a:rPr>
              <a:t>2</a:t>
            </a:r>
            <a:endParaRPr lang="en-US" sz="1650" dirty="0"/>
          </a:p>
        </p:txBody>
      </p:sp>
      <p:sp>
        <p:nvSpPr>
          <p:cNvPr id="12" name="Text 10"/>
          <p:cNvSpPr/>
          <p:nvPr/>
        </p:nvSpPr>
        <p:spPr>
          <a:xfrm>
            <a:off x="2303636" y="3308896"/>
            <a:ext cx="2870895" cy="221456"/>
          </a:xfrm>
          <a:prstGeom prst="rect">
            <a:avLst/>
          </a:prstGeom>
          <a:noFill/>
          <a:ln/>
        </p:spPr>
        <p:txBody>
          <a:bodyPr wrap="none" lIns="0" tIns="0" rIns="0" bIns="0" rtlCol="0" anchor="t"/>
          <a:lstStyle/>
          <a:p>
            <a:pPr marL="0" indent="0" algn="ctr">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1951</a:t>
            </a:r>
            <a:endParaRPr lang="en-US" sz="1350" dirty="0"/>
          </a:p>
        </p:txBody>
      </p:sp>
      <p:sp>
        <p:nvSpPr>
          <p:cNvPr id="13" name="Text 11"/>
          <p:cNvSpPr/>
          <p:nvPr/>
        </p:nvSpPr>
        <p:spPr>
          <a:xfrm>
            <a:off x="2303636" y="3615407"/>
            <a:ext cx="2870895" cy="453628"/>
          </a:xfrm>
          <a:prstGeom prst="rect">
            <a:avLst/>
          </a:prstGeom>
          <a:noFill/>
          <a:ln/>
        </p:spPr>
        <p:txBody>
          <a:bodyPr wrap="square" lIns="0" tIns="0" rIns="0" bIns="0" rtlCol="0" anchor="t">
            <a:normAutofit/>
          </a:bodyPr>
          <a:lstStyle/>
          <a:p>
            <a:pPr marL="0" indent="0" algn="ctr">
              <a:lnSpc>
                <a:spcPct val="133000"/>
              </a:lnSpc>
              <a:buNone/>
            </a:pPr>
            <a:r>
              <a:rPr lang="en-US" sz="1100" dirty="0">
                <a:solidFill>
                  <a:srgbClr val="2A2742"/>
                </a:solidFill>
                <a:latin typeface="Arimo" pitchFamily="34" charset="0"/>
                <a:ea typeface="Arimo" pitchFamily="34" charset="-122"/>
                <a:cs typeface="Arimo" pitchFamily="34" charset="-120"/>
              </a:rPr>
              <a:t>ANZUS: Avustralya ve Yeni Zelanda ile üçlü güvenlik paktı</a:t>
            </a:r>
            <a:endParaRPr lang="en-US" sz="1100" dirty="0"/>
          </a:p>
        </p:txBody>
      </p:sp>
      <p:sp>
        <p:nvSpPr>
          <p:cNvPr id="14" name="Shape 12"/>
          <p:cNvSpPr/>
          <p:nvPr/>
        </p:nvSpPr>
        <p:spPr>
          <a:xfrm>
            <a:off x="5395317" y="2316584"/>
            <a:ext cx="19050" cy="425276"/>
          </a:xfrm>
          <a:prstGeom prst="roundRect">
            <a:avLst>
              <a:gd name="adj" fmla="val 312558"/>
            </a:avLst>
          </a:prstGeom>
          <a:solidFill>
            <a:srgbClr val="BDB8DF"/>
          </a:solidFill>
          <a:ln/>
        </p:spPr>
      </p:sp>
      <p:sp>
        <p:nvSpPr>
          <p:cNvPr id="15" name="Shape 13"/>
          <p:cNvSpPr/>
          <p:nvPr/>
        </p:nvSpPr>
        <p:spPr>
          <a:xfrm>
            <a:off x="5245373" y="2582391"/>
            <a:ext cx="318939" cy="318939"/>
          </a:xfrm>
          <a:prstGeom prst="roundRect">
            <a:avLst>
              <a:gd name="adj" fmla="val 18669"/>
            </a:avLst>
          </a:prstGeom>
          <a:solidFill>
            <a:srgbClr val="E9E6FA"/>
          </a:solidFill>
          <a:ln w="4763">
            <a:solidFill>
              <a:srgbClr val="BDB8DF"/>
            </a:solidFill>
            <a:prstDash val="solid"/>
          </a:ln>
        </p:spPr>
      </p:sp>
      <p:sp>
        <p:nvSpPr>
          <p:cNvPr id="16" name="Text 14"/>
          <p:cNvSpPr/>
          <p:nvPr/>
        </p:nvSpPr>
        <p:spPr>
          <a:xfrm>
            <a:off x="5298542" y="2608957"/>
            <a:ext cx="212601" cy="265807"/>
          </a:xfrm>
          <a:prstGeom prst="rect">
            <a:avLst/>
          </a:prstGeom>
          <a:noFill/>
          <a:ln/>
        </p:spPr>
        <p:txBody>
          <a:bodyPr wrap="none" lIns="0" tIns="0" rIns="0" bIns="0" rtlCol="0" anchor="ctr"/>
          <a:lstStyle/>
          <a:p>
            <a:pPr marL="0" indent="0" algn="ctr">
              <a:lnSpc>
                <a:spcPct val="100000"/>
              </a:lnSpc>
              <a:buNone/>
            </a:pPr>
            <a:r>
              <a:rPr lang="en-US" sz="1650" dirty="0">
                <a:solidFill>
                  <a:srgbClr val="2A2742"/>
                </a:solidFill>
                <a:latin typeface="Outfit ExtraBold" pitchFamily="34" charset="0"/>
                <a:ea typeface="Outfit ExtraBold" pitchFamily="34" charset="-122"/>
                <a:cs typeface="Outfit ExtraBold" pitchFamily="34" charset="-120"/>
              </a:rPr>
              <a:t>3</a:t>
            </a:r>
            <a:endParaRPr lang="en-US" sz="1650" dirty="0"/>
          </a:p>
        </p:txBody>
      </p:sp>
      <p:sp>
        <p:nvSpPr>
          <p:cNvPr id="17" name="Text 15"/>
          <p:cNvSpPr/>
          <p:nvPr/>
        </p:nvSpPr>
        <p:spPr>
          <a:xfrm>
            <a:off x="3969395" y="1414686"/>
            <a:ext cx="2870895" cy="221456"/>
          </a:xfrm>
          <a:prstGeom prst="rect">
            <a:avLst/>
          </a:prstGeom>
          <a:noFill/>
          <a:ln/>
        </p:spPr>
        <p:txBody>
          <a:bodyPr wrap="none" lIns="0" tIns="0" rIns="0" bIns="0" rtlCol="0" anchor="t"/>
          <a:lstStyle/>
          <a:p>
            <a:pPr marL="0" indent="0" algn="ctr">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1954</a:t>
            </a:r>
            <a:endParaRPr lang="en-US" sz="1350" dirty="0"/>
          </a:p>
        </p:txBody>
      </p:sp>
      <p:sp>
        <p:nvSpPr>
          <p:cNvPr id="18" name="Text 16"/>
          <p:cNvSpPr/>
          <p:nvPr/>
        </p:nvSpPr>
        <p:spPr>
          <a:xfrm>
            <a:off x="3969395" y="1721197"/>
            <a:ext cx="2870895" cy="453628"/>
          </a:xfrm>
          <a:prstGeom prst="rect">
            <a:avLst/>
          </a:prstGeom>
          <a:noFill/>
          <a:ln/>
        </p:spPr>
        <p:txBody>
          <a:bodyPr wrap="square" lIns="0" tIns="0" rIns="0" bIns="0" rtlCol="0" anchor="t">
            <a:normAutofit/>
          </a:bodyPr>
          <a:lstStyle/>
          <a:p>
            <a:pPr marL="0" indent="0" algn="ctr">
              <a:lnSpc>
                <a:spcPct val="133000"/>
              </a:lnSpc>
              <a:buNone/>
            </a:pPr>
            <a:r>
              <a:rPr lang="en-US" sz="1100" dirty="0">
                <a:solidFill>
                  <a:srgbClr val="2A2742"/>
                </a:solidFill>
                <a:latin typeface="Arimo" pitchFamily="34" charset="0"/>
                <a:ea typeface="Arimo" pitchFamily="34" charset="-122"/>
                <a:cs typeface="Arimo" pitchFamily="34" charset="-120"/>
              </a:rPr>
              <a:t>Tayvan ve Güney Kore ile ikili savunma anlaşmaları imzalandı</a:t>
            </a:r>
            <a:endParaRPr lang="en-US" sz="1100" dirty="0"/>
          </a:p>
        </p:txBody>
      </p:sp>
      <p:sp>
        <p:nvSpPr>
          <p:cNvPr id="19" name="Shape 17"/>
          <p:cNvSpPr/>
          <p:nvPr/>
        </p:nvSpPr>
        <p:spPr>
          <a:xfrm>
            <a:off x="7061150" y="2741861"/>
            <a:ext cx="19050" cy="425276"/>
          </a:xfrm>
          <a:prstGeom prst="roundRect">
            <a:avLst>
              <a:gd name="adj" fmla="val 312558"/>
            </a:avLst>
          </a:prstGeom>
          <a:solidFill>
            <a:srgbClr val="BDB8DF"/>
          </a:solidFill>
          <a:ln/>
        </p:spPr>
      </p:sp>
      <p:sp>
        <p:nvSpPr>
          <p:cNvPr id="20" name="Shape 18"/>
          <p:cNvSpPr/>
          <p:nvPr/>
        </p:nvSpPr>
        <p:spPr>
          <a:xfrm>
            <a:off x="6911206" y="2582391"/>
            <a:ext cx="318939" cy="318939"/>
          </a:xfrm>
          <a:prstGeom prst="roundRect">
            <a:avLst>
              <a:gd name="adj" fmla="val 18669"/>
            </a:avLst>
          </a:prstGeom>
          <a:solidFill>
            <a:srgbClr val="E9E6FA"/>
          </a:solidFill>
          <a:ln w="4763">
            <a:solidFill>
              <a:srgbClr val="BDB8DF"/>
            </a:solidFill>
            <a:prstDash val="solid"/>
          </a:ln>
        </p:spPr>
      </p:sp>
      <p:sp>
        <p:nvSpPr>
          <p:cNvPr id="21" name="Text 19"/>
          <p:cNvSpPr/>
          <p:nvPr/>
        </p:nvSpPr>
        <p:spPr>
          <a:xfrm>
            <a:off x="6964375" y="2608957"/>
            <a:ext cx="212601" cy="265807"/>
          </a:xfrm>
          <a:prstGeom prst="rect">
            <a:avLst/>
          </a:prstGeom>
          <a:noFill/>
          <a:ln/>
        </p:spPr>
        <p:txBody>
          <a:bodyPr wrap="none" lIns="0" tIns="0" rIns="0" bIns="0" rtlCol="0" anchor="ctr"/>
          <a:lstStyle/>
          <a:p>
            <a:pPr marL="0" indent="0" algn="ctr">
              <a:lnSpc>
                <a:spcPct val="100000"/>
              </a:lnSpc>
              <a:buNone/>
            </a:pPr>
            <a:r>
              <a:rPr lang="en-US" sz="1650" dirty="0">
                <a:solidFill>
                  <a:srgbClr val="2A2742"/>
                </a:solidFill>
                <a:latin typeface="Outfit ExtraBold" pitchFamily="34" charset="0"/>
                <a:ea typeface="Outfit ExtraBold" pitchFamily="34" charset="-122"/>
                <a:cs typeface="Outfit ExtraBold" pitchFamily="34" charset="-120"/>
              </a:rPr>
              <a:t>4</a:t>
            </a:r>
            <a:endParaRPr lang="en-US" sz="1650" dirty="0"/>
          </a:p>
        </p:txBody>
      </p:sp>
      <p:sp>
        <p:nvSpPr>
          <p:cNvPr id="22" name="Text 20"/>
          <p:cNvSpPr/>
          <p:nvPr/>
        </p:nvSpPr>
        <p:spPr>
          <a:xfrm>
            <a:off x="5635228" y="3308896"/>
            <a:ext cx="2870895" cy="221456"/>
          </a:xfrm>
          <a:prstGeom prst="rect">
            <a:avLst/>
          </a:prstGeom>
          <a:noFill/>
          <a:ln/>
        </p:spPr>
        <p:txBody>
          <a:bodyPr wrap="none" lIns="0" tIns="0" rIns="0" bIns="0" rtlCol="0" anchor="t"/>
          <a:lstStyle/>
          <a:p>
            <a:pPr marL="0" indent="0" algn="ctr">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1954</a:t>
            </a:r>
            <a:endParaRPr lang="en-US" sz="1350" dirty="0"/>
          </a:p>
        </p:txBody>
      </p:sp>
      <p:sp>
        <p:nvSpPr>
          <p:cNvPr id="23" name="Text 21"/>
          <p:cNvSpPr/>
          <p:nvPr/>
        </p:nvSpPr>
        <p:spPr>
          <a:xfrm>
            <a:off x="5635228" y="3615407"/>
            <a:ext cx="2870895" cy="453628"/>
          </a:xfrm>
          <a:prstGeom prst="rect">
            <a:avLst/>
          </a:prstGeom>
          <a:noFill/>
          <a:ln/>
        </p:spPr>
        <p:txBody>
          <a:bodyPr wrap="square" lIns="0" tIns="0" rIns="0" bIns="0" rtlCol="0" anchor="t">
            <a:normAutofit/>
          </a:bodyPr>
          <a:lstStyle/>
          <a:p>
            <a:pPr marL="0" indent="0" algn="ctr">
              <a:lnSpc>
                <a:spcPct val="133000"/>
              </a:lnSpc>
              <a:buNone/>
            </a:pPr>
            <a:r>
              <a:rPr lang="en-US" sz="1100" dirty="0">
                <a:solidFill>
                  <a:srgbClr val="2A2742"/>
                </a:solidFill>
                <a:latin typeface="Arimo" pitchFamily="34" charset="0"/>
                <a:ea typeface="Arimo" pitchFamily="34" charset="-122"/>
                <a:cs typeface="Arimo" pitchFamily="34" charset="-120"/>
              </a:rPr>
              <a:t>Tayland ve Filipinler ile anlaşmalar; SEATO Manila Antlaşması ile kuruldu</a:t>
            </a:r>
            <a:endParaRPr lang="en-US" sz="1100" dirty="0"/>
          </a:p>
        </p:txBody>
      </p:sp>
      <p:sp>
        <p:nvSpPr>
          <p:cNvPr id="24" name="Text 22"/>
          <p:cNvSpPr/>
          <p:nvPr/>
        </p:nvSpPr>
        <p:spPr>
          <a:xfrm>
            <a:off x="496119" y="4228505"/>
            <a:ext cx="8608963" cy="226814"/>
          </a:xfrm>
          <a:prstGeom prst="rect">
            <a:avLst/>
          </a:prstGeom>
          <a:noFill/>
          <a:ln/>
        </p:spPr>
        <p:txBody>
          <a:bodyPr wrap="none" lIns="0" tIns="0" rIns="0" bIns="0" rtlCol="0" anchor="t"/>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Bu anlaşmalar zinciri, ABD merkezli bir güvenlik şemsiyesi altında istikrarlı bir bölgesel düzen inşa etti.</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96119" y="1345555"/>
            <a:ext cx="4327773" cy="2452390"/>
          </a:xfrm>
          <a:prstGeom prst="rect">
            <a:avLst/>
          </a:prstGeom>
        </p:spPr>
      </p:pic>
      <p:sp>
        <p:nvSpPr>
          <p:cNvPr id="3" name="Shape 0"/>
          <p:cNvSpPr/>
          <p:nvPr/>
        </p:nvSpPr>
        <p:spPr>
          <a:xfrm>
            <a:off x="5174531" y="1055415"/>
            <a:ext cx="854571" cy="215354"/>
          </a:xfrm>
          <a:prstGeom prst="roundRect">
            <a:avLst>
              <a:gd name="adj" fmla="val 22119"/>
            </a:avLst>
          </a:prstGeom>
          <a:solidFill>
            <a:srgbClr val="D7D2F9"/>
          </a:solidFill>
          <a:ln/>
        </p:spPr>
      </p:sp>
      <p:sp>
        <p:nvSpPr>
          <p:cNvPr id="4" name="Text 1"/>
          <p:cNvSpPr/>
          <p:nvPr/>
        </p:nvSpPr>
        <p:spPr>
          <a:xfrm>
            <a:off x="5259586" y="1097905"/>
            <a:ext cx="1141661" cy="130373"/>
          </a:xfrm>
          <a:prstGeom prst="rect">
            <a:avLst/>
          </a:prstGeom>
          <a:noFill/>
          <a:ln/>
        </p:spPr>
        <p:txBody>
          <a:bodyPr wrap="none" lIns="0" tIns="0" rIns="0" bIns="0" rtlCol="0" anchor="t"/>
          <a:lstStyle/>
          <a:p>
            <a:pPr marL="0" indent="0" algn="l">
              <a:lnSpc>
                <a:spcPct val="96000"/>
              </a:lnSpc>
              <a:buNone/>
            </a:pPr>
            <a:r>
              <a:rPr lang="en-US" sz="850" dirty="0">
                <a:solidFill>
                  <a:srgbClr val="2A2742"/>
                </a:solidFill>
                <a:latin typeface="Arimo" pitchFamily="34" charset="0"/>
                <a:ea typeface="Arimo" pitchFamily="34" charset="-122"/>
                <a:cs typeface="Arimo" pitchFamily="34" charset="-120"/>
              </a:rPr>
              <a:t>KILIT AKTÖR</a:t>
            </a:r>
            <a:endParaRPr lang="en-US" sz="850" dirty="0"/>
          </a:p>
        </p:txBody>
      </p:sp>
      <p:sp>
        <p:nvSpPr>
          <p:cNvPr id="5" name="Text 2"/>
          <p:cNvSpPr/>
          <p:nvPr/>
        </p:nvSpPr>
        <p:spPr>
          <a:xfrm>
            <a:off x="5174531" y="1327472"/>
            <a:ext cx="3478039" cy="1063079"/>
          </a:xfrm>
          <a:prstGeom prst="rect">
            <a:avLst/>
          </a:prstGeom>
          <a:noFill/>
          <a:ln/>
        </p:spPr>
        <p:txBody>
          <a:bodyPr wrap="square" lIns="0" tIns="0" rIns="0" bIns="0" rtlCol="0" anchor="t">
            <a:normAutofit/>
          </a:bodyPr>
          <a:lstStyle/>
          <a:p>
            <a:pPr marL="0" indent="0" algn="l">
              <a:lnSpc>
                <a:spcPct val="104000"/>
              </a:lnSpc>
              <a:buNone/>
            </a:pPr>
            <a:r>
              <a:rPr lang="en-US" sz="2200" dirty="0">
                <a:solidFill>
                  <a:srgbClr val="231971"/>
                </a:solidFill>
                <a:latin typeface="Outfit ExtraBold" pitchFamily="34" charset="0"/>
                <a:ea typeface="Outfit ExtraBold" pitchFamily="34" charset="-122"/>
                <a:cs typeface="Outfit ExtraBold" pitchFamily="34" charset="-120"/>
              </a:rPr>
              <a:t>ABD-Japonya İttifakı: Doğu Asya Düzeninin Temel Taşı</a:t>
            </a:r>
            <a:endParaRPr lang="en-US" sz="2200" dirty="0"/>
          </a:p>
        </p:txBody>
      </p:sp>
      <p:sp>
        <p:nvSpPr>
          <p:cNvPr id="6" name="Text 3"/>
          <p:cNvSpPr/>
          <p:nvPr/>
        </p:nvSpPr>
        <p:spPr>
          <a:xfrm>
            <a:off x="5174531" y="2532311"/>
            <a:ext cx="3478039" cy="158769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ABD-Japonya ittifakı, Amerikan liderliğindeki Doğu Asya düzeninin </a:t>
            </a:r>
            <a:r>
              <a:rPr lang="en-US" sz="1100" b="1" dirty="0">
                <a:solidFill>
                  <a:srgbClr val="2A2742"/>
                </a:solidFill>
                <a:latin typeface="Arimo Bold" pitchFamily="34" charset="0"/>
                <a:ea typeface="Arimo Bold" pitchFamily="34" charset="-122"/>
                <a:cs typeface="Arimo Bold" pitchFamily="34" charset="-120"/>
              </a:rPr>
              <a:t>temel taşı</a:t>
            </a:r>
            <a:r>
              <a:rPr lang="en-US" sz="1100" dirty="0">
                <a:solidFill>
                  <a:srgbClr val="2A2742"/>
                </a:solidFill>
                <a:latin typeface="Arimo" pitchFamily="34" charset="0"/>
                <a:ea typeface="Arimo" pitchFamily="34" charset="-122"/>
                <a:cs typeface="Arimo" pitchFamily="34" charset="-120"/>
              </a:rPr>
              <a:t> olarak tasarlandı. Bu ittifak Japonya'ya güvenlik koruması sağlarken, Amerikan pazarlarına, teknolojisine ve tedarik zincirlerine erişim imkânı tanıdı. Karşılığında Japonya, ABD'nin bölgesel varlığına diplomatik, ekonomik ve lojistik destek sunan istikrarlı bir ortak hâline geldi.</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393576"/>
            <a:ext cx="8151763" cy="228451"/>
          </a:xfrm>
          <a:prstGeom prst="rect">
            <a:avLst/>
          </a:prstGeom>
          <a:noFill/>
          <a:ln/>
        </p:spPr>
        <p:txBody>
          <a:bodyPr wrap="none" lIns="0" tIns="0" rIns="0" bIns="0" rtlCol="0" anchor="t"/>
          <a:lstStyle/>
          <a:p>
            <a:pPr marL="0" indent="0" algn="l">
              <a:lnSpc>
                <a:spcPct val="104000"/>
              </a:lnSpc>
              <a:buNone/>
            </a:pPr>
            <a:r>
              <a:rPr lang="en-US" sz="1400" dirty="0">
                <a:solidFill>
                  <a:srgbClr val="231971"/>
                </a:solidFill>
                <a:latin typeface="Outfit ExtraBold" pitchFamily="34" charset="0"/>
                <a:ea typeface="Outfit ExtraBold" pitchFamily="34" charset="-122"/>
                <a:cs typeface="Outfit ExtraBold" pitchFamily="34" charset="-120"/>
              </a:rPr>
              <a:t>Güvenlik Şemsiyesi Altında Ekonomik Entegrasyon</a:t>
            </a:r>
            <a:endParaRPr lang="en-US" sz="1400" dirty="0"/>
          </a:p>
        </p:txBody>
      </p:sp>
      <p:pic>
        <p:nvPicPr>
          <p:cNvPr id="3" name="Image 0" descr="preencoded.png"/>
          <p:cNvPicPr>
            <a:picLocks noChangeAspect="1"/>
          </p:cNvPicPr>
          <p:nvPr/>
        </p:nvPicPr>
        <p:blipFill>
          <a:blip r:embed="rId3"/>
          <a:stretch>
            <a:fillRect/>
          </a:stretch>
        </p:blipFill>
        <p:spPr>
          <a:xfrm>
            <a:off x="496119" y="720849"/>
            <a:ext cx="3986733" cy="3986733"/>
          </a:xfrm>
          <a:prstGeom prst="rect">
            <a:avLst/>
          </a:prstGeom>
        </p:spPr>
      </p:pic>
      <p:sp>
        <p:nvSpPr>
          <p:cNvPr id="4" name="Text 1"/>
          <p:cNvSpPr/>
          <p:nvPr/>
        </p:nvSpPr>
        <p:spPr>
          <a:xfrm>
            <a:off x="4665911" y="2446139"/>
            <a:ext cx="3986733" cy="114226"/>
          </a:xfrm>
          <a:prstGeom prst="rect">
            <a:avLst/>
          </a:prstGeom>
          <a:noFill/>
          <a:ln/>
        </p:spPr>
        <p:txBody>
          <a:bodyPr wrap="none" lIns="0" tIns="0" rIns="0" bIns="0" rtlCol="0" anchor="t"/>
          <a:lstStyle/>
          <a:p>
            <a:pPr marL="0" indent="0" algn="l">
              <a:lnSpc>
                <a:spcPct val="104000"/>
              </a:lnSpc>
              <a:buNone/>
            </a:pPr>
            <a:r>
              <a:rPr lang="en-US" sz="700" dirty="0">
                <a:solidFill>
                  <a:srgbClr val="231971"/>
                </a:solidFill>
                <a:latin typeface="Outfit ExtraBold" pitchFamily="34" charset="0"/>
                <a:ea typeface="Outfit ExtraBold" pitchFamily="34" charset="-122"/>
                <a:cs typeface="Outfit ExtraBold" pitchFamily="34" charset="-120"/>
              </a:rPr>
              <a:t>Karşılıklı Bağımlılık Döngüsü</a:t>
            </a:r>
            <a:endParaRPr lang="en-US" sz="700" dirty="0"/>
          </a:p>
        </p:txBody>
      </p:sp>
      <p:sp>
        <p:nvSpPr>
          <p:cNvPr id="5" name="Text 2"/>
          <p:cNvSpPr/>
          <p:nvPr/>
        </p:nvSpPr>
        <p:spPr>
          <a:xfrm>
            <a:off x="4665911" y="2598018"/>
            <a:ext cx="3986733" cy="388069"/>
          </a:xfrm>
          <a:prstGeom prst="rect">
            <a:avLst/>
          </a:prstGeom>
          <a:noFill/>
          <a:ln/>
        </p:spPr>
        <p:txBody>
          <a:bodyPr wrap="square" lIns="0" tIns="0" rIns="0" bIns="0" rtlCol="0" anchor="t">
            <a:normAutofit/>
          </a:bodyPr>
          <a:lstStyle/>
          <a:p>
            <a:pPr marL="0" indent="0" algn="l">
              <a:lnSpc>
                <a:spcPct val="101000"/>
              </a:lnSpc>
              <a:spcAft>
                <a:spcPts val="250"/>
              </a:spcAft>
              <a:buNone/>
            </a:pPr>
            <a:r>
              <a:rPr lang="en-US" sz="550" dirty="0">
                <a:solidFill>
                  <a:srgbClr val="2A2742"/>
                </a:solidFill>
                <a:latin typeface="Arimo" pitchFamily="34" charset="0"/>
                <a:ea typeface="Arimo" pitchFamily="34" charset="-122"/>
                <a:cs typeface="Arimo" pitchFamily="34" charset="-120"/>
              </a:rPr>
              <a:t>ABD'nin bölgedeki varlığı iki temel işlev gördü: Bir yandan yabancı yardım vererek ve Amerikan pazarlarını açarak bölgesel devletlerin ekonomik yeniden yapılanmasını garanti altına aldı; diğer yandan Japonya ve Doğu Asya müttefikleri, ABD güvenlik şemsiyesi altında birbirlerine pazarlarını güvenle açabildi.</a:t>
            </a:r>
            <a:endParaRPr lang="en-US" sz="550" dirty="0"/>
          </a:p>
          <a:p>
            <a:pPr marL="0" indent="0" algn="l">
              <a:lnSpc>
                <a:spcPct val="101000"/>
              </a:lnSpc>
              <a:buNone/>
            </a:pPr>
            <a:r>
              <a:rPr lang="en-US" sz="550" dirty="0">
                <a:solidFill>
                  <a:srgbClr val="2A2742"/>
                </a:solidFill>
                <a:latin typeface="Arimo" pitchFamily="34" charset="0"/>
                <a:ea typeface="Arimo" pitchFamily="34" charset="-122"/>
                <a:cs typeface="Arimo" pitchFamily="34" charset="-120"/>
              </a:rPr>
              <a:t>Bu dinamik, siyasi ve ekonomik karşılıklı bağımlılıkların iç içe geçtiği karmaşık bir bölgesel yapı doğurdu.</a:t>
            </a:r>
            <a:endParaRPr lang="en-US" sz="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558180"/>
            <a:ext cx="4722763" cy="885974"/>
          </a:xfrm>
          <a:prstGeom prst="rect">
            <a:avLst/>
          </a:prstGeom>
          <a:noFill/>
          <a:ln/>
        </p:spPr>
        <p:txBody>
          <a:bodyPr wrap="square" lIns="0" tIns="0" rIns="0" bIns="0" rtlCol="0" anchor="t">
            <a:normAutofit/>
          </a:bodyPr>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Soğuk Savaş Sonrası Kalıcı Düzen</a:t>
            </a:r>
            <a:endParaRPr lang="en-US" sz="2750" dirty="0"/>
          </a:p>
        </p:txBody>
      </p:sp>
      <p:sp>
        <p:nvSpPr>
          <p:cNvPr id="4" name="Shape 1"/>
          <p:cNvSpPr/>
          <p:nvPr/>
        </p:nvSpPr>
        <p:spPr>
          <a:xfrm>
            <a:off x="3925119" y="1656755"/>
            <a:ext cx="2290465" cy="1733624"/>
          </a:xfrm>
          <a:prstGeom prst="roundRect">
            <a:avLst>
              <a:gd name="adj" fmla="val 3435"/>
            </a:avLst>
          </a:prstGeom>
          <a:solidFill>
            <a:srgbClr val="E9E6FA"/>
          </a:solidFill>
          <a:ln w="4763">
            <a:solidFill>
              <a:srgbClr val="BDB8DF"/>
            </a:solidFill>
            <a:prstDash val="solid"/>
          </a:ln>
        </p:spPr>
      </p:sp>
      <p:sp>
        <p:nvSpPr>
          <p:cNvPr id="5" name="Text 2"/>
          <p:cNvSpPr/>
          <p:nvPr/>
        </p:nvSpPr>
        <p:spPr>
          <a:xfrm>
            <a:off x="4071640" y="1803276"/>
            <a:ext cx="1997422" cy="221456"/>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Twemoji Mozilla" pitchFamily="34" charset="0"/>
                <a:ea typeface="Twemoji Mozilla" pitchFamily="34" charset="-122"/>
                <a:cs typeface="Twemoji Mozilla" pitchFamily="34" charset="-120"/>
              </a:rPr>
              <a:t>🛡️</a:t>
            </a:r>
            <a:r>
              <a:rPr lang="en-US" sz="1350" dirty="0">
                <a:solidFill>
                  <a:srgbClr val="2A2742"/>
                </a:solidFill>
                <a:latin typeface="Outfit ExtraBold" pitchFamily="34" charset="0"/>
                <a:ea typeface="Outfit ExtraBold" pitchFamily="34" charset="-122"/>
                <a:cs typeface="Outfit ExtraBold" pitchFamily="34" charset="-120"/>
              </a:rPr>
              <a:t> Güvenlik Mimarisi</a:t>
            </a:r>
            <a:endParaRPr lang="en-US" sz="1350" dirty="0"/>
          </a:p>
        </p:txBody>
      </p:sp>
      <p:sp>
        <p:nvSpPr>
          <p:cNvPr id="6" name="Text 3"/>
          <p:cNvSpPr/>
          <p:nvPr/>
        </p:nvSpPr>
        <p:spPr>
          <a:xfrm>
            <a:off x="4071640" y="2109788"/>
            <a:ext cx="1997422" cy="113407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İkili anlaşmalar ve SEATO yapısı Soğuk Savaş'ın bitiminden sonra da ayakta kaldı; bölgesel istikrarın omurgası olmaya devam etti.</a:t>
            </a:r>
            <a:endParaRPr lang="en-US" sz="1100" dirty="0"/>
          </a:p>
        </p:txBody>
      </p:sp>
      <p:sp>
        <p:nvSpPr>
          <p:cNvPr id="7" name="Shape 4"/>
          <p:cNvSpPr/>
          <p:nvPr/>
        </p:nvSpPr>
        <p:spPr>
          <a:xfrm>
            <a:off x="6357342" y="1656755"/>
            <a:ext cx="2290539" cy="1733624"/>
          </a:xfrm>
          <a:prstGeom prst="roundRect">
            <a:avLst>
              <a:gd name="adj" fmla="val 3435"/>
            </a:avLst>
          </a:prstGeom>
          <a:solidFill>
            <a:srgbClr val="E9E6FA"/>
          </a:solidFill>
          <a:ln w="4763">
            <a:solidFill>
              <a:srgbClr val="BDB8DF"/>
            </a:solidFill>
            <a:prstDash val="solid"/>
          </a:ln>
        </p:spPr>
      </p:sp>
      <p:sp>
        <p:nvSpPr>
          <p:cNvPr id="8" name="Text 5"/>
          <p:cNvSpPr/>
          <p:nvPr/>
        </p:nvSpPr>
        <p:spPr>
          <a:xfrm>
            <a:off x="6503863" y="1803276"/>
            <a:ext cx="1997497" cy="221456"/>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Twemoji Mozilla" pitchFamily="34" charset="0"/>
                <a:ea typeface="Twemoji Mozilla" pitchFamily="34" charset="-122"/>
                <a:cs typeface="Twemoji Mozilla" pitchFamily="34" charset="-120"/>
              </a:rPr>
              <a:t>🌐</a:t>
            </a:r>
            <a:r>
              <a:rPr lang="en-US" sz="1350" dirty="0">
                <a:solidFill>
                  <a:srgbClr val="2A2742"/>
                </a:solidFill>
                <a:latin typeface="Outfit ExtraBold" pitchFamily="34" charset="0"/>
                <a:ea typeface="Outfit ExtraBold" pitchFamily="34" charset="-122"/>
                <a:cs typeface="Outfit ExtraBold" pitchFamily="34" charset="-120"/>
              </a:rPr>
              <a:t> Ekonomik Ağlar</a:t>
            </a:r>
            <a:endParaRPr lang="en-US" sz="1350" dirty="0"/>
          </a:p>
        </p:txBody>
      </p:sp>
      <p:sp>
        <p:nvSpPr>
          <p:cNvPr id="9" name="Text 6"/>
          <p:cNvSpPr/>
          <p:nvPr/>
        </p:nvSpPr>
        <p:spPr>
          <a:xfrm>
            <a:off x="6503863" y="2109788"/>
            <a:ext cx="1997497"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ABD pazarına erişim ve bölgesel ticaret entegrasyonu, Doğu Asya'nın "mucizevi" büyümesinin temelini attı.</a:t>
            </a:r>
            <a:endParaRPr lang="en-US" sz="1100" dirty="0"/>
          </a:p>
        </p:txBody>
      </p:sp>
      <p:sp>
        <p:nvSpPr>
          <p:cNvPr id="10" name="Shape 7"/>
          <p:cNvSpPr/>
          <p:nvPr/>
        </p:nvSpPr>
        <p:spPr>
          <a:xfrm>
            <a:off x="3925119" y="3532138"/>
            <a:ext cx="4722763" cy="1053182"/>
          </a:xfrm>
          <a:prstGeom prst="roundRect">
            <a:avLst>
              <a:gd name="adj" fmla="val 5654"/>
            </a:avLst>
          </a:prstGeom>
          <a:solidFill>
            <a:srgbClr val="E9E6FA"/>
          </a:solidFill>
          <a:ln w="4763">
            <a:solidFill>
              <a:srgbClr val="BDB8DF"/>
            </a:solidFill>
            <a:prstDash val="solid"/>
          </a:ln>
        </p:spPr>
      </p:sp>
      <p:sp>
        <p:nvSpPr>
          <p:cNvPr id="11" name="Text 8"/>
          <p:cNvSpPr/>
          <p:nvPr/>
        </p:nvSpPr>
        <p:spPr>
          <a:xfrm>
            <a:off x="4071640" y="3678659"/>
            <a:ext cx="4429720" cy="221456"/>
          </a:xfrm>
          <a:prstGeom prst="rect">
            <a:avLst/>
          </a:prstGeom>
          <a:noFill/>
          <a:ln/>
        </p:spPr>
        <p:txBody>
          <a:bodyPr wrap="none" lIns="0" tIns="0" rIns="0" bIns="0" rtlCol="0" anchor="t"/>
          <a:lstStyle/>
          <a:p>
            <a:pPr marL="0" indent="0" algn="l">
              <a:lnSpc>
                <a:spcPct val="104000"/>
              </a:lnSpc>
              <a:buNone/>
            </a:pPr>
            <a:r>
              <a:rPr lang="en-US" sz="1350" dirty="0">
                <a:solidFill>
                  <a:srgbClr val="000000"/>
                </a:solidFill>
                <a:latin typeface="Twemoji Mozilla" pitchFamily="34" charset="0"/>
                <a:ea typeface="Twemoji Mozilla" pitchFamily="34" charset="-122"/>
                <a:cs typeface="Twemoji Mozilla" pitchFamily="34" charset="-120"/>
              </a:rPr>
              <a:t>⚖️</a:t>
            </a:r>
            <a:r>
              <a:rPr lang="en-US" sz="1350" dirty="0">
                <a:solidFill>
                  <a:srgbClr val="2A2742"/>
                </a:solidFill>
                <a:latin typeface="Outfit ExtraBold" pitchFamily="34" charset="0"/>
                <a:ea typeface="Outfit ExtraBold" pitchFamily="34" charset="-122"/>
                <a:cs typeface="Outfit ExtraBold" pitchFamily="34" charset="-120"/>
              </a:rPr>
              <a:t> Siyasi Bağımlılık</a:t>
            </a:r>
            <a:endParaRPr lang="en-US" sz="1350" dirty="0"/>
          </a:p>
        </p:txBody>
      </p:sp>
      <p:sp>
        <p:nvSpPr>
          <p:cNvPr id="12" name="Text 9"/>
          <p:cNvSpPr/>
          <p:nvPr/>
        </p:nvSpPr>
        <p:spPr>
          <a:xfrm>
            <a:off x="4071640" y="3985171"/>
            <a:ext cx="4429720" cy="453628"/>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Bölgesel devletler, ABD merkezli anti-komünist dünya düzeninde diplomatik ve lojistik destek sağlayarak konumlarını pekiştirdi.</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496119" y="1586285"/>
            <a:ext cx="3478039" cy="1970856"/>
          </a:xfrm>
          <a:prstGeom prst="rect">
            <a:avLst/>
          </a:prstGeom>
        </p:spPr>
      </p:pic>
      <p:sp>
        <p:nvSpPr>
          <p:cNvPr id="3" name="Shape 0"/>
          <p:cNvSpPr/>
          <p:nvPr/>
        </p:nvSpPr>
        <p:spPr>
          <a:xfrm>
            <a:off x="4324796" y="1158255"/>
            <a:ext cx="850329" cy="215354"/>
          </a:xfrm>
          <a:prstGeom prst="roundRect">
            <a:avLst>
              <a:gd name="adj" fmla="val 22119"/>
            </a:avLst>
          </a:prstGeom>
          <a:solidFill>
            <a:srgbClr val="D7D2F9"/>
          </a:solidFill>
          <a:ln/>
        </p:spPr>
      </p:sp>
      <p:sp>
        <p:nvSpPr>
          <p:cNvPr id="4" name="Text 1"/>
          <p:cNvSpPr/>
          <p:nvPr/>
        </p:nvSpPr>
        <p:spPr>
          <a:xfrm>
            <a:off x="4409852" y="1200745"/>
            <a:ext cx="1137419" cy="130373"/>
          </a:xfrm>
          <a:prstGeom prst="rect">
            <a:avLst/>
          </a:prstGeom>
          <a:noFill/>
          <a:ln/>
        </p:spPr>
        <p:txBody>
          <a:bodyPr wrap="none" lIns="0" tIns="0" rIns="0" bIns="0" rtlCol="0" anchor="t"/>
          <a:lstStyle/>
          <a:p>
            <a:pPr marL="0" indent="0" algn="l">
              <a:lnSpc>
                <a:spcPct val="96000"/>
              </a:lnSpc>
              <a:buNone/>
            </a:pPr>
            <a:r>
              <a:rPr lang="en-US" sz="850" dirty="0">
                <a:solidFill>
                  <a:srgbClr val="2A2742"/>
                </a:solidFill>
                <a:latin typeface="Arimo" pitchFamily="34" charset="0"/>
                <a:ea typeface="Arimo" pitchFamily="34" charset="-122"/>
                <a:cs typeface="Arimo" pitchFamily="34" charset="-120"/>
              </a:rPr>
              <a:t>YENI AKTÖR</a:t>
            </a:r>
            <a:endParaRPr lang="en-US" sz="850" dirty="0"/>
          </a:p>
        </p:txBody>
      </p:sp>
      <p:sp>
        <p:nvSpPr>
          <p:cNvPr id="5" name="Text 2"/>
          <p:cNvSpPr/>
          <p:nvPr/>
        </p:nvSpPr>
        <p:spPr>
          <a:xfrm>
            <a:off x="4324796" y="1430313"/>
            <a:ext cx="4327773" cy="708720"/>
          </a:xfrm>
          <a:prstGeom prst="rect">
            <a:avLst/>
          </a:prstGeom>
          <a:noFill/>
          <a:ln/>
        </p:spPr>
        <p:txBody>
          <a:bodyPr wrap="square" lIns="0" tIns="0" rIns="0" bIns="0" rtlCol="0" anchor="t">
            <a:normAutofit/>
          </a:bodyPr>
          <a:lstStyle/>
          <a:p>
            <a:pPr marL="0" indent="0" algn="l">
              <a:lnSpc>
                <a:spcPct val="104000"/>
              </a:lnSpc>
              <a:buNone/>
            </a:pPr>
            <a:r>
              <a:rPr lang="en-US" sz="2200" dirty="0">
                <a:solidFill>
                  <a:srgbClr val="231971"/>
                </a:solidFill>
                <a:latin typeface="Outfit ExtraBold" pitchFamily="34" charset="0"/>
                <a:ea typeface="Outfit ExtraBold" pitchFamily="34" charset="-122"/>
                <a:cs typeface="Outfit ExtraBold" pitchFamily="34" charset="-120"/>
              </a:rPr>
              <a:t>Çin Diasporası: ABD-Asya İlişkilerinden Fırsat Yaratmak</a:t>
            </a:r>
            <a:endParaRPr lang="en-US" sz="2200" dirty="0"/>
          </a:p>
        </p:txBody>
      </p:sp>
      <p:sp>
        <p:nvSpPr>
          <p:cNvPr id="6" name="Text 3"/>
          <p:cNvSpPr/>
          <p:nvPr/>
        </p:nvSpPr>
        <p:spPr>
          <a:xfrm>
            <a:off x="4324796" y="2280791"/>
            <a:ext cx="4327773"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Güneydoğu Asya'daki Çin kökenli topluluklar, ABD'nin bölgeye açtığı ekonomik kanalları ustalıkla kullandı. Amerikan pazarlarına erişim, ticaret ağları ve sermaye akışı, diasporanın hem bölgesel hem de Çin anakarasıyla bağlarını güçlendirdi.</a:t>
            </a:r>
            <a:endParaRPr lang="en-US" sz="1100" dirty="0"/>
          </a:p>
        </p:txBody>
      </p:sp>
      <p:sp>
        <p:nvSpPr>
          <p:cNvPr id="7" name="Text 4"/>
          <p:cNvSpPr/>
          <p:nvPr/>
        </p:nvSpPr>
        <p:spPr>
          <a:xfrm>
            <a:off x="4324796" y="3315593"/>
            <a:ext cx="4327773" cy="779562"/>
          </a:xfrm>
          <a:prstGeom prst="rect">
            <a:avLst/>
          </a:prstGeom>
          <a:noFill/>
          <a:ln/>
        </p:spPr>
        <p:txBody>
          <a:bodyPr wrap="square" lIns="0" tIns="0" rIns="0" bIns="0" rtlCol="0" anchor="t">
            <a:normAutofit/>
          </a:bodyPr>
          <a:lstStyle/>
          <a:p>
            <a:pPr marL="223520" indent="-223520" algn="l">
              <a:lnSpc>
                <a:spcPct val="133000"/>
              </a:lnSpc>
              <a:buSzPct val="100000"/>
              <a:buChar char="•"/>
            </a:pPr>
            <a:r>
              <a:rPr lang="en-US" sz="1100" dirty="0">
                <a:solidFill>
                  <a:srgbClr val="2A2742"/>
                </a:solidFill>
                <a:latin typeface="Arimo" pitchFamily="34" charset="0"/>
                <a:ea typeface="Arimo" pitchFamily="34" charset="-122"/>
                <a:cs typeface="Arimo" pitchFamily="34" charset="-120"/>
              </a:rPr>
              <a:t>Güneydoğu Asya'daki Çinli iş insanları ABD pazarına köprü oldu</a:t>
            </a:r>
            <a:endParaRPr lang="en-US" sz="1100" dirty="0"/>
          </a:p>
          <a:p>
            <a:pPr marL="223520" indent="-223520" algn="l">
              <a:lnSpc>
                <a:spcPct val="133000"/>
              </a:lnSpc>
              <a:buSzPct val="100000"/>
              <a:buChar char="•"/>
            </a:pPr>
            <a:r>
              <a:rPr lang="en-US" sz="1100" dirty="0">
                <a:solidFill>
                  <a:srgbClr val="2A2742"/>
                </a:solidFill>
                <a:latin typeface="Arimo" pitchFamily="34" charset="0"/>
                <a:ea typeface="Arimo" pitchFamily="34" charset="-122"/>
                <a:cs typeface="Arimo" pitchFamily="34" charset="-120"/>
              </a:rPr>
              <a:t>Diaspora, teknoloji ve sermaye transferinde aracı rol üstlendi</a:t>
            </a:r>
            <a:endParaRPr lang="en-US" sz="1100" dirty="0"/>
          </a:p>
          <a:p>
            <a:pPr marL="223520" indent="-223520" algn="l">
              <a:lnSpc>
                <a:spcPct val="133000"/>
              </a:lnSpc>
              <a:buSzPct val="100000"/>
              <a:buChar char="•"/>
            </a:pPr>
            <a:r>
              <a:rPr lang="en-US" sz="1100" dirty="0">
                <a:solidFill>
                  <a:srgbClr val="2A2742"/>
                </a:solidFill>
                <a:latin typeface="Arimo" pitchFamily="34" charset="0"/>
                <a:ea typeface="Arimo" pitchFamily="34" charset="-122"/>
                <a:cs typeface="Arimo" pitchFamily="34" charset="-120"/>
              </a:rPr>
              <a:t>Aile ve klan ağları gayri resmi ticaret kanallarını besledi</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933748"/>
            <a:ext cx="8151763" cy="442987"/>
          </a:xfrm>
          <a:prstGeom prst="rect">
            <a:avLst/>
          </a:prstGeom>
          <a:noFill/>
          <a:ln/>
        </p:spPr>
        <p:txBody>
          <a:bodyPr wrap="none" lIns="0" tIns="0" rIns="0" bIns="0" rtlCol="0" anchor="t"/>
          <a:lstStyle/>
          <a:p>
            <a:pPr marL="0" indent="0" algn="l">
              <a:lnSpc>
                <a:spcPct val="104000"/>
              </a:lnSpc>
              <a:buNone/>
            </a:pPr>
            <a:r>
              <a:rPr lang="en-US" sz="2750" dirty="0">
                <a:solidFill>
                  <a:srgbClr val="231971"/>
                </a:solidFill>
                <a:latin typeface="Outfit ExtraBold" pitchFamily="34" charset="0"/>
                <a:ea typeface="Outfit ExtraBold" pitchFamily="34" charset="-122"/>
                <a:cs typeface="Outfit ExtraBold" pitchFamily="34" charset="-120"/>
              </a:rPr>
              <a:t>Çin'in Dışa Açılmasında Diasporanın Rolü</a:t>
            </a:r>
            <a:endParaRPr lang="en-US" sz="2750" dirty="0"/>
          </a:p>
        </p:txBody>
      </p:sp>
      <p:pic>
        <p:nvPicPr>
          <p:cNvPr id="3" name="Image 0" descr="preencoded.png"/>
          <p:cNvPicPr>
            <a:picLocks noChangeAspect="1"/>
          </p:cNvPicPr>
          <p:nvPr/>
        </p:nvPicPr>
        <p:blipFill>
          <a:blip r:embed="rId3"/>
          <a:stretch>
            <a:fillRect/>
          </a:stretch>
        </p:blipFill>
        <p:spPr>
          <a:xfrm>
            <a:off x="496119" y="1660252"/>
            <a:ext cx="1507480" cy="931664"/>
          </a:xfrm>
          <a:prstGeom prst="rect">
            <a:avLst/>
          </a:prstGeom>
        </p:spPr>
      </p:pic>
      <p:sp>
        <p:nvSpPr>
          <p:cNvPr id="4" name="Text 1"/>
          <p:cNvSpPr/>
          <p:nvPr/>
        </p:nvSpPr>
        <p:spPr>
          <a:xfrm>
            <a:off x="496119" y="2769096"/>
            <a:ext cx="2599134" cy="221456"/>
          </a:xfrm>
          <a:prstGeom prst="rect">
            <a:avLst/>
          </a:prstGeom>
          <a:noFill/>
          <a:ln/>
        </p:spPr>
        <p:txBody>
          <a:bodyPr wrap="none" lIns="0" tIns="0" rIns="0" bIns="0" rtlCol="0" anchor="t"/>
          <a:lstStyle/>
          <a:p>
            <a:pPr marL="0" indent="0" algn="l">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Yatırım Köprüsü</a:t>
            </a:r>
            <a:endParaRPr lang="en-US" sz="1350" dirty="0"/>
          </a:p>
        </p:txBody>
      </p:sp>
      <p:sp>
        <p:nvSpPr>
          <p:cNvPr id="5" name="Text 2"/>
          <p:cNvSpPr/>
          <p:nvPr/>
        </p:nvSpPr>
        <p:spPr>
          <a:xfrm>
            <a:off x="496119" y="3075608"/>
            <a:ext cx="2599134" cy="1134070"/>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1978 sonrası reformlar döneminde diaspora, Çin'e gelen doğrudan yabancı yatırımların büyük bölümünü finanse etti. Hong Kong ve Tayvan sermayesi bu sürecin lokomotifi oldu.</a:t>
            </a:r>
            <a:endParaRPr lang="en-US" sz="1100" dirty="0"/>
          </a:p>
        </p:txBody>
      </p:sp>
      <p:pic>
        <p:nvPicPr>
          <p:cNvPr id="6" name="Image 1" descr="preencoded.png"/>
          <p:cNvPicPr>
            <a:picLocks noChangeAspect="1"/>
          </p:cNvPicPr>
          <p:nvPr/>
        </p:nvPicPr>
        <p:blipFill>
          <a:blip r:embed="rId4"/>
          <a:stretch>
            <a:fillRect/>
          </a:stretch>
        </p:blipFill>
        <p:spPr>
          <a:xfrm>
            <a:off x="3272433" y="1660252"/>
            <a:ext cx="1507480" cy="931664"/>
          </a:xfrm>
          <a:prstGeom prst="rect">
            <a:avLst/>
          </a:prstGeom>
        </p:spPr>
      </p:pic>
      <p:sp>
        <p:nvSpPr>
          <p:cNvPr id="7" name="Text 3"/>
          <p:cNvSpPr/>
          <p:nvPr/>
        </p:nvSpPr>
        <p:spPr>
          <a:xfrm>
            <a:off x="3272433" y="2769096"/>
            <a:ext cx="2599134" cy="221456"/>
          </a:xfrm>
          <a:prstGeom prst="rect">
            <a:avLst/>
          </a:prstGeom>
          <a:noFill/>
          <a:ln/>
        </p:spPr>
        <p:txBody>
          <a:bodyPr wrap="none" lIns="0" tIns="0" rIns="0" bIns="0" rtlCol="0" anchor="t"/>
          <a:lstStyle/>
          <a:p>
            <a:pPr marL="0" indent="0" algn="l">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Bilgi ve Teknoloji Transferi</a:t>
            </a:r>
            <a:endParaRPr lang="en-US" sz="1350" dirty="0"/>
          </a:p>
        </p:txBody>
      </p:sp>
      <p:sp>
        <p:nvSpPr>
          <p:cNvPr id="8" name="Text 4"/>
          <p:cNvSpPr/>
          <p:nvPr/>
        </p:nvSpPr>
        <p:spPr>
          <a:xfrm>
            <a:off x="3272433" y="3075608"/>
            <a:ext cx="2599134"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ABD'de eğitim gören Çinli öğrenciler ve araştırmacılar, teknik bilgi ve yönetim pratiklerini Çin'e taşıyarak modernleşme sürecini hızlandırdı.</a:t>
            </a:r>
            <a:endParaRPr lang="en-US" sz="1100" dirty="0"/>
          </a:p>
        </p:txBody>
      </p:sp>
      <p:pic>
        <p:nvPicPr>
          <p:cNvPr id="9" name="Image 2" descr="preencoded.png"/>
          <p:cNvPicPr>
            <a:picLocks noChangeAspect="1"/>
          </p:cNvPicPr>
          <p:nvPr/>
        </p:nvPicPr>
        <p:blipFill>
          <a:blip r:embed="rId5"/>
          <a:stretch>
            <a:fillRect/>
          </a:stretch>
        </p:blipFill>
        <p:spPr>
          <a:xfrm>
            <a:off x="6048747" y="1660252"/>
            <a:ext cx="1507480" cy="931664"/>
          </a:xfrm>
          <a:prstGeom prst="rect">
            <a:avLst/>
          </a:prstGeom>
        </p:spPr>
      </p:pic>
      <p:sp>
        <p:nvSpPr>
          <p:cNvPr id="10" name="Text 5"/>
          <p:cNvSpPr/>
          <p:nvPr/>
        </p:nvSpPr>
        <p:spPr>
          <a:xfrm>
            <a:off x="6048747" y="2769096"/>
            <a:ext cx="2599134" cy="221456"/>
          </a:xfrm>
          <a:prstGeom prst="rect">
            <a:avLst/>
          </a:prstGeom>
          <a:noFill/>
          <a:ln/>
        </p:spPr>
        <p:txBody>
          <a:bodyPr wrap="none" lIns="0" tIns="0" rIns="0" bIns="0" rtlCol="0" anchor="t"/>
          <a:lstStyle/>
          <a:p>
            <a:pPr marL="0" indent="0" algn="l">
              <a:lnSpc>
                <a:spcPct val="104000"/>
              </a:lnSpc>
              <a:buNone/>
            </a:pPr>
            <a:r>
              <a:rPr lang="en-US" sz="1350" dirty="0">
                <a:solidFill>
                  <a:srgbClr val="2A2742"/>
                </a:solidFill>
                <a:latin typeface="Outfit ExtraBold" pitchFamily="34" charset="0"/>
                <a:ea typeface="Outfit ExtraBold" pitchFamily="34" charset="-122"/>
                <a:cs typeface="Outfit ExtraBold" pitchFamily="34" charset="-120"/>
              </a:rPr>
              <a:t>Özel Ekonomik Bölgeler</a:t>
            </a:r>
            <a:endParaRPr lang="en-US" sz="1350" dirty="0"/>
          </a:p>
        </p:txBody>
      </p:sp>
      <p:sp>
        <p:nvSpPr>
          <p:cNvPr id="11" name="Text 6"/>
          <p:cNvSpPr/>
          <p:nvPr/>
        </p:nvSpPr>
        <p:spPr>
          <a:xfrm>
            <a:off x="6048747" y="3075608"/>
            <a:ext cx="2599134" cy="907256"/>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2A2742"/>
                </a:solidFill>
                <a:latin typeface="Arimo" pitchFamily="34" charset="0"/>
                <a:ea typeface="Arimo" pitchFamily="34" charset="-122"/>
                <a:cs typeface="Arimo" pitchFamily="34" charset="-120"/>
              </a:rPr>
              <a:t>Diaspora yatırımcıları, Shenzhen gibi özel ekonomik bölgelerin ilk ve en büyük sermayedarları arasında yer aldı; ihracat odaklı büyüme modelini besledi.</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389855"/>
            <a:ext cx="8151763" cy="221456"/>
          </a:xfrm>
          <a:prstGeom prst="rect">
            <a:avLst/>
          </a:prstGeom>
          <a:noFill/>
          <a:ln/>
        </p:spPr>
        <p:txBody>
          <a:bodyPr wrap="none" lIns="0" tIns="0" rIns="0" bIns="0" rtlCol="0" anchor="t"/>
          <a:lstStyle/>
          <a:p>
            <a:pPr marL="0" indent="0" algn="l">
              <a:lnSpc>
                <a:spcPct val="104000"/>
              </a:lnSpc>
              <a:buNone/>
            </a:pPr>
            <a:r>
              <a:rPr lang="en-US" sz="1350" dirty="0">
                <a:solidFill>
                  <a:srgbClr val="231971"/>
                </a:solidFill>
                <a:latin typeface="Outfit ExtraBold" pitchFamily="34" charset="0"/>
                <a:ea typeface="Outfit ExtraBold" pitchFamily="34" charset="-122"/>
                <a:cs typeface="Outfit ExtraBold" pitchFamily="34" charset="-120"/>
              </a:rPr>
              <a:t>Üç Dinamik, Tek Sonuç: Çin'in Yükselişi</a:t>
            </a:r>
            <a:endParaRPr lang="en-US" sz="1350" dirty="0"/>
          </a:p>
        </p:txBody>
      </p:sp>
      <p:pic>
        <p:nvPicPr>
          <p:cNvPr id="3" name="Image 0" descr="preencoded.png"/>
          <p:cNvPicPr>
            <a:picLocks noChangeAspect="1"/>
          </p:cNvPicPr>
          <p:nvPr/>
        </p:nvPicPr>
        <p:blipFill>
          <a:blip r:embed="rId3"/>
          <a:stretch>
            <a:fillRect/>
          </a:stretch>
        </p:blipFill>
        <p:spPr>
          <a:xfrm>
            <a:off x="1823070" y="682154"/>
            <a:ext cx="5497860" cy="4132436"/>
          </a:xfrm>
          <a:prstGeom prst="rect">
            <a:avLst/>
          </a:prstGeom>
        </p:spPr>
      </p:pic>
      <p:sp>
        <p:nvSpPr>
          <p:cNvPr id="4" name="Text 1"/>
          <p:cNvSpPr/>
          <p:nvPr/>
        </p:nvSpPr>
        <p:spPr>
          <a:xfrm>
            <a:off x="4068438" y="2662269"/>
            <a:ext cx="1002663" cy="458535"/>
          </a:xfrm>
          <a:prstGeom prst="rect">
            <a:avLst/>
          </a:prstGeom>
          <a:noFill/>
          <a:ln/>
        </p:spPr>
        <p:txBody>
          <a:bodyPr wrap="square" lIns="0" tIns="0" rIns="0" bIns="0" rtlCol="0" anchor="t">
            <a:normAutofit/>
          </a:bodyPr>
          <a:lstStyle/>
          <a:p>
            <a:pPr marL="0" indent="0" algn="ctr">
              <a:lnSpc>
                <a:spcPct val="104000"/>
              </a:lnSpc>
              <a:buNone/>
            </a:pPr>
            <a:r>
              <a:rPr lang="en-US" sz="1400" dirty="0">
                <a:solidFill>
                  <a:srgbClr val="FFFFFF"/>
                </a:solidFill>
                <a:latin typeface="Outfit ExtraBold" pitchFamily="34" charset="0"/>
                <a:ea typeface="Outfit ExtraBold" pitchFamily="34" charset="-122"/>
                <a:cs typeface="Outfit ExtraBold" pitchFamily="34" charset="-120"/>
              </a:rPr>
              <a:t>Çin'in Yükselişi</a:t>
            </a:r>
            <a:endParaRPr lang="en-US" sz="1400" dirty="0"/>
          </a:p>
        </p:txBody>
      </p:sp>
      <p:sp>
        <p:nvSpPr>
          <p:cNvPr id="5" name="Text 2"/>
          <p:cNvSpPr/>
          <p:nvPr/>
        </p:nvSpPr>
        <p:spPr>
          <a:xfrm>
            <a:off x="5568356" y="3653596"/>
            <a:ext cx="1491639" cy="458535"/>
          </a:xfrm>
          <a:prstGeom prst="rect">
            <a:avLst/>
          </a:prstGeom>
          <a:noFill/>
          <a:ln/>
        </p:spPr>
        <p:txBody>
          <a:bodyPr wrap="square" lIns="0" tIns="0" rIns="0" bIns="0" rtlCol="0" anchor="t">
            <a:normAutofit/>
          </a:bodyPr>
          <a:lstStyle/>
          <a:p>
            <a:pPr marL="0" indent="0" algn="ctr">
              <a:lnSpc>
                <a:spcPct val="104000"/>
              </a:lnSpc>
              <a:buNone/>
            </a:pPr>
            <a:r>
              <a:rPr lang="en-US" sz="1400" dirty="0">
                <a:solidFill>
                  <a:srgbClr val="2A2742"/>
                </a:solidFill>
                <a:latin typeface="Outfit ExtraBold" pitchFamily="34" charset="0"/>
                <a:ea typeface="Outfit ExtraBold" pitchFamily="34" charset="-122"/>
                <a:cs typeface="Outfit ExtraBold" pitchFamily="34" charset="-120"/>
              </a:rPr>
              <a:t>ABD‑Asya ticaret ilişkileri</a:t>
            </a:r>
            <a:endParaRPr lang="en-US" sz="1400" dirty="0"/>
          </a:p>
        </p:txBody>
      </p:sp>
      <p:sp>
        <p:nvSpPr>
          <p:cNvPr id="6" name="Text 3"/>
          <p:cNvSpPr/>
          <p:nvPr/>
        </p:nvSpPr>
        <p:spPr>
          <a:xfrm>
            <a:off x="5568356" y="4177344"/>
            <a:ext cx="1491639" cy="275121"/>
          </a:xfrm>
          <a:prstGeom prst="rect">
            <a:avLst/>
          </a:prstGeom>
          <a:noFill/>
          <a:ln/>
        </p:spPr>
        <p:txBody>
          <a:bodyPr wrap="square" lIns="0" tIns="0" rIns="0" bIns="0" rtlCol="0" anchor="t">
            <a:normAutofit/>
          </a:bodyPr>
          <a:lstStyle/>
          <a:p>
            <a:pPr marL="0" indent="0" algn="ctr">
              <a:lnSpc>
                <a:spcPct val="78000"/>
              </a:lnSpc>
              <a:buNone/>
            </a:pPr>
            <a:r>
              <a:rPr lang="en-US" sz="1150" dirty="0">
                <a:solidFill>
                  <a:srgbClr val="2A2742"/>
                </a:solidFill>
                <a:latin typeface="Arimo" pitchFamily="34" charset="0"/>
                <a:ea typeface="Arimo" pitchFamily="34" charset="-122"/>
                <a:cs typeface="Arimo" pitchFamily="34" charset="-120"/>
              </a:rPr>
              <a:t>Pazarlar ve sermaye akışları</a:t>
            </a:r>
            <a:endParaRPr lang="en-US" sz="1150" dirty="0"/>
          </a:p>
        </p:txBody>
      </p:sp>
      <p:sp>
        <p:nvSpPr>
          <p:cNvPr id="7" name="Text 4"/>
          <p:cNvSpPr/>
          <p:nvPr/>
        </p:nvSpPr>
        <p:spPr>
          <a:xfrm>
            <a:off x="2071265" y="3768229"/>
            <a:ext cx="1491639" cy="229267"/>
          </a:xfrm>
          <a:prstGeom prst="rect">
            <a:avLst/>
          </a:prstGeom>
          <a:noFill/>
          <a:ln/>
        </p:spPr>
        <p:txBody>
          <a:bodyPr wrap="none" lIns="0" tIns="0" rIns="0" bIns="0" rtlCol="0" anchor="t"/>
          <a:lstStyle/>
          <a:p>
            <a:pPr marL="0" indent="0" algn="ctr">
              <a:lnSpc>
                <a:spcPct val="104000"/>
              </a:lnSpc>
              <a:buNone/>
            </a:pPr>
            <a:r>
              <a:rPr lang="en-US" sz="1400" dirty="0">
                <a:solidFill>
                  <a:srgbClr val="2A2742"/>
                </a:solidFill>
                <a:latin typeface="Outfit ExtraBold" pitchFamily="34" charset="0"/>
                <a:ea typeface="Outfit ExtraBold" pitchFamily="34" charset="-122"/>
                <a:cs typeface="Outfit ExtraBold" pitchFamily="34" charset="-120"/>
              </a:rPr>
              <a:t>Çin diasporası</a:t>
            </a:r>
            <a:endParaRPr lang="en-US" sz="1400" dirty="0"/>
          </a:p>
        </p:txBody>
      </p:sp>
      <p:sp>
        <p:nvSpPr>
          <p:cNvPr id="8" name="Text 5"/>
          <p:cNvSpPr/>
          <p:nvPr/>
        </p:nvSpPr>
        <p:spPr>
          <a:xfrm>
            <a:off x="2071265" y="4062710"/>
            <a:ext cx="1491639" cy="275121"/>
          </a:xfrm>
          <a:prstGeom prst="rect">
            <a:avLst/>
          </a:prstGeom>
          <a:noFill/>
          <a:ln/>
        </p:spPr>
        <p:txBody>
          <a:bodyPr wrap="square" lIns="0" tIns="0" rIns="0" bIns="0" rtlCol="0" anchor="t">
            <a:normAutofit/>
          </a:bodyPr>
          <a:lstStyle/>
          <a:p>
            <a:pPr marL="0" indent="0" algn="ctr">
              <a:lnSpc>
                <a:spcPct val="78000"/>
              </a:lnSpc>
              <a:buNone/>
            </a:pPr>
            <a:r>
              <a:rPr lang="en-US" sz="1150" dirty="0">
                <a:solidFill>
                  <a:srgbClr val="2A2742"/>
                </a:solidFill>
                <a:latin typeface="Arimo" pitchFamily="34" charset="0"/>
                <a:ea typeface="Arimo" pitchFamily="34" charset="-122"/>
                <a:cs typeface="Arimo" pitchFamily="34" charset="-120"/>
              </a:rPr>
              <a:t>Yatırım, teknoloji ve bilgi aktarımı</a:t>
            </a:r>
            <a:endParaRPr lang="en-US" sz="1150" dirty="0"/>
          </a:p>
        </p:txBody>
      </p:sp>
      <p:sp>
        <p:nvSpPr>
          <p:cNvPr id="9" name="Text 6"/>
          <p:cNvSpPr/>
          <p:nvPr/>
        </p:nvSpPr>
        <p:spPr>
          <a:xfrm>
            <a:off x="3799431" y="943147"/>
            <a:ext cx="1532397" cy="458535"/>
          </a:xfrm>
          <a:prstGeom prst="rect">
            <a:avLst/>
          </a:prstGeom>
          <a:noFill/>
          <a:ln/>
        </p:spPr>
        <p:txBody>
          <a:bodyPr wrap="square" lIns="0" tIns="0" rIns="0" bIns="0" rtlCol="0" anchor="t">
            <a:normAutofit/>
          </a:bodyPr>
          <a:lstStyle/>
          <a:p>
            <a:pPr marL="0" indent="0" algn="ctr">
              <a:lnSpc>
                <a:spcPct val="104000"/>
              </a:lnSpc>
              <a:buNone/>
            </a:pPr>
            <a:r>
              <a:rPr lang="en-US" sz="1400" dirty="0">
                <a:solidFill>
                  <a:srgbClr val="2A2742"/>
                </a:solidFill>
                <a:latin typeface="Outfit ExtraBold" pitchFamily="34" charset="0"/>
                <a:ea typeface="Outfit ExtraBold" pitchFamily="34" charset="-122"/>
                <a:cs typeface="Outfit ExtraBold" pitchFamily="34" charset="-120"/>
              </a:rPr>
              <a:t>Soğuk Savaş güvenlik yapısı</a:t>
            </a:r>
            <a:endParaRPr lang="en-US" sz="1400" dirty="0"/>
          </a:p>
        </p:txBody>
      </p:sp>
      <p:sp>
        <p:nvSpPr>
          <p:cNvPr id="10" name="Text 7"/>
          <p:cNvSpPr/>
          <p:nvPr/>
        </p:nvSpPr>
        <p:spPr>
          <a:xfrm>
            <a:off x="3799431" y="1466895"/>
            <a:ext cx="1532397" cy="275121"/>
          </a:xfrm>
          <a:prstGeom prst="rect">
            <a:avLst/>
          </a:prstGeom>
          <a:noFill/>
          <a:ln/>
        </p:spPr>
        <p:txBody>
          <a:bodyPr wrap="square" lIns="0" tIns="0" rIns="0" bIns="0" rtlCol="0" anchor="t">
            <a:normAutofit/>
          </a:bodyPr>
          <a:lstStyle/>
          <a:p>
            <a:pPr marL="0" indent="0" algn="ctr">
              <a:lnSpc>
                <a:spcPct val="78000"/>
              </a:lnSpc>
              <a:buNone/>
            </a:pPr>
            <a:r>
              <a:rPr lang="en-US" sz="1150" dirty="0">
                <a:solidFill>
                  <a:srgbClr val="2A2742"/>
                </a:solidFill>
                <a:latin typeface="Arimo" pitchFamily="34" charset="0"/>
                <a:ea typeface="Arimo" pitchFamily="34" charset="-122"/>
                <a:cs typeface="Arimo" pitchFamily="34" charset="-120"/>
              </a:rPr>
              <a:t>Bölgesel istikrar ve ağlar</a:t>
            </a:r>
            <a:endParaRPr lang="en-US" sz="1150" dirty="0"/>
          </a:p>
        </p:txBody>
      </p:sp>
      <p:sp>
        <p:nvSpPr>
          <p:cNvPr id="11" name="Text 8"/>
          <p:cNvSpPr/>
          <p:nvPr/>
        </p:nvSpPr>
        <p:spPr>
          <a:xfrm>
            <a:off x="496119" y="4854401"/>
            <a:ext cx="8608963" cy="85055"/>
          </a:xfrm>
          <a:prstGeom prst="rect">
            <a:avLst/>
          </a:prstGeom>
          <a:noFill/>
          <a:ln/>
        </p:spPr>
        <p:txBody>
          <a:bodyPr wrap="none" lIns="0" tIns="0" rIns="0" bIns="0" rtlCol="0" anchor="t"/>
          <a:lstStyle/>
          <a:p>
            <a:pPr marL="0" indent="0" algn="l">
              <a:lnSpc>
                <a:spcPct val="100000"/>
              </a:lnSpc>
              <a:buNone/>
            </a:pPr>
            <a:r>
              <a:rPr lang="en-US" sz="550" dirty="0">
                <a:solidFill>
                  <a:srgbClr val="2A2742"/>
                </a:solidFill>
                <a:latin typeface="Arimo" pitchFamily="34" charset="0"/>
                <a:ea typeface="Arimo" pitchFamily="34" charset="-122"/>
                <a:cs typeface="Arimo" pitchFamily="34" charset="-120"/>
              </a:rPr>
              <a:t>ABD'nin Soğuk Savaş stratejisi, istenmeden de olsa Çin'in küresel ekonomiye entegrasyonu için zemin hazırladı. Bölgesel güvenlik mimarisi ve ticaret ağları, Çin diasporası aracılığıyla Çin'in kalkınma projesine dönüştü.</a:t>
            </a:r>
            <a:endParaRPr lang="en-US" sz="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1244</Words>
  <Application>Microsoft Office PowerPoint</Application>
  <PresentationFormat>Ekran Gösterisi (16:9)</PresentationFormat>
  <Paragraphs>151</Paragraphs>
  <Slides>20</Slides>
  <Notes>20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Arimo</vt:lpstr>
      <vt:lpstr>Arimo Bold</vt:lpstr>
      <vt:lpstr>Outfit ExtraBold</vt:lpstr>
      <vt:lpstr>Calibri</vt:lpstr>
      <vt:lpstr>Twemoji Mozilla</vt:lpstr>
      <vt:lpstr>Arial</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subject/>
  <dc:creator>DEREN</dc:creator>
  <cp:lastModifiedBy>DEREN</cp:lastModifiedBy>
  <cp:revision>3</cp:revision>
  <dcterms:created xsi:type="dcterms:W3CDTF">2026-07-13T05:50:58Z</dcterms:created>
  <dcterms:modified xsi:type="dcterms:W3CDTF">2026-07-13T15:57:46Z</dcterms:modified>
</cp:coreProperties>
</file>