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37"/>
    <p:restoredTop sz="94690"/>
  </p:normalViewPr>
  <p:slideViewPr>
    <p:cSldViewPr snapToGrid="0">
      <p:cViewPr varScale="1">
        <p:scale>
          <a:sx n="111" d="100"/>
          <a:sy n="111" d="100"/>
        </p:scale>
        <p:origin x="3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B312521-2B5D-4FDD-B0B4-1D752267E83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4163537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312521-2B5D-4FDD-B0B4-1D752267E83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163563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312521-2B5D-4FDD-B0B4-1D752267E83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DECA7B-7F2B-4049-B0DD-AF153A42D3A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0047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B312521-2B5D-4FDD-B0B4-1D752267E83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885012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B312521-2B5D-4FDD-B0B4-1D752267E83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DECA7B-7F2B-4049-B0DD-AF153A42D3A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48487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B312521-2B5D-4FDD-B0B4-1D752267E83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3030171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312521-2B5D-4FDD-B0B4-1D752267E83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2906149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312521-2B5D-4FDD-B0B4-1D752267E83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175269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312521-2B5D-4FDD-B0B4-1D752267E83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3665839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312521-2B5D-4FDD-B0B4-1D752267E83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1399658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B312521-2B5D-4FDD-B0B4-1D752267E83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3986709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B312521-2B5D-4FDD-B0B4-1D752267E836}"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3667468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B312521-2B5D-4FDD-B0B4-1D752267E836}"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819521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312521-2B5D-4FDD-B0B4-1D752267E836}"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2287000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B312521-2B5D-4FDD-B0B4-1D752267E83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1642415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B312521-2B5D-4FDD-B0B4-1D752267E83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DECA7B-7F2B-4049-B0DD-AF153A42D3AC}" type="slidenum">
              <a:rPr lang="tr-TR" smtClean="0"/>
              <a:t>‹#›</a:t>
            </a:fld>
            <a:endParaRPr lang="tr-TR"/>
          </a:p>
        </p:txBody>
      </p:sp>
    </p:spTree>
    <p:extLst>
      <p:ext uri="{BB962C8B-B14F-4D97-AF65-F5344CB8AC3E}">
        <p14:creationId xmlns:p14="http://schemas.microsoft.com/office/powerpoint/2010/main" val="3709747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B312521-2B5D-4FDD-B0B4-1D752267E836}"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DECA7B-7F2B-4049-B0DD-AF153A42D3AC}" type="slidenum">
              <a:rPr lang="tr-TR" smtClean="0"/>
              <a:t>‹#›</a:t>
            </a:fld>
            <a:endParaRPr lang="tr-TR"/>
          </a:p>
        </p:txBody>
      </p:sp>
    </p:spTree>
    <p:extLst>
      <p:ext uri="{BB962C8B-B14F-4D97-AF65-F5344CB8AC3E}">
        <p14:creationId xmlns:p14="http://schemas.microsoft.com/office/powerpoint/2010/main" val="68718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8430A8-EDD4-4B64-F287-AA86E35A0A18}"/>
              </a:ext>
            </a:extLst>
          </p:cNvPr>
          <p:cNvSpPr>
            <a:spLocks noGrp="1"/>
          </p:cNvSpPr>
          <p:nvPr>
            <p:ph type="ctrTitle"/>
          </p:nvPr>
        </p:nvSpPr>
        <p:spPr/>
        <p:txBody>
          <a:bodyPr/>
          <a:lstStyle/>
          <a:p>
            <a:r>
              <a:rPr lang="tr-TR" dirty="0"/>
              <a:t>Kiralanan Taşınmazın Tahliyesi</a:t>
            </a:r>
          </a:p>
        </p:txBody>
      </p:sp>
      <p:sp>
        <p:nvSpPr>
          <p:cNvPr id="3" name="Alt Başlık 2">
            <a:extLst>
              <a:ext uri="{FF2B5EF4-FFF2-40B4-BE49-F238E27FC236}">
                <a16:creationId xmlns:a16="http://schemas.microsoft.com/office/drawing/2014/main" id="{E21B6EF8-924C-B3A0-FCC4-14F81042ACCF}"/>
              </a:ext>
            </a:extLst>
          </p:cNvPr>
          <p:cNvSpPr>
            <a:spLocks noGrp="1"/>
          </p:cNvSpPr>
          <p:nvPr>
            <p:ph type="subTitle" idx="1"/>
          </p:nvPr>
        </p:nvSpPr>
        <p:spPr/>
        <p:txBody>
          <a:bodyPr/>
          <a:lstStyle/>
          <a:p>
            <a:endParaRPr lang="tr-TR" dirty="0"/>
          </a:p>
          <a:p>
            <a:pPr algn="r"/>
            <a:r>
              <a:rPr lang="tr-TR" dirty="0"/>
              <a:t>Dr. </a:t>
            </a:r>
            <a:r>
              <a:rPr lang="tr-TR" dirty="0" err="1"/>
              <a:t>Öğ</a:t>
            </a:r>
            <a:r>
              <a:rPr lang="tr-TR" dirty="0"/>
              <a:t>. </a:t>
            </a:r>
            <a:r>
              <a:rPr lang="tr-TR" dirty="0" err="1"/>
              <a:t>Üy</a:t>
            </a:r>
            <a:r>
              <a:rPr lang="tr-TR" dirty="0"/>
              <a:t>. A. Püren Doğanay</a:t>
            </a:r>
          </a:p>
        </p:txBody>
      </p:sp>
    </p:spTree>
    <p:extLst>
      <p:ext uri="{BB962C8B-B14F-4D97-AF65-F5344CB8AC3E}">
        <p14:creationId xmlns:p14="http://schemas.microsoft.com/office/powerpoint/2010/main" val="1130435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18CB27-37CE-992B-2A61-BC184D706E5E}"/>
              </a:ext>
            </a:extLst>
          </p:cNvPr>
          <p:cNvSpPr>
            <a:spLocks noGrp="1"/>
          </p:cNvSpPr>
          <p:nvPr>
            <p:ph type="title"/>
          </p:nvPr>
        </p:nvSpPr>
        <p:spPr>
          <a:xfrm>
            <a:off x="2337286" y="378542"/>
            <a:ext cx="8911687" cy="811400"/>
          </a:xfrm>
        </p:spPr>
        <p:txBody>
          <a:bodyPr>
            <a:normAutofit fontScale="90000"/>
          </a:bodyPr>
          <a:lstStyle/>
          <a:p>
            <a:r>
              <a:rPr lang="tr-TR" b="1" dirty="0"/>
              <a:t>Kira süresinin sona ermesi sebebiyle ilamsız tahliye</a:t>
            </a:r>
          </a:p>
        </p:txBody>
      </p:sp>
      <p:sp>
        <p:nvSpPr>
          <p:cNvPr id="3" name="İçerik Yer Tutucusu 2">
            <a:extLst>
              <a:ext uri="{FF2B5EF4-FFF2-40B4-BE49-F238E27FC236}">
                <a16:creationId xmlns:a16="http://schemas.microsoft.com/office/drawing/2014/main" id="{BEE6BDEC-74AA-E89F-D967-0B7AEBC4D78D}"/>
              </a:ext>
            </a:extLst>
          </p:cNvPr>
          <p:cNvSpPr>
            <a:spLocks noGrp="1"/>
          </p:cNvSpPr>
          <p:nvPr>
            <p:ph idx="1"/>
          </p:nvPr>
        </p:nvSpPr>
        <p:spPr>
          <a:xfrm>
            <a:off x="2589212" y="1700981"/>
            <a:ext cx="9209498" cy="4778477"/>
          </a:xfrm>
        </p:spPr>
        <p:txBody>
          <a:bodyPr>
            <a:normAutofit fontScale="92500"/>
          </a:bodyPr>
          <a:lstStyle/>
          <a:p>
            <a:r>
              <a:rPr lang="tr-TR" sz="2400" dirty="0"/>
              <a:t>Alacaklı kiraya verenin elinde yazılı bir kira sözleşmesi veya tahliye taahhüdü olmalı.</a:t>
            </a:r>
          </a:p>
          <a:p>
            <a:endParaRPr lang="tr-TR" sz="2400" dirty="0"/>
          </a:p>
          <a:p>
            <a:r>
              <a:rPr lang="tr-TR" sz="2400" dirty="0"/>
              <a:t>Özellikle </a:t>
            </a:r>
            <a:r>
              <a:rPr lang="tr-TR" sz="2400" b="1" dirty="0"/>
              <a:t>konut ve çatılı işyerlerinde </a:t>
            </a:r>
            <a:r>
              <a:rPr lang="tr-TR" sz="2400" dirty="0"/>
              <a:t>kiralanan yerlerin tahliyesi için sürenin bitmesi ve kira sözleşmesinin yazılı olması yeterli değil. </a:t>
            </a:r>
          </a:p>
          <a:p>
            <a:pPr marL="0" indent="0">
              <a:buNone/>
            </a:pPr>
            <a:r>
              <a:rPr lang="tr-TR" sz="2400" dirty="0"/>
              <a:t>	Kiracı kira sözleşmesinin yapılmasından (ve kiralanan yerin tesliminden sonra) sonraki tarihte ve geçerli bir şekilde kira sözleşmesinin sonunda (veya başka bir tarihte) kiralananı tahliye edeceği yönünde yazılı bir tahliye taahhüdü vermiş olmalı.</a:t>
            </a:r>
          </a:p>
          <a:p>
            <a:pPr marL="0" indent="0">
              <a:buNone/>
            </a:pPr>
            <a:r>
              <a:rPr lang="tr-TR" sz="2400" dirty="0"/>
              <a:t>	bu taşınmazlar için yazılı kira sözleşmesi bulunmasa da yazılı tahliye taahhüdünün varlığı yeterli.</a:t>
            </a:r>
          </a:p>
        </p:txBody>
      </p:sp>
    </p:spTree>
    <p:extLst>
      <p:ext uri="{BB962C8B-B14F-4D97-AF65-F5344CB8AC3E}">
        <p14:creationId xmlns:p14="http://schemas.microsoft.com/office/powerpoint/2010/main" val="183589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751E44C-D51E-CD10-40C5-F75E5F581C03}"/>
              </a:ext>
            </a:extLst>
          </p:cNvPr>
          <p:cNvSpPr>
            <a:spLocks noGrp="1"/>
          </p:cNvSpPr>
          <p:nvPr>
            <p:ph idx="1"/>
          </p:nvPr>
        </p:nvSpPr>
        <p:spPr>
          <a:xfrm>
            <a:off x="2589212" y="245806"/>
            <a:ext cx="8915400" cy="6341807"/>
          </a:xfrm>
        </p:spPr>
        <p:txBody>
          <a:bodyPr>
            <a:normAutofit fontScale="92500"/>
          </a:bodyPr>
          <a:lstStyle/>
          <a:p>
            <a:pPr marL="0" indent="0">
              <a:buNone/>
            </a:pPr>
            <a:r>
              <a:rPr lang="tr-TR" sz="2400" dirty="0"/>
              <a:t>Kiraya veren kira başlangıcından 10 yıl geçtikten sonra fesih bildirimiyle sözleşmeyi sona erdirebilir.</a:t>
            </a:r>
          </a:p>
          <a:p>
            <a:pPr marL="0" indent="0">
              <a:buNone/>
            </a:pPr>
            <a:endParaRPr lang="tr-TR" sz="2400" dirty="0"/>
          </a:p>
          <a:p>
            <a:pPr marL="0" indent="0">
              <a:buNone/>
            </a:pPr>
            <a:r>
              <a:rPr lang="tr-TR" sz="2400" dirty="0"/>
              <a:t>Bu takip yolunun temel aşamaları: takip (tahliye) talebi, tahliye emri, takibin kesinleşmesi ve tahliye.</a:t>
            </a:r>
          </a:p>
          <a:p>
            <a:pPr marL="0" indent="0">
              <a:buNone/>
            </a:pPr>
            <a:endParaRPr lang="tr-TR" sz="2400" dirty="0"/>
          </a:p>
          <a:p>
            <a:pPr marL="0" indent="0">
              <a:buNone/>
            </a:pPr>
            <a:r>
              <a:rPr lang="tr-TR" sz="2400" dirty="0"/>
              <a:t>Kiralayan kira süresinin sona ermesinden sonra sözleşmeyi yenilemek istemiyorsa bu sürenin sona ermesinden itibaren 1 ay içinde kiracının tahliyesi için takip yapmalı. HAK DÜŞÜRÜCÜ SÜRE.</a:t>
            </a:r>
          </a:p>
          <a:p>
            <a:pPr marL="0" indent="0">
              <a:buNone/>
            </a:pPr>
            <a:endParaRPr lang="tr-TR" sz="2400" dirty="0"/>
          </a:p>
          <a:p>
            <a:pPr marL="0" indent="0">
              <a:buNone/>
            </a:pPr>
            <a:r>
              <a:rPr lang="tr-TR" sz="2400" dirty="0"/>
              <a:t>Tahliye talebiyle birlikte ayrıca yazılı kira sözleşmesi de icra dairesine verilmeli.</a:t>
            </a:r>
          </a:p>
          <a:p>
            <a:pPr marL="0" indent="0">
              <a:buNone/>
            </a:pPr>
            <a:endParaRPr lang="tr-TR" sz="2400" dirty="0"/>
          </a:p>
          <a:p>
            <a:pPr marL="0" indent="0">
              <a:buNone/>
            </a:pPr>
            <a:r>
              <a:rPr lang="tr-TR" sz="2400" dirty="0"/>
              <a:t>Konut veya çatılı işyeri söz konusuysa mutlaka yazılı tahliye taahhüdü eklenmeli</a:t>
            </a:r>
          </a:p>
        </p:txBody>
      </p:sp>
    </p:spTree>
    <p:extLst>
      <p:ext uri="{BB962C8B-B14F-4D97-AF65-F5344CB8AC3E}">
        <p14:creationId xmlns:p14="http://schemas.microsoft.com/office/powerpoint/2010/main" val="2711312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749255-2A16-F599-AD39-EAD7E7F8B981}"/>
              </a:ext>
            </a:extLst>
          </p:cNvPr>
          <p:cNvSpPr>
            <a:spLocks noGrp="1"/>
          </p:cNvSpPr>
          <p:nvPr>
            <p:ph idx="1"/>
          </p:nvPr>
        </p:nvSpPr>
        <p:spPr>
          <a:xfrm>
            <a:off x="2589212" y="639097"/>
            <a:ext cx="9445472" cy="6007509"/>
          </a:xfrm>
        </p:spPr>
        <p:txBody>
          <a:bodyPr>
            <a:normAutofit/>
          </a:bodyPr>
          <a:lstStyle/>
          <a:p>
            <a:r>
              <a:rPr lang="tr-TR" sz="2800" dirty="0"/>
              <a:t>Tahliye taahhüdünü alan icra müdürü kiracıya tahliye emri gönderir. </a:t>
            </a:r>
          </a:p>
          <a:p>
            <a:endParaRPr lang="tr-TR" sz="2800" dirty="0"/>
          </a:p>
          <a:p>
            <a:r>
              <a:rPr lang="tr-TR" sz="2800" dirty="0"/>
              <a:t>Bu tahliye emrinde</a:t>
            </a:r>
          </a:p>
          <a:p>
            <a:pPr marL="0" indent="0">
              <a:buNone/>
            </a:pPr>
            <a:r>
              <a:rPr lang="tr-TR" sz="2800" dirty="0"/>
              <a:t>taraflara ilişkin bilgiler dışında </a:t>
            </a:r>
          </a:p>
          <a:p>
            <a:pPr marL="0" indent="0">
              <a:buNone/>
            </a:pPr>
            <a:r>
              <a:rPr lang="tr-TR" sz="2800" dirty="0"/>
              <a:t>kira sözleşmesinin tarihi, </a:t>
            </a:r>
          </a:p>
          <a:p>
            <a:pPr marL="0" indent="0">
              <a:buNone/>
            </a:pPr>
            <a:r>
              <a:rPr lang="tr-TR" sz="2800" dirty="0"/>
              <a:t>kiracının taşınmazı 15gün içinde tahliye etmesi;</a:t>
            </a:r>
          </a:p>
          <a:p>
            <a:pPr marL="0" indent="0">
              <a:buNone/>
            </a:pPr>
            <a:r>
              <a:rPr lang="tr-TR" sz="2800" dirty="0"/>
              <a:t> kiracının kiranın yenilendiğine ya da uzatıldığına ilişkin bir itirazı varsa 7 gün içinde icra dairesine bildirmesi,</a:t>
            </a:r>
          </a:p>
          <a:p>
            <a:pPr marL="0" indent="0">
              <a:buNone/>
            </a:pPr>
            <a:r>
              <a:rPr lang="tr-TR" sz="2800" dirty="0"/>
              <a:t> itirazda bulunmaz veya taşınmazı tahliye etmezse zorla tahliye edileceği yazılır.</a:t>
            </a:r>
          </a:p>
          <a:p>
            <a:endParaRPr lang="tr-TR" sz="2000" dirty="0"/>
          </a:p>
        </p:txBody>
      </p:sp>
    </p:spTree>
    <p:extLst>
      <p:ext uri="{BB962C8B-B14F-4D97-AF65-F5344CB8AC3E}">
        <p14:creationId xmlns:p14="http://schemas.microsoft.com/office/powerpoint/2010/main" val="571786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68CCF1-4A56-8D77-788C-FC8C6185E1A5}"/>
              </a:ext>
            </a:extLst>
          </p:cNvPr>
          <p:cNvSpPr>
            <a:spLocks noGrp="1"/>
          </p:cNvSpPr>
          <p:nvPr>
            <p:ph idx="1"/>
          </p:nvPr>
        </p:nvSpPr>
        <p:spPr>
          <a:xfrm>
            <a:off x="2589212" y="835742"/>
            <a:ext cx="8915400" cy="5075480"/>
          </a:xfrm>
        </p:spPr>
        <p:txBody>
          <a:bodyPr>
            <a:normAutofit/>
          </a:bodyPr>
          <a:lstStyle/>
          <a:p>
            <a:r>
              <a:rPr lang="tr-TR" sz="2400" dirty="0"/>
              <a:t>Kiracı tahliye emrinin tebliğinden 7 gün içinde takibe itiraz edebilir.(yazılı veya sözlü olarak icra dairesine)</a:t>
            </a:r>
          </a:p>
          <a:p>
            <a:r>
              <a:rPr lang="tr-TR" sz="2400" dirty="0"/>
              <a:t>İtirazla takip durur.</a:t>
            </a:r>
          </a:p>
          <a:p>
            <a:endParaRPr lang="tr-TR" sz="2400" dirty="0"/>
          </a:p>
          <a:p>
            <a:r>
              <a:rPr lang="tr-TR" sz="2400" dirty="0"/>
              <a:t>Kiracı kira sözleşmesindeki/ tahliye taahhüdündeki imzayı  inkar etmek istiyorsa bunu ayrıca ve açıkça belirtmeli.</a:t>
            </a:r>
          </a:p>
          <a:p>
            <a:r>
              <a:rPr lang="tr-TR" sz="2400" dirty="0"/>
              <a:t>Kiracı imzayı inkar ederse icra mahkemesi imza incelemesi yapamaz. Kiralayan kiracıya sulh hukuk mahkemesinde tahliye davası açması gerekir.</a:t>
            </a:r>
          </a:p>
          <a:p>
            <a:endParaRPr lang="tr-TR" sz="2400" dirty="0"/>
          </a:p>
        </p:txBody>
      </p:sp>
    </p:spTree>
    <p:extLst>
      <p:ext uri="{BB962C8B-B14F-4D97-AF65-F5344CB8AC3E}">
        <p14:creationId xmlns:p14="http://schemas.microsoft.com/office/powerpoint/2010/main" val="1762181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483550-B66D-7DD9-E93E-DD6A641939EB}"/>
              </a:ext>
            </a:extLst>
          </p:cNvPr>
          <p:cNvSpPr>
            <a:spLocks noGrp="1"/>
          </p:cNvSpPr>
          <p:nvPr>
            <p:ph idx="1"/>
          </p:nvPr>
        </p:nvSpPr>
        <p:spPr>
          <a:xfrm>
            <a:off x="2589212" y="629265"/>
            <a:ext cx="8915400" cy="5791200"/>
          </a:xfrm>
        </p:spPr>
        <p:txBody>
          <a:bodyPr>
            <a:normAutofit fontScale="92500"/>
          </a:bodyPr>
          <a:lstStyle/>
          <a:p>
            <a:r>
              <a:rPr lang="tr-TR" sz="2400" dirty="0"/>
              <a:t>Kiracı itirazında adi yazılı şekilde yapılmış olan kira sözleşmesindeki (veya tahliye taahhüdündeki) imzayı inkar etmemişse / kira sözleşmesi (veya tahliye taahhüdü) noterlikçe düzenlenmiş ya da onaylanmış ise, kiralayan icra mahkemesinde itirazın kaldırılmasını isteyebilir.</a:t>
            </a:r>
          </a:p>
          <a:p>
            <a:endParaRPr lang="tr-TR" sz="2400" dirty="0"/>
          </a:p>
          <a:p>
            <a:r>
              <a:rPr lang="tr-TR" sz="2400" dirty="0"/>
              <a:t>Buna karşılık kiracı, kira sözleşmesinin yenilendiğini /uzatıldığını noterlikçe düzenlenmiş ya da onaylanmış yahut tarih ve imzası kiraya veren tarafından ikrar edilmiş belge ile ispat edemezse icra mahkemesi itirazın kaldırılmasına karar verir.</a:t>
            </a:r>
          </a:p>
          <a:p>
            <a:endParaRPr lang="tr-TR" sz="2400" dirty="0"/>
          </a:p>
          <a:p>
            <a:r>
              <a:rPr lang="tr-TR" sz="2400" dirty="0"/>
              <a:t>Kiraya veren kiracının dayandığı adi senet altındaki imzayı inkar ederse, icra mahkemesi imza incelemesi yapamaz, itirazın kaldırılmasına karar verir. Bunun üzerine genel mahkemelerde dava açabilir.</a:t>
            </a:r>
          </a:p>
        </p:txBody>
      </p:sp>
    </p:spTree>
    <p:extLst>
      <p:ext uri="{BB962C8B-B14F-4D97-AF65-F5344CB8AC3E}">
        <p14:creationId xmlns:p14="http://schemas.microsoft.com/office/powerpoint/2010/main" val="1823854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EEC85C4-7B7F-55D6-B559-D61409FAB7C7}"/>
              </a:ext>
            </a:extLst>
          </p:cNvPr>
          <p:cNvSpPr>
            <a:spLocks noGrp="1"/>
          </p:cNvSpPr>
          <p:nvPr>
            <p:ph idx="1"/>
          </p:nvPr>
        </p:nvSpPr>
        <p:spPr>
          <a:xfrm>
            <a:off x="2589212" y="285135"/>
            <a:ext cx="8915400" cy="6572865"/>
          </a:xfrm>
        </p:spPr>
        <p:txBody>
          <a:bodyPr>
            <a:normAutofit/>
          </a:bodyPr>
          <a:lstStyle/>
          <a:p>
            <a:endParaRPr lang="tr-TR" sz="2400" dirty="0"/>
          </a:p>
          <a:p>
            <a:endParaRPr lang="tr-TR" sz="2400" dirty="0"/>
          </a:p>
          <a:p>
            <a:r>
              <a:rPr lang="tr-TR" sz="2400" dirty="0"/>
              <a:t>İtirazın kaldırılmasına karar verilmezse / kiracı süresinde tahliye emrine itiraz etmezse, icra dairesi tarafından kiracı taşınmazdan zorla çıkartılır ve taşınmaz kiraya verene teslim edilir. ANCAK BUNUN İÇİN TAHLİYE EMRİNDEN İTİBAREN 15GÜNLÜK SÜRE GEÇMELİ.</a:t>
            </a:r>
          </a:p>
          <a:p>
            <a:endParaRPr lang="tr-TR" sz="2400" dirty="0"/>
          </a:p>
          <a:p>
            <a:r>
              <a:rPr lang="tr-TR" sz="2400" dirty="0"/>
              <a:t>Taşınmazlarda borçlu dışında 3.kişinin bulunması durumunda bu kişi işgalde haklı olduğuna dair resmi bir belge göstermezse derhal tahliye olunur. </a:t>
            </a:r>
          </a:p>
        </p:txBody>
      </p:sp>
    </p:spTree>
    <p:extLst>
      <p:ext uri="{BB962C8B-B14F-4D97-AF65-F5344CB8AC3E}">
        <p14:creationId xmlns:p14="http://schemas.microsoft.com/office/powerpoint/2010/main" val="485343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0AAFA6-5828-64B7-3253-666462CAF0EC}"/>
              </a:ext>
            </a:extLst>
          </p:cNvPr>
          <p:cNvSpPr>
            <a:spLocks noGrp="1"/>
          </p:cNvSpPr>
          <p:nvPr>
            <p:ph idx="1"/>
          </p:nvPr>
        </p:nvSpPr>
        <p:spPr>
          <a:xfrm>
            <a:off x="2589212" y="796413"/>
            <a:ext cx="8915400" cy="5114809"/>
          </a:xfrm>
        </p:spPr>
        <p:txBody>
          <a:bodyPr>
            <a:normAutofit lnSpcReduction="10000"/>
          </a:bodyPr>
          <a:lstStyle/>
          <a:p>
            <a:r>
              <a:rPr lang="tr-TR" sz="2400" dirty="0"/>
              <a:t>Ancak bu kişi, takibe konu olan) kira sözleşmesinin tarihinden önceki bir tarihten önce taşınmazda oturduğunu(noterlikçe onaylı kira sözleşmesinin varlığı ile) ya da  evvel zamandan bu yana taşınmazı kullandığını beyan etmesi sonrasında ve icra müdürünce mahallinde yapılan incelemeyle bu beyan doğrulanırsa icra müdürü tahliyeyi erteleyerek durumu 3 gün içinde icra dairesine bildirir.</a:t>
            </a:r>
          </a:p>
          <a:p>
            <a:endParaRPr lang="tr-TR" sz="2400" dirty="0"/>
          </a:p>
          <a:p>
            <a:r>
              <a:rPr lang="tr-TR" sz="2400" dirty="0"/>
              <a:t>İcra mahkemesi tarafları dinler ve duruma göre taraflardan birine 7 gün içinde mahkemede dava açması için karar verir. Bu süre içinde dava açılırsa davanın sonucuna göre hareket edilir. Dava açmayan iddiasından vazgeçmiş sayılır.</a:t>
            </a:r>
          </a:p>
          <a:p>
            <a:endParaRPr lang="tr-TR" sz="2400" dirty="0"/>
          </a:p>
        </p:txBody>
      </p:sp>
    </p:spTree>
    <p:extLst>
      <p:ext uri="{BB962C8B-B14F-4D97-AF65-F5344CB8AC3E}">
        <p14:creationId xmlns:p14="http://schemas.microsoft.com/office/powerpoint/2010/main" val="253705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CF1A3C-CAC3-8AD6-BC92-75A09C77A2A0}"/>
              </a:ext>
            </a:extLst>
          </p:cNvPr>
          <p:cNvSpPr>
            <a:spLocks noGrp="1"/>
          </p:cNvSpPr>
          <p:nvPr>
            <p:ph type="title"/>
          </p:nvPr>
        </p:nvSpPr>
        <p:spPr>
          <a:xfrm>
            <a:off x="2592925" y="624110"/>
            <a:ext cx="8911687" cy="828770"/>
          </a:xfrm>
        </p:spPr>
        <p:txBody>
          <a:bodyPr/>
          <a:lstStyle/>
          <a:p>
            <a:r>
              <a:rPr lang="tr-TR" dirty="0"/>
              <a:t>Kiralanan taşınmazların tahliyesi</a:t>
            </a:r>
          </a:p>
        </p:txBody>
      </p:sp>
      <p:sp>
        <p:nvSpPr>
          <p:cNvPr id="3" name="İçerik Yer Tutucusu 2">
            <a:extLst>
              <a:ext uri="{FF2B5EF4-FFF2-40B4-BE49-F238E27FC236}">
                <a16:creationId xmlns:a16="http://schemas.microsoft.com/office/drawing/2014/main" id="{09C7C311-4087-EB81-15A5-F1A3553AA441}"/>
              </a:ext>
            </a:extLst>
          </p:cNvPr>
          <p:cNvSpPr>
            <a:spLocks noGrp="1"/>
          </p:cNvSpPr>
          <p:nvPr>
            <p:ph idx="1"/>
          </p:nvPr>
        </p:nvSpPr>
        <p:spPr>
          <a:xfrm>
            <a:off x="2589212" y="2133600"/>
            <a:ext cx="9440228" cy="4419600"/>
          </a:xfrm>
        </p:spPr>
        <p:txBody>
          <a:bodyPr>
            <a:normAutofit/>
          </a:bodyPr>
          <a:lstStyle/>
          <a:p>
            <a:r>
              <a:rPr lang="tr-TR" sz="2400" dirty="0"/>
              <a:t>Belirli şartların varlığı halinde kiralanan taşınmazların ilamsız icra yoluyla  tahliyesi mümkün.</a:t>
            </a:r>
          </a:p>
          <a:p>
            <a:endParaRPr lang="tr-TR" sz="2400" dirty="0"/>
          </a:p>
          <a:p>
            <a:pPr>
              <a:buAutoNum type="arabicPeriod"/>
            </a:pPr>
            <a:r>
              <a:rPr lang="tr-TR" sz="2400" dirty="0"/>
              <a:t>Kira bedelinin ödenmemesi halinde (takip sonucu para alacağına kavuşmak ve tahliye söz konusu)</a:t>
            </a:r>
          </a:p>
          <a:p>
            <a:pPr>
              <a:buAutoNum type="arabicPeriod"/>
            </a:pPr>
            <a:r>
              <a:rPr lang="tr-TR" sz="2400" dirty="0"/>
              <a:t>Kira süresinin sona ermesi halinde (sadece tahliye söz konusu)</a:t>
            </a:r>
          </a:p>
          <a:p>
            <a:pPr>
              <a:buAutoNum type="arabicPeriod"/>
            </a:pPr>
            <a:endParaRPr lang="tr-TR" sz="2400" dirty="0"/>
          </a:p>
          <a:p>
            <a:pPr marL="0" indent="0">
              <a:buNone/>
            </a:pPr>
            <a:r>
              <a:rPr lang="tr-TR" sz="2400" dirty="0"/>
              <a:t>Ancak her iki tahliye için de taraflar arasında kira sözleşmesi olacak.</a:t>
            </a:r>
            <a:endParaRPr lang="tr-TR" sz="2400" dirty="0">
              <a:solidFill>
                <a:srgbClr val="FF0000"/>
              </a:solidFill>
            </a:endParaRPr>
          </a:p>
        </p:txBody>
      </p:sp>
    </p:spTree>
    <p:extLst>
      <p:ext uri="{BB962C8B-B14F-4D97-AF65-F5344CB8AC3E}">
        <p14:creationId xmlns:p14="http://schemas.microsoft.com/office/powerpoint/2010/main" val="84356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B89963F-D09B-AB0F-AB0A-9FE5924EE7AF}"/>
              </a:ext>
            </a:extLst>
          </p:cNvPr>
          <p:cNvSpPr>
            <a:spLocks noGrp="1"/>
          </p:cNvSpPr>
          <p:nvPr>
            <p:ph idx="1"/>
          </p:nvPr>
        </p:nvSpPr>
        <p:spPr>
          <a:xfrm>
            <a:off x="2589212" y="660400"/>
            <a:ext cx="8915400" cy="5250822"/>
          </a:xfrm>
        </p:spPr>
        <p:txBody>
          <a:bodyPr>
            <a:normAutofit/>
          </a:bodyPr>
          <a:lstStyle/>
          <a:p>
            <a:r>
              <a:rPr lang="tr-TR" sz="2400" dirty="0"/>
              <a:t>Bu iki hal dışında kiralanan taşınmazın tahliyesi isteniyorsa TBK’da belirtilen şartların oluşması ve buna bağlı olarak tahliye davası açılmalı. Dava sonucunda alınan ilamla ilamlı icra takibi yapılmalı.</a:t>
            </a:r>
          </a:p>
          <a:p>
            <a:endParaRPr lang="tr-TR" sz="2400" dirty="0"/>
          </a:p>
          <a:p>
            <a:r>
              <a:rPr lang="tr-TR" sz="2400" dirty="0"/>
              <a:t>Ayrıca, kiralanan taşınmazların ilamsız icra yoluyla tahliyesine ilişkin hükümler hariç, kira ilişkilerinden kaynaklanan uyuşmazlıklarda ARABULUCULUK dava şartı. Yani tahliye için sulh hukuk mahkemesinde dava açılmadan önce arabulucuya başvurulacak</a:t>
            </a:r>
          </a:p>
        </p:txBody>
      </p:sp>
    </p:spTree>
    <p:extLst>
      <p:ext uri="{BB962C8B-B14F-4D97-AF65-F5344CB8AC3E}">
        <p14:creationId xmlns:p14="http://schemas.microsoft.com/office/powerpoint/2010/main" val="579573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DBFD5F1-36FD-5283-C6B9-66BCA8AE61C9}"/>
              </a:ext>
            </a:extLst>
          </p:cNvPr>
          <p:cNvSpPr>
            <a:spLocks noGrp="1"/>
          </p:cNvSpPr>
          <p:nvPr>
            <p:ph idx="1"/>
          </p:nvPr>
        </p:nvSpPr>
        <p:spPr>
          <a:xfrm>
            <a:off x="2304732" y="497840"/>
            <a:ext cx="9491028" cy="5882640"/>
          </a:xfrm>
        </p:spPr>
        <p:txBody>
          <a:bodyPr/>
          <a:lstStyle/>
          <a:p>
            <a:pPr marL="0" indent="0">
              <a:buNone/>
            </a:pPr>
            <a:r>
              <a:rPr lang="tr-TR" sz="2400" b="1" dirty="0"/>
              <a:t>Kira bedelinin ödenmemesi sebebiyle ilamsız tahliye:</a:t>
            </a:r>
          </a:p>
          <a:p>
            <a:pPr marL="0" indent="0">
              <a:buNone/>
            </a:pPr>
            <a:endParaRPr lang="tr-TR" dirty="0"/>
          </a:p>
          <a:p>
            <a:pPr marL="0" indent="0">
              <a:buNone/>
            </a:pPr>
            <a:r>
              <a:rPr lang="tr-TR" sz="2200" dirty="0"/>
              <a:t>Kiracı kirasını ödemezse, kiraya veren alacaklı sıfatı ile kiracısına genel haciz yoluyla takipte bulunabilir. Bu takip yalnızca ödenmeyen kira bedelinin ödenmesini sağlar. </a:t>
            </a:r>
          </a:p>
          <a:p>
            <a:pPr marL="0" indent="0">
              <a:buNone/>
            </a:pPr>
            <a:r>
              <a:rPr lang="tr-TR" sz="2200" dirty="0"/>
              <a:t>		bu aynı zamanda haklı ihtar anlamına da geldiği için ileride açılacak tahliye davasında kullanılabilir.</a:t>
            </a:r>
          </a:p>
          <a:p>
            <a:pPr marL="0" indent="0">
              <a:buNone/>
            </a:pPr>
            <a:endParaRPr lang="tr-TR" sz="2200" dirty="0"/>
          </a:p>
          <a:p>
            <a:pPr marL="0" indent="0">
              <a:buNone/>
            </a:pPr>
            <a:r>
              <a:rPr lang="tr-TR" sz="2200" dirty="0"/>
              <a:t>Kiraya veren aynı zamanda tahliye de istiyorsa kira bedelinin ödenmemesi sebebine dayanarak ilamsız tahliye yoluna başvurmalı. </a:t>
            </a:r>
          </a:p>
          <a:p>
            <a:pPr marL="0" indent="0">
              <a:buNone/>
            </a:pPr>
            <a:endParaRPr lang="tr-TR" sz="2200" dirty="0"/>
          </a:p>
          <a:p>
            <a:pPr marL="0" indent="0">
              <a:buNone/>
            </a:pPr>
            <a:r>
              <a:rPr lang="tr-TR" sz="2200" dirty="0">
                <a:solidFill>
                  <a:srgbClr val="FF0000"/>
                </a:solidFill>
              </a:rPr>
              <a:t>(bu yola başvurabilmek için Yazılı kira sözleşmesinin bulunması ve bunun takip talebine eklenmesi şart </a:t>
            </a:r>
            <a:r>
              <a:rPr lang="tr-TR" sz="2200">
                <a:solidFill>
                  <a:srgbClr val="FF0000"/>
                </a:solidFill>
              </a:rPr>
              <a:t>değil)</a:t>
            </a:r>
            <a:endParaRPr lang="tr-TR" sz="2200" dirty="0">
              <a:solidFill>
                <a:srgbClr val="FF0000"/>
              </a:solidFill>
            </a:endParaRPr>
          </a:p>
        </p:txBody>
      </p:sp>
    </p:spTree>
    <p:extLst>
      <p:ext uri="{BB962C8B-B14F-4D97-AF65-F5344CB8AC3E}">
        <p14:creationId xmlns:p14="http://schemas.microsoft.com/office/powerpoint/2010/main" val="1434534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A287144-1D55-C4DE-F621-9ADA441CF6A8}"/>
              </a:ext>
            </a:extLst>
          </p:cNvPr>
          <p:cNvSpPr>
            <a:spLocks noGrp="1"/>
          </p:cNvSpPr>
          <p:nvPr>
            <p:ph idx="1"/>
          </p:nvPr>
        </p:nvSpPr>
        <p:spPr>
          <a:xfrm>
            <a:off x="2589212" y="619760"/>
            <a:ext cx="9399588" cy="5811520"/>
          </a:xfrm>
        </p:spPr>
        <p:txBody>
          <a:bodyPr/>
          <a:lstStyle/>
          <a:p>
            <a:pPr marL="0" indent="0">
              <a:buNone/>
            </a:pPr>
            <a:r>
              <a:rPr lang="tr-TR" sz="2400" b="1" dirty="0"/>
              <a:t>Aşamaları: </a:t>
            </a:r>
            <a:r>
              <a:rPr lang="tr-TR" sz="2200" dirty="0"/>
              <a:t>takip talebi, ödeme emrinin gönderilmesi, takibin kesinleşmesi, kira borcu için icra dairesinde haciz, satış, paranın ödenmesi ve tahliye için tahliye prosedürünün işletilmesi.</a:t>
            </a:r>
          </a:p>
          <a:p>
            <a:pPr marL="0" indent="0">
              <a:buNone/>
            </a:pPr>
            <a:endParaRPr lang="tr-TR" sz="2200" dirty="0"/>
          </a:p>
          <a:p>
            <a:pPr marL="0" indent="0">
              <a:buNone/>
            </a:pPr>
            <a:r>
              <a:rPr lang="tr-TR" sz="2200" dirty="0"/>
              <a:t>Burada takip genel haciz yoluyla takipteki gibi.</a:t>
            </a:r>
          </a:p>
          <a:p>
            <a:pPr marL="0" indent="0">
              <a:buNone/>
            </a:pPr>
            <a:endParaRPr lang="tr-TR" sz="2200" dirty="0"/>
          </a:p>
          <a:p>
            <a:pPr marL="0" indent="0">
              <a:buNone/>
            </a:pPr>
            <a:r>
              <a:rPr lang="tr-TR" sz="2200" u="sng" dirty="0"/>
              <a:t>Takip talebinde 2 şey talep edilir</a:t>
            </a:r>
            <a:r>
              <a:rPr lang="tr-TR" sz="2200" dirty="0"/>
              <a:t>: ödenmeyen kira bedellerinin ödenmesi (haciz) ve taşınmazın tahliyesi</a:t>
            </a:r>
          </a:p>
          <a:p>
            <a:pPr marL="0" indent="0">
              <a:buNone/>
            </a:pPr>
            <a:endParaRPr lang="tr-TR" sz="2200" dirty="0"/>
          </a:p>
          <a:p>
            <a:pPr marL="0" indent="0">
              <a:buNone/>
            </a:pPr>
            <a:r>
              <a:rPr lang="tr-TR" sz="2200" dirty="0"/>
              <a:t>Tahliye talep edilmediyse taşınmazın tahliyesi mümkün değil. (alacaklı kiraya veren takip talebinde bulunduğunda icra dairesi tahliye talebini de içeren ödeme emri düzenleyerek borçlu kiracıya gönderir)</a:t>
            </a:r>
          </a:p>
        </p:txBody>
      </p:sp>
    </p:spTree>
    <p:extLst>
      <p:ext uri="{BB962C8B-B14F-4D97-AF65-F5344CB8AC3E}">
        <p14:creationId xmlns:p14="http://schemas.microsoft.com/office/powerpoint/2010/main" val="1610273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7083F6-A0D4-BDA3-34A3-015C6DA6F973}"/>
              </a:ext>
            </a:extLst>
          </p:cNvPr>
          <p:cNvSpPr>
            <a:spLocks noGrp="1"/>
          </p:cNvSpPr>
          <p:nvPr>
            <p:ph idx="1"/>
          </p:nvPr>
        </p:nvSpPr>
        <p:spPr>
          <a:xfrm>
            <a:off x="2589212" y="462116"/>
            <a:ext cx="9435640" cy="6253316"/>
          </a:xfrm>
        </p:spPr>
        <p:txBody>
          <a:bodyPr>
            <a:normAutofit fontScale="92500"/>
          </a:bodyPr>
          <a:lstStyle/>
          <a:p>
            <a:r>
              <a:rPr lang="tr-TR" sz="2400" dirty="0"/>
              <a:t>Ödeme emrini alan borçlu-kiracı borcunu ödemek isterse konut ve çatılı işyerlerinde 30 gün, bunun dışındaki kiralarda 10 gün, ürün kirasında 60 gün içinde yerine getirmeli.</a:t>
            </a:r>
          </a:p>
          <a:p>
            <a:endParaRPr lang="tr-TR" sz="2400" dirty="0"/>
          </a:p>
          <a:p>
            <a:r>
              <a:rPr lang="tr-TR" sz="2400" dirty="0"/>
              <a:t>Borçlu kiracı ödeme emrini aldıktan sonra itiraz etmek isterse kendisine tebliğinden itibaren kural olarak 7 gün içinde icra dairesine bildirmeli.</a:t>
            </a:r>
          </a:p>
          <a:p>
            <a:endParaRPr lang="tr-TR" sz="2400" dirty="0"/>
          </a:p>
          <a:p>
            <a:r>
              <a:rPr lang="tr-TR" sz="2400" dirty="0"/>
              <a:t>Süresi içinde ödeme emrine itiraz edilmezse takibin kira alacağına ilişkin kısmı kesinleşir. Ancak kesinleşmeye rağmen hemen takibe devam edilemez. Ayrıca ödeme süresinin geçmesi de beklenir (kural olarak 30gün). Alacaklı kiraya veren borçlunun mallarına  haciz konmasını icra dairesinden ister.</a:t>
            </a:r>
          </a:p>
          <a:p>
            <a:endParaRPr lang="tr-TR" sz="2400" dirty="0"/>
          </a:p>
          <a:p>
            <a:r>
              <a:rPr lang="tr-TR" sz="2400" dirty="0"/>
              <a:t>Sonraki aşamalar genel haciz yoluyla takipteki hükümlere göre</a:t>
            </a:r>
          </a:p>
        </p:txBody>
      </p:sp>
    </p:spTree>
    <p:extLst>
      <p:ext uri="{BB962C8B-B14F-4D97-AF65-F5344CB8AC3E}">
        <p14:creationId xmlns:p14="http://schemas.microsoft.com/office/powerpoint/2010/main" val="3633015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D93318A-3CC4-FAE8-E036-38ACC5C5D92B}"/>
              </a:ext>
            </a:extLst>
          </p:cNvPr>
          <p:cNvSpPr>
            <a:spLocks noGrp="1"/>
          </p:cNvSpPr>
          <p:nvPr>
            <p:ph idx="1"/>
          </p:nvPr>
        </p:nvSpPr>
        <p:spPr>
          <a:xfrm>
            <a:off x="2589211" y="294969"/>
            <a:ext cx="9337317" cy="6253316"/>
          </a:xfrm>
        </p:spPr>
        <p:txBody>
          <a:bodyPr>
            <a:normAutofit/>
          </a:bodyPr>
          <a:lstStyle/>
          <a:p>
            <a:r>
              <a:rPr lang="tr-TR" sz="2400" dirty="0"/>
              <a:t>ÖDEME EMRİNE İTİRAZ ETMEYEN VE SÜRESİNDE DE BORCUNU ÖDEMEYEN KİRACININ AYRICA TAHLİYESİ İÇİN MUTLAKA İCRA MAHKEMESİNDEN KİRACININ TAHLİYESİNE KARAR VERİLMESİ İSTENMELİ.</a:t>
            </a:r>
          </a:p>
          <a:p>
            <a:pPr marL="0" indent="0">
              <a:buNone/>
            </a:pPr>
            <a:r>
              <a:rPr lang="tr-TR" sz="2400" dirty="0"/>
              <a:t>	ihtar süresinin bitimi tarihinden itibaren 6 ay içinde tahliye istemeli.</a:t>
            </a:r>
          </a:p>
          <a:p>
            <a:pPr marL="0" indent="0">
              <a:buNone/>
            </a:pPr>
            <a:endParaRPr lang="tr-TR" sz="2400" dirty="0"/>
          </a:p>
          <a:p>
            <a:pPr marL="0" indent="0">
              <a:buNone/>
            </a:pPr>
            <a:r>
              <a:rPr lang="tr-TR" sz="2400" b="1" dirty="0"/>
              <a:t>Dikkat!! </a:t>
            </a:r>
            <a:r>
              <a:rPr lang="tr-TR" sz="2400" dirty="0"/>
              <a:t>Haciz için icra dairesinde, tahliye için icra mahkemesinde talep.</a:t>
            </a:r>
          </a:p>
          <a:p>
            <a:pPr marL="0" indent="0">
              <a:buNone/>
            </a:pPr>
            <a:endParaRPr lang="tr-TR" sz="2400" dirty="0"/>
          </a:p>
          <a:p>
            <a:pPr marL="0" indent="0">
              <a:buNone/>
            </a:pPr>
            <a:r>
              <a:rPr lang="tr-TR" sz="2400" dirty="0"/>
              <a:t>Borçlu kiracı ödeme emrine itiraz ederse takip durur. Borçlunun itirazının kendisine tebliğinden itibaren 6 ay içinde alacaklı itirazın kaldırılması ve tahliye için icra mahkemesine başvurmalı aksi halde aynı kira alacağından dolayı yeniden ilamsız tahliye takibi yapamaz.</a:t>
            </a:r>
          </a:p>
        </p:txBody>
      </p:sp>
    </p:spTree>
    <p:extLst>
      <p:ext uri="{BB962C8B-B14F-4D97-AF65-F5344CB8AC3E}">
        <p14:creationId xmlns:p14="http://schemas.microsoft.com/office/powerpoint/2010/main" val="3678543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89B88F6-A30E-8670-45E9-7B3E2A9F71B4}"/>
              </a:ext>
            </a:extLst>
          </p:cNvPr>
          <p:cNvSpPr>
            <a:spLocks noGrp="1"/>
          </p:cNvSpPr>
          <p:nvPr>
            <p:ph idx="1"/>
          </p:nvPr>
        </p:nvSpPr>
        <p:spPr>
          <a:xfrm>
            <a:off x="2589212" y="462116"/>
            <a:ext cx="8915400" cy="6243484"/>
          </a:xfrm>
        </p:spPr>
        <p:txBody>
          <a:bodyPr>
            <a:normAutofit fontScale="92500" lnSpcReduction="10000"/>
          </a:bodyPr>
          <a:lstStyle/>
          <a:p>
            <a:r>
              <a:rPr lang="tr-TR" sz="2400" b="1" dirty="0"/>
              <a:t>Kiracı kira sözleşmesini </a:t>
            </a:r>
            <a:r>
              <a:rPr lang="tr-TR" sz="2400" dirty="0"/>
              <a:t>(ve varsa yazılı sözleşmedeki imzasını) </a:t>
            </a:r>
            <a:r>
              <a:rPr lang="tr-TR" sz="2400" b="1" dirty="0"/>
              <a:t>inkar etmek istiyorsa </a:t>
            </a:r>
            <a:r>
              <a:rPr lang="tr-TR" sz="2400" dirty="0"/>
              <a:t>bunu açıkça ve kesin olarak yapmalı. </a:t>
            </a:r>
          </a:p>
          <a:p>
            <a:pPr marL="0" indent="0">
              <a:buNone/>
            </a:pPr>
            <a:r>
              <a:rPr lang="tr-TR" sz="2400" dirty="0"/>
              <a:t>		bu durumda alacaklının icra mahkemesinden itirazın kaldırılması ve kiracının tahliyesini isteyebilmesi için kira sözleşmesinin yazılı ve noterlikçe düzenleme veya onaylama şeklinde yapılmış olması gerekir.</a:t>
            </a:r>
          </a:p>
          <a:p>
            <a:pPr marL="0" indent="0">
              <a:buNone/>
            </a:pPr>
            <a:r>
              <a:rPr lang="tr-TR" sz="2400" dirty="0"/>
              <a:t>			aksi halde kiraya veren icra mahkemesine değil sulh hukuk mahkemesine başvurup kira bedelinin tahsili ve tahliye için dava açmalı.</a:t>
            </a:r>
          </a:p>
          <a:p>
            <a:pPr marL="0" indent="0">
              <a:buNone/>
            </a:pPr>
            <a:endParaRPr lang="tr-TR" sz="2400" dirty="0"/>
          </a:p>
          <a:p>
            <a:pPr marL="0" indent="0">
              <a:buNone/>
            </a:pPr>
            <a:r>
              <a:rPr lang="tr-TR" sz="2400" dirty="0"/>
              <a:t>Borçlu kira sözleşmesi dışında bir itirazda bulunması durumunda (zamanaşımı, ödeme gibi) kira akdini kabul etmiş sayılır. Bu durumda alacaklı icra mahkemesine başvurup borçlunun itirazının kaldırılmasını ve tahliyeye karar verilmesini ister.</a:t>
            </a:r>
          </a:p>
          <a:p>
            <a:pPr marL="0" indent="0">
              <a:buNone/>
            </a:pPr>
            <a:r>
              <a:rPr lang="tr-TR" sz="2400" dirty="0"/>
              <a:t>		bu durumda icra mahkemesi artık kira akdini inceleyemez. Borçlu itirazını ancak 68. maddedeki belgelerle ispat edebilir.</a:t>
            </a:r>
          </a:p>
        </p:txBody>
      </p:sp>
    </p:spTree>
    <p:extLst>
      <p:ext uri="{BB962C8B-B14F-4D97-AF65-F5344CB8AC3E}">
        <p14:creationId xmlns:p14="http://schemas.microsoft.com/office/powerpoint/2010/main" val="704170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FB32E4-7613-AAE3-83C3-465EFF918902}"/>
              </a:ext>
            </a:extLst>
          </p:cNvPr>
          <p:cNvSpPr>
            <a:spLocks noGrp="1"/>
          </p:cNvSpPr>
          <p:nvPr>
            <p:ph idx="1"/>
          </p:nvPr>
        </p:nvSpPr>
        <p:spPr>
          <a:xfrm>
            <a:off x="2589212" y="314632"/>
            <a:ext cx="8915400" cy="6243484"/>
          </a:xfrm>
        </p:spPr>
        <p:txBody>
          <a:bodyPr>
            <a:normAutofit lnSpcReduction="10000"/>
          </a:bodyPr>
          <a:lstStyle/>
          <a:p>
            <a:r>
              <a:rPr lang="tr-TR" sz="2400" dirty="0"/>
              <a:t>İnceleme sonucunda borçlunun itirazı kaldırılıp tahliyeye karar verilirse karara karşı istinaf yoluna başvurabilmesi mümkün olmakla birlikte kararın icrası için kesinleşmesi beklenmez.</a:t>
            </a:r>
          </a:p>
          <a:p>
            <a:endParaRPr lang="tr-TR" sz="2400" dirty="0"/>
          </a:p>
          <a:p>
            <a:r>
              <a:rPr lang="tr-TR" sz="2400" dirty="0"/>
              <a:t>Bu durumda alacaklı borçlunun mallarının haczi ve tahliyesini talep eder.</a:t>
            </a:r>
          </a:p>
          <a:p>
            <a:endParaRPr lang="tr-TR" sz="2400" dirty="0"/>
          </a:p>
          <a:p>
            <a:r>
              <a:rPr lang="tr-TR" sz="2400" dirty="0"/>
              <a:t>Ancak tahliye için icra mahkemesinin kararının borçluya tefhim veya tebliğinden itibaren 10 gün geçmeli.</a:t>
            </a:r>
          </a:p>
          <a:p>
            <a:endParaRPr lang="tr-TR" sz="2400" dirty="0"/>
          </a:p>
          <a:p>
            <a:r>
              <a:rPr lang="tr-TR" sz="2400" dirty="0"/>
              <a:t>Böyle bir durumda borçlu kiracı tahliye üzerine 3 aylık kira bedeli karşılığında icranın geri bırakılması yoluna başvurabilir. (icra işlemlerinin bir üst mahkeme incelemesi sona erinceye kadar durdurulması)</a:t>
            </a:r>
          </a:p>
        </p:txBody>
      </p:sp>
    </p:spTree>
    <p:extLst>
      <p:ext uri="{BB962C8B-B14F-4D97-AF65-F5344CB8AC3E}">
        <p14:creationId xmlns:p14="http://schemas.microsoft.com/office/powerpoint/2010/main" val="263215807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2892</TotalTime>
  <Words>1226</Words>
  <Application>Microsoft Macintosh PowerPoint</Application>
  <PresentationFormat>Geniş ekran</PresentationFormat>
  <Paragraphs>95</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Century Gothic</vt:lpstr>
      <vt:lpstr>Wingdings 3</vt:lpstr>
      <vt:lpstr>Duman</vt:lpstr>
      <vt:lpstr>Kiralanan Taşınmazın Tahliyesi</vt:lpstr>
      <vt:lpstr>Kiralanan taşınmazların tahliyesi</vt:lpstr>
      <vt:lpstr>PowerPoint Sunusu</vt:lpstr>
      <vt:lpstr>PowerPoint Sunusu</vt:lpstr>
      <vt:lpstr>PowerPoint Sunusu</vt:lpstr>
      <vt:lpstr>PowerPoint Sunusu</vt:lpstr>
      <vt:lpstr>PowerPoint Sunusu</vt:lpstr>
      <vt:lpstr>PowerPoint Sunusu</vt:lpstr>
      <vt:lpstr>PowerPoint Sunusu</vt:lpstr>
      <vt:lpstr>Kira süresinin sona ermesi sebebiyle ilamsız tahliye</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38</cp:revision>
  <dcterms:created xsi:type="dcterms:W3CDTF">2025-04-03T18:50:15Z</dcterms:created>
  <dcterms:modified xsi:type="dcterms:W3CDTF">2026-02-24T11:43:25Z</dcterms:modified>
</cp:coreProperties>
</file>