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67" r:id="rId3"/>
    <p:sldId id="345" r:id="rId4"/>
    <p:sldId id="368" r:id="rId5"/>
    <p:sldId id="370" r:id="rId6"/>
    <p:sldId id="369" r:id="rId7"/>
    <p:sldId id="371" r:id="rId8"/>
    <p:sldId id="372" r:id="rId9"/>
    <p:sldId id="373" r:id="rId10"/>
    <p:sldId id="374" r:id="rId11"/>
    <p:sldId id="380" r:id="rId12"/>
    <p:sldId id="375" r:id="rId13"/>
    <p:sldId id="376" r:id="rId14"/>
    <p:sldId id="377" r:id="rId15"/>
    <p:sldId id="379" r:id="rId16"/>
    <p:sldId id="381" r:id="rId17"/>
    <p:sldId id="382" r:id="rId18"/>
    <p:sldId id="383" r:id="rId19"/>
    <p:sldId id="384" r:id="rId20"/>
    <p:sldId id="385" r:id="rId21"/>
    <p:sldId id="386" r:id="rId22"/>
    <p:sldId id="387" r:id="rId23"/>
    <p:sldId id="388" r:id="rId24"/>
    <p:sldId id="389" r:id="rId25"/>
    <p:sldId id="390" r:id="rId26"/>
    <p:sldId id="391" r:id="rId27"/>
    <p:sldId id="392" r:id="rId28"/>
    <p:sldId id="393" r:id="rId29"/>
    <p:sldId id="394"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81"/>
    <p:restoredTop sz="94529"/>
  </p:normalViewPr>
  <p:slideViewPr>
    <p:cSldViewPr snapToGrid="0" snapToObjects="1">
      <p:cViewPr varScale="1">
        <p:scale>
          <a:sx n="118" d="100"/>
          <a:sy n="118" d="100"/>
        </p:scale>
        <p:origin x="576"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11/24/25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
        <p:nvSpPr>
          <p:cNvPr id="3" name="Metin kutusu 2">
            <a:extLst>
              <a:ext uri="{FF2B5EF4-FFF2-40B4-BE49-F238E27FC236}">
                <a16:creationId xmlns:a16="http://schemas.microsoft.com/office/drawing/2014/main"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ED9E1-7AE8-564D-F5F3-56EDF6DB900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EB71488-725B-D2EB-790F-3E50B87B17EF}"/>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A220E37D-B040-C2C4-A25B-C1BA41DA1714}"/>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600" b="1" i="1" dirty="0">
              <a:latin typeface="Times New Roman" panose="02020603050405020304" pitchFamily="18" charset="0"/>
              <a:cs typeface="Times New Roman" panose="02020603050405020304" pitchFamily="18" charset="0"/>
            </a:endParaRPr>
          </a:p>
          <a:p>
            <a:pPr marL="0" indent="0" algn="just">
              <a:buNone/>
            </a:pPr>
            <a:endParaRPr lang="tr-TR" sz="1600" b="1" i="1" dirty="0">
              <a:latin typeface="Times New Roman" panose="02020603050405020304" pitchFamily="18" charset="0"/>
              <a:cs typeface="Times New Roman" panose="02020603050405020304" pitchFamily="18" charset="0"/>
            </a:endParaRPr>
          </a:p>
          <a:p>
            <a:pPr marL="0" indent="0" algn="just">
              <a:buNone/>
            </a:pPr>
            <a:endParaRPr lang="tr-TR" sz="1600" i="1" dirty="0">
              <a:latin typeface="Times New Roman" panose="02020603050405020304" pitchFamily="18" charset="0"/>
              <a:cs typeface="Times New Roman" panose="02020603050405020304" pitchFamily="18" charset="0"/>
            </a:endParaRPr>
          </a:p>
          <a:p>
            <a:pPr marL="0" indent="0" algn="just">
              <a:buNone/>
            </a:pPr>
            <a:r>
              <a:rPr lang="tr-TR" sz="1600" i="1" dirty="0">
                <a:latin typeface="Times New Roman" panose="02020603050405020304" pitchFamily="18" charset="0"/>
                <a:cs typeface="Times New Roman" panose="02020603050405020304" pitchFamily="18" charset="0"/>
              </a:rPr>
              <a:t>Hâkim (H), baldızının taraf olarak yer aldığı bir alacak davasında, hâkim sıfatıyla görev yapabilir mi?</a:t>
            </a:r>
          </a:p>
          <a:p>
            <a:pPr marL="0" indent="0" algn="just">
              <a:buNone/>
            </a:pPr>
            <a:endParaRPr lang="tr-TR" sz="1600" i="1"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algn="just">
              <a:buAutoNum type="alphaUcParenBoth"/>
            </a:pPr>
            <a:r>
              <a:rPr lang="tr-TR" sz="1700" i="1" dirty="0">
                <a:latin typeface="Times New Roman" panose="02020603050405020304" pitchFamily="18" charset="0"/>
                <a:cs typeface="Times New Roman" panose="02020603050405020304" pitchFamily="18" charset="0"/>
              </a:rPr>
              <a:t>ile (B) arasında görülmekte olan alacak davasının üçüncü duruşmasından sonra, davacı </a:t>
            </a:r>
          </a:p>
          <a:p>
            <a:pPr marL="0" indent="0" algn="just">
              <a:buNone/>
            </a:pPr>
            <a:r>
              <a:rPr lang="tr-TR" sz="1700" i="1" dirty="0">
                <a:latin typeface="Times New Roman" panose="02020603050405020304" pitchFamily="18" charset="0"/>
                <a:cs typeface="Times New Roman" panose="02020603050405020304" pitchFamily="18" charset="0"/>
              </a:rPr>
              <a:t>(A), hâkimin diğer tarafın dayısının kızı olduğunu öğrenir. Hâkimin bu davada tarafsız kalamayacağını ve bu nedenle davaya bakmaması gerektiğini düşünen (A), bunu hangi yolla ve en geç ne zamana kadar ileri sürebilir?</a:t>
            </a:r>
          </a:p>
          <a:p>
            <a:endParaRPr lang="tr-TR" i="1" dirty="0"/>
          </a:p>
          <a:p>
            <a:endParaRPr lang="tr-TR" dirty="0"/>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558F4D4-CE80-6439-37C9-59E88FEBAB76}"/>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DBB3E12B-CCFF-F396-4EFA-ADB25C0A2C43}"/>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FBD6C8C2-1D78-C8E1-1BCA-227A4183D421}"/>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3F9CFDBC-A85F-4117-B17C-C732C7FEDC85}"/>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720BD8D1-FA1A-7716-A514-DE4580D4D89A}"/>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3915569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AAFAA-DEB8-C1EF-2615-E0E004E30AB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07D81A9-FF30-AD3B-E921-A6BBFF03436F}"/>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A7A60FCD-63F2-CADE-FCEB-95C02976CB62}"/>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tr-TR" sz="1600" b="1" i="1" dirty="0">
                <a:latin typeface="Times New Roman" panose="02020603050405020304" pitchFamily="18" charset="0"/>
                <a:cs typeface="Times New Roman" panose="02020603050405020304" pitchFamily="18" charset="0"/>
              </a:rPr>
              <a:t>Hâkimin Yasaklılığı</a:t>
            </a:r>
            <a:endParaRPr lang="tr-TR" sz="1600" dirty="0">
              <a:latin typeface="Times New Roman" panose="02020603050405020304" pitchFamily="18" charset="0"/>
              <a:cs typeface="Times New Roman" panose="02020603050405020304" pitchFamily="18" charset="0"/>
            </a:endParaRPr>
          </a:p>
          <a:p>
            <a:pPr marL="0" indent="0" algn="just">
              <a:buNone/>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Hakimin, taraflardan bağımsızlığı olmalıdır.</a:t>
            </a:r>
          </a:p>
          <a:p>
            <a:r>
              <a:rPr lang="tr-TR" sz="1600" i="1" dirty="0">
                <a:latin typeface="Times New Roman" panose="02020603050405020304" pitchFamily="18" charset="0"/>
                <a:cs typeface="Times New Roman" panose="02020603050405020304" pitchFamily="18" charset="0"/>
              </a:rPr>
              <a:t>Kendisine ait olan veya doğrudan doğruya ya da dolayısıyla ilgili</a:t>
            </a:r>
            <a:r>
              <a:rPr lang="tr-TR" sz="1600" dirty="0">
                <a:latin typeface="Times New Roman" panose="02020603050405020304" pitchFamily="18" charset="0"/>
                <a:cs typeface="Times New Roman" panose="02020603050405020304" pitchFamily="18" charset="0"/>
              </a:rPr>
              <a:t> </a:t>
            </a:r>
            <a:r>
              <a:rPr lang="tr-TR" sz="1600" i="1" dirty="0">
                <a:latin typeface="Times New Roman" panose="02020603050405020304" pitchFamily="18" charset="0"/>
                <a:cs typeface="Times New Roman" panose="02020603050405020304" pitchFamily="18" charset="0"/>
              </a:rPr>
              <a:t>olduğu davada,</a:t>
            </a:r>
          </a:p>
          <a:p>
            <a:r>
              <a:rPr lang="tr-TR" sz="1600" i="1" dirty="0">
                <a:latin typeface="Times New Roman" panose="02020603050405020304" pitchFamily="18" charset="0"/>
                <a:cs typeface="Times New Roman" panose="02020603050405020304" pitchFamily="18" charset="0"/>
              </a:rPr>
              <a:t>Aralarında evlilik bağı kalkmış olsa bile eşinin davasında,</a:t>
            </a:r>
          </a:p>
          <a:p>
            <a:r>
              <a:rPr lang="tr-TR" sz="1600" i="1" dirty="0">
                <a:latin typeface="Times New Roman" panose="02020603050405020304" pitchFamily="18" charset="0"/>
                <a:cs typeface="Times New Roman" panose="02020603050405020304" pitchFamily="18" charset="0"/>
              </a:rPr>
              <a:t>Kendisi ve eşinin altsoy veya üstsoyunun davasında,</a:t>
            </a:r>
          </a:p>
          <a:p>
            <a:r>
              <a:rPr lang="tr-TR" sz="1600" i="1" dirty="0">
                <a:latin typeface="Times New Roman" panose="02020603050405020304" pitchFamily="18" charset="0"/>
                <a:cs typeface="Times New Roman" panose="02020603050405020304" pitchFamily="18" charset="0"/>
              </a:rPr>
              <a:t>Kendisi ile arasında evlatlık bağı bulunanın davasında,</a:t>
            </a:r>
          </a:p>
          <a:p>
            <a:r>
              <a:rPr lang="tr-TR" sz="1600" i="1" dirty="0">
                <a:latin typeface="Times New Roman" panose="02020603050405020304" pitchFamily="18" charset="0"/>
                <a:cs typeface="Times New Roman" panose="02020603050405020304" pitchFamily="18" charset="0"/>
              </a:rPr>
              <a:t>Üçüncü derece de dahil olmak üzere, kan veya kendisini oluşturan evlilik bağı kalksa dahi kayın hısımlığı bulunanların davasında,</a:t>
            </a:r>
          </a:p>
          <a:p>
            <a:r>
              <a:rPr lang="tr-TR" sz="1600" i="1" dirty="0">
                <a:latin typeface="Times New Roman" panose="02020603050405020304" pitchFamily="18" charset="0"/>
                <a:cs typeface="Times New Roman" panose="02020603050405020304" pitchFamily="18" charset="0"/>
              </a:rPr>
              <a:t>Nişanlısının davasında, </a:t>
            </a:r>
          </a:p>
          <a:p>
            <a:r>
              <a:rPr lang="tr-TR" sz="1600" i="1" dirty="0">
                <a:latin typeface="Times New Roman" panose="02020603050405020304" pitchFamily="18" charset="0"/>
                <a:cs typeface="Times New Roman" panose="02020603050405020304" pitchFamily="18" charset="0"/>
              </a:rPr>
              <a:t>İki taraftan birinin vekili, vasisi, kayyımı veya yasal danışmanı sıfatıyla hareket ettiği davada.</a:t>
            </a:r>
          </a:p>
          <a:p>
            <a:pPr marL="0" indent="0">
              <a:buNone/>
            </a:pPr>
            <a:endParaRPr lang="tr-TR" sz="1600" i="1" dirty="0">
              <a:latin typeface="Times New Roman" panose="02020603050405020304" pitchFamily="18" charset="0"/>
              <a:cs typeface="Times New Roman" panose="02020603050405020304" pitchFamily="18" charset="0"/>
            </a:endParaRPr>
          </a:p>
          <a:p>
            <a:pPr algn="just"/>
            <a:r>
              <a:rPr lang="tr-TR" sz="1600" dirty="0">
                <a:latin typeface="Times New Roman" panose="02020603050405020304" pitchFamily="18" charset="0"/>
                <a:cs typeface="Times New Roman" panose="02020603050405020304" pitchFamily="18" charset="0"/>
              </a:rPr>
              <a:t>Yasaklılık sebeplerinden birisinin mevcut olması durumunda hâkim, talep olmasa dahi, bunu </a:t>
            </a:r>
            <a:r>
              <a:rPr lang="tr-TR" sz="1600" dirty="0" err="1">
                <a:latin typeface="Times New Roman" panose="02020603050405020304" pitchFamily="18" charset="0"/>
                <a:cs typeface="Times New Roman" panose="02020603050405020304" pitchFamily="18" charset="0"/>
              </a:rPr>
              <a:t>re’sen</a:t>
            </a:r>
            <a:r>
              <a:rPr lang="tr-TR" sz="1600" dirty="0">
                <a:latin typeface="Times New Roman" panose="02020603050405020304" pitchFamily="18" charset="0"/>
                <a:cs typeface="Times New Roman" panose="02020603050405020304" pitchFamily="18" charset="0"/>
              </a:rPr>
              <a:t> gözeterek </a:t>
            </a:r>
            <a:r>
              <a:rPr lang="tr-TR" sz="1600" i="1" dirty="0">
                <a:latin typeface="Times New Roman" panose="02020603050405020304" pitchFamily="18" charset="0"/>
                <a:cs typeface="Times New Roman" panose="02020603050405020304" pitchFamily="18" charset="0"/>
              </a:rPr>
              <a:t>çekinme</a:t>
            </a:r>
            <a:r>
              <a:rPr lang="tr-TR" sz="1600" dirty="0">
                <a:latin typeface="Times New Roman" panose="02020603050405020304" pitchFamily="18" charset="0"/>
                <a:cs typeface="Times New Roman" panose="02020603050405020304" pitchFamily="18" charset="0"/>
              </a:rPr>
              <a:t> kararı vermek zorundadır (HMK m. 34, I). Taraflar arasında anlaşma olması önemli değildir. </a:t>
            </a:r>
            <a:r>
              <a:rPr lang="tr-TR" sz="1600" u="sng" dirty="0">
                <a:latin typeface="Times New Roman" panose="02020603050405020304" pitchFamily="18" charset="0"/>
                <a:cs typeface="Times New Roman" panose="02020603050405020304" pitchFamily="18" charset="0"/>
              </a:rPr>
              <a:t>Çekinmesini talep etmek için avukatın vekaletnamesinde özel yetki aranmaz.</a:t>
            </a:r>
          </a:p>
          <a:p>
            <a:endParaRPr lang="tr-TR" i="1" dirty="0"/>
          </a:p>
          <a:p>
            <a:endParaRPr lang="tr-TR" dirty="0"/>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E040429A-801A-8D64-21A2-AAC926D753F1}"/>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D48A7F48-9B5C-FEDE-401D-014D202ACDA0}"/>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BAE28760-7BF7-5C54-39BA-414DC6E72789}"/>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4A3FBA15-D062-088F-DD33-04A49B1E69CF}"/>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ED1A744E-4BF3-C234-4D45-DEF5F9193780}"/>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4157407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FFFF4-45ED-B1E1-2445-9CB843B73C8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3D6976E-5931-F03F-0620-28AAC38AD20C}"/>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C06A7EEB-288C-34ED-FA7B-A6A65D1F9008}"/>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Yasaklılığı</a:t>
            </a:r>
            <a:endParaRPr lang="tr-TR" sz="1600" dirty="0">
              <a:latin typeface="Times New Roman" panose="02020603050405020304" pitchFamily="18" charset="0"/>
              <a:cs typeface="Times New Roman" panose="02020603050405020304" pitchFamily="18" charset="0"/>
            </a:endParaRPr>
          </a:p>
          <a:p>
            <a:pPr algn="just"/>
            <a:r>
              <a:rPr lang="tr-TR" sz="1700" i="1" dirty="0">
                <a:latin typeface="Times New Roman" panose="02020603050405020304" pitchFamily="18" charset="0"/>
                <a:cs typeface="Times New Roman" panose="02020603050405020304" pitchFamily="18" charset="0"/>
              </a:rPr>
              <a:t>Çekinme kararına karşı üst mahkemeye başvurulabilir. (m.35, f.1)</a:t>
            </a:r>
          </a:p>
          <a:p>
            <a:pPr algn="just"/>
            <a:endParaRPr lang="tr-TR" sz="1700" i="1" dirty="0">
              <a:latin typeface="Times New Roman" panose="02020603050405020304" pitchFamily="18" charset="0"/>
              <a:cs typeface="Times New Roman" panose="02020603050405020304" pitchFamily="18" charset="0"/>
            </a:endParaRPr>
          </a:p>
          <a:p>
            <a:pPr algn="just"/>
            <a:endParaRPr lang="tr-TR" sz="1700" i="1" dirty="0">
              <a:latin typeface="Times New Roman" panose="02020603050405020304" pitchFamily="18" charset="0"/>
              <a:cs typeface="Times New Roman" panose="02020603050405020304" pitchFamily="18" charset="0"/>
            </a:endParaRPr>
          </a:p>
          <a:p>
            <a:pPr algn="just"/>
            <a:r>
              <a:rPr lang="tr-TR" sz="1700" i="1" dirty="0">
                <a:latin typeface="Times New Roman" panose="02020603050405020304" pitchFamily="18" charset="0"/>
                <a:cs typeface="Times New Roman" panose="02020603050405020304" pitchFamily="18" charset="0"/>
              </a:rPr>
              <a:t>İlk derece mahkemesi hâkimi çekindiği zaman, bu karara karşı üst mahkeme olarak bölge adliye mahkemesine itiraz edilebilecektir, </a:t>
            </a:r>
            <a:r>
              <a:rPr lang="tr-TR" sz="1700" b="1" i="1" dirty="0">
                <a:latin typeface="Times New Roman" panose="02020603050405020304" pitchFamily="18" charset="0"/>
                <a:cs typeface="Times New Roman" panose="02020603050405020304" pitchFamily="18" charset="0"/>
              </a:rPr>
              <a:t>m. 35 f.2</a:t>
            </a:r>
            <a:r>
              <a:rPr lang="tr-TR" sz="1700" i="1" dirty="0">
                <a:latin typeface="Times New Roman" panose="02020603050405020304" pitchFamily="18" charset="0"/>
                <a:cs typeface="Times New Roman" panose="02020603050405020304" pitchFamily="18" charset="0"/>
              </a:rPr>
              <a:t>. </a:t>
            </a:r>
            <a:r>
              <a:rPr lang="tr-TR" sz="1700" i="1" dirty="0" err="1">
                <a:latin typeface="Times New Roman" panose="02020603050405020304" pitchFamily="18" charset="0"/>
                <a:cs typeface="Times New Roman" panose="02020603050405020304" pitchFamily="18" charset="0"/>
              </a:rPr>
              <a:t>BAM’da</a:t>
            </a:r>
            <a:r>
              <a:rPr lang="tr-TR" sz="1700" i="1" dirty="0">
                <a:latin typeface="Times New Roman" panose="02020603050405020304" pitchFamily="18" charset="0"/>
                <a:cs typeface="Times New Roman" panose="02020603050405020304" pitchFamily="18" charset="0"/>
              </a:rPr>
              <a:t> verilen karar kesindir. Bölge adliye mahkemesi hâkimlerinin çekinmesi kararına karşı ise Yargıtay’a başvurulabilmelidir </a:t>
            </a:r>
            <a:r>
              <a:rPr lang="tr-TR" sz="1700" b="1" i="1" dirty="0">
                <a:latin typeface="Times New Roman" panose="02020603050405020304" pitchFamily="18" charset="0"/>
                <a:cs typeface="Times New Roman" panose="02020603050405020304" pitchFamily="18" charset="0"/>
              </a:rPr>
              <a:t>(m. 35 f.1).</a:t>
            </a:r>
          </a:p>
          <a:p>
            <a:pPr marL="0" indent="0">
              <a:buNone/>
            </a:pPr>
            <a:endParaRPr lang="tr-TR" i="1" dirty="0"/>
          </a:p>
          <a:p>
            <a:endParaRPr lang="tr-TR" dirty="0"/>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30F7F7E-69C3-ACAE-CF2D-E19E714A11FB}"/>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F3611906-9051-E9EA-6104-0C8DD0199839}"/>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853999DF-ED62-76F6-6D06-8938E801E295}"/>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2D258A5A-F692-C7EE-E3A0-D07FDA2D83CE}"/>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EBEE7F1A-237B-052E-C155-9C23CB72382B}"/>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3870671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9AA5E-E0C2-458B-5649-AFA69E63AC4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33ACAC1-D01C-C276-0A36-C6975980594C}"/>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77298FCE-6DFA-2C48-F3A2-8FE7ABBD464A}"/>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Yasaklılığı</a:t>
            </a:r>
            <a:endParaRPr lang="tr-TR" sz="1600" dirty="0">
              <a:latin typeface="Times New Roman" panose="02020603050405020304" pitchFamily="18" charset="0"/>
              <a:cs typeface="Times New Roman" panose="02020603050405020304" pitchFamily="18" charset="0"/>
            </a:endParaRPr>
          </a:p>
          <a:p>
            <a:pPr lvl="0" algn="just"/>
            <a:r>
              <a:rPr lang="tr-TR" sz="1700" dirty="0">
                <a:latin typeface="Times New Roman" panose="02020603050405020304" pitchFamily="18" charset="0"/>
                <a:cs typeface="Times New Roman" panose="02020603050405020304" pitchFamily="18" charset="0"/>
              </a:rPr>
              <a:t>Yasaklılık sebebinin doğduğu tarihten itibaren yasaklı hâkimin huzurunda yapılan bütün işlemler </a:t>
            </a:r>
            <a:r>
              <a:rPr lang="tr-TR" sz="1700" b="1" i="1" u="sng" dirty="0">
                <a:latin typeface="Times New Roman" panose="02020603050405020304" pitchFamily="18" charset="0"/>
                <a:cs typeface="Times New Roman" panose="02020603050405020304" pitchFamily="18" charset="0"/>
              </a:rPr>
              <a:t>(mahkeme işlemleri),</a:t>
            </a:r>
            <a:r>
              <a:rPr lang="tr-TR" sz="1700" i="1" u="sng" dirty="0">
                <a:latin typeface="Times New Roman" panose="02020603050405020304" pitchFamily="18" charset="0"/>
                <a:cs typeface="Times New Roman" panose="02020603050405020304" pitchFamily="18" charset="0"/>
              </a:rPr>
              <a:t> </a:t>
            </a:r>
            <a:r>
              <a:rPr lang="tr-TR" sz="1700" i="1" dirty="0">
                <a:latin typeface="Times New Roman" panose="02020603050405020304" pitchFamily="18" charset="0"/>
                <a:cs typeface="Times New Roman" panose="02020603050405020304" pitchFamily="18" charset="0"/>
              </a:rPr>
              <a:t>üst mahkemenin kararı ile </a:t>
            </a:r>
            <a:r>
              <a:rPr lang="tr-TR" sz="1700" b="1" i="1" u="sng" dirty="0">
                <a:latin typeface="Times New Roman" panose="02020603050405020304" pitchFamily="18" charset="0"/>
                <a:cs typeface="Times New Roman" panose="02020603050405020304" pitchFamily="18" charset="0"/>
              </a:rPr>
              <a:t>iptal olunabilir</a:t>
            </a:r>
            <a:r>
              <a:rPr lang="tr-TR" sz="1700" dirty="0">
                <a:latin typeface="Times New Roman" panose="02020603050405020304" pitchFamily="18" charset="0"/>
                <a:cs typeface="Times New Roman" panose="02020603050405020304" pitchFamily="18" charset="0"/>
              </a:rPr>
              <a:t>. (Üst mahkemeye başvurulmadıysa, davaya daha sonra bakan hakim tarafından işlemler iptal olunur.</a:t>
            </a:r>
          </a:p>
          <a:p>
            <a:pPr marL="0" lvl="0" indent="0" algn="just">
              <a:buNone/>
            </a:pPr>
            <a:endParaRPr lang="tr-TR" sz="1700" dirty="0">
              <a:latin typeface="Times New Roman" panose="02020603050405020304" pitchFamily="18" charset="0"/>
              <a:cs typeface="Times New Roman" panose="02020603050405020304" pitchFamily="18" charset="0"/>
            </a:endParaRPr>
          </a:p>
          <a:p>
            <a:pPr algn="just"/>
            <a:r>
              <a:rPr lang="tr-TR" sz="1700" dirty="0">
                <a:latin typeface="Times New Roman" panose="02020603050405020304" pitchFamily="18" charset="0"/>
                <a:cs typeface="Times New Roman" panose="02020603050405020304" pitchFamily="18" charset="0"/>
              </a:rPr>
              <a:t>Yasaklı hâkimin verdiği </a:t>
            </a:r>
            <a:r>
              <a:rPr lang="tr-TR" sz="1700" b="1" i="1" u="sng" dirty="0">
                <a:latin typeface="Times New Roman" panose="02020603050405020304" pitchFamily="18" charset="0"/>
                <a:cs typeface="Times New Roman" panose="02020603050405020304" pitchFamily="18" charset="0"/>
              </a:rPr>
              <a:t>hüküm ve kararlar</a:t>
            </a:r>
            <a:r>
              <a:rPr lang="tr-TR" sz="1700" i="1" u="sng" dirty="0">
                <a:latin typeface="Times New Roman" panose="02020603050405020304" pitchFamily="18" charset="0"/>
                <a:cs typeface="Times New Roman" panose="02020603050405020304" pitchFamily="18" charset="0"/>
              </a:rPr>
              <a:t> ise her halde </a:t>
            </a:r>
            <a:r>
              <a:rPr lang="tr-TR" sz="1700" b="1" i="1" u="sng" dirty="0">
                <a:latin typeface="Times New Roman" panose="02020603050405020304" pitchFamily="18" charset="0"/>
                <a:cs typeface="Times New Roman" panose="02020603050405020304" pitchFamily="18" charset="0"/>
              </a:rPr>
              <a:t>iptal edilecektir</a:t>
            </a:r>
            <a:r>
              <a:rPr lang="tr-TR" sz="1700" u="sng" dirty="0">
                <a:latin typeface="Times New Roman" panose="02020603050405020304" pitchFamily="18" charset="0"/>
                <a:cs typeface="Times New Roman" panose="02020603050405020304" pitchFamily="18" charset="0"/>
              </a:rPr>
              <a:t> </a:t>
            </a:r>
            <a:r>
              <a:rPr lang="tr-TR" sz="1700" dirty="0">
                <a:latin typeface="Times New Roman" panose="02020603050405020304" pitchFamily="18" charset="0"/>
                <a:cs typeface="Times New Roman" panose="02020603050405020304" pitchFamily="18" charset="0"/>
              </a:rPr>
              <a:t>(bu halde hâkim yargılama giderlerine üst mahkeme tarafından mahkûm edilebilir, </a:t>
            </a:r>
            <a:r>
              <a:rPr lang="tr-TR" sz="1700" b="1" i="1" dirty="0">
                <a:latin typeface="Times New Roman" panose="02020603050405020304" pitchFamily="18" charset="0"/>
                <a:cs typeface="Times New Roman" panose="02020603050405020304" pitchFamily="18" charset="0"/>
              </a:rPr>
              <a:t>m. 35 f.1</a:t>
            </a:r>
            <a:r>
              <a:rPr lang="tr-TR" sz="1700" dirty="0">
                <a:latin typeface="Times New Roman" panose="02020603050405020304" pitchFamily="18" charset="0"/>
                <a:cs typeface="Times New Roman" panose="02020603050405020304" pitchFamily="18" charset="0"/>
              </a:rPr>
              <a:t>). </a:t>
            </a:r>
          </a:p>
          <a:p>
            <a:pPr algn="just"/>
            <a:endParaRPr lang="tr-TR" sz="1700" dirty="0">
              <a:latin typeface="Times New Roman" panose="02020603050405020304" pitchFamily="18" charset="0"/>
              <a:cs typeface="Times New Roman" panose="02020603050405020304" pitchFamily="18" charset="0"/>
            </a:endParaRPr>
          </a:p>
          <a:p>
            <a:pPr algn="just"/>
            <a:r>
              <a:rPr lang="tr-TR" sz="1700" i="1" dirty="0">
                <a:latin typeface="Times New Roman" panose="02020603050405020304" pitchFamily="18" charset="0"/>
                <a:cs typeface="Times New Roman" panose="02020603050405020304" pitchFamily="18" charset="0"/>
              </a:rPr>
              <a:t>Tarafların yaptıkları usul işlemleri ise her halde geçerliliğini koruyacaktır. </a:t>
            </a:r>
          </a:p>
          <a:p>
            <a:endParaRPr lang="tr-TR" dirty="0"/>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EF2ED4D-3826-FBF7-09C5-E1A053BD5917}"/>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5D9B1D2B-CED0-DF3F-1D8E-5FFCCE06B4CC}"/>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1A307FF8-235A-BCA9-29E3-1015DA8CE324}"/>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B8D51FAC-A134-C673-35E8-269A7B92E7B7}"/>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D4E6C9C6-CB0E-E231-8AA2-4E0D87BD93B8}"/>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41275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B1340-CC63-10CD-539D-C2DC6632BFE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2FBA715-E7EB-4E7C-94B9-2B3FF1B1C658}"/>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0470A213-1B29-9162-7AA0-727F0228FADE}"/>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Yasaklılığı</a:t>
            </a:r>
            <a:endParaRPr lang="tr-TR" sz="1600" dirty="0">
              <a:latin typeface="Times New Roman" panose="02020603050405020304" pitchFamily="18" charset="0"/>
              <a:cs typeface="Times New Roman" panose="02020603050405020304" pitchFamily="18" charset="0"/>
            </a:endParaRPr>
          </a:p>
          <a:p>
            <a:pPr lvl="0" algn="just"/>
            <a:r>
              <a:rPr lang="tr-TR" sz="1700" dirty="0">
                <a:latin typeface="Times New Roman" panose="02020603050405020304" pitchFamily="18" charset="0"/>
                <a:cs typeface="Times New Roman" panose="02020603050405020304" pitchFamily="18" charset="0"/>
              </a:rPr>
              <a:t>Yasaklılık sebebinin doğduğu tarihten itibaren yasaklı hâkimin huzurunda yapılan bütün işlemler </a:t>
            </a:r>
            <a:r>
              <a:rPr lang="tr-TR" sz="1700" b="1" i="1" dirty="0">
                <a:latin typeface="Times New Roman" panose="02020603050405020304" pitchFamily="18" charset="0"/>
                <a:cs typeface="Times New Roman" panose="02020603050405020304" pitchFamily="18" charset="0"/>
              </a:rPr>
              <a:t>(mahkeme işlemleri),</a:t>
            </a:r>
            <a:r>
              <a:rPr lang="tr-TR" sz="1700" i="1" dirty="0">
                <a:latin typeface="Times New Roman" panose="02020603050405020304" pitchFamily="18" charset="0"/>
                <a:cs typeface="Times New Roman" panose="02020603050405020304" pitchFamily="18" charset="0"/>
              </a:rPr>
              <a:t> üst mahkemenin kararı ile </a:t>
            </a:r>
            <a:r>
              <a:rPr lang="tr-TR" sz="1700" b="1" i="1" dirty="0">
                <a:latin typeface="Times New Roman" panose="02020603050405020304" pitchFamily="18" charset="0"/>
                <a:cs typeface="Times New Roman" panose="02020603050405020304" pitchFamily="18" charset="0"/>
              </a:rPr>
              <a:t>iptal olunabilir</a:t>
            </a:r>
            <a:r>
              <a:rPr lang="tr-TR" sz="1700" dirty="0">
                <a:latin typeface="Times New Roman" panose="02020603050405020304" pitchFamily="18" charset="0"/>
                <a:cs typeface="Times New Roman" panose="02020603050405020304" pitchFamily="18" charset="0"/>
              </a:rPr>
              <a:t>. </a:t>
            </a:r>
          </a:p>
          <a:p>
            <a:pPr algn="just"/>
            <a:r>
              <a:rPr lang="tr-TR" sz="1700" dirty="0">
                <a:latin typeface="Times New Roman" panose="02020603050405020304" pitchFamily="18" charset="0"/>
                <a:cs typeface="Times New Roman" panose="02020603050405020304" pitchFamily="18" charset="0"/>
              </a:rPr>
              <a:t>Yasaklı hâkimin verdiği </a:t>
            </a:r>
            <a:r>
              <a:rPr lang="tr-TR" sz="1700" b="1" i="1" dirty="0">
                <a:latin typeface="Times New Roman" panose="02020603050405020304" pitchFamily="18" charset="0"/>
                <a:cs typeface="Times New Roman" panose="02020603050405020304" pitchFamily="18" charset="0"/>
              </a:rPr>
              <a:t>hüküm ve kararlar</a:t>
            </a:r>
            <a:r>
              <a:rPr lang="tr-TR" sz="1700" i="1" dirty="0">
                <a:latin typeface="Times New Roman" panose="02020603050405020304" pitchFamily="18" charset="0"/>
                <a:cs typeface="Times New Roman" panose="02020603050405020304" pitchFamily="18" charset="0"/>
              </a:rPr>
              <a:t> ise her halde </a:t>
            </a:r>
            <a:r>
              <a:rPr lang="tr-TR" sz="1700" b="1" i="1" dirty="0">
                <a:latin typeface="Times New Roman" panose="02020603050405020304" pitchFamily="18" charset="0"/>
                <a:cs typeface="Times New Roman" panose="02020603050405020304" pitchFamily="18" charset="0"/>
              </a:rPr>
              <a:t>iptal edilecektir</a:t>
            </a:r>
            <a:r>
              <a:rPr lang="tr-TR" sz="1700" dirty="0">
                <a:latin typeface="Times New Roman" panose="02020603050405020304" pitchFamily="18" charset="0"/>
                <a:cs typeface="Times New Roman" panose="02020603050405020304" pitchFamily="18" charset="0"/>
              </a:rPr>
              <a:t> (bu halde hâkim yargılama giderlerine üst mahkeme tarafından mahkûm edilebilir, </a:t>
            </a:r>
            <a:r>
              <a:rPr lang="tr-TR" sz="1700" b="1" i="1" dirty="0">
                <a:latin typeface="Times New Roman" panose="02020603050405020304" pitchFamily="18" charset="0"/>
                <a:cs typeface="Times New Roman" panose="02020603050405020304" pitchFamily="18" charset="0"/>
              </a:rPr>
              <a:t>m. 35 f.1</a:t>
            </a:r>
            <a:r>
              <a:rPr lang="tr-TR" sz="1700" dirty="0">
                <a:latin typeface="Times New Roman" panose="02020603050405020304" pitchFamily="18" charset="0"/>
                <a:cs typeface="Times New Roman" panose="02020603050405020304" pitchFamily="18" charset="0"/>
              </a:rPr>
              <a:t>). </a:t>
            </a:r>
          </a:p>
          <a:p>
            <a:pPr algn="just"/>
            <a:r>
              <a:rPr lang="tr-TR" sz="1700" b="1" i="1" dirty="0">
                <a:latin typeface="Times New Roman" panose="02020603050405020304" pitchFamily="18" charset="0"/>
                <a:cs typeface="Times New Roman" panose="02020603050405020304" pitchFamily="18" charset="0"/>
              </a:rPr>
              <a:t>Tarafların yaptıkları usul işlemleri ise her halde geçerliliğini koruyacaktır. </a:t>
            </a:r>
            <a:endParaRPr lang="tr-TR" sz="1700" i="1" dirty="0">
              <a:latin typeface="Times New Roman" panose="02020603050405020304" pitchFamily="18" charset="0"/>
              <a:cs typeface="Times New Roman" panose="02020603050405020304" pitchFamily="18" charset="0"/>
            </a:endParaRPr>
          </a:p>
          <a:p>
            <a:endParaRPr lang="tr-TR" dirty="0"/>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052316C-0522-FEF4-80AD-686F8B468BF3}"/>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D9EC3220-F934-F48A-4FB9-F6B3ADC44736}"/>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066FAE3C-1181-0779-72B6-A4B301A567DA}"/>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C38E300D-6462-9472-B496-66843CD5A143}"/>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79306AE9-9F78-D96D-4750-4A9C7685E05A}"/>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2435769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4E5C6-C8E5-EC58-7F61-675A7FCCAEE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70AAD5F-44A1-6DEB-A24F-E168EEF09C84}"/>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51CAC303-5DB1-2E3A-23CD-CE2E16714989}"/>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Reddi (m.36)</a:t>
            </a:r>
          </a:p>
          <a:p>
            <a:pPr marL="0" indent="0" algn="just">
              <a:buNone/>
            </a:pPr>
            <a:endParaRPr lang="tr-TR" sz="1600" b="1" i="1" dirty="0">
              <a:latin typeface="Times New Roman" panose="02020603050405020304" pitchFamily="18" charset="0"/>
              <a:cs typeface="Times New Roman" panose="02020603050405020304" pitchFamily="18" charset="0"/>
            </a:endParaRPr>
          </a:p>
          <a:p>
            <a:r>
              <a:rPr lang="tr-TR" sz="2100" i="1" dirty="0">
                <a:latin typeface="Times New Roman" panose="02020603050405020304" pitchFamily="18" charset="0"/>
                <a:cs typeface="Times New Roman" panose="02020603050405020304" pitchFamily="18" charset="0"/>
              </a:rPr>
              <a:t>Hâkimin davada iki taraftan birine öğüt vermiş ya da yol göstermiş</a:t>
            </a:r>
            <a:r>
              <a:rPr lang="tr-TR" sz="2100" dirty="0">
                <a:latin typeface="Times New Roman" panose="02020603050405020304" pitchFamily="18" charset="0"/>
                <a:cs typeface="Times New Roman" panose="02020603050405020304" pitchFamily="18" charset="0"/>
              </a:rPr>
              <a:t> </a:t>
            </a:r>
            <a:r>
              <a:rPr lang="tr-TR" sz="2100" i="1" dirty="0">
                <a:latin typeface="Times New Roman" panose="02020603050405020304" pitchFamily="18" charset="0"/>
                <a:cs typeface="Times New Roman" panose="02020603050405020304" pitchFamily="18" charset="0"/>
              </a:rPr>
              <a:t>olması,</a:t>
            </a:r>
          </a:p>
          <a:p>
            <a:r>
              <a:rPr lang="tr-TR" sz="2100" i="1" dirty="0">
                <a:latin typeface="Times New Roman" panose="02020603050405020304" pitchFamily="18" charset="0"/>
                <a:cs typeface="Times New Roman" panose="02020603050405020304" pitchFamily="18" charset="0"/>
              </a:rPr>
              <a:t>Hâkimin davada iki taraftan birine veya üçüncü kişiye karşı, kanunen gerekmediği hâlde, görüşünü açıklamış olması,</a:t>
            </a:r>
          </a:p>
          <a:p>
            <a:r>
              <a:rPr lang="tr-TR" sz="2100" i="1" dirty="0">
                <a:latin typeface="Times New Roman" panose="02020603050405020304" pitchFamily="18" charset="0"/>
                <a:cs typeface="Times New Roman" panose="02020603050405020304" pitchFamily="18" charset="0"/>
              </a:rPr>
              <a:t>Hâkimin davada tanık veya bilirkişi olarak dinlenmiş veya hâkim ya da hakem sıfatıyla hareket etmiş olması; uyuşmazlıkta arabuluculuk veya </a:t>
            </a:r>
            <a:r>
              <a:rPr lang="tr-TR" sz="2100" i="1" dirty="0" err="1">
                <a:latin typeface="Times New Roman" panose="02020603050405020304" pitchFamily="18" charset="0"/>
                <a:cs typeface="Times New Roman" panose="02020603050405020304" pitchFamily="18" charset="0"/>
              </a:rPr>
              <a:t>uzlaştırmacılık</a:t>
            </a:r>
            <a:r>
              <a:rPr lang="tr-TR" sz="2100" i="1" dirty="0">
                <a:latin typeface="Times New Roman" panose="02020603050405020304" pitchFamily="18" charset="0"/>
                <a:cs typeface="Times New Roman" panose="02020603050405020304" pitchFamily="18" charset="0"/>
              </a:rPr>
              <a:t> yapmış bulunması,</a:t>
            </a:r>
          </a:p>
          <a:p>
            <a:r>
              <a:rPr lang="tr-TR" sz="2100" i="1" dirty="0">
                <a:latin typeface="Times New Roman" panose="02020603050405020304" pitchFamily="18" charset="0"/>
                <a:cs typeface="Times New Roman" panose="02020603050405020304" pitchFamily="18" charset="0"/>
              </a:rPr>
              <a:t>Davanın, hâkimin dördüncü derece de dâhil yansoy hısımlarına ait olması,</a:t>
            </a:r>
          </a:p>
          <a:p>
            <a:r>
              <a:rPr lang="tr-TR" sz="2100" i="1" dirty="0">
                <a:latin typeface="Times New Roman" panose="02020603050405020304" pitchFamily="18" charset="0"/>
                <a:cs typeface="Times New Roman" panose="02020603050405020304" pitchFamily="18" charset="0"/>
              </a:rPr>
              <a:t>Hâkimin dava esnasında, iki taraftan birisi ile davası veya aralarında bir düşmanlık bulunması.</a:t>
            </a:r>
            <a:endParaRPr lang="tr-TR" sz="2100" dirty="0">
              <a:latin typeface="Times New Roman" panose="02020603050405020304" pitchFamily="18" charset="0"/>
              <a:cs typeface="Times New Roman" panose="02020603050405020304" pitchFamily="18" charset="0"/>
            </a:endParaRPr>
          </a:p>
          <a:p>
            <a:pPr marL="0" indent="0">
              <a:buNone/>
            </a:pPr>
            <a:endParaRPr lang="tr-TR" dirty="0"/>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83FDDF0-AF35-B7AF-7FA5-0D35C41954DA}"/>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4D296F1B-19F4-BAD6-53D5-0F6EA684CB16}"/>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67158BC3-41DF-760D-855F-C827C34F827B}"/>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486EFC8F-FB5D-4ED6-9E13-E14EF6C877BD}"/>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6EB9E3A8-F8D8-5063-58BA-7390DF5D72EE}"/>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4173162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6CB2E-079D-D363-6B14-85AD6DC73CB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2DDF64C-9CD7-1030-2ECC-1374ACBCD10C}"/>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51516319-5B59-1C05-245B-6477FC0EDAC6}"/>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Reddi (m.38)</a:t>
            </a:r>
          </a:p>
          <a:p>
            <a:pPr marL="0" indent="0" algn="just">
              <a:buNone/>
            </a:pPr>
            <a:endParaRPr lang="tr-TR" sz="1600" b="1" i="1"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Ret talebinin ileri sürülmesi açısından üç unsur:</a:t>
            </a:r>
          </a:p>
          <a:p>
            <a:pPr marL="0" indent="0" algn="just">
              <a:buNone/>
            </a:pPr>
            <a:r>
              <a:rPr lang="tr-TR" sz="2400" dirty="0">
                <a:latin typeface="Times New Roman" panose="02020603050405020304" pitchFamily="18" charset="0"/>
                <a:cs typeface="Times New Roman" panose="02020603050405020304" pitchFamily="18" charset="0"/>
              </a:rPr>
              <a:t>• Ret talebini ileri sürebilecek </a:t>
            </a:r>
            <a:r>
              <a:rPr lang="tr-TR" sz="2400" i="1" dirty="0">
                <a:latin typeface="Times New Roman" panose="02020603050405020304" pitchFamily="18" charset="0"/>
                <a:cs typeface="Times New Roman" panose="02020603050405020304" pitchFamily="18" charset="0"/>
              </a:rPr>
              <a:t>kişi</a:t>
            </a:r>
          </a:p>
          <a:p>
            <a:pPr marL="0" indent="0" algn="just">
              <a:buNone/>
            </a:pPr>
            <a:r>
              <a:rPr lang="tr-TR" sz="2400" dirty="0">
                <a:latin typeface="Times New Roman" panose="02020603050405020304" pitchFamily="18" charset="0"/>
                <a:cs typeface="Times New Roman" panose="02020603050405020304" pitchFamily="18" charset="0"/>
              </a:rPr>
              <a:t>• Ret talebinin ileri sürülebileceği </a:t>
            </a:r>
            <a:r>
              <a:rPr lang="tr-TR" sz="2400" i="1" dirty="0">
                <a:latin typeface="Times New Roman" panose="02020603050405020304" pitchFamily="18" charset="0"/>
                <a:cs typeface="Times New Roman" panose="02020603050405020304" pitchFamily="18" charset="0"/>
              </a:rPr>
              <a:t>zaman </a:t>
            </a:r>
          </a:p>
          <a:p>
            <a:pPr marL="0" indent="0" algn="just">
              <a:buNone/>
            </a:pPr>
            <a:r>
              <a:rPr lang="tr-TR" sz="2400" dirty="0">
                <a:latin typeface="Times New Roman" panose="02020603050405020304" pitchFamily="18" charset="0"/>
                <a:cs typeface="Times New Roman" panose="02020603050405020304" pitchFamily="18" charset="0"/>
              </a:rPr>
              <a:t>• Ret talebinin ileri sürülme </a:t>
            </a:r>
            <a:r>
              <a:rPr lang="tr-TR" sz="2400" i="1" dirty="0">
                <a:latin typeface="Times New Roman" panose="02020603050405020304" pitchFamily="18" charset="0"/>
                <a:cs typeface="Times New Roman" panose="02020603050405020304" pitchFamily="18" charset="0"/>
              </a:rPr>
              <a:t>şekli</a:t>
            </a:r>
          </a:p>
          <a:p>
            <a:pPr marL="0" indent="0">
              <a:buNone/>
            </a:pPr>
            <a:endParaRPr lang="tr-TR" dirty="0"/>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25A9E2F5-3F93-6721-23FB-C26CC202D020}"/>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A1CEE219-C4C3-64BE-9142-F97175BC2EA3}"/>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48285316-F807-9EA3-C900-21CB17881E63}"/>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7C3D9A23-9E0F-3165-6DEC-DFF24D132320}"/>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EE54A7AC-6516-4C9E-56EE-EB71EA16A068}"/>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785480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95ABA-27CF-108B-EA34-08A6D669C38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C9ACD6C-D05F-8B7B-4B5B-8F78B11BFBFD}"/>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822FBC9B-45A3-CCD1-51B4-16AE75E3A35B}"/>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Reddi (m.38)</a:t>
            </a:r>
          </a:p>
          <a:p>
            <a:pPr marL="0" indent="0" algn="just">
              <a:buNone/>
            </a:pPr>
            <a:endParaRPr lang="tr-TR" sz="1600" b="1" i="1"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Kişi:</a:t>
            </a:r>
          </a:p>
          <a:p>
            <a:pPr marL="0" indent="0">
              <a:buNone/>
            </a:pPr>
            <a:r>
              <a:rPr lang="tr-TR" sz="1600" dirty="0">
                <a:latin typeface="Times New Roman" panose="02020603050405020304" pitchFamily="18" charset="0"/>
                <a:cs typeface="Times New Roman" panose="02020603050405020304" pitchFamily="18" charset="0"/>
              </a:rPr>
              <a:t>Taraf;</a:t>
            </a:r>
          </a:p>
          <a:p>
            <a:pPr marL="0" indent="0">
              <a:buNone/>
            </a:pP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fer’i</a:t>
            </a:r>
            <a:r>
              <a:rPr lang="tr-TR" sz="1600" dirty="0">
                <a:latin typeface="Times New Roman" panose="02020603050405020304" pitchFamily="18" charset="0"/>
                <a:cs typeface="Times New Roman" panose="02020603050405020304" pitchFamily="18" charset="0"/>
              </a:rPr>
              <a:t> müdahil; </a:t>
            </a:r>
          </a:p>
          <a:p>
            <a:pPr marL="0" indent="0">
              <a:buNone/>
            </a:pPr>
            <a:r>
              <a:rPr lang="tr-TR" sz="1600" dirty="0">
                <a:latin typeface="Times New Roman" panose="02020603050405020304" pitchFamily="18" charset="0"/>
                <a:cs typeface="Times New Roman" panose="02020603050405020304" pitchFamily="18" charset="0"/>
              </a:rPr>
              <a:t>mecburi dava arkadaşlığında tüm dava arkadaşları</a:t>
            </a:r>
          </a:p>
          <a:p>
            <a:pPr marL="0" indent="0">
              <a:buNone/>
            </a:pPr>
            <a:r>
              <a:rPr lang="tr-TR" sz="1600" dirty="0">
                <a:latin typeface="Times New Roman" panose="02020603050405020304" pitchFamily="18" charset="0"/>
                <a:cs typeface="Times New Roman" panose="02020603050405020304" pitchFamily="18" charset="0"/>
              </a:rPr>
              <a:t>İhtiyari dava arkadaşlığında her birisi kendi davası için</a:t>
            </a: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CED08216-6335-E9B9-F18A-74FC31809B4F}"/>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58D62E48-CF81-00D6-91A6-B34259A30BFE}"/>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8776E6ED-DA59-C14B-482E-D95751B4BB39}"/>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9BF8F531-4D2F-D755-B6A2-45C83AD4CF7B}"/>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DB0C1CD7-795B-C25D-7C15-732D539A724F}"/>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686570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AA5D4-C361-0442-53B0-38975A3506F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2FEEC19-C25F-5848-101E-F8A0E6D540DF}"/>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601DD7D-CE44-092C-704F-7F1FB33A3968}"/>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Reddi (m.38)</a:t>
            </a:r>
          </a:p>
          <a:p>
            <a:pPr marL="0" indent="0" algn="just">
              <a:buNone/>
            </a:pPr>
            <a:endParaRPr lang="tr-TR" sz="1600" b="1" i="1"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Zaman,</a:t>
            </a:r>
          </a:p>
          <a:p>
            <a:pPr marL="0" indent="0">
              <a:buNone/>
            </a:pPr>
            <a:endParaRPr lang="tr-TR"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Ret talebini, en geç ilk duruşmada ileri sürmesi gerekir.</a:t>
            </a:r>
          </a:p>
          <a:p>
            <a:pPr marL="0" indent="0">
              <a:buNone/>
            </a:pPr>
            <a:endParaRPr lang="tr-TR"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Ret sebebi davaya bakıldığı sırada öğrenilmişse ret talebi en geç öğrenmeden sonraki ilk duruşmada ve yeni bir </a:t>
            </a:r>
            <a:r>
              <a:rPr lang="tr-TR" sz="1600" dirty="0" err="1">
                <a:latin typeface="Times New Roman" panose="02020603050405020304" pitchFamily="18" charset="0"/>
                <a:cs typeface="Times New Roman" panose="02020603050405020304" pitchFamily="18" charset="0"/>
              </a:rPr>
              <a:t>usûl</a:t>
            </a:r>
            <a:r>
              <a:rPr lang="tr-TR" sz="1600" dirty="0">
                <a:latin typeface="Times New Roman" panose="02020603050405020304" pitchFamily="18" charset="0"/>
                <a:cs typeface="Times New Roman" panose="02020603050405020304" pitchFamily="18" charset="0"/>
              </a:rPr>
              <a:t> işlemi yapılmadan önce ileri sürülmelidir. Bu sürelere riayet edilmeksizin ileri sürülen ret talebi dinlenmeyecektir (HMK m. 38).</a:t>
            </a:r>
          </a:p>
          <a:p>
            <a:endParaRPr lang="tr-TR" sz="16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1E41AAE-847A-BF6E-E9D7-8E823AE5FAAE}"/>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6BF92AEA-C412-143B-8F2A-C4B6B98AF625}"/>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F0973A33-B3E9-682F-2E33-B9A2F835006B}"/>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3D8FD00B-FB63-EB12-803D-B68CEA47E800}"/>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5D765C95-2E2F-37BA-C1CF-F37911D6ED6B}"/>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369053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1A9C2-CCAF-F5B8-AA7A-AF268B30D78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0DA61A8-B845-5940-8AF4-D061CE51BCE5}"/>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54AE0CB8-531E-7F50-4A37-38301875DF2F}"/>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Reddi (m.38)</a:t>
            </a:r>
          </a:p>
          <a:p>
            <a:pPr marL="0" indent="0" algn="just">
              <a:buNone/>
            </a:pPr>
            <a:endParaRPr lang="tr-TR" sz="1600" b="1" i="1"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Şekil,</a:t>
            </a:r>
          </a:p>
          <a:p>
            <a:pPr marL="0" indent="0">
              <a:buNone/>
            </a:pPr>
            <a:endParaRPr lang="tr-TR"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Dilekçeyle</a:t>
            </a:r>
          </a:p>
          <a:p>
            <a:r>
              <a:rPr lang="tr-TR" sz="1600" dirty="0">
                <a:latin typeface="Times New Roman" panose="02020603050405020304" pitchFamily="18" charset="0"/>
                <a:cs typeface="Times New Roman" panose="02020603050405020304" pitchFamily="18" charset="0"/>
              </a:rPr>
              <a:t>Dilekçede vakıa ve bunların dayanağı olan delil ve emarelerin bulunması.</a:t>
            </a:r>
          </a:p>
          <a:p>
            <a:endParaRPr lang="tr-TR" sz="16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Vekil aracılığıyla talep edilmekteyse, vekaletnamesinde özel yetki gerekmektedir (HMK m. 74).</a:t>
            </a: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54737E53-17B7-6F72-616B-8514DE9C280B}"/>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691C5826-A17C-433B-2CCF-0F1D5D51DF8B}"/>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C5CB2926-0A11-B9BB-5547-4C46EBB09328}"/>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9DF59FCC-0379-C527-2E5A-3E3BB95D09D7}"/>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435E4729-460B-34E4-8371-2C93AE381694}"/>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1454096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fontScale="90000"/>
          </a:bodyPr>
          <a:lstStyle/>
          <a:p>
            <a:r>
              <a:rPr lang="tr-TR" i="1" dirty="0"/>
              <a:t>Yargı Görevlileri</a:t>
            </a:r>
            <a:br>
              <a:rPr lang="tr-TR" i="1" dirty="0"/>
            </a:br>
            <a:endParaRPr lang="tr-TR" i="1" dirty="0"/>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fontScale="77500" lnSpcReduction="20000"/>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sz="3400" dirty="0">
                <a:latin typeface="Times New Roman" panose="02020603050405020304" pitchFamily="18" charset="0"/>
                <a:cs typeface="Times New Roman" panose="02020603050405020304" pitchFamily="18" charset="0"/>
              </a:rPr>
              <a:t>01.01.2023 tarihinden itibaren hakimlik- savcılık mesleğine kabulden önce hakim ve savcı yardımcısı sıfatıyla üç yıl bir eğitim almaları ve görev ifa etmeleri düzenlenmiştir.</a:t>
            </a:r>
          </a:p>
          <a:p>
            <a:pPr algn="just">
              <a:buFont typeface="Arial" panose="020B0604020202020204" pitchFamily="34" charset="0"/>
              <a:buChar char="•"/>
            </a:pPr>
            <a:endParaRPr lang="tr-TR" sz="34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sz="3400" dirty="0">
                <a:latin typeface="Times New Roman" panose="02020603050405020304" pitchFamily="18" charset="0"/>
                <a:cs typeface="Times New Roman" panose="02020603050405020304" pitchFamily="18" charset="0"/>
              </a:rPr>
              <a:t>Hakim ve savcı yardımcılığı, temel eğitim dönemi, görev dönemi ve son eğitim döneminden oluşacaktır. Temel eğitim ve son eğitim dönemi Türkiye Adalet Akademisi tarafından verilmekte, görev dönemi ise fiilen yargı mercilerinde geçirilmektedir.</a:t>
            </a:r>
          </a:p>
          <a:p>
            <a:pPr algn="just">
              <a:buFont typeface="Arial" panose="020B0604020202020204" pitchFamily="34" charset="0"/>
              <a:buChar char="•"/>
            </a:pPr>
            <a:endParaRPr lang="tr-TR" sz="3400" dirty="0">
              <a:latin typeface="Times New Roman" panose="02020603050405020304" pitchFamily="18" charset="0"/>
              <a:cs typeface="Times New Roman" panose="02020603050405020304" pitchFamily="18" charset="0"/>
            </a:endParaRPr>
          </a:p>
          <a:p>
            <a:pPr algn="just"/>
            <a:endParaRPr lang="tr-TR" sz="1800" dirty="0">
              <a:ea typeface="Times New Roman" panose="02020603050405020304" pitchFamily="18" charset="0"/>
            </a:endParaRPr>
          </a:p>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146311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F0BC-794C-7DA1-D0B4-A2556C148D1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FECBEFB-EAE7-3B05-CF62-9898ED33D59D}"/>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2473CD45-3B5E-EA35-0D07-20C7700264CC}"/>
              </a:ext>
            </a:extLst>
          </p:cNvPr>
          <p:cNvSpPr>
            <a:spLocks noGrp="1"/>
          </p:cNvSpPr>
          <p:nvPr>
            <p:ph idx="1"/>
          </p:nvPr>
        </p:nvSpPr>
        <p:spPr>
          <a:xfrm>
            <a:off x="315687" y="1556657"/>
            <a:ext cx="8371114" cy="5014348"/>
          </a:xfrm>
        </p:spPr>
        <p:txBody>
          <a:bodyPr>
            <a:normAutofit fontScale="77500" lnSpcReduction="20000"/>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Reddi (m.38)</a:t>
            </a:r>
          </a:p>
          <a:p>
            <a:pPr marL="0" indent="0" algn="just">
              <a:buNone/>
            </a:pPr>
            <a:endParaRPr lang="tr-TR" sz="1600" b="1" i="1" dirty="0">
              <a:latin typeface="Times New Roman" panose="02020603050405020304" pitchFamily="18" charset="0"/>
              <a:cs typeface="Times New Roman" panose="02020603050405020304" pitchFamily="18" charset="0"/>
            </a:endParaRPr>
          </a:p>
          <a:p>
            <a:pPr marL="0" indent="0">
              <a:buNone/>
            </a:pPr>
            <a:r>
              <a:rPr lang="tr-TR" sz="1600" i="1" dirty="0">
                <a:latin typeface="Times New Roman" panose="02020603050405020304" pitchFamily="18" charset="0"/>
                <a:cs typeface="Times New Roman" panose="02020603050405020304" pitchFamily="18" charset="0"/>
              </a:rPr>
              <a:t>İnceleme,</a:t>
            </a:r>
          </a:p>
          <a:p>
            <a:pPr marL="0" indent="0">
              <a:buNone/>
            </a:pPr>
            <a:endParaRPr lang="tr-TR" sz="1600" dirty="0">
              <a:latin typeface="Times New Roman" panose="02020603050405020304" pitchFamily="18" charset="0"/>
              <a:cs typeface="Times New Roman" panose="02020603050405020304" pitchFamily="18" charset="0"/>
            </a:endParaRPr>
          </a:p>
          <a:p>
            <a:pPr marL="0" indent="0" algn="just">
              <a:buNone/>
            </a:pPr>
            <a:r>
              <a:rPr lang="tr-TR" sz="1700" i="1" dirty="0"/>
              <a:t>Hâkimi reddeden taraf, dilekçesini </a:t>
            </a:r>
            <a:r>
              <a:rPr lang="tr-TR" sz="1700" b="1" i="1" dirty="0"/>
              <a:t>karşı tarafa tebliğ ettirir. </a:t>
            </a:r>
            <a:r>
              <a:rPr lang="tr-TR" sz="1700" i="1" dirty="0"/>
              <a:t>Karşı taraf </a:t>
            </a:r>
            <a:r>
              <a:rPr lang="tr-TR" sz="1700" b="1" i="1" dirty="0"/>
              <a:t>bir hafta içinde </a:t>
            </a:r>
            <a:r>
              <a:rPr lang="tr-TR" sz="1700" i="1" dirty="0"/>
              <a:t>cevap verebilir. Bu süre geçtikten sonra yazı işleri müdürü tarafından ret dilekçesi, varsa karşı tarafın cevabı ve ekleri, dosya ile birlikte reddi istenen hâkime verilir. </a:t>
            </a:r>
            <a:r>
              <a:rPr lang="tr-TR" sz="1700" b="1" i="1" dirty="0"/>
              <a:t>Hâkim bir hafta içinde dosyayı inceler ve ret sebeplerinin kanuna uygun olup olmadığı hakkındaki düşüncesini yazı ile bildirerek, dosyayı hemen merciine gönderilmek üzere yazı işleri müdürüne verir</a:t>
            </a:r>
            <a:r>
              <a:rPr lang="tr-TR" sz="1700" i="1" dirty="0"/>
              <a:t>. Yazı işleri müdürü, yetkili mercie gönderir (m.40).</a:t>
            </a:r>
          </a:p>
          <a:p>
            <a:pPr marL="0" indent="0" algn="just">
              <a:buNone/>
            </a:pPr>
            <a:endParaRPr lang="tr-TR" sz="1700" i="1" dirty="0"/>
          </a:p>
          <a:p>
            <a:pPr marL="0" indent="0" algn="just">
              <a:buNone/>
            </a:pPr>
            <a:r>
              <a:rPr lang="tr-TR" sz="2100" dirty="0">
                <a:latin typeface="Times New Roman" panose="02020603050405020304" pitchFamily="18" charset="0"/>
                <a:cs typeface="Times New Roman" panose="02020603050405020304" pitchFamily="18" charset="0"/>
              </a:rPr>
              <a:t>Hâkimin gerek taraflarca reddedilmesi hâlinde ve gerekse bizzat çekilmesi hâlinde, ret talebinin kanuna uygun olup olmadığı hakkında karar verme yetkisi merciindir.!!!</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endParaRPr lang="tr-TR" sz="1700" i="1" dirty="0"/>
          </a:p>
          <a:p>
            <a:pPr marL="0" indent="0" algn="just">
              <a:buNone/>
            </a:pPr>
            <a:r>
              <a:rPr lang="tr-TR" sz="1800" i="1" dirty="0">
                <a:latin typeface="Times New Roman" panose="02020603050405020304" pitchFamily="18" charset="0"/>
                <a:cs typeface="Times New Roman" panose="02020603050405020304" pitchFamily="18" charset="0"/>
              </a:rPr>
              <a:t>Hâkim üç halde kendisi karar verir: </a:t>
            </a:r>
          </a:p>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i="1" dirty="0">
                <a:latin typeface="Times New Roman" panose="02020603050405020304" pitchFamily="18" charset="0"/>
                <a:cs typeface="Times New Roman" panose="02020603050405020304" pitchFamily="18" charset="0"/>
              </a:rPr>
              <a:t>Süresinde ret talebi ileri sürülmemişse,</a:t>
            </a:r>
          </a:p>
          <a:p>
            <a:pPr marL="0" lvl="0" indent="0">
              <a:buNone/>
            </a:pPr>
            <a:r>
              <a:rPr lang="tr-TR" sz="1800" i="1" dirty="0">
                <a:latin typeface="Times New Roman" panose="02020603050405020304" pitchFamily="18" charset="0"/>
                <a:cs typeface="Times New Roman" panose="02020603050405020304" pitchFamily="18" charset="0"/>
              </a:rPr>
              <a:t>ret sebebi ve bu sebebe ilişkin emare ve inandırıcı delil gösterilmemişse,</a:t>
            </a:r>
            <a:endParaRPr lang="tr-TR" sz="1800" dirty="0">
              <a:latin typeface="Times New Roman" panose="02020603050405020304" pitchFamily="18" charset="0"/>
              <a:cs typeface="Times New Roman" panose="02020603050405020304" pitchFamily="18" charset="0"/>
            </a:endParaRPr>
          </a:p>
          <a:p>
            <a:pPr marL="0" lvl="0" indent="0">
              <a:buNone/>
            </a:pPr>
            <a:r>
              <a:rPr lang="tr-TR" sz="1800" i="1" dirty="0">
                <a:latin typeface="Times New Roman" panose="02020603050405020304" pitchFamily="18" charset="0"/>
                <a:cs typeface="Times New Roman" panose="02020603050405020304" pitchFamily="18" charset="0"/>
              </a:rPr>
              <a:t>ret talebinin davayı uzatmak amacıyla yapıldığı açıkça anlaşılmaktaysa,</a:t>
            </a:r>
          </a:p>
          <a:p>
            <a:pPr marL="0" indent="0">
              <a:buNone/>
            </a:pPr>
            <a:endParaRPr lang="tr-TR" dirty="0"/>
          </a:p>
          <a:p>
            <a:pPr marL="0" indent="0" algn="just">
              <a:buNone/>
            </a:pPr>
            <a:r>
              <a:rPr lang="tr-TR" sz="2300" dirty="0">
                <a:latin typeface="Times New Roman" panose="02020603050405020304" pitchFamily="18" charset="0"/>
                <a:cs typeface="Times New Roman" panose="02020603050405020304" pitchFamily="18" charset="0"/>
              </a:rPr>
              <a:t>İlk derece mahkemesinde, hâkimin bu kararına karşı ancak hükümle birlikte istinaf yoluna başvurulabilir (HMK m. 41, III).</a:t>
            </a:r>
          </a:p>
          <a:p>
            <a:pPr marL="0" lv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700" i="1" dirty="0"/>
          </a:p>
          <a:p>
            <a:pPr marL="0" indent="0" algn="just">
              <a:buNone/>
            </a:pPr>
            <a:endParaRPr lang="tr-TR" sz="1700" i="1" dirty="0"/>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464786B-C3BB-0153-605F-25F87292ECA9}"/>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B3F3DB30-388F-2A5A-5936-35C51171B9D6}"/>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D2A1A8C9-0CE8-48A4-E431-9E3E66B126F5}"/>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DE56C5BA-599B-CA67-0CEE-7BA56BDBFDE6}"/>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55B62582-690F-F6DB-E4C6-7D6BC57A74E2}"/>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2422946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CB6D3-7CEA-86FC-A188-4F177B9C4E0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12CEFB3-B39F-6C24-F3DD-9121EA1BD6BD}"/>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A3261370-71B7-7C9F-AEB6-78D230B76D55}"/>
              </a:ext>
            </a:extLst>
          </p:cNvPr>
          <p:cNvSpPr>
            <a:spLocks noGrp="1"/>
          </p:cNvSpPr>
          <p:nvPr>
            <p:ph idx="1"/>
          </p:nvPr>
        </p:nvSpPr>
        <p:spPr>
          <a:xfrm>
            <a:off x="315687" y="1556657"/>
            <a:ext cx="8371114" cy="5014348"/>
          </a:xfrm>
        </p:spPr>
        <p:txBody>
          <a:bodyPr>
            <a:normAutofit fontScale="62500" lnSpcReduction="20000"/>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Reddi (m.40)</a:t>
            </a:r>
          </a:p>
          <a:p>
            <a:pPr marL="0" indent="0" algn="just">
              <a:buNone/>
            </a:pPr>
            <a:endParaRPr lang="tr-TR" sz="2900" b="1" i="1" dirty="0">
              <a:latin typeface="Times New Roman" panose="02020603050405020304" pitchFamily="18" charset="0"/>
              <a:cs typeface="Times New Roman" panose="02020603050405020304" pitchFamily="18" charset="0"/>
            </a:endParaRPr>
          </a:p>
          <a:p>
            <a:pPr marL="0" indent="0">
              <a:buNone/>
            </a:pPr>
            <a:r>
              <a:rPr lang="tr-TR" sz="2900" b="1" dirty="0">
                <a:latin typeface="Times New Roman" panose="02020603050405020304" pitchFamily="18" charset="0"/>
                <a:cs typeface="Times New Roman" panose="02020603050405020304" pitchFamily="18" charset="0"/>
              </a:rPr>
              <a:t>MADDE 40-</a:t>
            </a:r>
            <a:r>
              <a:rPr lang="tr-TR" sz="2900" dirty="0">
                <a:latin typeface="Times New Roman" panose="02020603050405020304" pitchFamily="18" charset="0"/>
                <a:cs typeface="Times New Roman" panose="02020603050405020304" pitchFamily="18" charset="0"/>
              </a:rPr>
              <a:t> (1) Hâkimin reddi talebi, </a:t>
            </a:r>
            <a:r>
              <a:rPr lang="tr-TR" sz="2900" u="sng" dirty="0">
                <a:latin typeface="Times New Roman" panose="02020603050405020304" pitchFamily="18" charset="0"/>
                <a:cs typeface="Times New Roman" panose="02020603050405020304" pitchFamily="18" charset="0"/>
              </a:rPr>
              <a:t>reddi istenen hâkim katılmaksızın mensup olduğu mahkemece incelenir.</a:t>
            </a:r>
          </a:p>
          <a:p>
            <a:pPr marL="0" indent="0">
              <a:buNone/>
            </a:pPr>
            <a:r>
              <a:rPr lang="tr-TR" sz="2900" dirty="0">
                <a:latin typeface="Times New Roman" panose="02020603050405020304" pitchFamily="18" charset="0"/>
                <a:cs typeface="Times New Roman" panose="02020603050405020304" pitchFamily="18" charset="0"/>
              </a:rPr>
              <a:t>(2) Reddedilen hâkimin katılmamasından dolayı mahkeme toplanamıyor ya da mahkeme tek hâkimden oluşuyor ise </a:t>
            </a:r>
            <a:r>
              <a:rPr lang="tr-TR" sz="2900" u="sng" dirty="0">
                <a:latin typeface="Times New Roman" panose="02020603050405020304" pitchFamily="18" charset="0"/>
                <a:cs typeface="Times New Roman" panose="02020603050405020304" pitchFamily="18" charset="0"/>
              </a:rPr>
              <a:t>ret talebi, o yerde asliye hukuk hâkimliği görevini yapan diğer mahkeme </a:t>
            </a:r>
            <a:r>
              <a:rPr lang="tr-TR" sz="2900" dirty="0">
                <a:latin typeface="Times New Roman" panose="02020603050405020304" pitchFamily="18" charset="0"/>
                <a:cs typeface="Times New Roman" panose="02020603050405020304" pitchFamily="18" charset="0"/>
              </a:rPr>
              <a:t>veya hâkim tarafından incelenir. </a:t>
            </a:r>
            <a:r>
              <a:rPr lang="tr-TR" sz="2900" u="sng" dirty="0">
                <a:latin typeface="Times New Roman" panose="02020603050405020304" pitchFamily="18" charset="0"/>
                <a:cs typeface="Times New Roman" panose="02020603050405020304" pitchFamily="18" charset="0"/>
              </a:rPr>
              <a:t>O yerde, asliye hukuk hâkimliği görevi tek hâkim tarafından yerine getiriliyorsa, o hâkim hakkındaki ret talebi, asliye ceza hâkimi varsa onun tarafından, y</a:t>
            </a:r>
            <a:r>
              <a:rPr lang="tr-TR" sz="2900" dirty="0">
                <a:latin typeface="Times New Roman" panose="02020603050405020304" pitchFamily="18" charset="0"/>
                <a:cs typeface="Times New Roman" panose="02020603050405020304" pitchFamily="18" charset="0"/>
              </a:rPr>
              <a:t>oksa en yakın asliye hukuk mahkemesince incelenir.</a:t>
            </a:r>
          </a:p>
          <a:p>
            <a:pPr marL="0" indent="0">
              <a:buNone/>
            </a:pPr>
            <a:r>
              <a:rPr lang="tr-TR" sz="2900" dirty="0">
                <a:latin typeface="Times New Roman" panose="02020603050405020304" pitchFamily="18" charset="0"/>
                <a:cs typeface="Times New Roman" panose="02020603050405020304" pitchFamily="18" charset="0"/>
              </a:rPr>
              <a:t>(3) </a:t>
            </a:r>
            <a:r>
              <a:rPr lang="tr-TR" sz="2900" u="sng" dirty="0">
                <a:latin typeface="Times New Roman" panose="02020603050405020304" pitchFamily="18" charset="0"/>
                <a:cs typeface="Times New Roman" panose="02020603050405020304" pitchFamily="18" charset="0"/>
              </a:rPr>
              <a:t>Sulh hukuk hâkimi reddedildiği takdirde, ret talebi, o yerdeki diğer sulh hukuk hâkimi tarafından incelenir. </a:t>
            </a:r>
            <a:r>
              <a:rPr lang="tr-TR" sz="2900" dirty="0">
                <a:latin typeface="Times New Roman" panose="02020603050405020304" pitchFamily="18" charset="0"/>
                <a:cs typeface="Times New Roman" panose="02020603050405020304" pitchFamily="18" charset="0"/>
              </a:rPr>
              <a:t>O yerde, </a:t>
            </a:r>
            <a:r>
              <a:rPr lang="tr-TR" sz="2900" u="sng" dirty="0">
                <a:latin typeface="Times New Roman" panose="02020603050405020304" pitchFamily="18" charset="0"/>
                <a:cs typeface="Times New Roman" panose="02020603050405020304" pitchFamily="18" charset="0"/>
              </a:rPr>
              <a:t>sulh hukuk hâkimliği görevi tek hâkim tarafından yerine getiriliyorsa, o hâkim hakkındaki ret talebi, bulunma sıralarına göre; o yerdeki sulh ceza hâkimi,</a:t>
            </a:r>
            <a:r>
              <a:rPr lang="tr-TR" sz="2900" dirty="0">
                <a:latin typeface="Times New Roman" panose="02020603050405020304" pitchFamily="18" charset="0"/>
                <a:cs typeface="Times New Roman" panose="02020603050405020304" pitchFamily="18" charset="0"/>
              </a:rPr>
              <a:t> </a:t>
            </a:r>
            <a:r>
              <a:rPr lang="tr-TR" sz="2900" u="sng" dirty="0">
                <a:latin typeface="Times New Roman" panose="02020603050405020304" pitchFamily="18" charset="0"/>
                <a:cs typeface="Times New Roman" panose="02020603050405020304" pitchFamily="18" charset="0"/>
              </a:rPr>
              <a:t>asliye hukuk hâkimi</a:t>
            </a:r>
            <a:r>
              <a:rPr lang="tr-TR" sz="2900" dirty="0">
                <a:latin typeface="Times New Roman" panose="02020603050405020304" pitchFamily="18" charset="0"/>
                <a:cs typeface="Times New Roman" panose="02020603050405020304" pitchFamily="18" charset="0"/>
              </a:rPr>
              <a:t>, </a:t>
            </a:r>
            <a:r>
              <a:rPr lang="tr-TR" sz="2900" u="sng" dirty="0">
                <a:latin typeface="Times New Roman" panose="02020603050405020304" pitchFamily="18" charset="0"/>
                <a:cs typeface="Times New Roman" panose="02020603050405020304" pitchFamily="18" charset="0"/>
              </a:rPr>
              <a:t>asliye ceza hâkimi</a:t>
            </a:r>
            <a:r>
              <a:rPr lang="tr-TR" sz="2900" dirty="0">
                <a:latin typeface="Times New Roman" panose="02020603050405020304" pitchFamily="18" charset="0"/>
                <a:cs typeface="Times New Roman" panose="02020603050405020304" pitchFamily="18" charset="0"/>
              </a:rPr>
              <a:t>, bunların da bulunmaması hâlinde, </a:t>
            </a:r>
            <a:r>
              <a:rPr lang="tr-TR" sz="2900" u="sng" dirty="0">
                <a:latin typeface="Times New Roman" panose="02020603050405020304" pitchFamily="18" charset="0"/>
                <a:cs typeface="Times New Roman" panose="02020603050405020304" pitchFamily="18" charset="0"/>
              </a:rPr>
              <a:t>en yakın yerdeki sulh hukuk hâkimi tarafından </a:t>
            </a:r>
            <a:r>
              <a:rPr lang="tr-TR" sz="2900" dirty="0">
                <a:latin typeface="Times New Roman" panose="02020603050405020304" pitchFamily="18" charset="0"/>
                <a:cs typeface="Times New Roman" panose="02020603050405020304" pitchFamily="18" charset="0"/>
              </a:rPr>
              <a:t>incelenir.</a:t>
            </a:r>
          </a:p>
          <a:p>
            <a:pPr marL="0" indent="0">
              <a:buNone/>
            </a:pPr>
            <a:r>
              <a:rPr lang="tr-TR" sz="2900" dirty="0">
                <a:latin typeface="Times New Roman" panose="02020603050405020304" pitchFamily="18" charset="0"/>
                <a:cs typeface="Times New Roman" panose="02020603050405020304" pitchFamily="18" charset="0"/>
              </a:rPr>
              <a:t>(4) Bölge adliye mahkemesi hukuk dairelerinin başkan ve üyelerinin reddi talebi, reddedilen başkan ve üye katılmaksızın görevli olduğu dairece karara bağlanır. Hukuk dairelerinin toplanmasını engelleyecek şekildeki toplu ret talepleri dinlenmez.</a:t>
            </a: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322ED71-12B3-CA80-F878-AA21E37253A2}"/>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B123E8CD-BB9C-1969-AFEB-D16E1E08461B}"/>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6AFCF93A-EA95-6DD3-8E88-F9E6E3F6B3A5}"/>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8040C5AB-1C81-B732-64E2-811F44A11F6E}"/>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F3F3F1AE-F9AB-B116-AEDB-1BEFF12D4F3A}"/>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4218252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175C9-7B97-7ADD-A595-EE4815D86B2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8253DE4-AD88-E722-FB67-EB3889B40C9A}"/>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5B716EDE-40E3-CE23-87F9-714DC3C89C64}"/>
              </a:ext>
            </a:extLst>
          </p:cNvPr>
          <p:cNvSpPr>
            <a:spLocks noGrp="1"/>
          </p:cNvSpPr>
          <p:nvPr>
            <p:ph idx="1"/>
          </p:nvPr>
        </p:nvSpPr>
        <p:spPr>
          <a:xfrm>
            <a:off x="315687" y="1556657"/>
            <a:ext cx="8371114" cy="5014348"/>
          </a:xfrm>
        </p:spPr>
        <p:txBody>
          <a:bodyPr>
            <a:normAutofit fontScale="77500" lnSpcReduction="20000"/>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Reddi (m.42)</a:t>
            </a:r>
          </a:p>
          <a:p>
            <a:pPr marL="0" indent="0" algn="just">
              <a:buNone/>
            </a:pPr>
            <a:endParaRPr lang="tr-TR" sz="1600" b="1" i="1" dirty="0">
              <a:latin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Ret talebi kendisine gelen mahkeme (merci), incelemesini dosya üzerinden, gerekliyse duruşmalı olarak yapar ( m. 42). </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Ret sebepleri hakkında yemin teklif olunamaz (m. 42). Ret sebebinin muhtemel görülmesi (yaklaşık ispat) hâlinde merci ret talebini kabul eder (m. 42). </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Reddi istenen hâkim, ret hakkında mercii tarafından karar verilinceye kadar </a:t>
            </a:r>
            <a:r>
              <a:rPr lang="tr-TR" sz="2100" u="sng" dirty="0">
                <a:latin typeface="Times New Roman" panose="02020603050405020304" pitchFamily="18" charset="0"/>
                <a:cs typeface="Times New Roman" panose="02020603050405020304" pitchFamily="18" charset="0"/>
              </a:rPr>
              <a:t>-gecikmesinde zarar ve sakınca olacağı düşünülen iş ve davalar hariç olmak üzere, </a:t>
            </a:r>
            <a:r>
              <a:rPr lang="tr-TR" sz="2100" dirty="0">
                <a:latin typeface="Times New Roman" panose="02020603050405020304" pitchFamily="18" charset="0"/>
                <a:cs typeface="Times New Roman" panose="02020603050405020304" pitchFamily="18" charset="0"/>
              </a:rPr>
              <a:t>o davaya bakamayacak, katkı ve müdahalede bulunamayacaktır (m. 42). Daha önce hakkındaki ret talebi mercice reddolunan hâkimin, aynı durum ve olaylara dayanarak yeniden reddedilmesi hâli, hâkimin davaya bakmasına engel oluşturmaz.</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m. 42’nin devamı:</a:t>
            </a:r>
          </a:p>
          <a:p>
            <a:pPr marL="0" indent="0" algn="just">
              <a:buNone/>
            </a:pPr>
            <a:r>
              <a:rPr lang="tr-TR" sz="1500" i="1" dirty="0">
                <a:latin typeface="Times New Roman" panose="02020603050405020304" pitchFamily="18" charset="0"/>
                <a:cs typeface="Times New Roman" panose="02020603050405020304" pitchFamily="18" charset="0"/>
              </a:rPr>
              <a:t>(5) Ret talebinin merci tarafından kabul edilmemesi hâlinde, reddi istenen hâkim davaya bakmaya devam eder.</a:t>
            </a:r>
          </a:p>
          <a:p>
            <a:pPr marL="0" indent="0" algn="just">
              <a:buNone/>
            </a:pPr>
            <a:r>
              <a:rPr lang="tr-TR" sz="1500" i="1" dirty="0">
                <a:latin typeface="Times New Roman" panose="02020603050405020304" pitchFamily="18" charset="0"/>
                <a:cs typeface="Times New Roman" panose="02020603050405020304" pitchFamily="18" charset="0"/>
              </a:rPr>
              <a:t>(6) Ret talebinin, </a:t>
            </a:r>
            <a:r>
              <a:rPr lang="tr-TR" sz="1500" i="1" dirty="0" err="1">
                <a:latin typeface="Times New Roman" panose="02020603050405020304" pitchFamily="18" charset="0"/>
                <a:cs typeface="Times New Roman" panose="02020603050405020304" pitchFamily="18" charset="0"/>
              </a:rPr>
              <a:t>kötüniyetle</a:t>
            </a:r>
            <a:r>
              <a:rPr lang="tr-TR" sz="1500" i="1" dirty="0">
                <a:latin typeface="Times New Roman" panose="02020603050405020304" pitchFamily="18" charset="0"/>
                <a:cs typeface="Times New Roman" panose="02020603050405020304" pitchFamily="18" charset="0"/>
              </a:rPr>
              <a:t> yapıldığının anlaşılması ve esas yönünden kabul edilmemesi hâlinde, talepte bulunanların her biri hakkında </a:t>
            </a:r>
            <a:r>
              <a:rPr lang="tr-TR" sz="1500" i="1" dirty="0" err="1">
                <a:latin typeface="Times New Roman" panose="02020603050405020304" pitchFamily="18" charset="0"/>
                <a:cs typeface="Times New Roman" panose="02020603050405020304" pitchFamily="18" charset="0"/>
              </a:rPr>
              <a:t>beşyüz</a:t>
            </a:r>
            <a:r>
              <a:rPr lang="tr-TR" sz="1500" i="1" dirty="0">
                <a:latin typeface="Times New Roman" panose="02020603050405020304" pitchFamily="18" charset="0"/>
                <a:cs typeface="Times New Roman" panose="02020603050405020304" pitchFamily="18" charset="0"/>
              </a:rPr>
              <a:t> Türk Lirasından </a:t>
            </a:r>
            <a:r>
              <a:rPr lang="tr-TR" sz="1500" i="1" dirty="0" err="1">
                <a:latin typeface="Times New Roman" panose="02020603050405020304" pitchFamily="18" charset="0"/>
                <a:cs typeface="Times New Roman" panose="02020603050405020304" pitchFamily="18" charset="0"/>
              </a:rPr>
              <a:t>beşbin</a:t>
            </a:r>
            <a:r>
              <a:rPr lang="tr-TR" sz="1500" i="1" dirty="0">
                <a:latin typeface="Times New Roman" panose="02020603050405020304" pitchFamily="18" charset="0"/>
                <a:cs typeface="Times New Roman" panose="02020603050405020304" pitchFamily="18" charset="0"/>
              </a:rPr>
              <a:t> Türk Lirasına kadar disiplin para cezasına hükmolunur.</a:t>
            </a:r>
          </a:p>
          <a:p>
            <a:pPr marL="0" indent="0" algn="just">
              <a:buNone/>
            </a:pPr>
            <a:r>
              <a:rPr lang="tr-TR" sz="1500" i="1" dirty="0">
                <a:latin typeface="Times New Roman" panose="02020603050405020304" pitchFamily="18" charset="0"/>
                <a:cs typeface="Times New Roman" panose="02020603050405020304" pitchFamily="18" charset="0"/>
              </a:rPr>
              <a:t>(7) Hâkim hakkında aynı davada aynı tarafça ileri sürülen ret talebinin reddi hâlinde verilecek disiplin para cezası, bir önceki disiplin para cezasının iki katından az olamaz.</a:t>
            </a:r>
          </a:p>
          <a:p>
            <a:pPr marL="0" indent="0" algn="just">
              <a:buNone/>
            </a:pPr>
            <a:r>
              <a:rPr lang="tr-TR" sz="1500" i="1" dirty="0">
                <a:latin typeface="Times New Roman" panose="02020603050405020304" pitchFamily="18" charset="0"/>
                <a:cs typeface="Times New Roman" panose="02020603050405020304" pitchFamily="18" charset="0"/>
              </a:rPr>
              <a:t>(8) Disiplin para cezasının tahsili için, davaya bakan mahkeme, dosyanın geliş tarihinden başlayarak iki hafta</a:t>
            </a:r>
            <a:r>
              <a:rPr lang="tr-TR" sz="1500" b="1" i="1" dirty="0">
                <a:latin typeface="Times New Roman" panose="02020603050405020304" pitchFamily="18" charset="0"/>
                <a:cs typeface="Times New Roman" panose="02020603050405020304" pitchFamily="18" charset="0"/>
              </a:rPr>
              <a:t> </a:t>
            </a:r>
            <a:r>
              <a:rPr lang="tr-TR" sz="1500" i="1" dirty="0">
                <a:latin typeface="Times New Roman" panose="02020603050405020304" pitchFamily="18" charset="0"/>
                <a:cs typeface="Times New Roman" panose="02020603050405020304" pitchFamily="18" charset="0"/>
              </a:rPr>
              <a:t>içinde gereğini yapar.</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sz="2900" b="1" dirty="0">
              <a:latin typeface="Times New Roman" panose="02020603050405020304" pitchFamily="18" charset="0"/>
              <a:cs typeface="Times New Roman" panose="02020603050405020304" pitchFamily="18" charset="0"/>
            </a:endParaRPr>
          </a:p>
          <a:p>
            <a:pPr marL="0" indent="0">
              <a:buNone/>
            </a:pPr>
            <a:endParaRPr lang="tr-TR" sz="29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8F4EA2CD-407A-86BA-7669-6D746735A3F6}"/>
              </a:ext>
            </a:extLst>
          </p:cNvPr>
          <p:cNvSpPr txBox="1"/>
          <p:nvPr/>
        </p:nvSpPr>
        <p:spPr>
          <a:xfrm>
            <a:off x="585417" y="2640815"/>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A34FCD4E-B38E-A798-63E3-47FABB45A011}"/>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8FA4B9FF-0953-BC8A-261B-F4789E9A504A}"/>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6D904FB1-D825-7533-B3F8-5FD3A5C20F32}"/>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B19D306A-9925-9D61-4074-9F6C5C97A339}"/>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34794959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45FE9-AC57-10A2-183B-D033D1BE975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8E773F9-95F0-A778-6E5D-45E9F8E499FE}"/>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D77DD199-2054-4DEF-767D-450B6F038846}"/>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Hâkimin Reddi (m.43)</a:t>
            </a:r>
          </a:p>
          <a:p>
            <a:pPr marL="0" indent="0" algn="just">
              <a:buNone/>
            </a:pPr>
            <a:endParaRPr lang="tr-TR" sz="1700" b="1" i="1" dirty="0">
              <a:latin typeface="Times New Roman" panose="02020603050405020304" pitchFamily="18" charset="0"/>
              <a:cs typeface="Times New Roman" panose="02020603050405020304" pitchFamily="18" charset="0"/>
            </a:endParaRPr>
          </a:p>
          <a:p>
            <a:pPr marL="0" indent="0" algn="just">
              <a:buNone/>
            </a:pPr>
            <a:r>
              <a:rPr lang="tr-TR" sz="1700" dirty="0">
                <a:latin typeface="Times New Roman" panose="02020603050405020304" pitchFamily="18" charset="0"/>
                <a:cs typeface="Times New Roman" panose="02020603050405020304" pitchFamily="18" charset="0"/>
              </a:rPr>
              <a:t>(1) Esas hüküm bakımından </a:t>
            </a:r>
            <a:r>
              <a:rPr lang="tr-TR" sz="1700" u="sng" dirty="0">
                <a:latin typeface="Times New Roman" panose="02020603050405020304" pitchFamily="18" charset="0"/>
                <a:cs typeface="Times New Roman" panose="02020603050405020304" pitchFamily="18" charset="0"/>
              </a:rPr>
              <a:t>istinaf yolu kapalı bulunan </a:t>
            </a:r>
            <a:r>
              <a:rPr lang="tr-TR" sz="1700" dirty="0">
                <a:latin typeface="Times New Roman" panose="02020603050405020304" pitchFamily="18" charset="0"/>
                <a:cs typeface="Times New Roman" panose="02020603050405020304" pitchFamily="18" charset="0"/>
              </a:rPr>
              <a:t>dava ve işlerde, hâkimin reddi talebiyle ilgili merci kararları kesindir.</a:t>
            </a:r>
          </a:p>
          <a:p>
            <a:pPr marL="0" indent="0" algn="just">
              <a:buNone/>
            </a:pPr>
            <a:r>
              <a:rPr lang="tr-TR" sz="1700" dirty="0">
                <a:latin typeface="Times New Roman" panose="02020603050405020304" pitchFamily="18" charset="0"/>
                <a:cs typeface="Times New Roman" panose="02020603050405020304" pitchFamily="18" charset="0"/>
              </a:rPr>
              <a:t>(2) Esas hüküm bakımından </a:t>
            </a:r>
            <a:r>
              <a:rPr lang="tr-TR" sz="1700" u="sng" dirty="0">
                <a:latin typeface="Times New Roman" panose="02020603050405020304" pitchFamily="18" charset="0"/>
                <a:cs typeface="Times New Roman" panose="02020603050405020304" pitchFamily="18" charset="0"/>
              </a:rPr>
              <a:t>istinaf yolu açık bulunan dava ve işlerde ise </a:t>
            </a:r>
            <a:r>
              <a:rPr lang="tr-TR" sz="1700" dirty="0">
                <a:latin typeface="Times New Roman" panose="02020603050405020304" pitchFamily="18" charset="0"/>
                <a:cs typeface="Times New Roman" panose="02020603050405020304" pitchFamily="18" charset="0"/>
              </a:rPr>
              <a:t>ret talebi hakkındaki merci kararlarına karşı (…) tebliği tarihinden itibaren iki hafta içinde istinaf yoluna başvurulabilir; bu hâlde 347 </a:t>
            </a:r>
            <a:r>
              <a:rPr lang="tr-TR" sz="1700" dirty="0" err="1">
                <a:latin typeface="Times New Roman" panose="02020603050405020304" pitchFamily="18" charset="0"/>
                <a:cs typeface="Times New Roman" panose="02020603050405020304" pitchFamily="18" charset="0"/>
              </a:rPr>
              <a:t>nci</a:t>
            </a:r>
            <a:r>
              <a:rPr lang="tr-TR" sz="1700" b="1" dirty="0">
                <a:latin typeface="Times New Roman" panose="02020603050405020304" pitchFamily="18" charset="0"/>
                <a:cs typeface="Times New Roman" panose="02020603050405020304" pitchFamily="18" charset="0"/>
              </a:rPr>
              <a:t> </a:t>
            </a:r>
            <a:r>
              <a:rPr lang="tr-TR" sz="1700" dirty="0">
                <a:latin typeface="Times New Roman" panose="02020603050405020304" pitchFamily="18" charset="0"/>
                <a:cs typeface="Times New Roman" panose="02020603050405020304" pitchFamily="18" charset="0"/>
              </a:rPr>
              <a:t>madde</a:t>
            </a:r>
            <a:r>
              <a:rPr lang="tr-TR" sz="1700" b="1" dirty="0">
                <a:latin typeface="Times New Roman" panose="02020603050405020304" pitchFamily="18" charset="0"/>
                <a:cs typeface="Times New Roman" panose="02020603050405020304" pitchFamily="18" charset="0"/>
              </a:rPr>
              <a:t> </a:t>
            </a:r>
            <a:r>
              <a:rPr lang="tr-TR" sz="1700" dirty="0">
                <a:latin typeface="Times New Roman" panose="02020603050405020304" pitchFamily="18" charset="0"/>
                <a:cs typeface="Times New Roman" panose="02020603050405020304" pitchFamily="18" charset="0"/>
              </a:rPr>
              <a:t>hükmü uygulanmaz. Bölge adliye mahkemesinin bu husustaki kararları kesindir.</a:t>
            </a:r>
          </a:p>
          <a:p>
            <a:pPr marL="0" indent="0" algn="just">
              <a:buNone/>
            </a:pPr>
            <a:r>
              <a:rPr lang="tr-TR" sz="1700" dirty="0">
                <a:latin typeface="Times New Roman" panose="02020603050405020304" pitchFamily="18" charset="0"/>
                <a:cs typeface="Times New Roman" panose="02020603050405020304" pitchFamily="18" charset="0"/>
              </a:rPr>
              <a:t>(3) Ret talebinin reddine ilişkin merci kararının bölge adliye mahkemesince uygun bulunmayarak kaldırılması veya ret talebinin kabulüne ilişkin merci kararının bölge adliye mahkemesince uygun bulunması hâlinde, </a:t>
            </a:r>
            <a:r>
              <a:rPr lang="tr-TR" sz="1700" b="1" dirty="0">
                <a:latin typeface="Times New Roman" panose="02020603050405020304" pitchFamily="18" charset="0"/>
                <a:cs typeface="Times New Roman" panose="02020603050405020304" pitchFamily="18" charset="0"/>
              </a:rPr>
              <a:t>ret sebebinin doğduğu tarihten itibaren reddedilen hâkimce yapılmış olan ve ret talebinde bulunan tarafça itiraz edilen esasa etkili işlemler, </a:t>
            </a:r>
            <a:r>
              <a:rPr lang="tr-TR" sz="1700" dirty="0">
                <a:latin typeface="Times New Roman" panose="02020603050405020304" pitchFamily="18" charset="0"/>
                <a:cs typeface="Times New Roman" panose="02020603050405020304" pitchFamily="18" charset="0"/>
              </a:rPr>
              <a:t>davaya daha sonra bakacak hâkim tarafından iptal olunur. </a:t>
            </a:r>
          </a:p>
          <a:p>
            <a:pPr marL="0" indent="0" algn="just">
              <a:buNone/>
            </a:pPr>
            <a:r>
              <a:rPr lang="tr-TR" sz="1700" dirty="0">
                <a:latin typeface="Times New Roman" panose="02020603050405020304" pitchFamily="18" charset="0"/>
                <a:cs typeface="Times New Roman" panose="02020603050405020304" pitchFamily="18" charset="0"/>
              </a:rPr>
              <a:t>Taraf usul işlemleri ise geçerli </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sz="2900" b="1" dirty="0">
              <a:latin typeface="Times New Roman" panose="02020603050405020304" pitchFamily="18" charset="0"/>
              <a:cs typeface="Times New Roman" panose="02020603050405020304" pitchFamily="18" charset="0"/>
            </a:endParaRPr>
          </a:p>
          <a:p>
            <a:pPr marL="0" indent="0">
              <a:buNone/>
            </a:pPr>
            <a:endParaRPr lang="tr-TR" sz="29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4" name="Rectangle 1">
            <a:extLst>
              <a:ext uri="{FF2B5EF4-FFF2-40B4-BE49-F238E27FC236}">
                <a16:creationId xmlns:a16="http://schemas.microsoft.com/office/drawing/2014/main" id="{4EAB5278-E240-D7C8-23DA-034B750A620F}"/>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FED9778A-983B-5BFD-76DA-C701106804E8}"/>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96A1DAEC-580D-476E-B749-5AAB777484AC}"/>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16279BEE-46F1-60BE-E4F6-9A17D2BC4846}"/>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17123081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939AA-4FAD-16F6-DE42-D1CCF098061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7F46F9C-EABC-1FD0-1DDA-4AA8B14D053A}"/>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8E5D3925-7BF8-FACD-86BD-2752A2028654}"/>
              </a:ext>
            </a:extLst>
          </p:cNvPr>
          <p:cNvSpPr>
            <a:spLocks noGrp="1"/>
          </p:cNvSpPr>
          <p:nvPr>
            <p:ph idx="1"/>
          </p:nvPr>
        </p:nvSpPr>
        <p:spPr>
          <a:xfrm>
            <a:off x="315687" y="1556657"/>
            <a:ext cx="8371114" cy="5014348"/>
          </a:xfrm>
        </p:spPr>
        <p:txBody>
          <a:bodyPr>
            <a:normAutofit lnSpcReduction="10000"/>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b="1" i="1" dirty="0">
                <a:latin typeface="Times New Roman" panose="02020603050405020304" pitchFamily="18" charset="0"/>
                <a:cs typeface="Times New Roman" panose="02020603050405020304" pitchFamily="18" charset="0"/>
              </a:rPr>
              <a:t>Hâkimin Reddi (m.43)</a:t>
            </a: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r>
              <a:rPr lang="tr-TR" sz="1800" i="1" dirty="0">
                <a:latin typeface="Times New Roman" panose="02020603050405020304" pitchFamily="18" charset="0"/>
                <a:cs typeface="Times New Roman" panose="02020603050405020304" pitchFamily="18" charset="0"/>
              </a:rPr>
              <a:t>(1) Esas hüküm bakımından </a:t>
            </a:r>
            <a:r>
              <a:rPr lang="tr-TR" sz="1800" i="1" u="sng" dirty="0">
                <a:latin typeface="Times New Roman" panose="02020603050405020304" pitchFamily="18" charset="0"/>
                <a:cs typeface="Times New Roman" panose="02020603050405020304" pitchFamily="18" charset="0"/>
              </a:rPr>
              <a:t>istinaf yolu kapalı bulunan </a:t>
            </a:r>
            <a:r>
              <a:rPr lang="tr-TR" sz="1800" i="1" dirty="0">
                <a:latin typeface="Times New Roman" panose="02020603050405020304" pitchFamily="18" charset="0"/>
                <a:cs typeface="Times New Roman" panose="02020603050405020304" pitchFamily="18" charset="0"/>
              </a:rPr>
              <a:t>dava ve işlerde, hâkimin reddi talebiyle ilgili merci kararları kesindir.</a:t>
            </a:r>
          </a:p>
          <a:p>
            <a:pPr marL="0" indent="0" algn="just">
              <a:buNone/>
            </a:pPr>
            <a:r>
              <a:rPr lang="tr-TR" sz="1800" i="1" dirty="0">
                <a:latin typeface="Times New Roman" panose="02020603050405020304" pitchFamily="18" charset="0"/>
                <a:cs typeface="Times New Roman" panose="02020603050405020304" pitchFamily="18" charset="0"/>
              </a:rPr>
              <a:t>(2) Esas hüküm bakımından </a:t>
            </a:r>
            <a:r>
              <a:rPr lang="tr-TR" sz="1800" i="1" u="sng" dirty="0">
                <a:latin typeface="Times New Roman" panose="02020603050405020304" pitchFamily="18" charset="0"/>
                <a:cs typeface="Times New Roman" panose="02020603050405020304" pitchFamily="18" charset="0"/>
              </a:rPr>
              <a:t>istinaf yolu açık bulunan dava ve işlerde ise </a:t>
            </a:r>
            <a:r>
              <a:rPr lang="tr-TR" sz="1800" i="1" dirty="0">
                <a:latin typeface="Times New Roman" panose="02020603050405020304" pitchFamily="18" charset="0"/>
                <a:cs typeface="Times New Roman" panose="02020603050405020304" pitchFamily="18" charset="0"/>
              </a:rPr>
              <a:t>ret talebi hakkındaki merci kararlarına karşı (…) tebliği tarihinden itibaren iki hafta içinde istinaf yoluna başvurulabilir; bu hâlde 347 </a:t>
            </a:r>
            <a:r>
              <a:rPr lang="tr-TR" sz="1800" i="1" dirty="0" err="1">
                <a:latin typeface="Times New Roman" panose="02020603050405020304" pitchFamily="18" charset="0"/>
                <a:cs typeface="Times New Roman" panose="02020603050405020304" pitchFamily="18" charset="0"/>
              </a:rPr>
              <a:t>nci</a:t>
            </a:r>
            <a:r>
              <a:rPr lang="tr-TR" sz="1800" b="1" i="1" dirty="0">
                <a:latin typeface="Times New Roman" panose="02020603050405020304" pitchFamily="18" charset="0"/>
                <a:cs typeface="Times New Roman" panose="02020603050405020304" pitchFamily="18" charset="0"/>
              </a:rPr>
              <a:t> </a:t>
            </a:r>
            <a:r>
              <a:rPr lang="tr-TR" sz="1800" i="1" dirty="0">
                <a:latin typeface="Times New Roman" panose="02020603050405020304" pitchFamily="18" charset="0"/>
                <a:cs typeface="Times New Roman" panose="02020603050405020304" pitchFamily="18" charset="0"/>
              </a:rPr>
              <a:t>madde</a:t>
            </a:r>
            <a:r>
              <a:rPr lang="tr-TR" sz="1800" b="1" i="1" dirty="0">
                <a:latin typeface="Times New Roman" panose="02020603050405020304" pitchFamily="18" charset="0"/>
                <a:cs typeface="Times New Roman" panose="02020603050405020304" pitchFamily="18" charset="0"/>
              </a:rPr>
              <a:t> </a:t>
            </a:r>
            <a:r>
              <a:rPr lang="tr-TR" sz="1800" i="1" dirty="0">
                <a:latin typeface="Times New Roman" panose="02020603050405020304" pitchFamily="18" charset="0"/>
                <a:cs typeface="Times New Roman" panose="02020603050405020304" pitchFamily="18" charset="0"/>
              </a:rPr>
              <a:t>hükmü uygulanmaz. Bölge adliye mahkemesinin bu husustaki kararları kesindir.</a:t>
            </a:r>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r>
              <a:rPr lang="tr-TR" sz="1800" b="1" i="1" dirty="0">
                <a:latin typeface="Times New Roman" panose="02020603050405020304" pitchFamily="18" charset="0"/>
                <a:cs typeface="Times New Roman" panose="02020603050405020304" pitchFamily="18" charset="0"/>
              </a:rPr>
              <a:t>Hâkimin Reddi (m.44)</a:t>
            </a:r>
          </a:p>
          <a:p>
            <a:pPr marL="0" indent="0" algn="just">
              <a:buNone/>
            </a:pPr>
            <a:r>
              <a:rPr lang="tr-TR" sz="1800" i="1" dirty="0">
                <a:latin typeface="Times New Roman" panose="02020603050405020304" pitchFamily="18" charset="0"/>
                <a:cs typeface="Times New Roman" panose="02020603050405020304" pitchFamily="18" charset="0"/>
              </a:rPr>
              <a:t>(1) Esas hüküm bakımından temyiz yolu kapalı bulunan dava ve işlerde, bölge adliye mahkemesi başkan ve üyelerinin reddine ilişkin bölge adliye mahkemesi kararları kesindir.</a:t>
            </a:r>
          </a:p>
          <a:p>
            <a:pPr marL="0" indent="0" algn="just">
              <a:buNone/>
            </a:pPr>
            <a:r>
              <a:rPr lang="tr-TR" sz="1800" i="1" dirty="0">
                <a:latin typeface="Times New Roman" panose="02020603050405020304" pitchFamily="18" charset="0"/>
                <a:cs typeface="Times New Roman" panose="02020603050405020304" pitchFamily="18" charset="0"/>
              </a:rPr>
              <a:t>(2) Esas hüküm bakımından temyiz yolu açık bulunan dava ve işlerde ise ret talebi hakkındaki karar, (…) tebliği tarihinden itibaren iki hafta içinde temyiz edilebilir. Bu hâlde 347 </a:t>
            </a:r>
            <a:r>
              <a:rPr lang="tr-TR" sz="1800" i="1" dirty="0" err="1">
                <a:latin typeface="Times New Roman" panose="02020603050405020304" pitchFamily="18" charset="0"/>
                <a:cs typeface="Times New Roman" panose="02020603050405020304" pitchFamily="18" charset="0"/>
              </a:rPr>
              <a:t>nci</a:t>
            </a:r>
            <a:r>
              <a:rPr lang="tr-TR" sz="1800" i="1" dirty="0">
                <a:latin typeface="Times New Roman" panose="02020603050405020304" pitchFamily="18" charset="0"/>
                <a:cs typeface="Times New Roman" panose="02020603050405020304" pitchFamily="18" charset="0"/>
              </a:rPr>
              <a:t> madde hükmü uygulanmaz. Yargıtayın bu husustaki kararı kesindir.</a:t>
            </a:r>
          </a:p>
          <a:p>
            <a:endParaRPr lang="tr-TR" dirty="0"/>
          </a:p>
          <a:p>
            <a:pPr marL="0" indent="0">
              <a:buNone/>
            </a:pPr>
            <a:endParaRPr lang="tr-TR" dirty="0"/>
          </a:p>
          <a:p>
            <a:pPr marL="0" indent="0">
              <a:buNone/>
            </a:pPr>
            <a:endParaRPr lang="tr-TR" sz="2900" b="1" dirty="0">
              <a:latin typeface="Times New Roman" panose="02020603050405020304" pitchFamily="18" charset="0"/>
              <a:cs typeface="Times New Roman" panose="02020603050405020304" pitchFamily="18" charset="0"/>
            </a:endParaRPr>
          </a:p>
          <a:p>
            <a:pPr marL="0" indent="0">
              <a:buNone/>
            </a:pPr>
            <a:endParaRPr lang="tr-TR" sz="29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4" name="Rectangle 1">
            <a:extLst>
              <a:ext uri="{FF2B5EF4-FFF2-40B4-BE49-F238E27FC236}">
                <a16:creationId xmlns:a16="http://schemas.microsoft.com/office/drawing/2014/main" id="{DEDF3496-0149-3D78-8782-6F7BAD17E1DF}"/>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3D529C7C-E397-6887-C93A-267DC7555C17}"/>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252DBF06-D17D-3426-F0E5-646D42C55849}"/>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F8401652-C6A7-9ADC-B5AD-4B993C86C09A}"/>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3808531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AD9AE-D284-CF8D-154D-92A6D656A81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8D689E5-A69F-5569-6031-4815279A20B3}"/>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Tarafsızlığı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8ECBB681-7BB7-B567-62E5-535121E176C5}"/>
              </a:ext>
            </a:extLst>
          </p:cNvPr>
          <p:cNvSpPr>
            <a:spLocks noGrp="1"/>
          </p:cNvSpPr>
          <p:nvPr>
            <p:ph idx="1"/>
          </p:nvPr>
        </p:nvSpPr>
        <p:spPr>
          <a:xfrm>
            <a:off x="315687" y="1556657"/>
            <a:ext cx="8371114" cy="5014348"/>
          </a:xfrm>
        </p:spPr>
        <p:txBody>
          <a:bodyPr>
            <a:normAutofit/>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b="1" i="1" dirty="0">
                <a:latin typeface="Times New Roman" panose="02020603050405020304" pitchFamily="18" charset="0"/>
                <a:cs typeface="Times New Roman" panose="02020603050405020304" pitchFamily="18" charset="0"/>
              </a:rPr>
              <a:t>Hâkimin Reddi (m.43-44, f.3)</a:t>
            </a:r>
          </a:p>
          <a:p>
            <a:pPr marL="0" indent="0" algn="just">
              <a:buNone/>
            </a:pPr>
            <a:endParaRPr lang="tr-TR" sz="1800" b="1" i="1" dirty="0">
              <a:latin typeface="Times New Roman" panose="02020603050405020304" pitchFamily="18" charset="0"/>
              <a:cs typeface="Times New Roman" panose="02020603050405020304" pitchFamily="18" charset="0"/>
            </a:endParaRPr>
          </a:p>
          <a:p>
            <a:pPr marL="0" lvl="0" indent="0" algn="just">
              <a:buNone/>
            </a:pPr>
            <a:r>
              <a:rPr lang="tr-TR" sz="2100" i="1" dirty="0">
                <a:latin typeface="Times New Roman" panose="02020603050405020304" pitchFamily="18" charset="0"/>
                <a:cs typeface="Times New Roman" panose="02020603050405020304" pitchFamily="18" charset="0"/>
              </a:rPr>
              <a:t>Hâkimin reddine karar verilmezse, hâkim davayı kaldığı yerden devam ettirecektir. Bu durumda hâkimin tarafça ikinci kez reddedilmesi, hâkimin davayı görmesine engel de oluşturmayacaktır (m. 42). </a:t>
            </a:r>
          </a:p>
          <a:p>
            <a:pPr marL="0" lvl="0" indent="0" algn="just">
              <a:buNone/>
            </a:pPr>
            <a:r>
              <a:rPr lang="tr-TR" sz="2100" i="1" dirty="0">
                <a:latin typeface="Times New Roman" panose="02020603050405020304" pitchFamily="18" charset="0"/>
                <a:cs typeface="Times New Roman" panose="02020603050405020304" pitchFamily="18" charset="0"/>
              </a:rPr>
              <a:t>Mercii tarafından hâkimin reddi kararı verilir ve karar kesinleşirse, sonradan </a:t>
            </a:r>
            <a:r>
              <a:rPr lang="tr-TR" sz="2100" b="1" i="1" dirty="0">
                <a:latin typeface="Times New Roman" panose="02020603050405020304" pitchFamily="18" charset="0"/>
                <a:cs typeface="Times New Roman" panose="02020603050405020304" pitchFamily="18" charset="0"/>
              </a:rPr>
              <a:t>davaya bakacak hâkim tarafından ret sebebinin doğduğu tarihten sonra reddedilen hâkimce yapılan ve </a:t>
            </a:r>
            <a:r>
              <a:rPr lang="tr-TR" sz="2100" b="1" i="1" u="sng" dirty="0">
                <a:latin typeface="Times New Roman" panose="02020603050405020304" pitchFamily="18" charset="0"/>
                <a:cs typeface="Times New Roman" panose="02020603050405020304" pitchFamily="18" charset="0"/>
              </a:rPr>
              <a:t>ret talebinde bulunan tarafça itiraz edilen</a:t>
            </a:r>
            <a:r>
              <a:rPr lang="tr-TR" sz="2100" b="1" i="1" dirty="0">
                <a:latin typeface="Times New Roman" panose="02020603050405020304" pitchFamily="18" charset="0"/>
                <a:cs typeface="Times New Roman" panose="02020603050405020304" pitchFamily="18" charset="0"/>
              </a:rPr>
              <a:t> </a:t>
            </a:r>
            <a:r>
              <a:rPr lang="tr-TR" sz="2100" b="1" i="1" u="sng" dirty="0">
                <a:latin typeface="Times New Roman" panose="02020603050405020304" pitchFamily="18" charset="0"/>
                <a:cs typeface="Times New Roman" panose="02020603050405020304" pitchFamily="18" charset="0"/>
              </a:rPr>
              <a:t>esasa </a:t>
            </a:r>
            <a:r>
              <a:rPr lang="tr-TR" sz="2100" b="1" i="1" dirty="0">
                <a:latin typeface="Times New Roman" panose="02020603050405020304" pitchFamily="18" charset="0"/>
                <a:cs typeface="Times New Roman" panose="02020603050405020304" pitchFamily="18" charset="0"/>
              </a:rPr>
              <a:t>etkili olan hâkim işlemleri iptal edilecektir </a:t>
            </a:r>
            <a:r>
              <a:rPr lang="tr-TR" sz="2100" i="1" dirty="0">
                <a:latin typeface="Times New Roman" panose="02020603050405020304" pitchFamily="18" charset="0"/>
                <a:cs typeface="Times New Roman" panose="02020603050405020304" pitchFamily="18" charset="0"/>
              </a:rPr>
              <a:t>(m. 43 f.3; m. 44 f.3). </a:t>
            </a:r>
            <a:r>
              <a:rPr lang="tr-TR" sz="2100" i="1" u="sng" dirty="0">
                <a:latin typeface="Times New Roman" panose="02020603050405020304" pitchFamily="18" charset="0"/>
                <a:cs typeface="Times New Roman" panose="02020603050405020304" pitchFamily="18" charset="0"/>
              </a:rPr>
              <a:t>Taraf işlemleri ise geçerliklerini korurlar. </a:t>
            </a:r>
          </a:p>
          <a:p>
            <a:pPr marL="0" indent="0">
              <a:buNone/>
            </a:pPr>
            <a:endParaRPr lang="tr-TR" u="sng" dirty="0"/>
          </a:p>
          <a:p>
            <a:pPr marL="0" indent="0">
              <a:buNone/>
            </a:pPr>
            <a:endParaRPr lang="tr-TR" sz="2900" b="1" dirty="0">
              <a:latin typeface="Times New Roman" panose="02020603050405020304" pitchFamily="18" charset="0"/>
              <a:cs typeface="Times New Roman" panose="02020603050405020304" pitchFamily="18" charset="0"/>
            </a:endParaRPr>
          </a:p>
          <a:p>
            <a:pPr marL="0" indent="0">
              <a:buNone/>
            </a:pPr>
            <a:endParaRPr lang="tr-TR" sz="29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4" name="Rectangle 1">
            <a:extLst>
              <a:ext uri="{FF2B5EF4-FFF2-40B4-BE49-F238E27FC236}">
                <a16:creationId xmlns:a16="http://schemas.microsoft.com/office/drawing/2014/main" id="{E26E02EE-4C46-DFF9-8590-E75EB93DA20A}"/>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8BC63359-3DCE-3083-DFE8-5AF952325FC9}"/>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003AC90E-7304-F1FD-259E-B18548D690F9}"/>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B5C90F32-F391-982C-7792-7EEC47E0A14F}"/>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13372769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8FF68-FF4E-4434-4932-9814DC075E0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9BCA91B-4BAA-5100-69FB-7E375F6F497F}"/>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Hukuki Sorumluluğu</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78C98FAC-3F61-F5D7-3094-9A769AFAE2C0}"/>
              </a:ext>
            </a:extLst>
          </p:cNvPr>
          <p:cNvSpPr>
            <a:spLocks noGrp="1"/>
          </p:cNvSpPr>
          <p:nvPr>
            <p:ph idx="1"/>
          </p:nvPr>
        </p:nvSpPr>
        <p:spPr>
          <a:xfrm>
            <a:off x="315687" y="1556657"/>
            <a:ext cx="8371114" cy="5014348"/>
          </a:xfrm>
        </p:spPr>
        <p:txBody>
          <a:bodyPr>
            <a:normAutofit fontScale="92500" lnSpcReduction="20000"/>
          </a:bodyPr>
          <a:lstStyle/>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900" i="1" dirty="0">
                <a:latin typeface="Times New Roman" panose="02020603050405020304" pitchFamily="18" charset="0"/>
                <a:cs typeface="Times New Roman" panose="02020603050405020304" pitchFamily="18" charset="0"/>
              </a:rPr>
              <a:t>Hâkimler, </a:t>
            </a:r>
            <a:r>
              <a:rPr lang="tr-TR" sz="1900" b="1" i="1" dirty="0">
                <a:latin typeface="Times New Roman" panose="02020603050405020304" pitchFamily="18" charset="0"/>
                <a:cs typeface="Times New Roman" panose="02020603050405020304" pitchFamily="18" charset="0"/>
              </a:rPr>
              <a:t>görevlerini yerine getirirken vermiş oldukları zararlar </a:t>
            </a:r>
            <a:r>
              <a:rPr lang="tr-TR" sz="1900" i="1" dirty="0">
                <a:latin typeface="Times New Roman" panose="02020603050405020304" pitchFamily="18" charset="0"/>
                <a:cs typeface="Times New Roman" panose="02020603050405020304" pitchFamily="18" charset="0"/>
              </a:rPr>
              <a:t>sebebiyle tazminat sorumluluğuna tabidir. </a:t>
            </a:r>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lgn="just">
              <a:buNone/>
            </a:pPr>
            <a:r>
              <a:rPr lang="tr-TR" sz="1900" i="1" u="sng" dirty="0">
                <a:latin typeface="Times New Roman" panose="02020603050405020304" pitchFamily="18" charset="0"/>
                <a:cs typeface="Times New Roman" panose="02020603050405020304" pitchFamily="18" charset="0"/>
              </a:rPr>
              <a:t>*görev sebebiyledir. </a:t>
            </a:r>
          </a:p>
          <a:p>
            <a:pPr marL="0" indent="0" algn="just">
              <a:buNone/>
            </a:pPr>
            <a:r>
              <a:rPr lang="tr-TR" sz="1900" i="1" u="sng" dirty="0">
                <a:latin typeface="Times New Roman" panose="02020603050405020304" pitchFamily="18" charset="0"/>
                <a:cs typeface="Times New Roman" panose="02020603050405020304" pitchFamily="18" charset="0"/>
              </a:rPr>
              <a:t>Hakimin hakaret etmesi, darp etmesi vs. HMK m. 46 kapsamında mıdır?</a:t>
            </a:r>
          </a:p>
          <a:p>
            <a:pPr marL="0" indent="0" algn="just">
              <a:buNone/>
            </a:pPr>
            <a:r>
              <a:rPr lang="tr-TR" sz="1900" i="1" u="sng" dirty="0">
                <a:latin typeface="Times New Roman" panose="02020603050405020304" pitchFamily="18" charset="0"/>
                <a:cs typeface="Times New Roman" panose="02020603050405020304" pitchFamily="18" charset="0"/>
              </a:rPr>
              <a:t>*haksız fiil sorumluluğuna dayandırılır. (Kusur, ağır ihmal veya kast oranında olmalı; illiyet bağı, haksız fiil ve zarar koşulları sağlanmalıdır. Zamanaşımı konusunda TBK m. 72’deki hüküm dikkate alınır.</a:t>
            </a:r>
          </a:p>
          <a:p>
            <a:pPr marL="0" indent="0" algn="just">
              <a:buNone/>
            </a:pPr>
            <a:r>
              <a:rPr lang="tr-TR" sz="1900" i="1" u="sng" dirty="0">
                <a:latin typeface="Times New Roman" panose="02020603050405020304" pitchFamily="18" charset="0"/>
                <a:cs typeface="Times New Roman" panose="02020603050405020304" pitchFamily="18" charset="0"/>
              </a:rPr>
              <a:t>* Devlet birinci derecede sorumlu, sorumlu hakime rücu edilir. (davanın davalı tarafı devlet, devleti temsilen Adalet Bakanlığı yer alır.)</a:t>
            </a:r>
          </a:p>
          <a:p>
            <a:pPr marL="0" indent="0" algn="just">
              <a:buNone/>
            </a:pPr>
            <a:r>
              <a:rPr lang="tr-TR" sz="1900" i="1" u="sng" dirty="0">
                <a:latin typeface="Times New Roman" panose="02020603050405020304" pitchFamily="18" charset="0"/>
                <a:cs typeface="Times New Roman" panose="02020603050405020304" pitchFamily="18" charset="0"/>
              </a:rPr>
              <a:t>Sadece sınırlı sebeplere dayanılarak hakimin bu bent kapsamında tazminat sorumluluğu doğar. </a:t>
            </a:r>
            <a:r>
              <a:rPr lang="tr-TR" sz="1900" b="1" i="1" u="sng" dirty="0">
                <a:latin typeface="Times New Roman" panose="02020603050405020304" pitchFamily="18" charset="0"/>
                <a:cs typeface="Times New Roman" panose="02020603050405020304" pitchFamily="18" charset="0"/>
              </a:rPr>
              <a:t>Kıyas yoluyla genişletilmesi mümkün değildir!!!</a:t>
            </a:r>
          </a:p>
          <a:p>
            <a:pPr marL="0" indent="0" algn="just">
              <a:buNone/>
            </a:pPr>
            <a:r>
              <a:rPr lang="tr-TR" sz="1900" dirty="0">
                <a:latin typeface="Times New Roman" panose="02020603050405020304" pitchFamily="18" charset="0"/>
                <a:cs typeface="Times New Roman" panose="02020603050405020304" pitchFamily="18" charset="0"/>
              </a:rPr>
              <a:t>*</a:t>
            </a:r>
            <a:r>
              <a:rPr lang="tr-TR" sz="1900" b="1" i="1" u="sng" dirty="0">
                <a:latin typeface="Times New Roman" panose="02020603050405020304" pitchFamily="18" charset="0"/>
                <a:cs typeface="Times New Roman" panose="02020603050405020304" pitchFamily="18" charset="0"/>
              </a:rPr>
              <a:t>Hâkimin hukukî sorumluluğu yoluna başvurulması için ceza soruşturması veya ceza mahkemesinde mahkûmiyet şartı aranmaz (m. 46, f.2).</a:t>
            </a:r>
          </a:p>
          <a:p>
            <a:pPr marL="0" lvl="0" indent="0">
              <a:buNone/>
            </a:pPr>
            <a:r>
              <a:rPr lang="tr-TR" sz="1900" dirty="0">
                <a:latin typeface="Times New Roman" panose="02020603050405020304" pitchFamily="18" charset="0"/>
                <a:cs typeface="Times New Roman" panose="02020603050405020304" pitchFamily="18" charset="0"/>
              </a:rPr>
              <a:t>*</a:t>
            </a:r>
            <a:r>
              <a:rPr lang="tr-TR" sz="1900" i="1" dirty="0">
                <a:latin typeface="Times New Roman" panose="02020603050405020304" pitchFamily="18" charset="0"/>
                <a:cs typeface="Times New Roman" panose="02020603050405020304" pitchFamily="18" charset="0"/>
              </a:rPr>
              <a:t>Bu davadan feragat edilemez (Yargıtay kararları). </a:t>
            </a:r>
          </a:p>
          <a:p>
            <a:pPr marL="0" lvl="0" indent="0">
              <a:buNone/>
            </a:pPr>
            <a:r>
              <a:rPr lang="tr-TR" sz="1900" i="1" dirty="0">
                <a:latin typeface="Times New Roman" panose="02020603050405020304" pitchFamily="18" charset="0"/>
                <a:cs typeface="Times New Roman" panose="02020603050405020304" pitchFamily="18" charset="0"/>
              </a:rPr>
              <a:t>*Bu davanın avukat tarafından açılabilmesi, </a:t>
            </a:r>
            <a:r>
              <a:rPr lang="tr-TR" sz="1900" b="1" i="1" dirty="0">
                <a:latin typeface="Times New Roman" panose="02020603050405020304" pitchFamily="18" charset="0"/>
                <a:cs typeface="Times New Roman" panose="02020603050405020304" pitchFamily="18" charset="0"/>
              </a:rPr>
              <a:t>avukata özel yetki verilmiş olmasına </a:t>
            </a:r>
            <a:r>
              <a:rPr lang="tr-TR" sz="1900" i="1" dirty="0">
                <a:latin typeface="Times New Roman" panose="02020603050405020304" pitchFamily="18" charset="0"/>
                <a:cs typeface="Times New Roman" panose="02020603050405020304" pitchFamily="18" charset="0"/>
              </a:rPr>
              <a:t>bağlıdır </a:t>
            </a:r>
            <a:r>
              <a:rPr lang="tr-TR" sz="1900" b="1" i="1" dirty="0">
                <a:latin typeface="Times New Roman" panose="02020603050405020304" pitchFamily="18" charset="0"/>
                <a:cs typeface="Times New Roman" panose="02020603050405020304" pitchFamily="18" charset="0"/>
              </a:rPr>
              <a:t>(m. 74).</a:t>
            </a:r>
            <a:endParaRPr lang="tr-TR" sz="1900" i="1" dirty="0">
              <a:latin typeface="Times New Roman" panose="02020603050405020304" pitchFamily="18" charset="0"/>
              <a:cs typeface="Times New Roman" panose="02020603050405020304" pitchFamily="18" charset="0"/>
            </a:endParaRPr>
          </a:p>
          <a:p>
            <a:pPr marL="0" indent="0" algn="just">
              <a:buNone/>
            </a:pPr>
            <a:endParaRPr lang="tr-TR" sz="1900" b="1" i="1" u="sng"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endParaRPr lang="tr-TR" sz="1800" b="1" i="1" u="sng" dirty="0">
              <a:latin typeface="Times New Roman" panose="02020603050405020304" pitchFamily="18" charset="0"/>
              <a:cs typeface="Times New Roman" panose="02020603050405020304" pitchFamily="18" charset="0"/>
            </a:endParaRPr>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buNone/>
            </a:pPr>
            <a:endParaRPr lang="tr-TR" sz="2900" b="1" dirty="0">
              <a:latin typeface="Times New Roman" panose="02020603050405020304" pitchFamily="18" charset="0"/>
              <a:cs typeface="Times New Roman" panose="02020603050405020304" pitchFamily="18" charset="0"/>
            </a:endParaRPr>
          </a:p>
          <a:p>
            <a:pPr marL="0" indent="0">
              <a:buNone/>
            </a:pPr>
            <a:endParaRPr lang="tr-TR" sz="29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4" name="Rectangle 1">
            <a:extLst>
              <a:ext uri="{FF2B5EF4-FFF2-40B4-BE49-F238E27FC236}">
                <a16:creationId xmlns:a16="http://schemas.microsoft.com/office/drawing/2014/main" id="{F3529F7E-81A4-2F48-CD84-DF1314EFB2EE}"/>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3925522F-51B1-B604-236E-A73AC057B535}"/>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C9D9C9FB-F028-6FA4-832C-B07B59FDB409}"/>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A0BFF429-E8E1-8E5C-A2BE-C058D0CDD15F}"/>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42207873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9CD8E-3B5F-02F6-1840-BFC4D0E28A6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8288C5E-0A3A-67BA-C700-88D0BAB4F03B}"/>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Hukuki Sorumluluğu</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1099A28A-CEAF-39A9-8424-0ACBC5F726D6}"/>
              </a:ext>
            </a:extLst>
          </p:cNvPr>
          <p:cNvSpPr>
            <a:spLocks noGrp="1"/>
          </p:cNvSpPr>
          <p:nvPr>
            <p:ph idx="1"/>
          </p:nvPr>
        </p:nvSpPr>
        <p:spPr>
          <a:xfrm>
            <a:off x="315687" y="1556657"/>
            <a:ext cx="8371114" cy="5014348"/>
          </a:xfrm>
        </p:spPr>
        <p:txBody>
          <a:bodyPr>
            <a:normAutofit lnSpcReduction="10000"/>
          </a:bodyPr>
          <a:lstStyle/>
          <a:p>
            <a:pPr algn="just"/>
            <a:endParaRPr lang="tr-TR" sz="21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2100" i="1" u="sng" dirty="0">
                <a:latin typeface="Times New Roman" panose="02020603050405020304" pitchFamily="18" charset="0"/>
                <a:cs typeface="Times New Roman" panose="02020603050405020304" pitchFamily="18" charset="0"/>
              </a:rPr>
              <a:t>Sebepler:</a:t>
            </a:r>
          </a:p>
          <a:p>
            <a:pPr algn="just"/>
            <a:r>
              <a:rPr lang="tr-TR" sz="2100" i="1" dirty="0">
                <a:latin typeface="Times New Roman" panose="02020603050405020304" pitchFamily="18" charset="0"/>
                <a:cs typeface="Times New Roman" panose="02020603050405020304" pitchFamily="18" charset="0"/>
              </a:rPr>
              <a:t>Kayırma veya taraf tutma yahut taraflardan birine olan kin veya düşmanlık sebebiyle hukuka aykırı bir hüküm veya karar verilmiş olması.</a:t>
            </a:r>
          </a:p>
          <a:p>
            <a:pPr algn="just"/>
            <a:r>
              <a:rPr lang="tr-TR" sz="2100" i="1" dirty="0">
                <a:latin typeface="Times New Roman" panose="02020603050405020304" pitchFamily="18" charset="0"/>
                <a:cs typeface="Times New Roman" panose="02020603050405020304" pitchFamily="18" charset="0"/>
              </a:rPr>
              <a:t>Sağlanan veya vaat edilen bir menfaat sebebiyle kanuna aykırı bir hüküm veya karar verilmiş olması.</a:t>
            </a:r>
          </a:p>
          <a:p>
            <a:pPr algn="just"/>
            <a:r>
              <a:rPr lang="tr-TR" sz="2100" i="1" dirty="0">
                <a:latin typeface="Times New Roman" panose="02020603050405020304" pitchFamily="18" charset="0"/>
                <a:cs typeface="Times New Roman" panose="02020603050405020304" pitchFamily="18" charset="0"/>
              </a:rPr>
              <a:t>Farklı bir anlam yüklenemeyecek şekilde açık ve kesin kanun hükmüne aykırı hüküm veya karar vermiş olması </a:t>
            </a:r>
          </a:p>
          <a:p>
            <a:pPr algn="just"/>
            <a:r>
              <a:rPr lang="tr-TR" sz="2100" i="1" dirty="0">
                <a:latin typeface="Times New Roman" panose="02020603050405020304" pitchFamily="18" charset="0"/>
                <a:cs typeface="Times New Roman" panose="02020603050405020304" pitchFamily="18" charset="0"/>
              </a:rPr>
              <a:t>Duruşma tutanağında bulunmayan bir sebebe dayanarak hüküm vermiş olması</a:t>
            </a:r>
          </a:p>
          <a:p>
            <a:pPr algn="just"/>
            <a:r>
              <a:rPr lang="tr-TR" sz="2100" i="1" dirty="0">
                <a:latin typeface="Times New Roman" panose="02020603050405020304" pitchFamily="18" charset="0"/>
                <a:cs typeface="Times New Roman" panose="02020603050405020304" pitchFamily="18" charset="0"/>
              </a:rPr>
              <a:t>Duruşma tutanakları ile hüküm veya kararların değiştirilmiş yahut tahrif edilmiş veya söylenmeyen bir sözün hüküm ya da karara etkili olacak şekilde söylenmiş gibi gösterilmiş ve buna dayanılarak hüküm verilmiş olması.</a:t>
            </a:r>
          </a:p>
          <a:p>
            <a:pPr algn="just"/>
            <a:r>
              <a:rPr lang="tr-TR" sz="2100" i="1" dirty="0">
                <a:latin typeface="Times New Roman" panose="02020603050405020304" pitchFamily="18" charset="0"/>
                <a:cs typeface="Times New Roman" panose="02020603050405020304" pitchFamily="18" charset="0"/>
              </a:rPr>
              <a:t>Hakkın yerine getirilmesinden kaçınılmış olması.</a:t>
            </a:r>
          </a:p>
          <a:p>
            <a:endParaRPr lang="tr-TR" dirty="0"/>
          </a:p>
          <a:p>
            <a:endParaRPr lang="tr-TR" dirty="0"/>
          </a:p>
          <a:p>
            <a:endParaRPr lang="tr-TR" dirty="0"/>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buNone/>
            </a:pPr>
            <a:endParaRPr lang="tr-TR" sz="2900" b="1" dirty="0">
              <a:latin typeface="Times New Roman" panose="02020603050405020304" pitchFamily="18" charset="0"/>
              <a:cs typeface="Times New Roman" panose="02020603050405020304" pitchFamily="18" charset="0"/>
            </a:endParaRPr>
          </a:p>
          <a:p>
            <a:pPr marL="0" indent="0">
              <a:buNone/>
            </a:pPr>
            <a:endParaRPr lang="tr-TR" sz="29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4" name="Rectangle 1">
            <a:extLst>
              <a:ext uri="{FF2B5EF4-FFF2-40B4-BE49-F238E27FC236}">
                <a16:creationId xmlns:a16="http://schemas.microsoft.com/office/drawing/2014/main" id="{1C5E9B69-B15D-C563-5AEF-95E7C7E87F80}"/>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A6D14911-10E5-5C91-49CD-39B2F8E19573}"/>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9D296884-E03F-E54C-3D2E-F767396E6CEB}"/>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A16E323C-B328-7F36-20EB-DF1C5B3A7467}"/>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1877820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EF048-C2FA-D385-6034-5194A3DE823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BAED79B-41A8-25B6-E9B5-A37D229A12DB}"/>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Hukuki Sorumluluğu</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6F8E6D6F-BAA4-5367-D991-DC4559D24C3E}"/>
              </a:ext>
            </a:extLst>
          </p:cNvPr>
          <p:cNvSpPr>
            <a:spLocks noGrp="1"/>
          </p:cNvSpPr>
          <p:nvPr>
            <p:ph idx="1"/>
          </p:nvPr>
        </p:nvSpPr>
        <p:spPr>
          <a:xfrm>
            <a:off x="315687" y="1556657"/>
            <a:ext cx="8371114" cy="5014348"/>
          </a:xfrm>
        </p:spPr>
        <p:txBody>
          <a:bodyPr>
            <a:normAutofit/>
          </a:bodyPr>
          <a:lstStyle/>
          <a:p>
            <a:pPr algn="just"/>
            <a:r>
              <a:rPr lang="tr-TR" sz="2100" dirty="0">
                <a:latin typeface="Times New Roman" panose="02020603050405020304" pitchFamily="18" charset="0"/>
                <a:ea typeface="Times New Roman" panose="02020603050405020304" pitchFamily="18" charset="0"/>
                <a:cs typeface="Times New Roman" panose="02020603050405020304" pitchFamily="18" charset="0"/>
              </a:rPr>
              <a:t>Görevli mahkeme: (m.47)</a:t>
            </a:r>
          </a:p>
          <a:p>
            <a:pPr marL="0" indent="0" algn="just">
              <a:buNone/>
            </a:pPr>
            <a:r>
              <a:rPr lang="tr-TR" sz="1800" i="1" dirty="0">
                <a:latin typeface="Times New Roman" panose="02020603050405020304" pitchFamily="18" charset="0"/>
                <a:cs typeface="Times New Roman" panose="02020603050405020304" pitchFamily="18" charset="0"/>
              </a:rPr>
              <a:t>Devlet aleyhine açılan tazminat davası, </a:t>
            </a:r>
            <a:r>
              <a:rPr lang="tr-TR" sz="1800" i="1" u="sng" dirty="0">
                <a:latin typeface="Times New Roman" panose="02020603050405020304" pitchFamily="18" charset="0"/>
                <a:cs typeface="Times New Roman" panose="02020603050405020304" pitchFamily="18" charset="0"/>
              </a:rPr>
              <a:t>ilk derece ve bölge adliye mahkemesi hâkimlerinin fiil ve kararlarından dolayı</a:t>
            </a:r>
            <a:r>
              <a:rPr lang="tr-TR" sz="1800" i="1" dirty="0">
                <a:latin typeface="Times New Roman" panose="02020603050405020304" pitchFamily="18" charset="0"/>
                <a:cs typeface="Times New Roman" panose="02020603050405020304" pitchFamily="18" charset="0"/>
              </a:rPr>
              <a:t>, </a:t>
            </a:r>
            <a:r>
              <a:rPr lang="tr-TR" sz="1800" b="1" i="1" dirty="0">
                <a:latin typeface="Times New Roman" panose="02020603050405020304" pitchFamily="18" charset="0"/>
                <a:cs typeface="Times New Roman" panose="02020603050405020304" pitchFamily="18" charset="0"/>
              </a:rPr>
              <a:t>Yargıtay ilgili hukuk dairesinde</a:t>
            </a:r>
            <a:r>
              <a:rPr lang="tr-TR" sz="1800" i="1" dirty="0">
                <a:latin typeface="Times New Roman" panose="02020603050405020304" pitchFamily="18" charset="0"/>
                <a:cs typeface="Times New Roman" panose="02020603050405020304" pitchFamily="18" charset="0"/>
              </a:rPr>
              <a:t>; </a:t>
            </a:r>
            <a:r>
              <a:rPr lang="tr-TR" sz="1800" i="1" u="sng" dirty="0">
                <a:latin typeface="Times New Roman" panose="02020603050405020304" pitchFamily="18" charset="0"/>
                <a:cs typeface="Times New Roman" panose="02020603050405020304" pitchFamily="18" charset="0"/>
              </a:rPr>
              <a:t>Yargıtay Başkan ve üyeleri ile kanunen onlarla aynı konumda olanların fiil ve kararlarından dolayı</a:t>
            </a:r>
            <a:r>
              <a:rPr lang="tr-TR" sz="1800" i="1" dirty="0">
                <a:latin typeface="Times New Roman" panose="02020603050405020304" pitchFamily="18" charset="0"/>
                <a:cs typeface="Times New Roman" panose="02020603050405020304" pitchFamily="18" charset="0"/>
              </a:rPr>
              <a:t> </a:t>
            </a:r>
            <a:r>
              <a:rPr lang="tr-TR" sz="1800" b="1" i="1" dirty="0">
                <a:latin typeface="Times New Roman" panose="02020603050405020304" pitchFamily="18" charset="0"/>
                <a:cs typeface="Times New Roman" panose="02020603050405020304" pitchFamily="18" charset="0"/>
              </a:rPr>
              <a:t>Yargıtay Dördüncü Hukuk Dairesinde </a:t>
            </a:r>
            <a:r>
              <a:rPr lang="tr-TR" sz="1800" i="1" dirty="0">
                <a:latin typeface="Times New Roman" panose="02020603050405020304" pitchFamily="18" charset="0"/>
                <a:cs typeface="Times New Roman" panose="02020603050405020304" pitchFamily="18" charset="0"/>
              </a:rPr>
              <a:t>ilk derece mahkemesi sıfatıyla görülür. </a:t>
            </a:r>
            <a:r>
              <a:rPr lang="tr-TR" sz="1800" i="1" u="sng" dirty="0">
                <a:latin typeface="Times New Roman" panose="02020603050405020304" pitchFamily="18" charset="0"/>
                <a:cs typeface="Times New Roman" panose="02020603050405020304" pitchFamily="18" charset="0"/>
              </a:rPr>
              <a:t>Dava, bu dairenin Başkan ve üyelerinin fiil ve kararlarından dolayı </a:t>
            </a:r>
            <a:r>
              <a:rPr lang="tr-TR" sz="1800" i="1" dirty="0">
                <a:latin typeface="Times New Roman" panose="02020603050405020304" pitchFamily="18" charset="0"/>
                <a:cs typeface="Times New Roman" panose="02020603050405020304" pitchFamily="18" charset="0"/>
              </a:rPr>
              <a:t>ise yargılama </a:t>
            </a:r>
            <a:r>
              <a:rPr lang="tr-TR" sz="1800" b="1" i="1" dirty="0">
                <a:latin typeface="Times New Roman" panose="02020603050405020304" pitchFamily="18" charset="0"/>
                <a:cs typeface="Times New Roman" panose="02020603050405020304" pitchFamily="18" charset="0"/>
              </a:rPr>
              <a:t>Yargıtay Üçüncü Hukuk Dairesinde</a:t>
            </a:r>
            <a:r>
              <a:rPr lang="tr-TR" sz="1800" i="1" dirty="0">
                <a:latin typeface="Times New Roman" panose="02020603050405020304" pitchFamily="18" charset="0"/>
                <a:cs typeface="Times New Roman" panose="02020603050405020304" pitchFamily="18" charset="0"/>
              </a:rPr>
              <a:t> yapılır. Verilen kararların </a:t>
            </a:r>
            <a:r>
              <a:rPr lang="tr-TR" sz="1800" b="1" i="1" dirty="0">
                <a:latin typeface="Times New Roman" panose="02020603050405020304" pitchFamily="18" charset="0"/>
                <a:cs typeface="Times New Roman" panose="02020603050405020304" pitchFamily="18" charset="0"/>
              </a:rPr>
              <a:t>temyiz incelemesi Hukuk Genel Kurulunca </a:t>
            </a:r>
            <a:r>
              <a:rPr lang="tr-TR" sz="1800" i="1" dirty="0">
                <a:latin typeface="Times New Roman" panose="02020603050405020304" pitchFamily="18" charset="0"/>
                <a:cs typeface="Times New Roman" panose="02020603050405020304" pitchFamily="18" charset="0"/>
              </a:rPr>
              <a:t>yapılır. </a:t>
            </a:r>
          </a:p>
          <a:p>
            <a:pPr marL="0" indent="0" algn="just">
              <a:buNone/>
            </a:pPr>
            <a:endParaRPr lang="tr-TR" sz="1800" i="1" dirty="0">
              <a:latin typeface="Times New Roman" panose="02020603050405020304" pitchFamily="18" charset="0"/>
              <a:cs typeface="Times New Roman" panose="02020603050405020304" pitchFamily="18" charset="0"/>
            </a:endParaRPr>
          </a:p>
          <a:p>
            <a:pPr algn="just"/>
            <a:r>
              <a:rPr lang="tr-TR" sz="2100" dirty="0">
                <a:latin typeface="Times New Roman" panose="02020603050405020304" pitchFamily="18" charset="0"/>
                <a:ea typeface="Times New Roman" panose="02020603050405020304" pitchFamily="18" charset="0"/>
                <a:cs typeface="Times New Roman" panose="02020603050405020304" pitchFamily="18" charset="0"/>
              </a:rPr>
              <a:t>Yetkili mahkeme: Ankara</a:t>
            </a:r>
          </a:p>
          <a:p>
            <a:pPr algn="just"/>
            <a:endParaRPr lang="tr-TR" sz="21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900" dirty="0">
                <a:latin typeface="Times New Roman" panose="02020603050405020304" pitchFamily="18" charset="0"/>
                <a:cs typeface="Times New Roman" panose="02020603050405020304" pitchFamily="18" charset="0"/>
              </a:rPr>
              <a:t>Tazminat davası dilekçesinde hangi sorumluluk sebebine dayanıldığı ve delilleri açıkça belirtilir; varsa belgeler de eklenir (m.48)</a:t>
            </a:r>
          </a:p>
          <a:p>
            <a:pPr marL="0" indent="0" algn="just">
              <a:buNone/>
            </a:pPr>
            <a:r>
              <a:rPr lang="tr-TR" sz="1900" dirty="0">
                <a:latin typeface="Times New Roman" panose="02020603050405020304" pitchFamily="18" charset="0"/>
                <a:cs typeface="Times New Roman" panose="02020603050405020304" pitchFamily="18" charset="0"/>
              </a:rPr>
              <a:t>Mahkeme, açılan tazminat davasını, ilgili hâkime resen ihbar eder (m.48)</a:t>
            </a:r>
          </a:p>
          <a:p>
            <a:endParaRPr lang="tr-TR" dirty="0"/>
          </a:p>
          <a:p>
            <a:endParaRPr lang="tr-TR" dirty="0"/>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buNone/>
            </a:pPr>
            <a:endParaRPr lang="tr-TR" sz="2900" b="1" dirty="0">
              <a:latin typeface="Times New Roman" panose="02020603050405020304" pitchFamily="18" charset="0"/>
              <a:cs typeface="Times New Roman" panose="02020603050405020304" pitchFamily="18" charset="0"/>
            </a:endParaRPr>
          </a:p>
          <a:p>
            <a:pPr marL="0" indent="0">
              <a:buNone/>
            </a:pPr>
            <a:endParaRPr lang="tr-TR" sz="29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4" name="Rectangle 1">
            <a:extLst>
              <a:ext uri="{FF2B5EF4-FFF2-40B4-BE49-F238E27FC236}">
                <a16:creationId xmlns:a16="http://schemas.microsoft.com/office/drawing/2014/main" id="{699731DE-8A67-E330-FB65-AAD6C308E2BD}"/>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4894EAB4-2EC9-0902-4B62-C5AEFF081AA3}"/>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B616007E-F920-2930-3E6F-709D52A5767F}"/>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6ED3429D-CAC9-B4E2-AFA9-1D1026DF7D42}"/>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2130707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BC92B-EE40-27A6-1CC1-91787881E65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5AEDD1A-1EF1-13A4-BBE8-ADE152CEBCFF}"/>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Hakimlerin Hukuki Sorumluluğu</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44F6275E-EF1B-539B-1B03-5EE01B9DF95C}"/>
              </a:ext>
            </a:extLst>
          </p:cNvPr>
          <p:cNvSpPr>
            <a:spLocks noGrp="1"/>
          </p:cNvSpPr>
          <p:nvPr>
            <p:ph idx="1"/>
          </p:nvPr>
        </p:nvSpPr>
        <p:spPr>
          <a:xfrm>
            <a:off x="315687" y="1556657"/>
            <a:ext cx="8371114" cy="5014348"/>
          </a:xfrm>
        </p:spPr>
        <p:txBody>
          <a:bodyPr>
            <a:normAutofit/>
          </a:bodyPr>
          <a:lstStyle/>
          <a:p>
            <a:pPr marL="0" indent="0" algn="just">
              <a:buNone/>
            </a:pPr>
            <a:endParaRPr lang="tr-TR" sz="1800" dirty="0"/>
          </a:p>
          <a:p>
            <a:pPr marL="0" indent="0" algn="just">
              <a:buNone/>
            </a:pPr>
            <a:r>
              <a:rPr lang="tr-TR" sz="1800" i="1" dirty="0"/>
              <a:t>Devlet, ödediği tazminat nedeniyle, sorumlu hâkime ödeme tarihinden itibaren bir yıl içinde rücu eder. (m.46) Devletin tazminat ödemek zorunda kalması sebebiyle, ilgili hâkime açacağı </a:t>
            </a:r>
            <a:r>
              <a:rPr lang="tr-TR" sz="1800" i="1" dirty="0" err="1"/>
              <a:t>rücû</a:t>
            </a:r>
            <a:r>
              <a:rPr lang="tr-TR" sz="1800" i="1" dirty="0"/>
              <a:t> davası, hukukî sorumluluğa ilişkin davaya bakan mahkemede görülür. (m.47)</a:t>
            </a:r>
          </a:p>
          <a:p>
            <a:pPr marL="0" indent="0">
              <a:buNone/>
            </a:pPr>
            <a:endParaRPr lang="tr-TR" dirty="0"/>
          </a:p>
          <a:p>
            <a:pPr marL="0" indent="0">
              <a:buNone/>
            </a:pPr>
            <a:endParaRPr lang="tr-TR" dirty="0"/>
          </a:p>
          <a:p>
            <a:pPr marL="0" indent="0">
              <a:buNone/>
            </a:pPr>
            <a:endParaRPr lang="tr-TR" dirty="0"/>
          </a:p>
          <a:p>
            <a:endParaRPr lang="tr-TR" dirty="0"/>
          </a:p>
          <a:p>
            <a:endParaRPr lang="tr-TR" dirty="0"/>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lgn="just">
              <a:buNone/>
            </a:pPr>
            <a:endParaRPr lang="tr-TR" sz="1800" i="1" u="sng" dirty="0">
              <a:latin typeface="Times New Roman" panose="02020603050405020304" pitchFamily="18" charset="0"/>
              <a:cs typeface="Times New Roman" panose="02020603050405020304" pitchFamily="18" charset="0"/>
            </a:endParaRPr>
          </a:p>
          <a:p>
            <a:pPr marL="0" indent="0">
              <a:buNone/>
            </a:pPr>
            <a:endParaRPr lang="tr-TR" sz="2900" b="1" dirty="0">
              <a:latin typeface="Times New Roman" panose="02020603050405020304" pitchFamily="18" charset="0"/>
              <a:cs typeface="Times New Roman" panose="02020603050405020304" pitchFamily="18" charset="0"/>
            </a:endParaRPr>
          </a:p>
          <a:p>
            <a:pPr marL="0" indent="0">
              <a:buNone/>
            </a:pPr>
            <a:endParaRPr lang="tr-TR" sz="29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endParaRPr lang="tr-TR" sz="1600" dirty="0">
              <a:latin typeface="Times New Roman" panose="02020603050405020304" pitchFamily="18" charset="0"/>
              <a:cs typeface="Times New Roman" panose="02020603050405020304" pitchFamily="18" charset="0"/>
            </a:endParaRPr>
          </a:p>
          <a:p>
            <a:endParaRPr lang="tr-TR" sz="1600" i="1"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4" name="Rectangle 1">
            <a:extLst>
              <a:ext uri="{FF2B5EF4-FFF2-40B4-BE49-F238E27FC236}">
                <a16:creationId xmlns:a16="http://schemas.microsoft.com/office/drawing/2014/main" id="{2BB2B166-AB00-9656-FF5C-6A144272648A}"/>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BF87F49C-C449-A098-6DB9-91CECA2CF06D}"/>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id="{E12C9F4E-203B-2201-5558-444EDE6BCF36}"/>
              </a:ext>
            </a:extLst>
          </p:cNvPr>
          <p:cNvSpPr txBox="1"/>
          <p:nvPr/>
        </p:nvSpPr>
        <p:spPr>
          <a:xfrm>
            <a:off x="1045029" y="1937657"/>
            <a:ext cx="184731" cy="369332"/>
          </a:xfrm>
          <a:prstGeom prst="rect">
            <a:avLst/>
          </a:prstGeom>
          <a:noFill/>
        </p:spPr>
        <p:txBody>
          <a:bodyPr wrap="none" rtlCol="0">
            <a:spAutoFit/>
          </a:bodyPr>
          <a:lstStyle/>
          <a:p>
            <a:endParaRPr lang="tr-TR" dirty="0"/>
          </a:p>
        </p:txBody>
      </p:sp>
      <p:sp>
        <p:nvSpPr>
          <p:cNvPr id="13" name="İçerik Yer Tutucusu 4">
            <a:extLst>
              <a:ext uri="{FF2B5EF4-FFF2-40B4-BE49-F238E27FC236}">
                <a16:creationId xmlns:a16="http://schemas.microsoft.com/office/drawing/2014/main" id="{65D14EF9-2DFA-FAB7-B317-8B47280C9B30}"/>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3026299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E8368-F177-BDBB-1277-9F791EBB92C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2CA5C4A-88E5-0CDE-E5C7-62CE44C17618}"/>
              </a:ext>
            </a:extLst>
          </p:cNvPr>
          <p:cNvSpPr>
            <a:spLocks noGrp="1"/>
          </p:cNvSpPr>
          <p:nvPr>
            <p:ph type="title"/>
          </p:nvPr>
        </p:nvSpPr>
        <p:spPr>
          <a:xfrm>
            <a:off x="457200" y="286995"/>
            <a:ext cx="8229600" cy="1143000"/>
          </a:xfrm>
        </p:spPr>
        <p:txBody>
          <a:bodyPr>
            <a:normAutofit fontScale="90000"/>
          </a:bodyPr>
          <a:lstStyle/>
          <a:p>
            <a:r>
              <a:rPr lang="tr-TR" i="1" dirty="0"/>
              <a:t>Yargı Görevlileri</a:t>
            </a:r>
            <a:br>
              <a:rPr lang="tr-TR" i="1" dirty="0"/>
            </a:br>
            <a:endParaRPr lang="tr-TR" i="1" dirty="0"/>
          </a:p>
        </p:txBody>
      </p:sp>
      <p:sp>
        <p:nvSpPr>
          <p:cNvPr id="5" name="İçerik Yer Tutucusu 4">
            <a:extLst>
              <a:ext uri="{FF2B5EF4-FFF2-40B4-BE49-F238E27FC236}">
                <a16:creationId xmlns:a16="http://schemas.microsoft.com/office/drawing/2014/main" id="{E98A9D48-5A20-FD37-1D1A-5432B4F978B1}"/>
              </a:ext>
            </a:extLst>
          </p:cNvPr>
          <p:cNvSpPr>
            <a:spLocks noGrp="1"/>
          </p:cNvSpPr>
          <p:nvPr>
            <p:ph idx="1"/>
          </p:nvPr>
        </p:nvSpPr>
        <p:spPr>
          <a:xfrm>
            <a:off x="348343" y="849086"/>
            <a:ext cx="8338457" cy="5721919"/>
          </a:xfrm>
        </p:spPr>
        <p:txBody>
          <a:bodyPr>
            <a:normAutofit fontScale="25000" lnSpcReduction="20000"/>
          </a:bodyPr>
          <a:lstStyle/>
          <a:p>
            <a:pPr marL="0" indent="0" algn="just">
              <a:buNone/>
            </a:pPr>
            <a:endParaRPr lang="tr-TR" sz="5600" dirty="0">
              <a:latin typeface="Times New Roman" panose="02020603050405020304" pitchFamily="18" charset="0"/>
              <a:cs typeface="Times New Roman" panose="02020603050405020304" pitchFamily="18" charset="0"/>
            </a:endParaRPr>
          </a:p>
          <a:p>
            <a:pPr marL="0" indent="0">
              <a:buNone/>
            </a:pPr>
            <a:r>
              <a:rPr lang="tr-TR" sz="5600" dirty="0">
                <a:latin typeface="Times New Roman" panose="02020603050405020304" pitchFamily="18" charset="0"/>
                <a:cs typeface="Times New Roman" panose="02020603050405020304" pitchFamily="18" charset="0"/>
              </a:rPr>
              <a:t>Hakim-Savcı Yardımcılığı Koşulları (2802 sayılı Hakimler ve Savcılar Kanunu)</a:t>
            </a:r>
          </a:p>
          <a:p>
            <a:pPr marL="0" indent="0">
              <a:buNone/>
            </a:pPr>
            <a:r>
              <a:rPr lang="tr-TR" sz="5600" dirty="0">
                <a:latin typeface="Times New Roman" panose="02020603050405020304" pitchFamily="18" charset="0"/>
                <a:cs typeface="Times New Roman" panose="02020603050405020304" pitchFamily="18" charset="0"/>
              </a:rPr>
              <a:t>• </a:t>
            </a:r>
            <a:r>
              <a:rPr lang="tr-TR" sz="5600" b="1" dirty="0">
                <a:latin typeface="Times New Roman" panose="02020603050405020304" pitchFamily="18" charset="0"/>
                <a:cs typeface="Times New Roman" panose="02020603050405020304" pitchFamily="18" charset="0"/>
              </a:rPr>
              <a:t>Madde 8 – </a:t>
            </a:r>
            <a:r>
              <a:rPr lang="tr-TR" sz="5600" dirty="0">
                <a:latin typeface="Times New Roman" panose="02020603050405020304" pitchFamily="18" charset="0"/>
                <a:cs typeface="Times New Roman" panose="02020603050405020304" pitchFamily="18" charset="0"/>
              </a:rPr>
              <a:t>Hâkim ve savcı yardımcılığına atanabilmek için:</a:t>
            </a:r>
          </a:p>
          <a:p>
            <a:pPr marL="0" indent="0">
              <a:buNone/>
            </a:pPr>
            <a:r>
              <a:rPr lang="tr-TR" sz="5600" dirty="0">
                <a:latin typeface="Times New Roman" panose="02020603050405020304" pitchFamily="18" charset="0"/>
                <a:cs typeface="Times New Roman" panose="02020603050405020304" pitchFamily="18" charset="0"/>
              </a:rPr>
              <a:t>a) </a:t>
            </a:r>
            <a:r>
              <a:rPr lang="tr-TR" sz="5600" u="sng" dirty="0">
                <a:latin typeface="Times New Roman" panose="02020603050405020304" pitchFamily="18" charset="0"/>
                <a:cs typeface="Times New Roman" panose="02020603050405020304" pitchFamily="18" charset="0"/>
              </a:rPr>
              <a:t>Türk vatandaşı olmak,</a:t>
            </a:r>
          </a:p>
          <a:p>
            <a:pPr marL="0" indent="0">
              <a:buNone/>
            </a:pPr>
            <a:r>
              <a:rPr lang="tr-TR" sz="5600" dirty="0">
                <a:latin typeface="Times New Roman" panose="02020603050405020304" pitchFamily="18" charset="0"/>
                <a:cs typeface="Times New Roman" panose="02020603050405020304" pitchFamily="18" charset="0"/>
              </a:rPr>
              <a:t>b) </a:t>
            </a:r>
            <a:r>
              <a:rPr lang="tr-TR" sz="5600" b="1" dirty="0">
                <a:latin typeface="Times New Roman" panose="02020603050405020304" pitchFamily="18" charset="0"/>
                <a:cs typeface="Times New Roman" panose="02020603050405020304" pitchFamily="18" charset="0"/>
              </a:rPr>
              <a:t>(Değişik: 3/6/2011-KHK-643/12 </a:t>
            </a:r>
            <a:r>
              <a:rPr lang="tr-TR" sz="5600" b="1" dirty="0" err="1">
                <a:latin typeface="Times New Roman" panose="02020603050405020304" pitchFamily="18" charset="0"/>
                <a:cs typeface="Times New Roman" panose="02020603050405020304" pitchFamily="18" charset="0"/>
              </a:rPr>
              <a:t>md.</a:t>
            </a:r>
            <a:r>
              <a:rPr lang="tr-TR" sz="5600" b="1" dirty="0">
                <a:latin typeface="Times New Roman" panose="02020603050405020304" pitchFamily="18" charset="0"/>
                <a:cs typeface="Times New Roman" panose="02020603050405020304" pitchFamily="18" charset="0"/>
              </a:rPr>
              <a:t>; İptal:</a:t>
            </a:r>
            <a:r>
              <a:rPr lang="tr-TR" sz="5600" dirty="0">
                <a:latin typeface="Times New Roman" panose="02020603050405020304" pitchFamily="18" charset="0"/>
                <a:cs typeface="Times New Roman" panose="02020603050405020304" pitchFamily="18" charset="0"/>
              </a:rPr>
              <a:t> </a:t>
            </a:r>
            <a:r>
              <a:rPr lang="tr-TR" sz="5600" b="1" dirty="0">
                <a:latin typeface="Times New Roman" panose="02020603050405020304" pitchFamily="18" charset="0"/>
                <a:cs typeface="Times New Roman" panose="02020603050405020304" pitchFamily="18" charset="0"/>
              </a:rPr>
              <a:t>Anayasa Mahkemesi’nin 14/2/2013</a:t>
            </a:r>
            <a:r>
              <a:rPr lang="tr-TR" sz="5600" dirty="0">
                <a:latin typeface="Times New Roman" panose="02020603050405020304" pitchFamily="18" charset="0"/>
                <a:cs typeface="Times New Roman" panose="02020603050405020304" pitchFamily="18" charset="0"/>
              </a:rPr>
              <a:t> </a:t>
            </a:r>
            <a:r>
              <a:rPr lang="tr-TR" sz="5600" b="1" dirty="0">
                <a:latin typeface="Times New Roman" panose="02020603050405020304" pitchFamily="18" charset="0"/>
                <a:cs typeface="Times New Roman" panose="02020603050405020304" pitchFamily="18" charset="0"/>
              </a:rPr>
              <a:t>tarihli ve E:2011/89, K:2013/29 sayılı Kararı ile.; Yeniden düzenleme: 2/12/2014-6572/28 </a:t>
            </a:r>
            <a:r>
              <a:rPr lang="tr-TR" sz="5600" b="1" dirty="0" err="1">
                <a:latin typeface="Times New Roman" panose="02020603050405020304" pitchFamily="18" charset="0"/>
                <a:cs typeface="Times New Roman" panose="02020603050405020304" pitchFamily="18" charset="0"/>
              </a:rPr>
              <a:t>md.</a:t>
            </a:r>
            <a:r>
              <a:rPr lang="tr-TR" sz="5600" b="1" dirty="0">
                <a:latin typeface="Times New Roman" panose="02020603050405020304" pitchFamily="18" charset="0"/>
                <a:cs typeface="Times New Roman" panose="02020603050405020304" pitchFamily="18" charset="0"/>
              </a:rPr>
              <a:t>) </a:t>
            </a:r>
            <a:r>
              <a:rPr lang="tr-TR" sz="5600" dirty="0">
                <a:latin typeface="Times New Roman" panose="02020603050405020304" pitchFamily="18" charset="0"/>
                <a:cs typeface="Times New Roman" panose="02020603050405020304" pitchFamily="18" charset="0"/>
              </a:rPr>
              <a:t>Giriş sınavının yapıldığı yılın ocak ayının birinci günü itibarıyla </a:t>
            </a:r>
            <a:r>
              <a:rPr lang="tr-TR" sz="5600" u="sng" dirty="0" err="1">
                <a:latin typeface="Times New Roman" panose="02020603050405020304" pitchFamily="18" charset="0"/>
                <a:cs typeface="Times New Roman" panose="02020603050405020304" pitchFamily="18" charset="0"/>
              </a:rPr>
              <a:t>otuzbeş</a:t>
            </a:r>
            <a:r>
              <a:rPr lang="tr-TR" sz="5600" u="sng" dirty="0">
                <a:latin typeface="Times New Roman" panose="02020603050405020304" pitchFamily="18" charset="0"/>
                <a:cs typeface="Times New Roman" panose="02020603050405020304" pitchFamily="18" charset="0"/>
              </a:rPr>
              <a:t> yaşını doldurmamış olmak</a:t>
            </a:r>
            <a:r>
              <a:rPr lang="tr-TR" sz="5600" dirty="0">
                <a:latin typeface="Times New Roman" panose="02020603050405020304" pitchFamily="18" charset="0"/>
                <a:cs typeface="Times New Roman" panose="02020603050405020304" pitchFamily="18" charset="0"/>
              </a:rPr>
              <a:t>.</a:t>
            </a:r>
          </a:p>
          <a:p>
            <a:pPr marL="0" indent="0">
              <a:buNone/>
            </a:pPr>
            <a:r>
              <a:rPr lang="tr-TR" sz="5600" dirty="0">
                <a:latin typeface="Times New Roman" panose="02020603050405020304" pitchFamily="18" charset="0"/>
                <a:cs typeface="Times New Roman" panose="02020603050405020304" pitchFamily="18" charset="0"/>
              </a:rPr>
              <a:t>c) Adli yargı hâkim ve savcı yardımcıları için; </a:t>
            </a:r>
            <a:r>
              <a:rPr lang="tr-TR" sz="5600" u="sng" dirty="0">
                <a:latin typeface="Times New Roman" panose="02020603050405020304" pitchFamily="18" charset="0"/>
                <a:cs typeface="Times New Roman" panose="02020603050405020304" pitchFamily="18" charset="0"/>
              </a:rPr>
              <a:t>hukuk fakültesinden mezun olmak </a:t>
            </a:r>
            <a:r>
              <a:rPr lang="tr-TR" sz="5600" dirty="0">
                <a:latin typeface="Times New Roman" panose="02020603050405020304" pitchFamily="18" charset="0"/>
                <a:cs typeface="Times New Roman" panose="02020603050405020304" pitchFamily="18" charset="0"/>
              </a:rPr>
              <a:t>veya yabancı bir hukuk fakültesini bitirip de Türkiye‘deki hukuk fakülteleri programlarına göre eksik kalan derslerden sınava girip başarı belgesi almış bulunmak, </a:t>
            </a:r>
            <a:r>
              <a:rPr lang="tr-TR" sz="5600" b="1" dirty="0">
                <a:latin typeface="Times New Roman" panose="02020603050405020304" pitchFamily="18" charset="0"/>
                <a:cs typeface="Times New Roman" panose="02020603050405020304" pitchFamily="18" charset="0"/>
              </a:rPr>
              <a:t>(Değişik ikinci paragraf: 2/7/2018 – KHK/703/136 </a:t>
            </a:r>
            <a:r>
              <a:rPr lang="tr-TR" sz="5600" b="1" dirty="0" err="1">
                <a:latin typeface="Times New Roman" panose="02020603050405020304" pitchFamily="18" charset="0"/>
                <a:cs typeface="Times New Roman" panose="02020603050405020304" pitchFamily="18" charset="0"/>
              </a:rPr>
              <a:t>md.</a:t>
            </a:r>
            <a:r>
              <a:rPr lang="tr-TR" sz="5600" b="1" dirty="0">
                <a:latin typeface="Times New Roman" panose="02020603050405020304" pitchFamily="18" charset="0"/>
                <a:cs typeface="Times New Roman" panose="02020603050405020304" pitchFamily="18" charset="0"/>
              </a:rPr>
              <a:t>) </a:t>
            </a:r>
            <a:r>
              <a:rPr lang="tr-TR" sz="5600" dirty="0">
                <a:latin typeface="Times New Roman" panose="02020603050405020304" pitchFamily="18" charset="0"/>
                <a:cs typeface="Times New Roman" panose="02020603050405020304" pitchFamily="18" charset="0"/>
              </a:rPr>
              <a:t>İdarî yargı hâkim yardımcıları için; hukuk fakültesinden mezun olmak veya yabancı bir hukuk fakültesini bitirip de Türkiye’de hukuk fakülteleri programlarına göre eksik kalan derslerden sınava girip başarı belgesi almış bulunmak, hukuk fakültesinden mezun olanlar dışından alınacak hâkim yardımcıları bakımından, her dönemde alınacak hâkim yardımcısı sayısının yüzde yirmisini geçmemek üzere, hukuk bilgisine programlarında yeterince yer veren siyasal bilgiler, idari bilimler, iktisat ve maliye alanlarında en az dört yıllık yüksek öğrenim yapmış veya bunlara denkliği kabul edilmiş yabancı öğretim kurumlarından mezun olmak,</a:t>
            </a:r>
          </a:p>
          <a:p>
            <a:pPr marL="0" indent="0">
              <a:buNone/>
            </a:pPr>
            <a:r>
              <a:rPr lang="tr-TR" sz="5600" dirty="0">
                <a:latin typeface="Times New Roman" panose="02020603050405020304" pitchFamily="18" charset="0"/>
                <a:cs typeface="Times New Roman" panose="02020603050405020304" pitchFamily="18" charset="0"/>
              </a:rPr>
              <a:t>d) </a:t>
            </a:r>
            <a:r>
              <a:rPr lang="tr-TR" sz="5600" u="sng" dirty="0">
                <a:latin typeface="Times New Roman" panose="02020603050405020304" pitchFamily="18" charset="0"/>
                <a:cs typeface="Times New Roman" panose="02020603050405020304" pitchFamily="18" charset="0"/>
              </a:rPr>
              <a:t>Kamu haklarından yasaklı olmamak</a:t>
            </a:r>
            <a:r>
              <a:rPr lang="tr-TR" sz="5600" dirty="0">
                <a:latin typeface="Times New Roman" panose="02020603050405020304" pitchFamily="18" charset="0"/>
                <a:cs typeface="Times New Roman" panose="02020603050405020304" pitchFamily="18" charset="0"/>
              </a:rPr>
              <a:t>,</a:t>
            </a:r>
          </a:p>
          <a:p>
            <a:pPr marL="0" indent="0">
              <a:buNone/>
            </a:pPr>
            <a:r>
              <a:rPr lang="tr-TR" sz="5600" dirty="0">
                <a:latin typeface="Times New Roman" panose="02020603050405020304" pitchFamily="18" charset="0"/>
                <a:cs typeface="Times New Roman" panose="02020603050405020304" pitchFamily="18" charset="0"/>
              </a:rPr>
              <a:t>e) </a:t>
            </a:r>
            <a:r>
              <a:rPr lang="tr-TR" sz="5600" b="1" dirty="0">
                <a:latin typeface="Times New Roman" panose="02020603050405020304" pitchFamily="18" charset="0"/>
                <a:cs typeface="Times New Roman" panose="02020603050405020304" pitchFamily="18" charset="0"/>
              </a:rPr>
              <a:t>(Mülga: 22/12/2005 - 5435/43 </a:t>
            </a:r>
            <a:r>
              <a:rPr lang="tr-TR" sz="5600" b="1" dirty="0" err="1">
                <a:latin typeface="Times New Roman" panose="02020603050405020304" pitchFamily="18" charset="0"/>
                <a:cs typeface="Times New Roman" panose="02020603050405020304" pitchFamily="18" charset="0"/>
              </a:rPr>
              <a:t>md.</a:t>
            </a:r>
            <a:r>
              <a:rPr lang="tr-TR" sz="5600" b="1" dirty="0">
                <a:latin typeface="Times New Roman" panose="02020603050405020304" pitchFamily="18" charset="0"/>
                <a:cs typeface="Times New Roman" panose="02020603050405020304" pitchFamily="18" charset="0"/>
              </a:rPr>
              <a:t>) (Yeniden Düzenleme:17/10/2019-7188/9 </a:t>
            </a:r>
            <a:r>
              <a:rPr lang="tr-TR" sz="5600" b="1" dirty="0" err="1">
                <a:latin typeface="Times New Roman" panose="02020603050405020304" pitchFamily="18" charset="0"/>
                <a:cs typeface="Times New Roman" panose="02020603050405020304" pitchFamily="18" charset="0"/>
              </a:rPr>
              <a:t>md.</a:t>
            </a:r>
            <a:r>
              <a:rPr lang="tr-TR" sz="5600" b="1" dirty="0">
                <a:latin typeface="Times New Roman" panose="02020603050405020304" pitchFamily="18" charset="0"/>
                <a:cs typeface="Times New Roman" panose="02020603050405020304" pitchFamily="18" charset="0"/>
              </a:rPr>
              <a:t>) </a:t>
            </a:r>
            <a:r>
              <a:rPr lang="tr-TR" sz="5600" u="sng" dirty="0">
                <a:latin typeface="Times New Roman" panose="02020603050405020304" pitchFamily="18" charset="0"/>
                <a:cs typeface="Times New Roman" panose="02020603050405020304" pitchFamily="18" charset="0"/>
              </a:rPr>
              <a:t>Hukuk Mesleklerine Giriş Sınavı veya İdari Yargı Ön Sınavında başarılı olmak,</a:t>
            </a:r>
          </a:p>
          <a:p>
            <a:pPr marL="0" indent="0">
              <a:buNone/>
            </a:pPr>
            <a:r>
              <a:rPr lang="tr-TR" sz="5600" dirty="0">
                <a:latin typeface="Times New Roman" panose="02020603050405020304" pitchFamily="18" charset="0"/>
                <a:cs typeface="Times New Roman" panose="02020603050405020304" pitchFamily="18" charset="0"/>
              </a:rPr>
              <a:t>f) </a:t>
            </a:r>
            <a:r>
              <a:rPr lang="tr-TR" sz="5600" u="sng" dirty="0">
                <a:latin typeface="Times New Roman" panose="02020603050405020304" pitchFamily="18" charset="0"/>
                <a:cs typeface="Times New Roman" panose="02020603050405020304" pitchFamily="18" charset="0"/>
              </a:rPr>
              <a:t>Askerlik durumu itibariyle askerlikle ilgisi bulunmamak </a:t>
            </a:r>
            <a:r>
              <a:rPr lang="tr-TR" sz="5600" dirty="0">
                <a:latin typeface="Times New Roman" panose="02020603050405020304" pitchFamily="18" charset="0"/>
                <a:cs typeface="Times New Roman" panose="02020603050405020304" pitchFamily="18" charset="0"/>
              </a:rPr>
              <a:t>veya muvazzaflık hizmetini yapmış yahut ertelenmiş veya yedeğe geçirilmiş olmak,</a:t>
            </a:r>
          </a:p>
          <a:p>
            <a:pPr marL="0" indent="0">
              <a:buNone/>
            </a:pPr>
            <a:r>
              <a:rPr lang="tr-TR" sz="5600" dirty="0">
                <a:latin typeface="Times New Roman" panose="02020603050405020304" pitchFamily="18" charset="0"/>
                <a:cs typeface="Times New Roman" panose="02020603050405020304" pitchFamily="18" charset="0"/>
              </a:rPr>
              <a:t>g) </a:t>
            </a:r>
            <a:r>
              <a:rPr lang="tr-TR" sz="5600" u="sng" dirty="0">
                <a:latin typeface="Times New Roman" panose="02020603050405020304" pitchFamily="18" charset="0"/>
                <a:cs typeface="Times New Roman" panose="02020603050405020304" pitchFamily="18" charset="0"/>
              </a:rPr>
              <a:t>Hakimlik ve savcılık görevlerini sürekli olarak yurdun her yerinde yapmasına engel olabilecek vücut ve akıl hastalığı veya engelliliği (…)10 bulunmamak</a:t>
            </a:r>
            <a:r>
              <a:rPr lang="tr-TR" sz="5600" dirty="0">
                <a:latin typeface="Times New Roman" panose="02020603050405020304" pitchFamily="18" charset="0"/>
                <a:cs typeface="Times New Roman" panose="02020603050405020304" pitchFamily="18" charset="0"/>
              </a:rPr>
              <a:t>,11</a:t>
            </a:r>
          </a:p>
          <a:p>
            <a:pPr marL="0" indent="0">
              <a:buNone/>
            </a:pPr>
            <a:r>
              <a:rPr lang="tr-TR" sz="5600" dirty="0">
                <a:latin typeface="Times New Roman" panose="02020603050405020304" pitchFamily="18" charset="0"/>
                <a:cs typeface="Times New Roman" panose="02020603050405020304" pitchFamily="18" charset="0"/>
              </a:rPr>
              <a:t>h) </a:t>
            </a:r>
            <a:r>
              <a:rPr lang="tr-TR" sz="5600" b="1" dirty="0">
                <a:latin typeface="Times New Roman" panose="02020603050405020304" pitchFamily="18" charset="0"/>
                <a:cs typeface="Times New Roman" panose="02020603050405020304" pitchFamily="18" charset="0"/>
              </a:rPr>
              <a:t>(Değişik: 11/9/1987 – KHK 276/3 </a:t>
            </a:r>
            <a:r>
              <a:rPr lang="tr-TR" sz="5600" b="1" dirty="0" err="1">
                <a:latin typeface="Times New Roman" panose="02020603050405020304" pitchFamily="18" charset="0"/>
                <a:cs typeface="Times New Roman" panose="02020603050405020304" pitchFamily="18" charset="0"/>
              </a:rPr>
              <a:t>md.</a:t>
            </a:r>
            <a:r>
              <a:rPr lang="tr-TR" sz="5600" b="1" dirty="0">
                <a:latin typeface="Times New Roman" panose="02020603050405020304" pitchFamily="18" charset="0"/>
                <a:cs typeface="Times New Roman" panose="02020603050405020304" pitchFamily="18" charset="0"/>
              </a:rPr>
              <a:t>; Aynen </a:t>
            </a:r>
            <a:r>
              <a:rPr lang="tr-TR" sz="5600" b="1" dirty="0" err="1">
                <a:latin typeface="Times New Roman" panose="02020603050405020304" pitchFamily="18" charset="0"/>
                <a:cs typeface="Times New Roman" panose="02020603050405020304" pitchFamily="18" charset="0"/>
              </a:rPr>
              <a:t>Kabül</a:t>
            </a:r>
            <a:r>
              <a:rPr lang="tr-TR" sz="5600" b="1" dirty="0">
                <a:latin typeface="Times New Roman" panose="02020603050405020304" pitchFamily="18" charset="0"/>
                <a:cs typeface="Times New Roman" panose="02020603050405020304" pitchFamily="18" charset="0"/>
              </a:rPr>
              <a:t>: 24/2/1988-3409/3 </a:t>
            </a:r>
            <a:r>
              <a:rPr lang="tr-TR" sz="5600" b="1" dirty="0" err="1">
                <a:latin typeface="Times New Roman" panose="02020603050405020304" pitchFamily="18" charset="0"/>
                <a:cs typeface="Times New Roman" panose="02020603050405020304" pitchFamily="18" charset="0"/>
              </a:rPr>
              <a:t>md.</a:t>
            </a:r>
            <a:r>
              <a:rPr lang="tr-TR" sz="5600" b="1" dirty="0">
                <a:latin typeface="Times New Roman" panose="02020603050405020304" pitchFamily="18" charset="0"/>
                <a:cs typeface="Times New Roman" panose="02020603050405020304" pitchFamily="18" charset="0"/>
              </a:rPr>
              <a:t>) </a:t>
            </a:r>
            <a:r>
              <a:rPr lang="tr-TR" sz="5600" dirty="0">
                <a:latin typeface="Times New Roman" panose="02020603050405020304" pitchFamily="18" charset="0"/>
                <a:cs typeface="Times New Roman" panose="02020603050405020304" pitchFamily="18" charset="0"/>
              </a:rPr>
              <a:t>Taksirli suçlar hariç olmak üzere, (...)12 üç aydan fazla hapis veya affa uğramış olsa bile Devletin şahsiyetine karşı işlenen suçlarla zimmet, ihtilas, irtikap, rüşvet, hırsızlık, dolandırıcılık, sahtecilik, inancı kötüye kullanma, dolanlı iflas gibi yüz kızartıcı veya şeref ve haysiyet kırıcı bir suçtan veya kaçakçılık, resmi ihale ve alım satımlara fesat karıştırma, Devlet sırlarını açığa vurma suçlarından dolayı hükümlü bulunmamak veya bu suçlardan veya taksirli suçlar hariç olmak üzere üç aydan fazla hürriyeti bağlayıcı cezayı gerektiren bir fiilden dolayı soruşturma veya kovuşturma altında olmamak.</a:t>
            </a:r>
          </a:p>
          <a:p>
            <a:pPr algn="just"/>
            <a:endParaRPr lang="tr-TR" sz="1800" dirty="0">
              <a:ea typeface="Times New Roman" panose="02020603050405020304" pitchFamily="18" charset="0"/>
            </a:endParaRPr>
          </a:p>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6467C21-0598-B251-F1FE-0ABB9C60D05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191246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5746A-D863-4C96-7D95-1E9A9F5DC6B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1A40D62-0694-38B8-561F-0FBAAB905F8E}"/>
              </a:ext>
            </a:extLst>
          </p:cNvPr>
          <p:cNvSpPr>
            <a:spLocks noGrp="1"/>
          </p:cNvSpPr>
          <p:nvPr>
            <p:ph type="title"/>
          </p:nvPr>
        </p:nvSpPr>
        <p:spPr>
          <a:xfrm>
            <a:off x="457200" y="286995"/>
            <a:ext cx="8229600" cy="1143000"/>
          </a:xfrm>
        </p:spPr>
        <p:txBody>
          <a:bodyPr>
            <a:normAutofit fontScale="90000"/>
          </a:bodyPr>
          <a:lstStyle/>
          <a:p>
            <a:r>
              <a:rPr lang="tr-TR" i="1" dirty="0"/>
              <a:t>Yargı Görevlileri</a:t>
            </a:r>
            <a:br>
              <a:rPr lang="tr-TR" i="1" dirty="0"/>
            </a:br>
            <a:endParaRPr lang="tr-TR" i="1" dirty="0"/>
          </a:p>
        </p:txBody>
      </p:sp>
      <p:sp>
        <p:nvSpPr>
          <p:cNvPr id="5" name="İçerik Yer Tutucusu 4">
            <a:extLst>
              <a:ext uri="{FF2B5EF4-FFF2-40B4-BE49-F238E27FC236}">
                <a16:creationId xmlns:a16="http://schemas.microsoft.com/office/drawing/2014/main" id="{637143B7-8E1B-E198-3187-3B10BF95A48E}"/>
              </a:ext>
            </a:extLst>
          </p:cNvPr>
          <p:cNvSpPr>
            <a:spLocks noGrp="1"/>
          </p:cNvSpPr>
          <p:nvPr>
            <p:ph idx="1"/>
          </p:nvPr>
        </p:nvSpPr>
        <p:spPr>
          <a:xfrm>
            <a:off x="348343" y="849086"/>
            <a:ext cx="8338457" cy="5721919"/>
          </a:xfrm>
        </p:spPr>
        <p:txBody>
          <a:bodyPr>
            <a:normAutofit/>
          </a:bodyPr>
          <a:lstStyle/>
          <a:p>
            <a:pPr marL="0" indent="0">
              <a:buNone/>
            </a:pPr>
            <a:r>
              <a:rPr lang="tr-TR" sz="1400" dirty="0">
                <a:latin typeface="Times New Roman" panose="02020603050405020304" pitchFamily="18" charset="0"/>
                <a:cs typeface="Times New Roman" panose="02020603050405020304" pitchFamily="18" charset="0"/>
              </a:rPr>
              <a:t>Hakim-Savcı Yardımcılığı Koşulları</a:t>
            </a:r>
          </a:p>
          <a:p>
            <a:pPr marL="0" indent="0">
              <a:buNone/>
            </a:pPr>
            <a:r>
              <a:rPr lang="tr-TR" sz="1400" dirty="0">
                <a:latin typeface="Times New Roman" panose="02020603050405020304" pitchFamily="18" charset="0"/>
                <a:cs typeface="Times New Roman" panose="02020603050405020304" pitchFamily="18" charset="0"/>
              </a:rPr>
              <a:t>• </a:t>
            </a:r>
            <a:r>
              <a:rPr lang="tr-TR" sz="1400" b="1" dirty="0">
                <a:latin typeface="Times New Roman" panose="02020603050405020304" pitchFamily="18" charset="0"/>
                <a:cs typeface="Times New Roman" panose="02020603050405020304" pitchFamily="18" charset="0"/>
              </a:rPr>
              <a:t>Madde 8 – </a:t>
            </a:r>
            <a:r>
              <a:rPr lang="tr-TR" sz="1400" dirty="0">
                <a:latin typeface="Times New Roman" panose="02020603050405020304" pitchFamily="18" charset="0"/>
                <a:cs typeface="Times New Roman" panose="02020603050405020304" pitchFamily="18" charset="0"/>
              </a:rPr>
              <a:t>Hâkim ve savcı yardımcılığına atanabilmek için:</a:t>
            </a:r>
          </a:p>
          <a:p>
            <a:pPr marL="0" indent="0">
              <a:buNone/>
            </a:pPr>
            <a:r>
              <a:rPr lang="tr-TR" sz="1400" dirty="0">
                <a:latin typeface="Times New Roman" panose="02020603050405020304" pitchFamily="18" charset="0"/>
                <a:cs typeface="Times New Roman" panose="02020603050405020304" pitchFamily="18" charset="0"/>
              </a:rPr>
              <a:t>I) </a:t>
            </a:r>
            <a:r>
              <a:rPr lang="tr-TR" sz="1400" u="sng" dirty="0">
                <a:latin typeface="Times New Roman" panose="02020603050405020304" pitchFamily="18" charset="0"/>
                <a:cs typeface="Times New Roman" panose="02020603050405020304" pitchFamily="18" charset="0"/>
              </a:rPr>
              <a:t>Yazılı yarışma sınavı ile mülakatta başarı göstermek</a:t>
            </a:r>
            <a:r>
              <a:rPr lang="tr-TR" sz="1400" dirty="0">
                <a:latin typeface="Times New Roman" panose="02020603050405020304" pitchFamily="18" charset="0"/>
                <a:cs typeface="Times New Roman" panose="02020603050405020304" pitchFamily="18" charset="0"/>
              </a:rPr>
              <a:t>,</a:t>
            </a:r>
          </a:p>
          <a:p>
            <a:pPr marL="0" indent="0">
              <a:buNone/>
            </a:pPr>
            <a:r>
              <a:rPr lang="tr-TR" sz="1400" dirty="0">
                <a:latin typeface="Times New Roman" panose="02020603050405020304" pitchFamily="18" charset="0"/>
                <a:cs typeface="Times New Roman" panose="02020603050405020304" pitchFamily="18" charset="0"/>
              </a:rPr>
              <a:t>j) </a:t>
            </a:r>
            <a:r>
              <a:rPr lang="tr-TR" sz="1400" u="sng" dirty="0">
                <a:latin typeface="Times New Roman" panose="02020603050405020304" pitchFamily="18" charset="0"/>
                <a:cs typeface="Times New Roman" panose="02020603050405020304" pitchFamily="18" charset="0"/>
              </a:rPr>
              <a:t>Hakimlik ve savcılık mesleğine yakışmayacak tutum ve davranışlarda bulunmamış olmak,</a:t>
            </a:r>
          </a:p>
          <a:p>
            <a:pPr marL="0" indent="0">
              <a:buNone/>
            </a:pPr>
            <a:r>
              <a:rPr lang="tr-TR" sz="1400" dirty="0">
                <a:latin typeface="Times New Roman" panose="02020603050405020304" pitchFamily="18" charset="0"/>
                <a:cs typeface="Times New Roman" panose="02020603050405020304" pitchFamily="18" charset="0"/>
              </a:rPr>
              <a:t>k) </a:t>
            </a:r>
            <a:r>
              <a:rPr lang="tr-TR" sz="1400" b="1" dirty="0">
                <a:latin typeface="Times New Roman" panose="02020603050405020304" pitchFamily="18" charset="0"/>
                <a:cs typeface="Times New Roman" panose="02020603050405020304" pitchFamily="18" charset="0"/>
              </a:rPr>
              <a:t>(Ek: 1/12/2007-5720/1 </a:t>
            </a:r>
            <a:r>
              <a:rPr lang="tr-TR" sz="1400" b="1" dirty="0" err="1">
                <a:latin typeface="Times New Roman" panose="02020603050405020304" pitchFamily="18" charset="0"/>
                <a:cs typeface="Times New Roman" panose="02020603050405020304" pitchFamily="18" charset="0"/>
              </a:rPr>
              <a:t>md.</a:t>
            </a:r>
            <a:r>
              <a:rPr lang="tr-TR" sz="1400" b="1" dirty="0">
                <a:latin typeface="Times New Roman" panose="02020603050405020304" pitchFamily="18" charset="0"/>
                <a:cs typeface="Times New Roman" panose="02020603050405020304" pitchFamily="18" charset="0"/>
              </a:rPr>
              <a:t>) </a:t>
            </a:r>
            <a:r>
              <a:rPr lang="tr-TR" sz="1400" dirty="0">
                <a:latin typeface="Times New Roman" panose="02020603050405020304" pitchFamily="18" charset="0"/>
                <a:cs typeface="Times New Roman" panose="02020603050405020304" pitchFamily="18" charset="0"/>
              </a:rPr>
              <a:t>Avukatlık mesleğinden hâkim ve savcı yardımcılığına geçmek isteyenler için; yukarıdaki (ı) bendi hariç diğer şartları taşımakla birlikte, </a:t>
            </a:r>
            <a:r>
              <a:rPr lang="tr-TR" sz="1400" u="sng" dirty="0">
                <a:latin typeface="Times New Roman" panose="02020603050405020304" pitchFamily="18" charset="0"/>
                <a:cs typeface="Times New Roman" panose="02020603050405020304" pitchFamily="18" charset="0"/>
              </a:rPr>
              <a:t>mesleklerinde fiilen en az üç yıl çalışmış</a:t>
            </a:r>
            <a:r>
              <a:rPr lang="tr-TR" sz="1400" dirty="0">
                <a:latin typeface="Times New Roman" panose="02020603050405020304" pitchFamily="18" charset="0"/>
                <a:cs typeface="Times New Roman" panose="02020603050405020304" pitchFamily="18" charset="0"/>
              </a:rPr>
              <a:t>, giriş sınavının yapıldığı yılın ocak ayının birinci günü itibariyle </a:t>
            </a:r>
            <a:r>
              <a:rPr lang="tr-TR" sz="1400" u="sng" dirty="0" err="1">
                <a:latin typeface="Times New Roman" panose="02020603050405020304" pitchFamily="18" charset="0"/>
                <a:cs typeface="Times New Roman" panose="02020603050405020304" pitchFamily="18" charset="0"/>
              </a:rPr>
              <a:t>kırkbeş</a:t>
            </a:r>
            <a:r>
              <a:rPr lang="tr-TR" sz="1400" u="sng" dirty="0">
                <a:latin typeface="Times New Roman" panose="02020603050405020304" pitchFamily="18" charset="0"/>
                <a:cs typeface="Times New Roman" panose="02020603050405020304" pitchFamily="18" charset="0"/>
              </a:rPr>
              <a:t> yaşını doldurmamış ve kendi aralarında yapılacak olan yazılı yarışma sınavında ve mülâkatta başarılı olmak şarttır.</a:t>
            </a:r>
          </a:p>
          <a:p>
            <a:pPr algn="just"/>
            <a:endParaRPr lang="tr-TR" sz="1800" dirty="0">
              <a:ea typeface="Times New Roman" panose="02020603050405020304" pitchFamily="18" charset="0"/>
            </a:endParaRPr>
          </a:p>
          <a:p>
            <a:pPr marL="0" indent="0" algn="just">
              <a:buNone/>
            </a:pPr>
            <a:r>
              <a:rPr lang="tr-TR" sz="1400" b="1" dirty="0">
                <a:latin typeface="Times New Roman" panose="02020603050405020304" pitchFamily="18" charset="0"/>
                <a:cs typeface="Times New Roman" panose="02020603050405020304" pitchFamily="18" charset="0"/>
              </a:rPr>
              <a:t>m.9/A: </a:t>
            </a:r>
            <a:r>
              <a:rPr lang="tr-TR" sz="1400" dirty="0">
                <a:latin typeface="Times New Roman" panose="02020603050405020304" pitchFamily="18" charset="0"/>
                <a:cs typeface="Times New Roman" panose="02020603050405020304" pitchFamily="18" charset="0"/>
              </a:rPr>
              <a:t>Yazılı sınavda yüz tam puan üzerinden en az yetmiş puan almak kaydıyla (…)19 en yüksek puan alandan başlamak üzere, sınav ilânında belirtilen kadro sayısının bir katı fazlası mülâkata çağrılır.</a:t>
            </a:r>
          </a:p>
          <a:p>
            <a:endParaRPr lang="tr-TR" sz="1100" dirty="0">
              <a:solidFill>
                <a:srgbClr val="000000"/>
              </a:solidFill>
              <a:latin typeface="Times New Roman" panose="02020603050405020304" pitchFamily="18" charset="0"/>
            </a:endParaRPr>
          </a:p>
          <a:p>
            <a:pPr marL="0" indent="0">
              <a:buNone/>
            </a:pPr>
            <a:r>
              <a:rPr lang="tr-TR" sz="1400" b="1" dirty="0">
                <a:solidFill>
                  <a:srgbClr val="000000"/>
                </a:solidFill>
                <a:effectLst/>
                <a:latin typeface="Times New Roman" panose="02020603050405020304" pitchFamily="18" charset="0"/>
                <a:cs typeface="Times New Roman" panose="02020603050405020304" pitchFamily="18" charset="0"/>
              </a:rPr>
              <a:t>m.10: </a:t>
            </a:r>
            <a:r>
              <a:rPr lang="tr-TR" sz="1400" dirty="0">
                <a:latin typeface="Times New Roman" panose="02020603050405020304" pitchFamily="18" charset="0"/>
                <a:cs typeface="Times New Roman" panose="02020603050405020304" pitchFamily="18" charset="0"/>
              </a:rPr>
              <a:t>Hâkim ve savcı yardımcılığı süresi üç yıldır.</a:t>
            </a:r>
          </a:p>
          <a:p>
            <a:pPr marL="0" indent="0">
              <a:buNone/>
            </a:pPr>
            <a:r>
              <a:rPr lang="tr-TR" sz="1400" dirty="0">
                <a:latin typeface="Times New Roman" panose="02020603050405020304" pitchFamily="18" charset="0"/>
                <a:cs typeface="Times New Roman" panose="02020603050405020304" pitchFamily="18" charset="0"/>
              </a:rPr>
              <a:t> Hâkim ve savcı yardımcılığı; temel eğitim dönemi, görev dönemi ve son eğitim döneminden oluşur. Temel eğitim ve son eğitim Türkiye Adalet Akademisi tarafından verilir.</a:t>
            </a:r>
          </a:p>
          <a:p>
            <a:pPr marL="0" indent="0">
              <a:buNone/>
            </a:pPr>
            <a:r>
              <a:rPr lang="tr-TR" sz="1400" dirty="0">
                <a:latin typeface="Times New Roman" panose="02020603050405020304" pitchFamily="18" charset="0"/>
                <a:cs typeface="Times New Roman" panose="02020603050405020304" pitchFamily="18" charset="0"/>
              </a:rPr>
              <a:t>Görev dönemi ise yargı mercilerinde fiilen görev yapmak suretiyle geçirilir.</a:t>
            </a: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EB69F41-B29C-4667-0E72-55821B3DC0A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917647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95632-FF7B-B69C-9FFB-D73CE89E508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1E0CF30-F4FE-087E-F434-84CC80706880}"/>
              </a:ext>
            </a:extLst>
          </p:cNvPr>
          <p:cNvSpPr>
            <a:spLocks noGrp="1"/>
          </p:cNvSpPr>
          <p:nvPr>
            <p:ph type="title"/>
          </p:nvPr>
        </p:nvSpPr>
        <p:spPr>
          <a:xfrm>
            <a:off x="457200" y="286995"/>
            <a:ext cx="8229600" cy="1143000"/>
          </a:xfrm>
        </p:spPr>
        <p:txBody>
          <a:bodyPr>
            <a:normAutofit fontScale="90000"/>
          </a:bodyPr>
          <a:lstStyle/>
          <a:p>
            <a:r>
              <a:rPr lang="tr-TR" i="1" dirty="0"/>
              <a:t>Yargı Görevlileri</a:t>
            </a:r>
            <a:br>
              <a:rPr lang="tr-TR" i="1" dirty="0"/>
            </a:br>
            <a:endParaRPr lang="tr-TR" i="1" dirty="0"/>
          </a:p>
        </p:txBody>
      </p:sp>
      <p:sp>
        <p:nvSpPr>
          <p:cNvPr id="5" name="İçerik Yer Tutucusu 4">
            <a:extLst>
              <a:ext uri="{FF2B5EF4-FFF2-40B4-BE49-F238E27FC236}">
                <a16:creationId xmlns:a16="http://schemas.microsoft.com/office/drawing/2014/main" id="{75FF8E52-EC16-9444-0988-08448DC84DBA}"/>
              </a:ext>
            </a:extLst>
          </p:cNvPr>
          <p:cNvSpPr>
            <a:spLocks noGrp="1"/>
          </p:cNvSpPr>
          <p:nvPr>
            <p:ph idx="1"/>
          </p:nvPr>
        </p:nvSpPr>
        <p:spPr>
          <a:xfrm>
            <a:off x="348343" y="849086"/>
            <a:ext cx="8338457" cy="5721919"/>
          </a:xfrm>
        </p:spPr>
        <p:txBody>
          <a:bodyPr>
            <a:normAutofit fontScale="25000" lnSpcReduction="20000"/>
          </a:bodyPr>
          <a:lstStyle/>
          <a:p>
            <a:pPr marL="0" indent="0">
              <a:buNone/>
            </a:pPr>
            <a:endParaRPr lang="tr-TR" b="1" dirty="0"/>
          </a:p>
          <a:p>
            <a:pPr marL="0" indent="0">
              <a:buNone/>
            </a:pPr>
            <a:r>
              <a:rPr lang="tr-TR" sz="4300" b="1" dirty="0">
                <a:latin typeface="Times New Roman" panose="02020603050405020304" pitchFamily="18" charset="0"/>
                <a:cs typeface="Times New Roman" panose="02020603050405020304" pitchFamily="18" charset="0"/>
              </a:rPr>
              <a:t>Hâkim ve savcı yardımcısının görev ve yetkileri:</a:t>
            </a:r>
            <a:endParaRPr lang="tr-TR" sz="4300" dirty="0">
              <a:latin typeface="Times New Roman" panose="02020603050405020304" pitchFamily="18" charset="0"/>
              <a:cs typeface="Times New Roman" panose="02020603050405020304" pitchFamily="18" charset="0"/>
            </a:endParaRPr>
          </a:p>
          <a:p>
            <a:pPr marL="0" indent="0">
              <a:buNone/>
            </a:pPr>
            <a:r>
              <a:rPr lang="tr-TR" sz="4300" b="1" dirty="0">
                <a:latin typeface="Times New Roman" panose="02020603050405020304" pitchFamily="18" charset="0"/>
                <a:cs typeface="Times New Roman" panose="02020603050405020304" pitchFamily="18" charset="0"/>
              </a:rPr>
              <a:t>MADDE 10/A</a:t>
            </a:r>
            <a:r>
              <a:rPr lang="tr-TR" sz="4300" dirty="0">
                <a:latin typeface="Times New Roman" panose="02020603050405020304" pitchFamily="18" charset="0"/>
                <a:cs typeface="Times New Roman" panose="02020603050405020304" pitchFamily="18" charset="0"/>
              </a:rPr>
              <a:t>- </a:t>
            </a:r>
            <a:r>
              <a:rPr lang="tr-TR" sz="4300" b="1" dirty="0">
                <a:latin typeface="Times New Roman" panose="02020603050405020304" pitchFamily="18" charset="0"/>
                <a:cs typeface="Times New Roman" panose="02020603050405020304" pitchFamily="18" charset="0"/>
              </a:rPr>
              <a:t>(Ek:23/6/2022-7413/2 </a:t>
            </a:r>
            <a:r>
              <a:rPr lang="tr-TR" sz="4300" b="1" dirty="0" err="1">
                <a:latin typeface="Times New Roman" panose="02020603050405020304" pitchFamily="18" charset="0"/>
                <a:cs typeface="Times New Roman" panose="02020603050405020304" pitchFamily="18" charset="0"/>
              </a:rPr>
              <a:t>md.</a:t>
            </a:r>
            <a:r>
              <a:rPr lang="tr-TR" sz="4300" b="1" dirty="0">
                <a:latin typeface="Times New Roman" panose="02020603050405020304" pitchFamily="18" charset="0"/>
                <a:cs typeface="Times New Roman" panose="02020603050405020304" pitchFamily="18" charset="0"/>
              </a:rPr>
              <a:t>)</a:t>
            </a:r>
            <a:endParaRPr lang="tr-TR" sz="4300" dirty="0">
              <a:latin typeface="Times New Roman" panose="02020603050405020304" pitchFamily="18" charset="0"/>
              <a:cs typeface="Times New Roman" panose="02020603050405020304" pitchFamily="18" charset="0"/>
            </a:endParaRPr>
          </a:p>
          <a:p>
            <a:pPr marL="0" indent="0">
              <a:buNone/>
            </a:pPr>
            <a:endParaRPr lang="tr-TR" sz="4300" dirty="0">
              <a:latin typeface="Times New Roman" panose="02020603050405020304" pitchFamily="18" charset="0"/>
              <a:cs typeface="Times New Roman" panose="02020603050405020304" pitchFamily="18" charset="0"/>
            </a:endParaRPr>
          </a:p>
          <a:p>
            <a:pPr marL="0" indent="0">
              <a:buNone/>
            </a:pPr>
            <a:r>
              <a:rPr lang="tr-TR" sz="4300" dirty="0">
                <a:latin typeface="Times New Roman" panose="02020603050405020304" pitchFamily="18" charset="0"/>
                <a:cs typeface="Times New Roman" panose="02020603050405020304" pitchFamily="18" charset="0"/>
              </a:rPr>
              <a:t>Görev döneminde hâkim ve savcı yardımcısının mahkemedeki görevleri şunlardır:</a:t>
            </a:r>
          </a:p>
          <a:p>
            <a:pPr marL="0" indent="0">
              <a:buNone/>
            </a:pPr>
            <a:r>
              <a:rPr lang="tr-TR" sz="4300" dirty="0">
                <a:latin typeface="Times New Roman" panose="02020603050405020304" pitchFamily="18" charset="0"/>
                <a:cs typeface="Times New Roman" panose="02020603050405020304" pitchFamily="18" charset="0"/>
              </a:rPr>
              <a:t>a) Hâkim tarafından tevdi edilen dosya veya evrakı inceleyerek hâkime sunmak.</a:t>
            </a:r>
          </a:p>
          <a:p>
            <a:pPr marL="0" indent="0">
              <a:buNone/>
            </a:pPr>
            <a:r>
              <a:rPr lang="tr-TR" sz="4300" dirty="0">
                <a:latin typeface="Times New Roman" panose="02020603050405020304" pitchFamily="18" charset="0"/>
                <a:cs typeface="Times New Roman" panose="02020603050405020304" pitchFamily="18" charset="0"/>
              </a:rPr>
              <a:t>b) Duruşma ve keşif işlemlerinde hâkime yardımcı olmak.</a:t>
            </a:r>
          </a:p>
          <a:p>
            <a:pPr marL="0" indent="0">
              <a:buNone/>
            </a:pPr>
            <a:r>
              <a:rPr lang="tr-TR" sz="4300" dirty="0">
                <a:latin typeface="Times New Roman" panose="02020603050405020304" pitchFamily="18" charset="0"/>
                <a:cs typeface="Times New Roman" panose="02020603050405020304" pitchFamily="18" charset="0"/>
              </a:rPr>
              <a:t>c) Yazı işleri müdürlüğünce hazırlanan evrakı hâkime sunulmadan önce kontrol etmek.</a:t>
            </a:r>
          </a:p>
          <a:p>
            <a:pPr marL="0" indent="0">
              <a:buNone/>
            </a:pPr>
            <a:r>
              <a:rPr lang="tr-TR" sz="4300" dirty="0">
                <a:latin typeface="Times New Roman" panose="02020603050405020304" pitchFamily="18" charset="0"/>
                <a:cs typeface="Times New Roman" panose="02020603050405020304" pitchFamily="18" charset="0"/>
              </a:rPr>
              <a:t>d) Tensip ve gerekçeli karar taslaklarını hazırlamak.</a:t>
            </a:r>
          </a:p>
          <a:p>
            <a:pPr marL="0" indent="0">
              <a:buNone/>
            </a:pPr>
            <a:r>
              <a:rPr lang="tr-TR" sz="4300" dirty="0">
                <a:latin typeface="Times New Roman" panose="02020603050405020304" pitchFamily="18" charset="0"/>
                <a:cs typeface="Times New Roman" panose="02020603050405020304" pitchFamily="18" charset="0"/>
              </a:rPr>
              <a:t>e) Ara kararların icrasına dair iş ve işlemleri yapmak.</a:t>
            </a:r>
          </a:p>
          <a:p>
            <a:pPr marL="0" indent="0">
              <a:buNone/>
            </a:pPr>
            <a:r>
              <a:rPr lang="tr-TR" sz="4300" dirty="0">
                <a:latin typeface="Times New Roman" panose="02020603050405020304" pitchFamily="18" charset="0"/>
                <a:cs typeface="Times New Roman" panose="02020603050405020304" pitchFamily="18" charset="0"/>
              </a:rPr>
              <a:t>f) Hâkimin istediği konular hakkında hukuki araştırma yapmak.</a:t>
            </a:r>
          </a:p>
          <a:p>
            <a:pPr marL="0" indent="0">
              <a:buNone/>
            </a:pPr>
            <a:r>
              <a:rPr lang="tr-TR" sz="4300" dirty="0">
                <a:latin typeface="Times New Roman" panose="02020603050405020304" pitchFamily="18" charset="0"/>
                <a:cs typeface="Times New Roman" panose="02020603050405020304" pitchFamily="18" charset="0"/>
              </a:rPr>
              <a:t>g) Mevzuatta belirtilen diğer görevler ile hâkim tarafından verilen benzeri görevleri yerine</a:t>
            </a:r>
          </a:p>
          <a:p>
            <a:pPr marL="0" indent="0">
              <a:buNone/>
            </a:pPr>
            <a:r>
              <a:rPr lang="tr-TR" sz="4300" dirty="0">
                <a:latin typeface="Times New Roman" panose="02020603050405020304" pitchFamily="18" charset="0"/>
                <a:cs typeface="Times New Roman" panose="02020603050405020304" pitchFamily="18" charset="0"/>
              </a:rPr>
              <a:t>getirmek.</a:t>
            </a:r>
          </a:p>
          <a:p>
            <a:pPr marL="0" indent="0">
              <a:buNone/>
            </a:pPr>
            <a:r>
              <a:rPr lang="tr-TR" sz="4300" dirty="0">
                <a:latin typeface="Times New Roman" panose="02020603050405020304" pitchFamily="18" charset="0"/>
                <a:cs typeface="Times New Roman" panose="02020603050405020304" pitchFamily="18" charset="0"/>
              </a:rPr>
              <a:t>Görev döneminde hâkim ve savcı yardımcısının Cumhuriyet başsavcılığındaki görevleri</a:t>
            </a:r>
          </a:p>
          <a:p>
            <a:pPr marL="0" indent="0">
              <a:buNone/>
            </a:pPr>
            <a:r>
              <a:rPr lang="tr-TR" sz="4300" dirty="0">
                <a:latin typeface="Times New Roman" panose="02020603050405020304" pitchFamily="18" charset="0"/>
                <a:cs typeface="Times New Roman" panose="02020603050405020304" pitchFamily="18" charset="0"/>
              </a:rPr>
              <a:t>şunlardır:</a:t>
            </a:r>
          </a:p>
          <a:p>
            <a:pPr marL="0" indent="0">
              <a:buNone/>
            </a:pPr>
            <a:r>
              <a:rPr lang="tr-TR" sz="4300" dirty="0">
                <a:latin typeface="Times New Roman" panose="02020603050405020304" pitchFamily="18" charset="0"/>
                <a:cs typeface="Times New Roman" panose="02020603050405020304" pitchFamily="18" charset="0"/>
              </a:rPr>
              <a:t>a) Savcı tarafından tevdi edilen dosya veya evrakı inceleyerek savcıya sunmak.</a:t>
            </a:r>
          </a:p>
          <a:p>
            <a:pPr marL="0" indent="0">
              <a:buNone/>
            </a:pPr>
            <a:r>
              <a:rPr lang="tr-TR" sz="4300" dirty="0">
                <a:latin typeface="Times New Roman" panose="02020603050405020304" pitchFamily="18" charset="0"/>
                <a:cs typeface="Times New Roman" panose="02020603050405020304" pitchFamily="18" charset="0"/>
              </a:rPr>
              <a:t>b) Soruşturma işlemleri ile kovuşturma aşamasında savcının görev alanına giren işlerde</a:t>
            </a:r>
          </a:p>
          <a:p>
            <a:pPr marL="0" indent="0">
              <a:buNone/>
            </a:pPr>
            <a:r>
              <a:rPr lang="tr-TR" sz="4300" dirty="0">
                <a:latin typeface="Times New Roman" panose="02020603050405020304" pitchFamily="18" charset="0"/>
                <a:cs typeface="Times New Roman" panose="02020603050405020304" pitchFamily="18" charset="0"/>
              </a:rPr>
              <a:t>savcıya yardımcı olmak.</a:t>
            </a:r>
          </a:p>
          <a:p>
            <a:pPr marL="0" indent="0">
              <a:buNone/>
            </a:pPr>
            <a:r>
              <a:rPr lang="tr-TR" sz="4300" dirty="0">
                <a:latin typeface="Times New Roman" panose="02020603050405020304" pitchFamily="18" charset="0"/>
                <a:cs typeface="Times New Roman" panose="02020603050405020304" pitchFamily="18" charset="0"/>
              </a:rPr>
              <a:t>c) Yazı işleri müdürlüğünce hazırlanan evrakı savcıya sunulmadan önce kontrol etmek.</a:t>
            </a:r>
          </a:p>
          <a:p>
            <a:pPr marL="0" indent="0">
              <a:buNone/>
            </a:pPr>
            <a:r>
              <a:rPr lang="tr-TR" sz="4300" dirty="0">
                <a:latin typeface="Times New Roman" panose="02020603050405020304" pitchFamily="18" charset="0"/>
                <a:cs typeface="Times New Roman" panose="02020603050405020304" pitchFamily="18" charset="0"/>
              </a:rPr>
              <a:t>d) Soruşturma evrakına ilişkin karar taslakları ile soruşturma ve kovuşturma aşamasında</a:t>
            </a:r>
          </a:p>
          <a:p>
            <a:pPr marL="0" indent="0">
              <a:buNone/>
            </a:pPr>
            <a:r>
              <a:rPr lang="tr-TR" sz="4300" dirty="0">
                <a:latin typeface="Times New Roman" panose="02020603050405020304" pitchFamily="18" charset="0"/>
                <a:cs typeface="Times New Roman" panose="02020603050405020304" pitchFamily="18" charset="0"/>
              </a:rPr>
              <a:t>kanun yollarına başvuru taslaklarını hazırlamak.</a:t>
            </a:r>
          </a:p>
          <a:p>
            <a:pPr marL="0" indent="0">
              <a:buNone/>
            </a:pPr>
            <a:r>
              <a:rPr lang="tr-TR" sz="4300" dirty="0">
                <a:latin typeface="Times New Roman" panose="02020603050405020304" pitchFamily="18" charset="0"/>
                <a:cs typeface="Times New Roman" panose="02020603050405020304" pitchFamily="18" charset="0"/>
              </a:rPr>
              <a:t>e) Her türlü yazışma taslağını hazırlamak.</a:t>
            </a:r>
          </a:p>
          <a:p>
            <a:pPr marL="0" indent="0">
              <a:buNone/>
            </a:pPr>
            <a:r>
              <a:rPr lang="tr-TR" sz="4300" dirty="0">
                <a:latin typeface="Times New Roman" panose="02020603050405020304" pitchFamily="18" charset="0"/>
                <a:cs typeface="Times New Roman" panose="02020603050405020304" pitchFamily="18" charset="0"/>
              </a:rPr>
              <a:t>f) Savcının istediği konular hakkında hukuki araştırma yapmak.</a:t>
            </a:r>
          </a:p>
          <a:p>
            <a:pPr marL="0" indent="0">
              <a:buNone/>
            </a:pPr>
            <a:r>
              <a:rPr lang="tr-TR" sz="4300" dirty="0">
                <a:latin typeface="Times New Roman" panose="02020603050405020304" pitchFamily="18" charset="0"/>
                <a:cs typeface="Times New Roman" panose="02020603050405020304" pitchFamily="18" charset="0"/>
              </a:rPr>
              <a:t>g) Mevzuatta belirtilen diğer görevler ile savcı tarafından verilen benzeri görevleri yerine</a:t>
            </a:r>
          </a:p>
          <a:p>
            <a:pPr marL="0" indent="0">
              <a:buNone/>
            </a:pPr>
            <a:r>
              <a:rPr lang="tr-TR" sz="4300" dirty="0">
                <a:latin typeface="Times New Roman" panose="02020603050405020304" pitchFamily="18" charset="0"/>
                <a:cs typeface="Times New Roman" panose="02020603050405020304" pitchFamily="18" charset="0"/>
              </a:rPr>
              <a:t>getirmek. </a:t>
            </a:r>
          </a:p>
          <a:p>
            <a:pPr marL="0" indent="0">
              <a:buNone/>
            </a:pPr>
            <a:r>
              <a:rPr lang="tr-TR" sz="4300" dirty="0">
                <a:latin typeface="Times New Roman" panose="02020603050405020304" pitchFamily="18" charset="0"/>
                <a:cs typeface="Times New Roman" panose="02020603050405020304" pitchFamily="18" charset="0"/>
              </a:rPr>
              <a:t>Münhasıran hâkim veya savcı tarafından yapılması gereken iş ve işlemler, hâkim ve savcı yardımcısı tarafından yapılamaz.</a:t>
            </a:r>
          </a:p>
          <a:p>
            <a:pPr marL="0" indent="0">
              <a:buNone/>
            </a:pPr>
            <a:r>
              <a:rPr lang="tr-TR" sz="4300" dirty="0">
                <a:latin typeface="Times New Roman" panose="02020603050405020304" pitchFamily="18" charset="0"/>
                <a:cs typeface="Times New Roman" panose="02020603050405020304" pitchFamily="18" charset="0"/>
              </a:rPr>
              <a:t>Hâkim ve savcı yardımcısının yetiştirilmesi ve mesleki deneyim ve beceri kazanması amacıyla gerekli görülen uygulamalar, hâkim ve savcının nezaretinde yaptırılabilir. Hâkim ve savcı yardımcılarının görev yaptığı yargı mercilerinde çalışan personel, görevleriyle ilgili olarak hâkim ve savcı yardımcılarına karşı sorumludur.</a:t>
            </a:r>
          </a:p>
          <a:p>
            <a:pPr marL="0" indent="0">
              <a:buNone/>
            </a:pPr>
            <a:r>
              <a:rPr lang="tr-TR" sz="4300" dirty="0">
                <a:latin typeface="Times New Roman" panose="02020603050405020304" pitchFamily="18" charset="0"/>
                <a:cs typeface="Times New Roman" panose="02020603050405020304" pitchFamily="18" charset="0"/>
              </a:rPr>
              <a:t>Hâkim ve savcı yardımcılarının yargı mercilerindeki görev ve yetkileri ile çalışma usul ve esasları ve bu maddenin uygulanmasına ilişkin diğer hususlar Yargıtay ve Danıştay ile Hâkimler ve Savcılar Kurulunun görüşü alınarak Adalet Bakanlığınca çıkarılan yönetmelikle düzenlenir.</a:t>
            </a:r>
          </a:p>
          <a:p>
            <a:pPr marL="0" indent="0">
              <a:buNone/>
            </a:pPr>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sz="43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E611D48-9B8B-406B-E87F-2C45116E72A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677071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33A15-6A1E-2058-D15E-80919C224D0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7893A5B-F005-1F4D-A835-6FFB6264829A}"/>
              </a:ext>
            </a:extLst>
          </p:cNvPr>
          <p:cNvSpPr>
            <a:spLocks noGrp="1"/>
          </p:cNvSpPr>
          <p:nvPr>
            <p:ph type="title"/>
          </p:nvPr>
        </p:nvSpPr>
        <p:spPr>
          <a:xfrm>
            <a:off x="457200" y="286995"/>
            <a:ext cx="8229600" cy="1143000"/>
          </a:xfrm>
        </p:spPr>
        <p:txBody>
          <a:bodyPr>
            <a:normAutofit fontScale="90000"/>
          </a:bodyPr>
          <a:lstStyle/>
          <a:p>
            <a:r>
              <a:rPr lang="tr-TR" i="1" dirty="0"/>
              <a:t>Yargı Görevlileri</a:t>
            </a:r>
            <a:br>
              <a:rPr lang="tr-TR" i="1" dirty="0"/>
            </a:br>
            <a:endParaRPr lang="tr-TR" i="1" dirty="0"/>
          </a:p>
        </p:txBody>
      </p:sp>
      <p:sp>
        <p:nvSpPr>
          <p:cNvPr id="5" name="İçerik Yer Tutucusu 4">
            <a:extLst>
              <a:ext uri="{FF2B5EF4-FFF2-40B4-BE49-F238E27FC236}">
                <a16:creationId xmlns:a16="http://schemas.microsoft.com/office/drawing/2014/main" id="{B1679946-650D-0841-E769-6FA054CD8A76}"/>
              </a:ext>
            </a:extLst>
          </p:cNvPr>
          <p:cNvSpPr>
            <a:spLocks noGrp="1"/>
          </p:cNvSpPr>
          <p:nvPr>
            <p:ph idx="1"/>
          </p:nvPr>
        </p:nvSpPr>
        <p:spPr>
          <a:xfrm>
            <a:off x="348343" y="849086"/>
            <a:ext cx="8338457" cy="5721919"/>
          </a:xfrm>
        </p:spPr>
        <p:txBody>
          <a:bodyPr>
            <a:normAutofit fontScale="55000" lnSpcReduction="20000"/>
          </a:bodyPr>
          <a:lstStyle/>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Hukuk Muhakemeleri Kanunu Yönetmeliği m.6: </a:t>
            </a:r>
          </a:p>
          <a:p>
            <a:pPr marL="0" indent="0" algn="just">
              <a:buNone/>
            </a:pPr>
            <a:endParaRPr lang="tr-TR" sz="1900" b="1" dirty="0">
              <a:latin typeface="Times New Roman" panose="02020603050405020304" pitchFamily="18" charset="0"/>
              <a:cs typeface="Times New Roman" panose="02020603050405020304" pitchFamily="18" charset="0"/>
            </a:endParaRPr>
          </a:p>
          <a:p>
            <a:pPr marL="0" indent="0" algn="just">
              <a:buNone/>
            </a:pPr>
            <a:r>
              <a:rPr lang="tr-TR" sz="1900" b="1" u="sng" dirty="0">
                <a:latin typeface="Times New Roman" panose="02020603050405020304" pitchFamily="18" charset="0"/>
                <a:cs typeface="Times New Roman" panose="02020603050405020304" pitchFamily="18" charset="0"/>
              </a:rPr>
              <a:t>Yazı işleri müdürleri</a:t>
            </a:r>
            <a:r>
              <a:rPr lang="tr-TR" sz="1900" dirty="0">
                <a:latin typeface="Times New Roman" panose="02020603050405020304" pitchFamily="18" charset="0"/>
                <a:cs typeface="Times New Roman" panose="02020603050405020304" pitchFamily="18" charset="0"/>
              </a:rPr>
              <a:t> yargılama işlerine ilişkin yazı işlerinin yürütülmesi, tebligatların yapılması ve kalemdeki dosyaların muhafaza edilmesinden dolayı sorumludurlar. </a:t>
            </a:r>
            <a:endParaRPr lang="tr-TR" sz="1900" b="1" dirty="0">
              <a:latin typeface="Times New Roman" panose="02020603050405020304" pitchFamily="18" charset="0"/>
              <a:cs typeface="Times New Roman" panose="02020603050405020304" pitchFamily="18" charset="0"/>
            </a:endParaRPr>
          </a:p>
          <a:p>
            <a:pPr marL="0" indent="0" algn="just">
              <a:buNone/>
            </a:pPr>
            <a:endParaRPr lang="tr-TR" sz="1900" b="1"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(3)Yazı işleri müdürünün görevleri şunlardır:</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a) Mahkeme yazı işlerini denetlemek.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b) Talep halinde gerekçeli kararın tebliğini sağlamak.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c) Harç tahsil müzekkerelerini yazmak ve kesinleştirme işlemlerini yapmak.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ç) Zabıt kâtipleri arasında iş bölümü yapmak.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d) Dava dilekçesini ve havalesi gereken evrakı havale etmek.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e) Yönetimi altında bulunan zabıt kâtipleri ve diğer memurları yetiştirmek.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f) Hukukî başvuru veya kanun yolları incelemesi için dosyayla ilgili gerekli işlemleri yapmak ya da yaptırmak.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g) Bilirkişilere fiziki ortamda teslimi gereken dosyalarla ilgili işlemleri yerine getirmek.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h) Harcın hesaplanması ve hukuk mahkemeleri veznesi bulunmayan yerlerde tahsiline ilişkin işlemleri yapmak.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ı) Dosyaya ait kıymetli evrak ve değerli eşyanın uygun yerde muhafazasını sağlamak.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i) Yargılamanın bulunduğu aşamanın gereklerini yerine getirmek.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j) Arşivin düzenli tutulmasını sağlamak.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k) Teminatın iadesi gereken hallerde gerekli işlemleri yerine getirmek.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l) Mevzuattan kaynaklanan veya hâkim tarafından verilen diğer görevleri yerine getirmek.</a:t>
            </a:r>
            <a:endParaRPr lang="tr-TR" sz="1900" b="1" dirty="0">
              <a:latin typeface="Times New Roman" panose="02020603050405020304" pitchFamily="18" charset="0"/>
              <a:cs typeface="Times New Roman" panose="02020603050405020304" pitchFamily="18" charset="0"/>
            </a:endParaRPr>
          </a:p>
          <a:p>
            <a:pPr marL="0" indent="0" algn="just">
              <a:buNone/>
            </a:pPr>
            <a:endParaRPr lang="tr-TR" sz="1900" b="1" dirty="0">
              <a:latin typeface="Times New Roman" panose="02020603050405020304" pitchFamily="18" charset="0"/>
              <a:cs typeface="Times New Roman" panose="02020603050405020304" pitchFamily="18" charset="0"/>
            </a:endParaRPr>
          </a:p>
          <a:p>
            <a:pPr marL="0" indent="0" algn="just">
              <a:buNone/>
            </a:pPr>
            <a:r>
              <a:rPr lang="tr-TR" sz="1900" b="1" dirty="0">
                <a:latin typeface="Times New Roman" panose="02020603050405020304" pitchFamily="18" charset="0"/>
                <a:cs typeface="Times New Roman" panose="02020603050405020304" pitchFamily="18" charset="0"/>
              </a:rPr>
              <a:t>Zabıt kâtipleri</a:t>
            </a:r>
            <a:r>
              <a:rPr lang="tr-TR" sz="1900" dirty="0">
                <a:latin typeface="Times New Roman" panose="02020603050405020304" pitchFamily="18" charset="0"/>
                <a:cs typeface="Times New Roman" panose="02020603050405020304" pitchFamily="18" charset="0"/>
              </a:rPr>
              <a:t>, mahkemede yargılama işlemleri ile ilgili </a:t>
            </a:r>
            <a:r>
              <a:rPr lang="tr-TR" sz="1900" b="1" u="sng" dirty="0">
                <a:latin typeface="Times New Roman" panose="02020603050405020304" pitchFamily="18" charset="0"/>
                <a:cs typeface="Times New Roman" panose="02020603050405020304" pitchFamily="18" charset="0"/>
              </a:rPr>
              <a:t>tutanakları düzenlemek</a:t>
            </a:r>
            <a:r>
              <a:rPr lang="tr-TR" sz="1900" dirty="0">
                <a:latin typeface="Times New Roman" panose="02020603050405020304" pitchFamily="18" charset="0"/>
                <a:cs typeface="Times New Roman" panose="02020603050405020304" pitchFamily="18" charset="0"/>
              </a:rPr>
              <a:t> ve </a:t>
            </a:r>
            <a:r>
              <a:rPr lang="tr-TR" sz="1900" b="1" u="sng" dirty="0">
                <a:latin typeface="Times New Roman" panose="02020603050405020304" pitchFamily="18" charset="0"/>
                <a:cs typeface="Times New Roman" panose="02020603050405020304" pitchFamily="18" charset="0"/>
              </a:rPr>
              <a:t>kararları yazmakla görevli olan</a:t>
            </a:r>
            <a:r>
              <a:rPr lang="tr-TR" sz="1900" dirty="0">
                <a:latin typeface="Times New Roman" panose="02020603050405020304" pitchFamily="18" charset="0"/>
                <a:cs typeface="Times New Roman" panose="02020603050405020304" pitchFamily="18" charset="0"/>
              </a:rPr>
              <a:t> memurlardır. </a:t>
            </a:r>
          </a:p>
          <a:p>
            <a:pPr marL="0" indent="0" algn="just">
              <a:buNone/>
            </a:pPr>
            <a:r>
              <a:rPr lang="tr-TR" sz="1900" i="1" u="sng" dirty="0">
                <a:latin typeface="Times New Roman" panose="02020603050405020304" pitchFamily="18" charset="0"/>
                <a:cs typeface="Times New Roman" panose="02020603050405020304" pitchFamily="18" charset="0"/>
              </a:rPr>
              <a:t>Mahkemenin resmi tanığıdır.</a:t>
            </a:r>
            <a:r>
              <a:rPr lang="tr-TR" sz="1900" dirty="0">
                <a:latin typeface="Times New Roman" panose="02020603050405020304" pitchFamily="18" charset="0"/>
                <a:cs typeface="Times New Roman" panose="02020603050405020304" pitchFamily="18" charset="0"/>
              </a:rPr>
              <a:t> </a:t>
            </a:r>
          </a:p>
          <a:p>
            <a:pPr marL="0" indent="0" algn="just">
              <a:buNone/>
            </a:pPr>
            <a:endParaRPr 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(4) Zabıt kâtibinin görevleri şunlardır:</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a) Duruşma ve keşiflere katılmak, hâkim tarafından yazdırılanlar ile doğrudan yazılmasına izin verilen beyanları tutanağa yazmak.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b) Ara kararları yerine getirmek.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c) Gerekçeli kararları hâkimin bildirdiği şekilde yazmak.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ç) Yargılaması devam eden dosyaları düzenli ve eksiksiz bir şekilde muhafaza etmek.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d) Tamamlanıp kesinleşen dosyaları arşive kaldırtmak.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e) Tarafların dosyaları incelemesine nezaret etmek ve dosya inceleme tutanağını düzenlemek.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f) Karar ve tutanakları dikkat ve itina ile yazarak imzasız bırakmamak.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g) Cevabı gelmeyen müzekkerelerin tekidini yapmak.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ğ) Dizi pusulası düzenlemek.</a:t>
            </a:r>
            <a:endParaRPr lang="tr-TR" altLang="tr-TR" sz="1900"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900" dirty="0">
                <a:solidFill>
                  <a:srgbClr val="000000"/>
                </a:solidFill>
                <a:latin typeface="Times New Roman" panose="02020603050405020304" pitchFamily="18" charset="0"/>
                <a:cs typeface="Times New Roman" panose="02020603050405020304" pitchFamily="18" charset="0"/>
              </a:rPr>
              <a:t>h) Mevzuattan kaynaklanan veya hâkim ya da yazı işleri müdürünün vereceği diğer görevleri yerine getirmek.</a:t>
            </a:r>
            <a:endParaRPr lang="tr-TR" alt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43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DF984D9-D541-3001-5332-AA465237DB7E}"/>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E02438BC-E124-88C9-FE69-3E6C48EFA4CB}"/>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90152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C83C6-ED42-6BEC-379D-B1E1D1C0F93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FFA4143-260C-A621-2252-5AA1AD0390A0}"/>
              </a:ext>
            </a:extLst>
          </p:cNvPr>
          <p:cNvSpPr>
            <a:spLocks noGrp="1"/>
          </p:cNvSpPr>
          <p:nvPr>
            <p:ph type="title"/>
          </p:nvPr>
        </p:nvSpPr>
        <p:spPr>
          <a:xfrm>
            <a:off x="457200" y="286995"/>
            <a:ext cx="8229600" cy="1143000"/>
          </a:xfrm>
        </p:spPr>
        <p:txBody>
          <a:bodyPr>
            <a:normAutofit fontScale="90000"/>
          </a:bodyPr>
          <a:lstStyle/>
          <a:p>
            <a:r>
              <a:rPr lang="tr-TR" i="1" dirty="0"/>
              <a:t>Yargı Görevlileri</a:t>
            </a:r>
            <a:br>
              <a:rPr lang="tr-TR" i="1" dirty="0"/>
            </a:br>
            <a:endParaRPr lang="tr-TR" i="1" dirty="0"/>
          </a:p>
        </p:txBody>
      </p:sp>
      <p:sp>
        <p:nvSpPr>
          <p:cNvPr id="5" name="İçerik Yer Tutucusu 4">
            <a:extLst>
              <a:ext uri="{FF2B5EF4-FFF2-40B4-BE49-F238E27FC236}">
                <a16:creationId xmlns:a16="http://schemas.microsoft.com/office/drawing/2014/main" id="{CD45ADDD-9EA9-87F8-01C9-24031370975C}"/>
              </a:ext>
            </a:extLst>
          </p:cNvPr>
          <p:cNvSpPr>
            <a:spLocks noGrp="1"/>
          </p:cNvSpPr>
          <p:nvPr>
            <p:ph idx="1"/>
          </p:nvPr>
        </p:nvSpPr>
        <p:spPr>
          <a:xfrm>
            <a:off x="348343" y="849086"/>
            <a:ext cx="8338457" cy="5721919"/>
          </a:xfrm>
        </p:spPr>
        <p:txBody>
          <a:bodyPr>
            <a:normAutofit fontScale="92500" lnSpcReduction="10000"/>
          </a:bodyPr>
          <a:lstStyle/>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Hukuk Muhakemeleri Kanunu Yönetmeliği m.6: </a:t>
            </a:r>
          </a:p>
          <a:p>
            <a:pPr marL="0" indent="0" algn="just">
              <a:buNone/>
            </a:pPr>
            <a:endParaRPr lang="tr-TR" sz="1800" b="1" u="sng" dirty="0">
              <a:latin typeface="Times New Roman" panose="02020603050405020304" pitchFamily="18" charset="0"/>
              <a:cs typeface="Times New Roman" panose="02020603050405020304" pitchFamily="18" charset="0"/>
            </a:endParaRPr>
          </a:p>
          <a:p>
            <a:pPr marL="0" indent="0" algn="just">
              <a:buNone/>
            </a:pPr>
            <a:r>
              <a:rPr lang="tr-TR" sz="1700" b="1" u="sng" dirty="0"/>
              <a:t>Mübaşirler</a:t>
            </a:r>
            <a:r>
              <a:rPr lang="tr-TR" sz="1700" dirty="0"/>
              <a:t> ise duruşmalara tarafların çağırılması, duruşma salonuna alınması ve duruşmanın disiplinini sağlamak için hâkim tarafından verilen görevleri </a:t>
            </a:r>
            <a:r>
              <a:rPr lang="tr-TR" sz="1700" i="1" dirty="0"/>
              <a:t>(gerekirse tebligat yapmak vs.)</a:t>
            </a:r>
            <a:r>
              <a:rPr lang="tr-TR" sz="1700" dirty="0"/>
              <a:t> yerine getirmekle görevli olan memurlardır.</a:t>
            </a:r>
          </a:p>
          <a:p>
            <a:pPr marL="0" indent="0" algn="just">
              <a:buNone/>
            </a:pPr>
            <a:endParaRPr lang="tr-TR" sz="1900" b="1" dirty="0">
              <a:latin typeface="Times New Roman" panose="02020603050405020304" pitchFamily="18" charset="0"/>
              <a:cs typeface="Times New Roman" panose="02020603050405020304" pitchFamily="18" charset="0"/>
            </a:endParaRPr>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5) M</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ba</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irin g</a:t>
            </a:r>
            <a:r>
              <a:rPr lang="tr-TR" altLang="tr-TR" sz="1400" dirty="0">
                <a:solidFill>
                  <a:srgbClr val="000000"/>
                </a:solidFill>
                <a:latin typeface="Times"/>
              </a:rPr>
              <a:t>ö</a:t>
            </a:r>
            <a:r>
              <a:rPr lang="tr-TR" altLang="tr-TR" sz="1400" dirty="0">
                <a:solidFill>
                  <a:srgbClr val="000000"/>
                </a:solidFill>
                <a:latin typeface="Times New Roman" panose="02020603050405020304" pitchFamily="18" charset="0"/>
              </a:rPr>
              <a:t>revleri </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unlard</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r:</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a) K</a:t>
            </a:r>
            <a:r>
              <a:rPr lang="tr-TR" altLang="tr-TR" sz="1400" dirty="0">
                <a:solidFill>
                  <a:srgbClr val="000000"/>
                </a:solidFill>
                <a:latin typeface="Times"/>
              </a:rPr>
              <a:t>â</a:t>
            </a:r>
            <a:r>
              <a:rPr lang="tr-TR" altLang="tr-TR" sz="1400" dirty="0">
                <a:solidFill>
                  <a:srgbClr val="000000"/>
                </a:solidFill>
                <a:latin typeface="Times New Roman" panose="02020603050405020304" pitchFamily="18" charset="0"/>
              </a:rPr>
              <a:t>tip taraf</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ndan haz</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rlanan ve duru</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yap</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lacak dosyalar</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incelenmek </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zere duru</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 g</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n</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nden </a:t>
            </a:r>
            <a:r>
              <a:rPr lang="tr-TR" altLang="tr-TR" sz="1400" dirty="0">
                <a:solidFill>
                  <a:srgbClr val="000000"/>
                </a:solidFill>
                <a:latin typeface="Times"/>
              </a:rPr>
              <a:t>ö</a:t>
            </a:r>
            <a:r>
              <a:rPr lang="tr-TR" altLang="tr-TR" sz="1400" dirty="0">
                <a:solidFill>
                  <a:srgbClr val="000000"/>
                </a:solidFill>
                <a:latin typeface="Times New Roman" panose="02020603050405020304" pitchFamily="18" charset="0"/>
              </a:rPr>
              <a:t>nce h</a:t>
            </a:r>
            <a:r>
              <a:rPr lang="tr-TR" altLang="tr-TR" sz="1400" dirty="0">
                <a:solidFill>
                  <a:srgbClr val="000000"/>
                </a:solidFill>
                <a:latin typeface="Times"/>
              </a:rPr>
              <a:t>â</a:t>
            </a:r>
            <a:r>
              <a:rPr lang="tr-TR" altLang="tr-TR" sz="1400" dirty="0">
                <a:solidFill>
                  <a:srgbClr val="000000"/>
                </a:solidFill>
                <a:latin typeface="Times New Roman" panose="02020603050405020304" pitchFamily="18" charset="0"/>
              </a:rPr>
              <a:t>kime g</a:t>
            </a:r>
            <a:r>
              <a:rPr lang="tr-TR" altLang="tr-TR" sz="1400" dirty="0">
                <a:solidFill>
                  <a:srgbClr val="000000"/>
                </a:solidFill>
                <a:latin typeface="Times"/>
              </a:rPr>
              <a:t>ö</a:t>
            </a:r>
            <a:r>
              <a:rPr lang="tr-TR" altLang="tr-TR" sz="1400" dirty="0">
                <a:solidFill>
                  <a:srgbClr val="000000"/>
                </a:solidFill>
                <a:latin typeface="Times New Roman" panose="02020603050405020304" pitchFamily="18" charset="0"/>
              </a:rPr>
              <a:t>t</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rmek.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b) G</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nl</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k duru</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 listesini yapmak ve g</a:t>
            </a:r>
            <a:r>
              <a:rPr lang="tr-TR" altLang="tr-TR" sz="1400" dirty="0">
                <a:solidFill>
                  <a:srgbClr val="000000"/>
                </a:solidFill>
                <a:latin typeface="Times"/>
              </a:rPr>
              <a:t>ö</a:t>
            </a:r>
            <a:r>
              <a:rPr lang="tr-TR" altLang="tr-TR" sz="1400" dirty="0">
                <a:solidFill>
                  <a:srgbClr val="000000"/>
                </a:solidFill>
                <a:latin typeface="Times New Roman" panose="02020603050405020304" pitchFamily="18" charset="0"/>
              </a:rPr>
              <a:t>r</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lebilecek bir yere asmak.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c) Duru</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 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ras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gelenleri duru</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 salonuna davet etmek.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a:rPr>
              <a:t>ç</a:t>
            </a:r>
            <a:r>
              <a:rPr lang="tr-TR" altLang="tr-TR" sz="1400" dirty="0">
                <a:solidFill>
                  <a:srgbClr val="000000"/>
                </a:solidFill>
                <a:latin typeface="Times New Roman" panose="02020603050405020304" pitchFamily="18" charset="0"/>
              </a:rPr>
              <a:t>) Duru</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maya al</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nanlar</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 salondaki yerlerini g</a:t>
            </a:r>
            <a:r>
              <a:rPr lang="tr-TR" altLang="tr-TR" sz="1400" dirty="0">
                <a:solidFill>
                  <a:srgbClr val="000000"/>
                </a:solidFill>
                <a:latin typeface="Times"/>
              </a:rPr>
              <a:t>ö</a:t>
            </a:r>
            <a:r>
              <a:rPr lang="tr-TR" altLang="tr-TR" sz="1400" dirty="0">
                <a:solidFill>
                  <a:srgbClr val="000000"/>
                </a:solidFill>
                <a:latin typeface="Times New Roman" panose="02020603050405020304" pitchFamily="18" charset="0"/>
              </a:rPr>
              <a:t>stermek ve buna uyulmas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sa</a:t>
            </a:r>
            <a:r>
              <a:rPr lang="tr-TR" altLang="tr-TR" sz="1400" dirty="0">
                <a:solidFill>
                  <a:srgbClr val="000000"/>
                </a:solidFill>
                <a:latin typeface="Times"/>
              </a:rPr>
              <a:t>ğ</a:t>
            </a:r>
            <a:r>
              <a:rPr lang="tr-TR" altLang="tr-TR" sz="1400" dirty="0">
                <a:solidFill>
                  <a:srgbClr val="000000"/>
                </a:solidFill>
                <a:latin typeface="Times New Roman" panose="02020603050405020304" pitchFamily="18" charset="0"/>
              </a:rPr>
              <a:t>lamak.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d) Yemin verilmesi ve karar</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 a</a:t>
            </a:r>
            <a:r>
              <a:rPr lang="tr-TR" altLang="tr-TR" sz="1400" dirty="0">
                <a:solidFill>
                  <a:srgbClr val="000000"/>
                </a:solidFill>
                <a:latin typeface="Times"/>
              </a:rPr>
              <a:t>çı</a:t>
            </a:r>
            <a:r>
              <a:rPr lang="tr-TR" altLang="tr-TR" sz="1400" dirty="0">
                <a:solidFill>
                  <a:srgbClr val="000000"/>
                </a:solidFill>
                <a:latin typeface="Times New Roman" panose="02020603050405020304" pitchFamily="18" charset="0"/>
              </a:rPr>
              <a:t>klanmas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ba</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ta olmak </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zere, duru</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 ve ke</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if esnas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nda izlenmesi gereken davran</a:t>
            </a:r>
            <a:r>
              <a:rPr lang="tr-TR" altLang="tr-TR" sz="1400" dirty="0">
                <a:solidFill>
                  <a:srgbClr val="000000"/>
                </a:solidFill>
                <a:latin typeface="Times"/>
              </a:rPr>
              <a:t>ış</a:t>
            </a:r>
            <a:r>
              <a:rPr lang="tr-TR" altLang="tr-TR" sz="1400" dirty="0">
                <a:solidFill>
                  <a:srgbClr val="000000"/>
                </a:solidFill>
                <a:latin typeface="Times New Roman" panose="02020603050405020304" pitchFamily="18" charset="0"/>
              </a:rPr>
              <a:t> kurallar</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taraflara ve ilgililere a</a:t>
            </a:r>
            <a:r>
              <a:rPr lang="tr-TR" altLang="tr-TR" sz="1400" dirty="0">
                <a:solidFill>
                  <a:srgbClr val="000000"/>
                </a:solidFill>
                <a:latin typeface="Times"/>
              </a:rPr>
              <a:t>çı</a:t>
            </a:r>
            <a:r>
              <a:rPr lang="tr-TR" altLang="tr-TR" sz="1400" dirty="0">
                <a:solidFill>
                  <a:srgbClr val="000000"/>
                </a:solidFill>
                <a:latin typeface="Times New Roman" panose="02020603050405020304" pitchFamily="18" charset="0"/>
              </a:rPr>
              <a:t>klamak.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e) M</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zekkereler ve tebligatlar</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 ilgili kurum ya da ki</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ilere ula</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sa</a:t>
            </a:r>
            <a:r>
              <a:rPr lang="tr-TR" altLang="tr-TR" sz="1400" dirty="0">
                <a:solidFill>
                  <a:srgbClr val="000000"/>
                </a:solidFill>
                <a:latin typeface="Times"/>
              </a:rPr>
              <a:t>ğ</a:t>
            </a:r>
            <a:r>
              <a:rPr lang="tr-TR" altLang="tr-TR" sz="1400" dirty="0">
                <a:solidFill>
                  <a:srgbClr val="000000"/>
                </a:solidFill>
                <a:latin typeface="Times New Roman" panose="02020603050405020304" pitchFamily="18" charset="0"/>
              </a:rPr>
              <a:t>lamak </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zere posta ve zimmet i</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lemlerini yerine getirmek.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f) Duru</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man</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 gizli yap</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lmas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karar</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al</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nd</a:t>
            </a:r>
            <a:r>
              <a:rPr lang="tr-TR" altLang="tr-TR" sz="1400" dirty="0">
                <a:solidFill>
                  <a:srgbClr val="000000"/>
                </a:solidFill>
                <a:latin typeface="Times"/>
              </a:rPr>
              <a:t>ığı</a:t>
            </a:r>
            <a:r>
              <a:rPr lang="tr-TR" altLang="tr-TR" sz="1400" dirty="0">
                <a:solidFill>
                  <a:srgbClr val="000000"/>
                </a:solidFill>
                <a:latin typeface="Times New Roman" panose="02020603050405020304" pitchFamily="18" charset="0"/>
              </a:rPr>
              <a:t>nda salonu bo</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altmak.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g) H</a:t>
            </a:r>
            <a:r>
              <a:rPr lang="tr-TR" altLang="tr-TR" sz="1400" dirty="0">
                <a:solidFill>
                  <a:srgbClr val="000000"/>
                </a:solidFill>
                <a:latin typeface="Times"/>
              </a:rPr>
              <a:t>â</a:t>
            </a:r>
            <a:r>
              <a:rPr lang="tr-TR" altLang="tr-TR" sz="1400" dirty="0">
                <a:solidFill>
                  <a:srgbClr val="000000"/>
                </a:solidFill>
                <a:latin typeface="Times New Roman" panose="02020603050405020304" pitchFamily="18" charset="0"/>
              </a:rPr>
              <a:t>kimin uygun buldu</a:t>
            </a:r>
            <a:r>
              <a:rPr lang="tr-TR" altLang="tr-TR" sz="1400" dirty="0">
                <a:solidFill>
                  <a:srgbClr val="000000"/>
                </a:solidFill>
                <a:latin typeface="Times"/>
              </a:rPr>
              <a:t>ğ</a:t>
            </a:r>
            <a:r>
              <a:rPr lang="tr-TR" altLang="tr-TR" sz="1400" dirty="0">
                <a:solidFill>
                  <a:srgbClr val="000000"/>
                </a:solidFill>
                <a:latin typeface="Times New Roman" panose="02020603050405020304" pitchFamily="18" charset="0"/>
              </a:rPr>
              <a:t>u ki</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ilerin dosyadan fotokopi almas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na yard</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mc</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olmak.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a:rPr>
              <a:t>ğ</a:t>
            </a:r>
            <a:r>
              <a:rPr lang="tr-TR" altLang="tr-TR" sz="1400" dirty="0">
                <a:solidFill>
                  <a:srgbClr val="000000"/>
                </a:solidFill>
                <a:latin typeface="Times New Roman" panose="02020603050405020304" pitchFamily="18" charset="0"/>
              </a:rPr>
              <a:t>) Ertelenen duru</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ma tarihini yazarak taraflara vermek.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h) Ar</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ive gitmesi gereken dosyalar ile ar</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ivden </a:t>
            </a:r>
            <a:r>
              <a:rPr lang="tr-TR" altLang="tr-TR" sz="1400" dirty="0">
                <a:solidFill>
                  <a:srgbClr val="000000"/>
                </a:solidFill>
                <a:latin typeface="Times"/>
              </a:rPr>
              <a:t>çı</a:t>
            </a:r>
            <a:r>
              <a:rPr lang="tr-TR" altLang="tr-TR" sz="1400" dirty="0">
                <a:solidFill>
                  <a:srgbClr val="000000"/>
                </a:solidFill>
                <a:latin typeface="Times New Roman" panose="02020603050405020304" pitchFamily="18" charset="0"/>
              </a:rPr>
              <a:t>kar</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lmas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gereken dosyalara ili</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kin i</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lemleri yapmak ve ar</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ivi d</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zenli tutmak.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Fiziki ortamda sunulan evrak</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en k</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sa s</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rede dosyas</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na d</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zenli bir </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ekilde takmak.</a:t>
            </a:r>
            <a:endParaRPr lang="tr-TR" altLang="tr-TR" sz="1400" dirty="0"/>
          </a:p>
          <a:p>
            <a:pPr marL="0" lvl="0" indent="358775" defTabSz="914400" eaLnBrk="0" fontAlgn="base" hangingPunct="0">
              <a:spcBef>
                <a:spcPct val="0"/>
              </a:spcBef>
              <a:spcAft>
                <a:spcPct val="0"/>
              </a:spcAft>
              <a:buNone/>
            </a:pPr>
            <a:r>
              <a:rPr lang="tr-TR" altLang="tr-TR" sz="1400" dirty="0">
                <a:solidFill>
                  <a:srgbClr val="000000"/>
                </a:solidFill>
                <a:latin typeface="Times New Roman" panose="02020603050405020304" pitchFamily="18" charset="0"/>
              </a:rPr>
              <a:t>i) H</a:t>
            </a:r>
            <a:r>
              <a:rPr lang="tr-TR" altLang="tr-TR" sz="1400" dirty="0">
                <a:solidFill>
                  <a:srgbClr val="000000"/>
                </a:solidFill>
                <a:latin typeface="Times"/>
              </a:rPr>
              <a:t>â</a:t>
            </a:r>
            <a:r>
              <a:rPr lang="tr-TR" altLang="tr-TR" sz="1400" dirty="0">
                <a:solidFill>
                  <a:srgbClr val="000000"/>
                </a:solidFill>
                <a:latin typeface="Times New Roman" panose="02020603050405020304" pitchFamily="18" charset="0"/>
              </a:rPr>
              <a:t>kimin ve yaz</a:t>
            </a:r>
            <a:r>
              <a:rPr lang="tr-TR" altLang="tr-TR" sz="1400" dirty="0">
                <a:solidFill>
                  <a:srgbClr val="000000"/>
                </a:solidFill>
                <a:latin typeface="Times"/>
              </a:rPr>
              <a:t>ı</a:t>
            </a:r>
            <a:r>
              <a:rPr lang="tr-TR" altLang="tr-TR" sz="1400" dirty="0">
                <a:solidFill>
                  <a:srgbClr val="000000"/>
                </a:solidFill>
                <a:latin typeface="Times New Roman" panose="02020603050405020304" pitchFamily="18" charset="0"/>
              </a:rPr>
              <a:t> i</a:t>
            </a:r>
            <a:r>
              <a:rPr lang="tr-TR" altLang="tr-TR" sz="1400" dirty="0">
                <a:solidFill>
                  <a:srgbClr val="000000"/>
                </a:solidFill>
                <a:latin typeface="Times"/>
              </a:rPr>
              <a:t>ş</a:t>
            </a:r>
            <a:r>
              <a:rPr lang="tr-TR" altLang="tr-TR" sz="1400" dirty="0">
                <a:solidFill>
                  <a:srgbClr val="000000"/>
                </a:solidFill>
                <a:latin typeface="Times New Roman" panose="02020603050405020304" pitchFamily="18" charset="0"/>
              </a:rPr>
              <a:t>leri m</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d</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r</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n</a:t>
            </a:r>
            <a:r>
              <a:rPr lang="tr-TR" altLang="tr-TR" sz="1400" dirty="0">
                <a:solidFill>
                  <a:srgbClr val="000000"/>
                </a:solidFill>
                <a:latin typeface="Times"/>
              </a:rPr>
              <a:t>ü</a:t>
            </a:r>
            <a:r>
              <a:rPr lang="tr-TR" altLang="tr-TR" sz="1400" dirty="0">
                <a:solidFill>
                  <a:srgbClr val="000000"/>
                </a:solidFill>
                <a:latin typeface="Times New Roman" panose="02020603050405020304" pitchFamily="18" charset="0"/>
              </a:rPr>
              <a:t>n verece</a:t>
            </a:r>
            <a:r>
              <a:rPr lang="tr-TR" altLang="tr-TR" sz="1400" dirty="0">
                <a:solidFill>
                  <a:srgbClr val="000000"/>
                </a:solidFill>
                <a:latin typeface="Times"/>
              </a:rPr>
              <a:t>ğ</a:t>
            </a:r>
            <a:r>
              <a:rPr lang="tr-TR" altLang="tr-TR" sz="1400" dirty="0">
                <a:solidFill>
                  <a:srgbClr val="000000"/>
                </a:solidFill>
                <a:latin typeface="Times New Roman" panose="02020603050405020304" pitchFamily="18" charset="0"/>
              </a:rPr>
              <a:t>i di</a:t>
            </a:r>
            <a:r>
              <a:rPr lang="tr-TR" altLang="tr-TR" sz="1400" dirty="0">
                <a:solidFill>
                  <a:srgbClr val="000000"/>
                </a:solidFill>
                <a:latin typeface="Times"/>
              </a:rPr>
              <a:t>ğ</a:t>
            </a:r>
            <a:r>
              <a:rPr lang="tr-TR" altLang="tr-TR" sz="1400" dirty="0">
                <a:solidFill>
                  <a:srgbClr val="000000"/>
                </a:solidFill>
                <a:latin typeface="Times New Roman" panose="02020603050405020304" pitchFamily="18" charset="0"/>
              </a:rPr>
              <a:t>er g</a:t>
            </a:r>
            <a:r>
              <a:rPr lang="tr-TR" altLang="tr-TR" sz="1400" dirty="0">
                <a:solidFill>
                  <a:srgbClr val="000000"/>
                </a:solidFill>
                <a:latin typeface="Times"/>
              </a:rPr>
              <a:t>ö</a:t>
            </a:r>
            <a:r>
              <a:rPr lang="tr-TR" altLang="tr-TR" sz="1400" dirty="0">
                <a:solidFill>
                  <a:srgbClr val="000000"/>
                </a:solidFill>
                <a:latin typeface="Times New Roman" panose="02020603050405020304" pitchFamily="18" charset="0"/>
              </a:rPr>
              <a:t>revleri yerine getirmek.</a:t>
            </a:r>
            <a:endParaRPr lang="tr-TR" altLang="tr-TR" sz="1400" dirty="0">
              <a:solidFill>
                <a:srgbClr val="000000"/>
              </a:solidFill>
            </a:endParaRPr>
          </a:p>
          <a:p>
            <a:pPr marL="0" lvl="0" indent="0" defTabSz="914400" eaLnBrk="0" fontAlgn="base" hangingPunct="0">
              <a:spcBef>
                <a:spcPct val="0"/>
              </a:spcBef>
              <a:spcAft>
                <a:spcPct val="0"/>
              </a:spcAft>
              <a:buNone/>
            </a:pPr>
            <a:endParaRPr lang="tr-TR" sz="1900" b="1"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43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254AA9D5-4695-BCBD-1243-3DD445A261E1}"/>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AB3D4E3A-0A81-11EB-EC31-A12755669282}"/>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27D90213-F67A-9967-5165-0CA598BB75C9}"/>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59690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517FC-275D-CA87-2D3B-B4156D35388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378CCB4-963D-B9EB-A3E0-F6347985ED33}"/>
              </a:ext>
            </a:extLst>
          </p:cNvPr>
          <p:cNvSpPr>
            <a:spLocks noGrp="1"/>
          </p:cNvSpPr>
          <p:nvPr>
            <p:ph type="title"/>
          </p:nvPr>
        </p:nvSpPr>
        <p:spPr>
          <a:xfrm>
            <a:off x="457200" y="286995"/>
            <a:ext cx="8229600" cy="1143000"/>
          </a:xfrm>
        </p:spPr>
        <p:txBody>
          <a:bodyPr>
            <a:normAutofit fontScale="90000"/>
          </a:bodyPr>
          <a:lstStyle/>
          <a:p>
            <a:r>
              <a:rPr lang="tr-TR" i="1" dirty="0"/>
              <a:t>Yargı Görevlileri</a:t>
            </a:r>
            <a:br>
              <a:rPr lang="tr-TR" i="1" dirty="0"/>
            </a:br>
            <a:endParaRPr lang="tr-TR" i="1" dirty="0"/>
          </a:p>
        </p:txBody>
      </p:sp>
      <p:sp>
        <p:nvSpPr>
          <p:cNvPr id="5" name="İçerik Yer Tutucusu 4">
            <a:extLst>
              <a:ext uri="{FF2B5EF4-FFF2-40B4-BE49-F238E27FC236}">
                <a16:creationId xmlns:a16="http://schemas.microsoft.com/office/drawing/2014/main" id="{5F88735F-D051-0CAA-CEE7-1A91DA0162F1}"/>
              </a:ext>
            </a:extLst>
          </p:cNvPr>
          <p:cNvSpPr>
            <a:spLocks noGrp="1"/>
          </p:cNvSpPr>
          <p:nvPr>
            <p:ph idx="1"/>
          </p:nvPr>
        </p:nvSpPr>
        <p:spPr>
          <a:xfrm>
            <a:off x="348343" y="849086"/>
            <a:ext cx="8338457" cy="5721919"/>
          </a:xfrm>
        </p:spPr>
        <p:txBody>
          <a:bodyPr>
            <a:normAutofit/>
          </a:bodyPr>
          <a:lstStyle/>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r>
              <a:rPr lang="tr-TR" sz="1600" dirty="0">
                <a:latin typeface="Times New Roman" panose="02020603050405020304" pitchFamily="18" charset="0"/>
                <a:cs typeface="Times New Roman" panose="02020603050405020304" pitchFamily="18" charset="0"/>
              </a:rPr>
              <a:t>Avukatlar</a:t>
            </a:r>
          </a:p>
          <a:p>
            <a:pPr marL="0" indent="0" algn="just">
              <a:buNone/>
            </a:pPr>
            <a:endParaRPr lang="tr-TR" sz="1600" b="1" dirty="0">
              <a:latin typeface="Times New Roman" panose="02020603050405020304" pitchFamily="18" charset="0"/>
              <a:cs typeface="Times New Roman" panose="02020603050405020304" pitchFamily="18" charset="0"/>
            </a:endParaRPr>
          </a:p>
          <a:p>
            <a:pPr marL="0" indent="0" algn="just">
              <a:buNone/>
            </a:pPr>
            <a:r>
              <a:rPr lang="tr-TR" sz="1600" dirty="0">
                <a:latin typeface="Times New Roman" panose="02020603050405020304" pitchFamily="18" charset="0"/>
                <a:cs typeface="Times New Roman" panose="02020603050405020304" pitchFamily="18" charset="0"/>
              </a:rPr>
              <a:t>Cumhuriyet Savcıları (HMK m. 70); kamu düzenini ilgilendiren konularda dava açma ve yalnızca şekli taraf olarak davada yer alma görevleri vardır. Örneğin, TMK m. 89 derneğin feshi; m.146 evlenmenin butlanı.</a:t>
            </a:r>
          </a:p>
          <a:p>
            <a:pPr marL="0" indent="0" algn="just">
              <a:buNone/>
            </a:pPr>
            <a:endParaRPr lang="tr-TR" sz="1600" dirty="0">
              <a:latin typeface="Times New Roman" panose="02020603050405020304" pitchFamily="18" charset="0"/>
              <a:cs typeface="Times New Roman" panose="02020603050405020304" pitchFamily="18" charset="0"/>
            </a:endParaRPr>
          </a:p>
          <a:p>
            <a:pPr marL="0" indent="0" algn="just">
              <a:buNone/>
            </a:pPr>
            <a:r>
              <a:rPr lang="tr-TR" sz="1600" dirty="0">
                <a:latin typeface="Times New Roman" panose="02020603050405020304" pitchFamily="18" charset="0"/>
                <a:cs typeface="Times New Roman" panose="02020603050405020304" pitchFamily="18" charset="0"/>
              </a:rPr>
              <a:t>Noter: yargı faaliyetine doğrudan katılmayan, ancak kişiler arasında gerçekleşen belli işlemlere belgeleyen, onların aralarında yaptıkları işlemlere resmiyet kazandıran, bu sebeple de kamu güvenliğine yönelik hizmet faaliyeti gören kamu görevlisidir. </a:t>
            </a:r>
          </a:p>
          <a:p>
            <a:pPr marL="0" indent="0" algn="just">
              <a:buNone/>
            </a:pPr>
            <a:endParaRPr lang="tr-TR" sz="1600" dirty="0">
              <a:latin typeface="Times New Roman" panose="02020603050405020304" pitchFamily="18" charset="0"/>
              <a:cs typeface="Times New Roman" panose="02020603050405020304" pitchFamily="18" charset="0"/>
            </a:endParaRPr>
          </a:p>
          <a:p>
            <a:pPr marL="0" indent="0" algn="just">
              <a:buNone/>
            </a:pPr>
            <a:r>
              <a:rPr lang="tr-TR" sz="1600" dirty="0">
                <a:latin typeface="Times New Roman" panose="02020603050405020304" pitchFamily="18" charset="0"/>
                <a:cs typeface="Times New Roman" panose="02020603050405020304" pitchFamily="18" charset="0"/>
              </a:rPr>
              <a:t>Noterlik Kanunu’nun 1’inci maddesi gereğince, noterler, hukukî güvenliği sağlamak ve anlaşmazlıkları önlemek için işlemleri belgelendirir ve kanunlarla verilen diğer görevleri yerine getirirler.  </a:t>
            </a:r>
          </a:p>
          <a:p>
            <a:pPr algn="just"/>
            <a:endParaRPr lang="tr-TR" sz="43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53DC7B8-FD44-4CFB-0231-C8768A183FE2}"/>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82F09D2B-D21E-F203-3408-B52685303268}"/>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E1083EC1-29A1-77B7-5258-23E9751FABDF}"/>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1393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C8464-3140-7571-A2D7-388FD4E7A13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7426418-9399-EFEF-19C9-99FFDF529A4F}"/>
              </a:ext>
            </a:extLst>
          </p:cNvPr>
          <p:cNvSpPr>
            <a:spLocks noGrp="1"/>
          </p:cNvSpPr>
          <p:nvPr>
            <p:ph type="title"/>
          </p:nvPr>
        </p:nvSpPr>
        <p:spPr>
          <a:xfrm>
            <a:off x="457200" y="286995"/>
            <a:ext cx="8229600" cy="1143000"/>
          </a:xfrm>
        </p:spPr>
        <p:txBody>
          <a:bodyPr>
            <a:noAutofit/>
          </a:bodyPr>
          <a:lstStyle/>
          <a:p>
            <a:br>
              <a:rPr lang="tr-TR" sz="3200" i="1" dirty="0">
                <a:latin typeface="Times New Roman" panose="02020603050405020304" pitchFamily="18" charset="0"/>
                <a:cs typeface="Times New Roman" panose="02020603050405020304" pitchFamily="18" charset="0"/>
              </a:rPr>
            </a:br>
            <a:r>
              <a:rPr lang="tr-TR" sz="3200" i="1" dirty="0">
                <a:latin typeface="Times New Roman" panose="02020603050405020304" pitchFamily="18" charset="0"/>
                <a:cs typeface="Times New Roman" panose="02020603050405020304" pitchFamily="18" charset="0"/>
              </a:rPr>
              <a:t>Mahkemelerin Bağımsızlığı ve Hakimlik Teminatı</a:t>
            </a:r>
            <a:br>
              <a:rPr lang="tr-TR" sz="3200" i="1" dirty="0">
                <a:latin typeface="Times New Roman" panose="02020603050405020304" pitchFamily="18" charset="0"/>
                <a:cs typeface="Times New Roman" panose="02020603050405020304" pitchFamily="18" charset="0"/>
              </a:rPr>
            </a:br>
            <a:endParaRPr lang="tr-TR" sz="3200"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0B74785A-E27A-56BD-9855-0CFCC7F9A71D}"/>
              </a:ext>
            </a:extLst>
          </p:cNvPr>
          <p:cNvSpPr>
            <a:spLocks noGrp="1"/>
          </p:cNvSpPr>
          <p:nvPr>
            <p:ph idx="1"/>
          </p:nvPr>
        </p:nvSpPr>
        <p:spPr>
          <a:xfrm>
            <a:off x="315687" y="1556657"/>
            <a:ext cx="8371114" cy="5014348"/>
          </a:xfrm>
        </p:spPr>
        <p:txBody>
          <a:bodyPr>
            <a:normAutofit/>
          </a:bodyPr>
          <a:lstStyle/>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Mahkemelerin Bağımsızlığı, m. 138</a:t>
            </a:r>
          </a:p>
          <a:p>
            <a:pPr marL="0" indent="0" algn="just">
              <a:buNone/>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Hakimlik ve savcılık teminatı, m.139.</a:t>
            </a: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4300" dirty="0">
              <a:latin typeface="Times New Roman" panose="02020603050405020304" pitchFamily="18" charset="0"/>
              <a:cs typeface="Times New Roman" panose="02020603050405020304" pitchFamily="18" charset="0"/>
            </a:endParaRPr>
          </a:p>
          <a:p>
            <a:pPr algn="just"/>
            <a:endParaRPr lang="tr-TR" sz="4300" dirty="0">
              <a:solidFill>
                <a:srgbClr val="000000"/>
              </a:solidFill>
              <a:effectLst/>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DBE08D9-D642-6A4D-6837-2649DF70D040}"/>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Rectangle 1">
            <a:extLst>
              <a:ext uri="{FF2B5EF4-FFF2-40B4-BE49-F238E27FC236}">
                <a16:creationId xmlns:a16="http://schemas.microsoft.com/office/drawing/2014/main" id="{8CA27594-1BEC-9ADD-8340-8A7DA61E4397}"/>
              </a:ext>
            </a:extLst>
          </p:cNvPr>
          <p:cNvSpPr>
            <a:spLocks noChangeArrowheads="1"/>
          </p:cNvSpPr>
          <p:nvPr/>
        </p:nvSpPr>
        <p:spPr bwMode="auto">
          <a:xfrm>
            <a:off x="0" y="-94565"/>
            <a:ext cx="5469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F6E79FDB-07CE-06E1-821D-86F902E6BA42}"/>
              </a:ext>
            </a:extLst>
          </p:cNvPr>
          <p:cNvSpPr>
            <a:spLocks noChangeArrowheads="1"/>
          </p:cNvSpPr>
          <p:nvPr/>
        </p:nvSpPr>
        <p:spPr bwMode="auto">
          <a:xfrm>
            <a:off x="0" y="-25315"/>
            <a:ext cx="585417"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l" defTabSz="914400" rtl="0" eaLnBrk="0" fontAlgn="base" latinLnBrk="0" hangingPunct="0">
              <a:lnSpc>
                <a:spcPct val="100000"/>
              </a:lnSpc>
              <a:spcBef>
                <a:spcPct val="0"/>
              </a:spcBef>
              <a:spcAft>
                <a:spcPct val="0"/>
              </a:spcAft>
              <a:buClrTx/>
              <a:buSzTx/>
              <a:buFontTx/>
              <a:buNone/>
              <a:tabLst/>
            </a:pPr>
            <a:r>
              <a:rPr kumimoji="0" lang="tr-TR" altLang="tr-TR" sz="900" b="0" i="0" u="none" strike="noStrike" cap="none" normalizeH="0" baseline="0" dirty="0">
                <a:ln>
                  <a:noFill/>
                </a:ln>
                <a:solidFill>
                  <a:srgbClr val="000000"/>
                </a:solidFill>
                <a:effectLst/>
                <a:latin typeface="Times New Roman" panose="02020603050405020304" pitchFamily="18" charset="0"/>
              </a:rPr>
              <a:t>(</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13" name="İçerik Yer Tutucusu 4">
            <a:extLst>
              <a:ext uri="{FF2B5EF4-FFF2-40B4-BE49-F238E27FC236}">
                <a16:creationId xmlns:a16="http://schemas.microsoft.com/office/drawing/2014/main" id="{EBB5A33A-F0DB-6CE9-91C0-E31351A9888B}"/>
              </a:ext>
            </a:extLst>
          </p:cNvPr>
          <p:cNvSpPr txBox="1">
            <a:spLocks/>
          </p:cNvSpPr>
          <p:nvPr/>
        </p:nvSpPr>
        <p:spPr>
          <a:xfrm flipV="1">
            <a:off x="816403" y="49990023"/>
            <a:ext cx="7870398" cy="11575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endParaRPr lang="tr-TR" sz="1800" b="1">
              <a:latin typeface="Times New Roman" panose="02020603050405020304" pitchFamily="18" charset="0"/>
              <a:cs typeface="Times New Roman" panose="02020603050405020304" pitchFamily="18" charset="0"/>
            </a:endParaRPr>
          </a:p>
          <a:p>
            <a:pPr algn="just"/>
            <a:r>
              <a:rPr lang="tr-TR" sz="1600">
                <a:latin typeface="Times New Roman" panose="02020603050405020304" pitchFamily="18" charset="0"/>
                <a:ea typeface="Times New Roman" panose="02020603050405020304" pitchFamily="18" charset="0"/>
                <a:cs typeface="Times New Roman" panose="02020603050405020304" pitchFamily="18" charset="0"/>
              </a:rPr>
              <a:t>Hakim, </a:t>
            </a:r>
            <a:r>
              <a:rPr lang="tr-TR" sz="1600">
                <a:latin typeface="Times New Roman" panose="02020603050405020304" pitchFamily="18" charset="0"/>
                <a:cs typeface="Times New Roman" panose="02020603050405020304" pitchFamily="18" charset="0"/>
              </a:rPr>
              <a:t>kanuna ve hukuka uygun olarak vicdani kanaatine göre karar verecektir. (</a:t>
            </a:r>
            <a:r>
              <a:rPr lang="tr-TR" sz="1600">
                <a:latin typeface="Times New Roman" panose="02020603050405020304" pitchFamily="18" charset="0"/>
                <a:ea typeface="Times New Roman" panose="02020603050405020304" pitchFamily="18" charset="0"/>
                <a:cs typeface="Times New Roman" panose="02020603050405020304" pitchFamily="18" charset="0"/>
              </a:rPr>
              <a:t>Anayasa m. 138).</a:t>
            </a:r>
          </a:p>
          <a:p>
            <a:pPr algn="just"/>
            <a:endParaRPr lang="tr-TR" sz="160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a:buNone/>
            </a:pPr>
            <a:endParaRPr lang="tr-TR" sz="4300">
              <a:latin typeface="Times New Roman" panose="02020603050405020304" pitchFamily="18" charset="0"/>
              <a:cs typeface="Times New Roman" panose="02020603050405020304" pitchFamily="18" charset="0"/>
            </a:endParaRPr>
          </a:p>
          <a:p>
            <a:pPr algn="just"/>
            <a:endParaRPr lang="tr-TR" sz="4300">
              <a:solidFill>
                <a:srgbClr val="000000"/>
              </a:solidFill>
              <a:latin typeface="Times New Roman" panose="02020603050405020304" pitchFamily="18" charset="0"/>
              <a:cs typeface="Times New Roman" panose="02020603050405020304" pitchFamily="18" charset="0"/>
            </a:endParaRPr>
          </a:p>
          <a:p>
            <a:pPr algn="just"/>
            <a:endParaRPr lang="tr-TR">
              <a:solidFill>
                <a:srgbClr val="000000"/>
              </a:solidFill>
            </a:endParaRPr>
          </a:p>
          <a:p>
            <a:pPr marL="0" indent="0" algn="just">
              <a:buFont typeface="Arial"/>
              <a:buNone/>
            </a:pPr>
            <a:endParaRPr lang="tr-TR">
              <a:solidFill>
                <a:srgbClr val="000000"/>
              </a:solidFill>
            </a:endParaRPr>
          </a:p>
          <a:p>
            <a:pPr marL="0" indent="0" algn="just">
              <a:buFont typeface="Arial"/>
              <a:buNone/>
            </a:pPr>
            <a:endParaRPr lang="tr-TR" b="1" i="1">
              <a:solidFill>
                <a:srgbClr val="000000"/>
              </a:solidFill>
            </a:endParaRPr>
          </a:p>
          <a:p>
            <a:pPr marL="0" indent="0" algn="just">
              <a:buFont typeface="Arial"/>
              <a:buNone/>
            </a:pPr>
            <a:endParaRPr lang="tr-TR" b="1" i="1" dirty="0">
              <a:solidFill>
                <a:srgbClr val="000000"/>
              </a:solidFill>
            </a:endParaRPr>
          </a:p>
        </p:txBody>
      </p:sp>
    </p:spTree>
    <p:extLst>
      <p:ext uri="{BB962C8B-B14F-4D97-AF65-F5344CB8AC3E}">
        <p14:creationId xmlns:p14="http://schemas.microsoft.com/office/powerpoint/2010/main" val="25938515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14137</TotalTime>
  <Words>4306</Words>
  <Application>Microsoft Macintosh PowerPoint</Application>
  <PresentationFormat>Ekran Gösterisi (4:3)</PresentationFormat>
  <Paragraphs>1028</Paragraphs>
  <Slides>29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29</vt:i4>
      </vt:variant>
    </vt:vector>
  </HeadingPairs>
  <TitlesOfParts>
    <vt:vector size="34" baseType="lpstr">
      <vt:lpstr>Arial</vt:lpstr>
      <vt:lpstr>Calibri</vt:lpstr>
      <vt:lpstr>Times</vt:lpstr>
      <vt:lpstr>Times New Roman</vt:lpstr>
      <vt:lpstr>Office Theme</vt:lpstr>
      <vt:lpstr>Medeni Usul Hukuku</vt:lpstr>
      <vt:lpstr>Yargı Görevlileri </vt:lpstr>
      <vt:lpstr>Yargı Görevlileri </vt:lpstr>
      <vt:lpstr>Yargı Görevlileri </vt:lpstr>
      <vt:lpstr>Yargı Görevlileri </vt:lpstr>
      <vt:lpstr>Yargı Görevlileri </vt:lpstr>
      <vt:lpstr>Yargı Görevlileri </vt:lpstr>
      <vt:lpstr>Yargı Görevlileri </vt:lpstr>
      <vt:lpstr> Mahkemelerin Bağımsızlığı ve Hakimlik Teminatı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Tarafsızlığı </vt:lpstr>
      <vt:lpstr> Hakimlerin Hukuki Sorumluluğu </vt:lpstr>
      <vt:lpstr> Hakimlerin Hukuki Sorumluluğu </vt:lpstr>
      <vt:lpstr> Hakimlerin Hukuki Sorumluluğu </vt:lpstr>
      <vt:lpstr> Hakimlerin Hukuki Sorumluluğu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Gülsu Korkmaz</cp:lastModifiedBy>
  <cp:revision>51</cp:revision>
  <dcterms:created xsi:type="dcterms:W3CDTF">2013-01-27T09:14:16Z</dcterms:created>
  <dcterms:modified xsi:type="dcterms:W3CDTF">2025-11-26T00:00:16Z</dcterms:modified>
  <cp:category/>
</cp:coreProperties>
</file>