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38"/>
  </p:notesMasterIdLst>
  <p:sldIdLst>
    <p:sldId id="259" r:id="rId2"/>
    <p:sldId id="260" r:id="rId3"/>
    <p:sldId id="261" r:id="rId4"/>
    <p:sldId id="262" r:id="rId5"/>
    <p:sldId id="263" r:id="rId6"/>
    <p:sldId id="294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92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93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39" autoAdjust="0"/>
    <p:restoredTop sz="95807"/>
  </p:normalViewPr>
  <p:slideViewPr>
    <p:cSldViewPr snapToGrid="0">
      <p:cViewPr varScale="1">
        <p:scale>
          <a:sx n="90" d="100"/>
          <a:sy n="90" d="100"/>
        </p:scale>
        <p:origin x="208" y="6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4525B2-14A2-774C-81B8-DD860BD52255}" type="datetimeFigureOut">
              <a:rPr lang="tr-TR" smtClean="0"/>
              <a:t>5.11.2023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13DEF-01F9-6845-9416-E6974F679D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504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E13DEF-01F9-6845-9416-E6974F679DCF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03034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E13DEF-01F9-6845-9416-E6974F679DCF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09554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E13DEF-01F9-6845-9416-E6974F679DCF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7930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tr-TR" dirty="0" err="1"/>
              <a:t>Öğr</a:t>
            </a:r>
            <a:r>
              <a:rPr lang="tr-TR" dirty="0"/>
              <a:t>. Gör. Emine SARAÇ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82317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507BC-FD8B-44F4-99E9-7D50164BD102}" type="datetimeFigureOut">
              <a:rPr lang="tr-TR" smtClean="0"/>
              <a:t>30.10.2023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4400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507BC-FD8B-44F4-99E9-7D50164BD102}" type="datetimeFigureOut">
              <a:rPr lang="tr-TR" smtClean="0"/>
              <a:t>30.10.2023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1956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C537F620-9782-D2B5-DD37-61C72DC2E4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3137" y="6081312"/>
            <a:ext cx="694064" cy="732416"/>
          </a:xfrm>
          <a:prstGeom prst="rect">
            <a:avLst/>
          </a:prstGeom>
        </p:spPr>
      </p:pic>
      <p:sp>
        <p:nvSpPr>
          <p:cNvPr id="8" name="Veri Yer Tutucusu 7">
            <a:extLst>
              <a:ext uri="{FF2B5EF4-FFF2-40B4-BE49-F238E27FC236}">
                <a16:creationId xmlns:a16="http://schemas.microsoft.com/office/drawing/2014/main" id="{14588595-7B53-A175-CE1C-6D444FA66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Emine SARAÇ</a:t>
            </a:r>
          </a:p>
        </p:txBody>
      </p:sp>
      <p:sp>
        <p:nvSpPr>
          <p:cNvPr id="9" name="Alt Bilgi Yer Tutucusu 8">
            <a:extLst>
              <a:ext uri="{FF2B5EF4-FFF2-40B4-BE49-F238E27FC236}">
                <a16:creationId xmlns:a16="http://schemas.microsoft.com/office/drawing/2014/main" id="{C6673FA2-EB9A-228F-7569-46A95098A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Slayt Numarası Yer Tutucusu 9">
            <a:extLst>
              <a:ext uri="{FF2B5EF4-FFF2-40B4-BE49-F238E27FC236}">
                <a16:creationId xmlns:a16="http://schemas.microsoft.com/office/drawing/2014/main" id="{295D8BDE-DB23-2803-2A0F-10FBE4739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1799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3E507BC-FD8B-44F4-99E9-7D50164BD102}" type="datetimeFigureOut">
              <a:rPr lang="tr-TR" smtClean="0"/>
              <a:t>30.10.2023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3935906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507BC-FD8B-44F4-99E9-7D50164BD102}" type="datetimeFigureOut">
              <a:rPr lang="tr-TR" smtClean="0"/>
              <a:t>30.10.2023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12873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507BC-FD8B-44F4-99E9-7D50164BD102}" type="datetimeFigureOut">
              <a:rPr lang="tr-TR" smtClean="0"/>
              <a:t>30.10.2023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09292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507BC-FD8B-44F4-99E9-7D50164BD102}" type="datetimeFigureOut">
              <a:rPr lang="tr-TR" smtClean="0"/>
              <a:t>30.10.2023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7895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507BC-FD8B-44F4-99E9-7D50164BD102}" type="datetimeFigureOut">
              <a:rPr lang="tr-TR" smtClean="0"/>
              <a:t>30.10.2023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3952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43E507BC-FD8B-44F4-99E9-7D50164BD102}" type="datetimeFigureOut">
              <a:rPr lang="tr-TR" smtClean="0"/>
              <a:t>30.10.2023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382887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43E507BC-FD8B-44F4-99E9-7D50164BD102}" type="datetimeFigureOut">
              <a:rPr lang="tr-TR" smtClean="0"/>
              <a:t>30.10.2023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9597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3E507BC-FD8B-44F4-99E9-7D50164BD102}" type="datetimeFigureOut">
              <a:rPr lang="tr-TR" smtClean="0"/>
              <a:t>30.10.2023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39143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0F5388A-069C-01B7-F6A7-F574CF278D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AİLE SOSYOLOJİSİ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46D4B5C-9C8A-7E0E-4701-0B134FE9C2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15045" y="5847644"/>
            <a:ext cx="8045373" cy="873831"/>
          </a:xfrm>
        </p:spPr>
        <p:txBody>
          <a:bodyPr>
            <a:noAutofit/>
          </a:bodyPr>
          <a:lstStyle/>
          <a:p>
            <a:r>
              <a:rPr lang="tr-TR" sz="3200" dirty="0">
                <a:solidFill>
                  <a:schemeClr val="bg1"/>
                </a:solidFill>
                <a:effectLst/>
                <a:latin typeface="Swiss721BT"/>
              </a:rPr>
              <a:t>Aile, </a:t>
            </a:r>
            <a:r>
              <a:rPr lang="tr-TR" sz="3200" dirty="0" err="1">
                <a:solidFill>
                  <a:schemeClr val="bg1"/>
                </a:solidFill>
                <a:effectLst/>
                <a:latin typeface="Swiss721BT"/>
              </a:rPr>
              <a:t>Kuşaklar</a:t>
            </a:r>
            <a:r>
              <a:rPr lang="tr-TR" sz="3200" dirty="0">
                <a:solidFill>
                  <a:schemeClr val="bg1"/>
                </a:solidFill>
                <a:effectLst/>
                <a:latin typeface="Swiss721BT"/>
              </a:rPr>
              <a:t> ve Toplumsal </a:t>
            </a:r>
            <a:r>
              <a:rPr lang="tr-TR" sz="3200" dirty="0" err="1">
                <a:solidFill>
                  <a:schemeClr val="bg1"/>
                </a:solidFill>
                <a:effectLst/>
                <a:latin typeface="Swiss721BT"/>
              </a:rPr>
              <a:t>Değişme</a:t>
            </a:r>
            <a:r>
              <a:rPr lang="tr-TR" sz="3200" dirty="0">
                <a:solidFill>
                  <a:schemeClr val="bg1"/>
                </a:solidFill>
                <a:effectLst/>
                <a:latin typeface="Swiss721BT"/>
              </a:rPr>
              <a:t> </a:t>
            </a:r>
            <a:endParaRPr lang="tr-TR" sz="3200" dirty="0">
              <a:solidFill>
                <a:schemeClr val="bg1"/>
              </a:solidFill>
            </a:endParaRPr>
          </a:p>
          <a:p>
            <a:endParaRPr lang="tr-TR" sz="28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92000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636574D-767A-5A2F-D2D4-1480C7350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 dirty="0">
                <a:solidFill>
                  <a:srgbClr val="A00A35"/>
                </a:solidFill>
                <a:effectLst/>
                <a:latin typeface="Swiss721BT"/>
              </a:rPr>
              <a:t>AİLEDE DEĞİŞİMİ SAĞLAYAN FAKTÖRLER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6A4D25-ECA6-5FCD-AFD1-BB90179B1E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106591"/>
            <a:ext cx="10178322" cy="3773001"/>
          </a:xfrm>
        </p:spPr>
        <p:txBody>
          <a:bodyPr/>
          <a:lstStyle/>
          <a:p>
            <a:r>
              <a:rPr lang="tr-TR" sz="1800" dirty="0">
                <a:effectLst/>
                <a:latin typeface="AGaramondPro"/>
              </a:rPr>
              <a:t>Ailenin gerek yapısında gerekse </a:t>
            </a:r>
            <a:r>
              <a:rPr lang="tr-TR" sz="1800" dirty="0" err="1">
                <a:effectLst/>
                <a:latin typeface="AGaramondPro"/>
              </a:rPr>
              <a:t>işlevinde</a:t>
            </a:r>
            <a:r>
              <a:rPr lang="tr-TR" sz="1800" dirty="0">
                <a:effectLst/>
                <a:latin typeface="AGaramondPro"/>
              </a:rPr>
              <a:t> ortaya </a:t>
            </a:r>
            <a:r>
              <a:rPr lang="tr-TR" sz="1800" dirty="0" err="1">
                <a:effectLst/>
                <a:latin typeface="AGaramondPro"/>
              </a:rPr>
              <a:t>çıkan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değişim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birçok</a:t>
            </a:r>
            <a:r>
              <a:rPr lang="tr-TR" sz="1800" dirty="0">
                <a:effectLst/>
                <a:latin typeface="AGaramondPro"/>
              </a:rPr>
              <a:t> etkenin etkisiyle </a:t>
            </a:r>
            <a:r>
              <a:rPr lang="tr-TR" sz="1800" dirty="0" err="1">
                <a:effectLst/>
                <a:latin typeface="AGaramondPro"/>
              </a:rPr>
              <a:t>gerçekleşmektedir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Bu </a:t>
            </a:r>
            <a:r>
              <a:rPr lang="tr-TR" sz="1800" dirty="0" err="1">
                <a:effectLst/>
                <a:latin typeface="AGaramondPro"/>
              </a:rPr>
              <a:t>değişimi</a:t>
            </a:r>
            <a:r>
              <a:rPr lang="tr-TR" sz="1800" dirty="0">
                <a:effectLst/>
                <a:latin typeface="AGaramondPro"/>
              </a:rPr>
              <a:t> sadece bir etkene dayalı olarak </a:t>
            </a:r>
            <a:r>
              <a:rPr lang="tr-TR" sz="1800" dirty="0" err="1">
                <a:effectLst/>
                <a:latin typeface="AGaramondPro"/>
              </a:rPr>
              <a:t>açıklamak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imkânsızdır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Ancak farklı toplumlarda veya gruplarda </a:t>
            </a:r>
            <a:r>
              <a:rPr lang="tr-TR" sz="1800" dirty="0" err="1">
                <a:effectLst/>
                <a:latin typeface="AGaramondPro"/>
              </a:rPr>
              <a:t>birçok</a:t>
            </a:r>
            <a:r>
              <a:rPr lang="tr-TR" sz="1800" dirty="0">
                <a:effectLst/>
                <a:latin typeface="AGaramondPro"/>
              </a:rPr>
              <a:t> etken arasında bir etkenin </a:t>
            </a:r>
            <a:r>
              <a:rPr lang="tr-TR" sz="1800" dirty="0" err="1">
                <a:effectLst/>
                <a:latin typeface="AGaramondPro"/>
              </a:rPr>
              <a:t>belirleyiciliği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diğerinden</a:t>
            </a:r>
            <a:r>
              <a:rPr lang="tr-TR" sz="1800" dirty="0">
                <a:effectLst/>
                <a:latin typeface="AGaramondPro"/>
              </a:rPr>
              <a:t> daha </a:t>
            </a:r>
            <a:r>
              <a:rPr lang="tr-TR" sz="1800" dirty="0" err="1">
                <a:effectLst/>
                <a:latin typeface="AGaramondPro"/>
              </a:rPr>
              <a:t>yüksek</a:t>
            </a:r>
            <a:r>
              <a:rPr lang="tr-TR" sz="1800" dirty="0">
                <a:effectLst/>
                <a:latin typeface="AGaramondPro"/>
              </a:rPr>
              <a:t> olabilir.</a:t>
            </a:r>
          </a:p>
          <a:p>
            <a:r>
              <a:rPr lang="tr-TR" sz="1800" dirty="0">
                <a:latin typeface="AGaramondPro"/>
              </a:rPr>
              <a:t>Ailede değişimi sağlayan 4 temel faktör üzerinde durulacaktır.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7029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235AC5E-CBD8-6A48-066F-F819080A2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1.Siyasal faktörler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63E54D-D678-988B-9657-DD771A4C8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169043"/>
            <a:ext cx="10178322" cy="5306572"/>
          </a:xfrm>
        </p:spPr>
        <p:txBody>
          <a:bodyPr/>
          <a:lstStyle/>
          <a:p>
            <a:r>
              <a:rPr lang="tr-TR" sz="1800" dirty="0">
                <a:effectLst/>
                <a:latin typeface="AGaramondPro"/>
              </a:rPr>
              <a:t>Devlet, aile ile ilgili kuralları </a:t>
            </a:r>
            <a:r>
              <a:rPr lang="tr-TR" sz="1800" dirty="0" err="1">
                <a:effectLst/>
                <a:latin typeface="AGaramondPro"/>
              </a:rPr>
              <a:t>düzenleyen</a:t>
            </a:r>
            <a:r>
              <a:rPr lang="tr-TR" sz="1800" dirty="0">
                <a:effectLst/>
                <a:latin typeface="AGaramondPro"/>
              </a:rPr>
              <a:t> ve bu kuralların uygulanmasını </a:t>
            </a:r>
            <a:r>
              <a:rPr lang="tr-TR" sz="1800" dirty="0" err="1">
                <a:effectLst/>
                <a:latin typeface="AGaramondPro"/>
              </a:rPr>
              <a:t>sağlayan</a:t>
            </a:r>
            <a:r>
              <a:rPr lang="tr-TR" sz="1800" dirty="0">
                <a:effectLst/>
                <a:latin typeface="AGaramondPro"/>
              </a:rPr>
              <a:t> bir kurum olarak devreye girer. </a:t>
            </a:r>
          </a:p>
          <a:p>
            <a:r>
              <a:rPr lang="tr-TR" sz="1800" dirty="0">
                <a:effectLst/>
                <a:latin typeface="AGaramondPro"/>
              </a:rPr>
              <a:t>Evlilik ve aileye </a:t>
            </a:r>
            <a:r>
              <a:rPr lang="tr-TR" sz="1800" dirty="0" err="1">
                <a:effectLst/>
                <a:latin typeface="AGaramondPro"/>
              </a:rPr>
              <a:t>ilişkin</a:t>
            </a:r>
            <a:r>
              <a:rPr lang="tr-TR" sz="1800" dirty="0">
                <a:effectLst/>
                <a:latin typeface="AGaramondPro"/>
              </a:rPr>
              <a:t> kuralların nasıl </a:t>
            </a:r>
            <a:r>
              <a:rPr lang="tr-TR" sz="1800" dirty="0" err="1">
                <a:effectLst/>
                <a:latin typeface="AGaramondPro"/>
              </a:rPr>
              <a:t>meşruiyet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kazanacağı</a:t>
            </a:r>
            <a:r>
              <a:rPr lang="tr-TR" sz="1800" dirty="0">
                <a:effectLst/>
                <a:latin typeface="AGaramondPro"/>
              </a:rPr>
              <a:t> bu kapsamda </a:t>
            </a:r>
            <a:r>
              <a:rPr lang="tr-TR" sz="1800" dirty="0" err="1">
                <a:effectLst/>
                <a:latin typeface="AGaramondPro"/>
              </a:rPr>
              <a:t>şekillenir</a:t>
            </a:r>
            <a:r>
              <a:rPr lang="tr-TR" sz="1800" dirty="0">
                <a:effectLst/>
                <a:latin typeface="AGaramondPro"/>
              </a:rPr>
              <a:t> (Adak, 2005: 72). </a:t>
            </a:r>
          </a:p>
          <a:p>
            <a:r>
              <a:rPr lang="tr-TR" sz="1800" dirty="0">
                <a:effectLst/>
                <a:latin typeface="AGaramondPro"/>
              </a:rPr>
              <a:t>Siyaset kurumunun evlilik ve aileye </a:t>
            </a:r>
            <a:r>
              <a:rPr lang="tr-TR" sz="1800" dirty="0" err="1">
                <a:effectLst/>
                <a:latin typeface="AGaramondPro"/>
              </a:rPr>
              <a:t>ilişkin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aldığı</a:t>
            </a:r>
            <a:r>
              <a:rPr lang="tr-TR" sz="1800" dirty="0">
                <a:effectLst/>
                <a:latin typeface="AGaramondPro"/>
              </a:rPr>
              <a:t> kararlar, devletin yaptırım </a:t>
            </a:r>
            <a:r>
              <a:rPr lang="tr-TR" sz="1800" dirty="0" err="1">
                <a:effectLst/>
                <a:latin typeface="AGaramondPro"/>
              </a:rPr>
              <a:t>gücünün</a:t>
            </a:r>
            <a:r>
              <a:rPr lang="tr-TR" sz="1800" dirty="0">
                <a:effectLst/>
                <a:latin typeface="AGaramondPro"/>
              </a:rPr>
              <a:t> etkisiyle ailenin yapısını ve </a:t>
            </a:r>
            <a:r>
              <a:rPr lang="tr-TR" sz="1800" dirty="0" err="1">
                <a:effectLst/>
                <a:latin typeface="AGaramondPro"/>
              </a:rPr>
              <a:t>işlevlerini</a:t>
            </a:r>
            <a:r>
              <a:rPr lang="tr-TR" sz="1800" dirty="0">
                <a:effectLst/>
                <a:latin typeface="AGaramondPro"/>
              </a:rPr>
              <a:t> hızla </a:t>
            </a:r>
            <a:r>
              <a:rPr lang="tr-TR" sz="1800" dirty="0" err="1">
                <a:effectLst/>
                <a:latin typeface="AGaramondPro"/>
              </a:rPr>
              <a:t>değiştirebilir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Bu kapsamda hukuk kurallarındaki </a:t>
            </a:r>
            <a:r>
              <a:rPr lang="tr-TR" sz="1800" dirty="0" err="1">
                <a:effectLst/>
                <a:latin typeface="AGaramondPro"/>
              </a:rPr>
              <a:t>değişme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özellikle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hakları ve kadın hakları konusu </a:t>
            </a:r>
            <a:r>
              <a:rPr lang="tr-TR" sz="1800" dirty="0" err="1">
                <a:effectLst/>
                <a:latin typeface="AGaramondPro"/>
              </a:rPr>
              <a:t>önem</a:t>
            </a:r>
            <a:r>
              <a:rPr lang="tr-TR" sz="1800" dirty="0">
                <a:effectLst/>
                <a:latin typeface="AGaramondPro"/>
              </a:rPr>
              <a:t> kazanmaktadır. </a:t>
            </a:r>
          </a:p>
          <a:p>
            <a:r>
              <a:rPr lang="tr-TR" sz="1800" dirty="0">
                <a:effectLst/>
                <a:latin typeface="AGaramondPro"/>
              </a:rPr>
              <a:t>Politik sistemlerin aile ve kadın hakkında ortaya </a:t>
            </a:r>
            <a:r>
              <a:rPr lang="tr-TR" sz="1800" dirty="0" err="1">
                <a:effectLst/>
                <a:latin typeface="AGaramondPro"/>
              </a:rPr>
              <a:t>koyduğu</a:t>
            </a:r>
            <a:r>
              <a:rPr lang="tr-TR" sz="1800" dirty="0">
                <a:effectLst/>
                <a:latin typeface="AGaramondPro"/>
              </a:rPr>
              <a:t> tavır, aile kurumu </a:t>
            </a:r>
            <a:r>
              <a:rPr lang="tr-TR" sz="1800" dirty="0" err="1">
                <a:effectLst/>
                <a:latin typeface="AGaramondPro"/>
              </a:rPr>
              <a:t>üzerinde</a:t>
            </a:r>
            <a:r>
              <a:rPr lang="tr-TR" sz="1800" dirty="0">
                <a:effectLst/>
                <a:latin typeface="AGaramondPro"/>
              </a:rPr>
              <a:t> belirleyicidir. </a:t>
            </a:r>
          </a:p>
          <a:p>
            <a:r>
              <a:rPr lang="tr-TR" sz="1800" dirty="0" err="1">
                <a:effectLst/>
                <a:latin typeface="AGaramondPro"/>
              </a:rPr>
              <a:t>Örnek</a:t>
            </a:r>
            <a:r>
              <a:rPr lang="tr-TR" sz="1800" dirty="0">
                <a:effectLst/>
                <a:latin typeface="AGaramondPro"/>
              </a:rPr>
              <a:t> olarak Sovyetler </a:t>
            </a:r>
            <a:r>
              <a:rPr lang="tr-TR" sz="1800" dirty="0" err="1">
                <a:effectLst/>
                <a:latin typeface="AGaramondPro"/>
              </a:rPr>
              <a:t>birliği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döneminde</a:t>
            </a:r>
            <a:r>
              <a:rPr lang="tr-TR" sz="1800" dirty="0">
                <a:effectLst/>
                <a:latin typeface="AGaramondPro"/>
              </a:rPr>
              <a:t> kadının </a:t>
            </a:r>
            <a:r>
              <a:rPr lang="tr-TR" sz="1800" dirty="0" err="1">
                <a:effectLst/>
                <a:latin typeface="AGaramondPro"/>
              </a:rPr>
              <a:t>emekçi</a:t>
            </a:r>
            <a:r>
              <a:rPr lang="tr-TR" sz="1800" dirty="0">
                <a:effectLst/>
                <a:latin typeface="AGaramondPro"/>
              </a:rPr>
              <a:t> sınıfın bir </a:t>
            </a:r>
            <a:r>
              <a:rPr lang="tr-TR" sz="1800" dirty="0" err="1">
                <a:effectLst/>
                <a:latin typeface="AGaramondPro"/>
              </a:rPr>
              <a:t>üyesi</a:t>
            </a:r>
            <a:r>
              <a:rPr lang="tr-TR" sz="1800" dirty="0">
                <a:effectLst/>
                <a:latin typeface="AGaramondPro"/>
              </a:rPr>
              <a:t> olarak tanımlanması, kadına </a:t>
            </a:r>
            <a:r>
              <a:rPr lang="tr-TR" sz="1800" dirty="0" err="1">
                <a:effectLst/>
                <a:latin typeface="AGaramondPro"/>
              </a:rPr>
              <a:t>yönelik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sağlık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danışma</a:t>
            </a:r>
            <a:r>
              <a:rPr lang="tr-TR" sz="1800" dirty="0">
                <a:effectLst/>
                <a:latin typeface="AGaramondPro"/>
              </a:rPr>
              <a:t> merkezlerinin kurulmasını, hamile kadının </a:t>
            </a:r>
            <a:r>
              <a:rPr lang="tr-TR" sz="1800" dirty="0" err="1">
                <a:effectLst/>
                <a:latin typeface="AGaramondPro"/>
              </a:rPr>
              <a:t>doğum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öncesi</a:t>
            </a:r>
            <a:r>
              <a:rPr lang="tr-TR" sz="1800" dirty="0">
                <a:effectLst/>
                <a:latin typeface="AGaramondPro"/>
              </a:rPr>
              <a:t> ve sonrası bakımının </a:t>
            </a:r>
            <a:r>
              <a:rPr lang="tr-TR" sz="1800" dirty="0" err="1">
                <a:effectLst/>
                <a:latin typeface="AGaramondPro"/>
              </a:rPr>
              <a:t>sağlanmasını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çocuğun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eğitiminin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devletçe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üstlenilmesini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sağlamıştır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Kolektif mutfaklar ve </a:t>
            </a:r>
            <a:r>
              <a:rPr lang="tr-TR" sz="1800" dirty="0" err="1">
                <a:effectLst/>
                <a:latin typeface="AGaramondPro"/>
              </a:rPr>
              <a:t>çamaşırhaneler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kurulmus</a:t>
            </a:r>
            <a:r>
              <a:rPr lang="tr-TR" sz="1800" dirty="0">
                <a:effectLst/>
                <a:latin typeface="AGaramondPro"/>
              </a:rPr>
              <a:t>̧ ve bu unsurlarla ev </a:t>
            </a:r>
            <a:r>
              <a:rPr lang="tr-TR" sz="1800" dirty="0" err="1">
                <a:effectLst/>
                <a:latin typeface="AGaramondPro"/>
              </a:rPr>
              <a:t>içi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işler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düzenlenmiştir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Böylelikle</a:t>
            </a:r>
            <a:r>
              <a:rPr lang="tr-TR" sz="1800" dirty="0">
                <a:effectLst/>
                <a:latin typeface="AGaramondPro"/>
              </a:rPr>
              <a:t> kadının sos- yal, politik ve ekonomik hayata girmesinin yolları </a:t>
            </a:r>
            <a:r>
              <a:rPr lang="tr-TR" sz="1800" dirty="0" err="1">
                <a:effectLst/>
                <a:latin typeface="AGaramondPro"/>
              </a:rPr>
              <a:t>açılmıştır</a:t>
            </a:r>
            <a:r>
              <a:rPr lang="tr-TR" sz="1800" dirty="0">
                <a:effectLst/>
                <a:latin typeface="AGaramondPro"/>
              </a:rPr>
              <a:t>. 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10565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B4AF0FF-0498-1127-3F6C-DC673CB76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A6A6862-9933-F99A-CE56-DF88E29B6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891251"/>
            <a:ext cx="10178322" cy="4988341"/>
          </a:xfrm>
        </p:spPr>
        <p:txBody>
          <a:bodyPr>
            <a:normAutofit/>
          </a:bodyPr>
          <a:lstStyle/>
          <a:p>
            <a:r>
              <a:rPr lang="tr-TR" sz="1800" dirty="0">
                <a:effectLst/>
                <a:latin typeface="AGaramondPro"/>
              </a:rPr>
              <a:t>Ailenin ve </a:t>
            </a:r>
            <a:r>
              <a:rPr lang="tr-TR" sz="1800" dirty="0" err="1">
                <a:effectLst/>
                <a:latin typeface="AGaramondPro"/>
              </a:rPr>
              <a:t>evliliğin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önemli</a:t>
            </a:r>
            <a:r>
              <a:rPr lang="tr-TR" sz="1800" dirty="0">
                <a:effectLst/>
                <a:latin typeface="AGaramondPro"/>
              </a:rPr>
              <a:t> bir boyutunu </a:t>
            </a:r>
            <a:r>
              <a:rPr lang="tr-TR" sz="1800" dirty="0" err="1">
                <a:effectLst/>
                <a:latin typeface="AGaramondPro"/>
              </a:rPr>
              <a:t>oluşturan</a:t>
            </a:r>
            <a:r>
              <a:rPr lang="tr-TR" sz="1800" dirty="0">
                <a:effectLst/>
                <a:latin typeface="AGaramondPro"/>
              </a:rPr>
              <a:t> hukuk kurallarında meydana gelen </a:t>
            </a:r>
            <a:r>
              <a:rPr lang="tr-TR" sz="1800" dirty="0" err="1">
                <a:effectLst/>
                <a:latin typeface="AGaramondPro"/>
              </a:rPr>
              <a:t>değişmeler</a:t>
            </a:r>
            <a:r>
              <a:rPr lang="tr-TR" sz="1800" dirty="0">
                <a:effectLst/>
                <a:latin typeface="AGaramondPro"/>
              </a:rPr>
              <a:t>, aile kurumunu derinden etkiler. </a:t>
            </a:r>
          </a:p>
          <a:p>
            <a:r>
              <a:rPr lang="tr-TR" sz="1800" dirty="0">
                <a:effectLst/>
                <a:latin typeface="AGaramondPro"/>
              </a:rPr>
              <a:t>Aile </a:t>
            </a:r>
            <a:r>
              <a:rPr lang="tr-TR" sz="1800" dirty="0" err="1">
                <a:effectLst/>
                <a:latin typeface="AGaramondPro"/>
              </a:rPr>
              <a:t>oluşturma</a:t>
            </a:r>
            <a:r>
              <a:rPr lang="tr-TR" sz="1800" dirty="0">
                <a:effectLst/>
                <a:latin typeface="AGaramondPro"/>
              </a:rPr>
              <a:t> veya evlenme, </a:t>
            </a:r>
            <a:r>
              <a:rPr lang="tr-TR" sz="1800" dirty="0" err="1">
                <a:effectLst/>
                <a:latin typeface="AGaramondPro"/>
              </a:rPr>
              <a:t>eşlerin</a:t>
            </a:r>
            <a:r>
              <a:rPr lang="tr-TR" sz="1800" dirty="0">
                <a:effectLst/>
                <a:latin typeface="AGaramondPro"/>
              </a:rPr>
              <a:t> belirli bir </a:t>
            </a:r>
            <a:r>
              <a:rPr lang="tr-TR" sz="1800" dirty="0" err="1">
                <a:effectLst/>
                <a:latin typeface="AGaramondPro"/>
              </a:rPr>
              <a:t>anlaşma</a:t>
            </a:r>
            <a:r>
              <a:rPr lang="tr-TR" sz="1800" dirty="0">
                <a:effectLst/>
                <a:latin typeface="AGaramondPro"/>
              </a:rPr>
              <a:t> ile birliktelik </a:t>
            </a:r>
            <a:r>
              <a:rPr lang="tr-TR" sz="1800" dirty="0" err="1">
                <a:effectLst/>
                <a:latin typeface="AGaramondPro"/>
              </a:rPr>
              <a:t>oluşturmalarını</a:t>
            </a:r>
            <a:r>
              <a:rPr lang="tr-TR" sz="1800" dirty="0">
                <a:effectLst/>
                <a:latin typeface="AGaramondPro"/>
              </a:rPr>
              <a:t> ifade eder. </a:t>
            </a:r>
          </a:p>
          <a:p>
            <a:r>
              <a:rPr lang="tr-TR" sz="1800" dirty="0">
                <a:effectLst/>
                <a:latin typeface="AGaramondPro"/>
              </a:rPr>
              <a:t>Hukuksal bakımdan evlilik, kendine </a:t>
            </a:r>
            <a:r>
              <a:rPr lang="tr-TR" sz="1800" dirty="0" err="1">
                <a:effectLst/>
                <a:latin typeface="AGaramondPro"/>
              </a:rPr>
              <a:t>özgu</a:t>
            </a:r>
            <a:r>
              <a:rPr lang="tr-TR" sz="1800" dirty="0">
                <a:effectLst/>
                <a:latin typeface="AGaramondPro"/>
              </a:rPr>
              <a:t>̈ nitelik ve </a:t>
            </a:r>
            <a:r>
              <a:rPr lang="tr-TR" sz="1800" dirty="0" err="1">
                <a:effectLst/>
                <a:latin typeface="AGaramondPro"/>
              </a:rPr>
              <a:t>koşulları</a:t>
            </a:r>
            <a:r>
              <a:rPr lang="tr-TR" sz="1800" dirty="0">
                <a:effectLst/>
                <a:latin typeface="AGaramondPro"/>
              </a:rPr>
              <a:t> olan bir </a:t>
            </a:r>
            <a:r>
              <a:rPr lang="tr-TR" sz="1800" dirty="0" err="1">
                <a:effectLst/>
                <a:latin typeface="AGaramondPro"/>
              </a:rPr>
              <a:t>sözleşmedir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Bu </a:t>
            </a:r>
            <a:r>
              <a:rPr lang="tr-TR" sz="1800" dirty="0" err="1">
                <a:effectLst/>
                <a:latin typeface="AGaramondPro"/>
              </a:rPr>
              <a:t>sözleşmeyle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oluşturan</a:t>
            </a:r>
            <a:r>
              <a:rPr lang="tr-TR" sz="1800" dirty="0">
                <a:effectLst/>
                <a:latin typeface="AGaramondPro"/>
              </a:rPr>
              <a:t> birliktelik ile </a:t>
            </a:r>
            <a:r>
              <a:rPr lang="tr-TR" sz="1800" dirty="0" err="1">
                <a:effectLst/>
                <a:latin typeface="AGaramondPro"/>
              </a:rPr>
              <a:t>eşler</a:t>
            </a:r>
            <a:r>
              <a:rPr lang="tr-TR" sz="1800" dirty="0">
                <a:effectLst/>
                <a:latin typeface="AGaramondPro"/>
              </a:rPr>
              <a:t> yeni haklar kazanırlar ve sorumluluklar </a:t>
            </a:r>
            <a:r>
              <a:rPr lang="tr-TR" sz="1800" dirty="0" err="1">
                <a:effectLst/>
                <a:latin typeface="AGaramondPro"/>
              </a:rPr>
              <a:t>üstlenirler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Bu hak ve sorumlulukların toplumsal ve hukuksal boyutu vardır. </a:t>
            </a:r>
          </a:p>
          <a:p>
            <a:r>
              <a:rPr lang="tr-TR" sz="1800" dirty="0" err="1">
                <a:effectLst/>
                <a:latin typeface="AGaramondPro"/>
              </a:rPr>
              <a:t>Çeşitli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kültürlerde</a:t>
            </a:r>
            <a:r>
              <a:rPr lang="tr-TR" sz="1800" dirty="0">
                <a:effectLst/>
                <a:latin typeface="AGaramondPro"/>
              </a:rPr>
              <a:t> evlilikle ilgili </a:t>
            </a:r>
            <a:r>
              <a:rPr lang="tr-TR" sz="1800" dirty="0" err="1">
                <a:effectLst/>
                <a:latin typeface="AGaramondPro"/>
              </a:rPr>
              <a:t>özgün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öğe</a:t>
            </a:r>
            <a:r>
              <a:rPr lang="tr-TR" sz="1800" dirty="0">
                <a:effectLst/>
                <a:latin typeface="AGaramondPro"/>
              </a:rPr>
              <a:t> ve motifler bulunmasına </a:t>
            </a:r>
            <a:r>
              <a:rPr lang="tr-TR" sz="1800" dirty="0" err="1">
                <a:effectLst/>
                <a:latin typeface="AGaramondPro"/>
              </a:rPr>
              <a:t>rağmen</a:t>
            </a:r>
            <a:r>
              <a:rPr lang="tr-TR" sz="1800" dirty="0">
                <a:effectLst/>
                <a:latin typeface="AGaramondPro"/>
              </a:rPr>
              <a:t> evlilik ve aile hukukuna </a:t>
            </a:r>
            <a:r>
              <a:rPr lang="tr-TR" sz="1800" dirty="0" err="1">
                <a:effectLst/>
                <a:latin typeface="AGaramondPro"/>
              </a:rPr>
              <a:t>ilişkin</a:t>
            </a:r>
            <a:r>
              <a:rPr lang="tr-TR" sz="1800" dirty="0">
                <a:effectLst/>
                <a:latin typeface="AGaramondPro"/>
              </a:rPr>
              <a:t> ulusal ve uluslararası </a:t>
            </a:r>
            <a:r>
              <a:rPr lang="tr-TR" sz="1800" dirty="0" err="1">
                <a:effectLst/>
                <a:latin typeface="AGaramondPro"/>
              </a:rPr>
              <a:t>ölçütler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geliştirilmiştir</a:t>
            </a:r>
            <a:r>
              <a:rPr lang="tr-TR" sz="1800" dirty="0">
                <a:effectLst/>
                <a:latin typeface="AGaramondPro"/>
              </a:rPr>
              <a:t> (</a:t>
            </a:r>
            <a:r>
              <a:rPr lang="tr-TR" sz="1800" dirty="0" err="1">
                <a:effectLst/>
                <a:latin typeface="AGaramondPro"/>
              </a:rPr>
              <a:t>Akyüz</a:t>
            </a:r>
            <a:r>
              <a:rPr lang="tr-TR" sz="1800" dirty="0">
                <a:effectLst/>
                <a:latin typeface="AGaramondPro"/>
              </a:rPr>
              <a:t>, 2008: 103-104). </a:t>
            </a:r>
            <a:endParaRPr lang="tr-TR" dirty="0"/>
          </a:p>
          <a:p>
            <a:r>
              <a:rPr lang="tr-TR" sz="1800" dirty="0">
                <a:effectLst/>
                <a:latin typeface="AGaramondPro"/>
              </a:rPr>
              <a:t>Hukuk kurallarında ortaya </a:t>
            </a:r>
            <a:r>
              <a:rPr lang="tr-TR" sz="1800" dirty="0" err="1">
                <a:effectLst/>
                <a:latin typeface="AGaramondPro"/>
              </a:rPr>
              <a:t>çıkan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değişimler</a:t>
            </a:r>
            <a:r>
              <a:rPr lang="tr-TR" sz="1800" dirty="0">
                <a:effectLst/>
                <a:latin typeface="AGaramondPro"/>
              </a:rPr>
              <a:t> aile ve evlilik kurumunun yapısını derinden etkiler. </a:t>
            </a:r>
          </a:p>
          <a:p>
            <a:r>
              <a:rPr lang="tr-TR" sz="1800" dirty="0">
                <a:effectLst/>
                <a:latin typeface="AGaramondPro"/>
              </a:rPr>
              <a:t>Hukuk kuralları her toplumun </a:t>
            </a:r>
            <a:r>
              <a:rPr lang="tr-TR" sz="1800" dirty="0" err="1">
                <a:effectLst/>
                <a:latin typeface="AGaramondPro"/>
              </a:rPr>
              <a:t>sosyokültürel</a:t>
            </a:r>
            <a:r>
              <a:rPr lang="tr-TR" sz="1800" dirty="0">
                <a:effectLst/>
                <a:latin typeface="AGaramondPro"/>
              </a:rPr>
              <a:t> koşullarına </a:t>
            </a:r>
            <a:r>
              <a:rPr lang="tr-TR" sz="1800" dirty="0" err="1">
                <a:effectLst/>
                <a:latin typeface="AGaramondPro"/>
              </a:rPr>
              <a:t>göre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oluşmakta</a:t>
            </a:r>
            <a:r>
              <a:rPr lang="tr-TR" sz="1800" dirty="0">
                <a:effectLst/>
                <a:latin typeface="AGaramondPro"/>
              </a:rPr>
              <a:t> toplumlar </a:t>
            </a:r>
            <a:r>
              <a:rPr lang="tr-TR" sz="1800" dirty="0" err="1">
                <a:effectLst/>
                <a:latin typeface="AGaramondPro"/>
              </a:rPr>
              <a:t>değiştikçe</a:t>
            </a:r>
            <a:r>
              <a:rPr lang="tr-TR" sz="1800" dirty="0">
                <a:effectLst/>
                <a:latin typeface="AGaramondPro"/>
              </a:rPr>
              <a:t> aile hukukuna dair kurallar da </a:t>
            </a:r>
            <a:r>
              <a:rPr lang="tr-TR" sz="1800" dirty="0" err="1">
                <a:effectLst/>
                <a:latin typeface="AGaramondPro"/>
              </a:rPr>
              <a:t>değişmektedir</a:t>
            </a:r>
            <a:r>
              <a:rPr lang="tr-TR" sz="1800" dirty="0">
                <a:effectLst/>
                <a:latin typeface="AGaramondPro"/>
              </a:rPr>
              <a:t>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59844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CB60B8-098E-8F75-B84F-C04835052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022AD8D-41F4-7813-F515-B7D8E89DA9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382385"/>
            <a:ext cx="10178322" cy="5497207"/>
          </a:xfrm>
        </p:spPr>
        <p:txBody>
          <a:bodyPr/>
          <a:lstStyle/>
          <a:p>
            <a:r>
              <a:rPr lang="tr-TR" sz="1800" dirty="0" err="1">
                <a:effectLst/>
                <a:latin typeface="AGaramondPro"/>
              </a:rPr>
              <a:t>Türk</a:t>
            </a:r>
            <a:r>
              <a:rPr lang="tr-TR" sz="1800" dirty="0">
                <a:effectLst/>
                <a:latin typeface="AGaramondPro"/>
              </a:rPr>
              <a:t> toplumunda miras </a:t>
            </a:r>
            <a:r>
              <a:rPr lang="tr-TR" sz="1800" dirty="0" err="1">
                <a:effectLst/>
                <a:latin typeface="AGaramondPro"/>
              </a:rPr>
              <a:t>paylaşımında</a:t>
            </a:r>
            <a:r>
              <a:rPr lang="tr-TR" sz="1800" dirty="0">
                <a:effectLst/>
                <a:latin typeface="AGaramondPro"/>
              </a:rPr>
              <a:t> Cumhuriyet </a:t>
            </a:r>
            <a:r>
              <a:rPr lang="tr-TR" sz="1800" dirty="0" err="1">
                <a:effectLst/>
                <a:latin typeface="AGaramondPro"/>
              </a:rPr>
              <a:t>döneminde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önemli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değişiklikler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söz</a:t>
            </a:r>
            <a:r>
              <a:rPr lang="tr-TR" sz="1800" dirty="0">
                <a:effectLst/>
                <a:latin typeface="AGaramondPro"/>
              </a:rPr>
              <a:t> konusu </a:t>
            </a:r>
            <a:r>
              <a:rPr lang="tr-TR" sz="1800" dirty="0" err="1">
                <a:effectLst/>
                <a:latin typeface="AGaramondPro"/>
              </a:rPr>
              <a:t>olmuştur</a:t>
            </a:r>
            <a:r>
              <a:rPr lang="tr-TR" sz="1800" dirty="0">
                <a:effectLst/>
                <a:latin typeface="AGaramondPro"/>
              </a:rPr>
              <a:t>.</a:t>
            </a:r>
          </a:p>
          <a:p>
            <a:r>
              <a:rPr lang="tr-TR" sz="1800" dirty="0">
                <a:effectLst/>
                <a:latin typeface="AGaramondPro"/>
              </a:rPr>
              <a:t>17 </a:t>
            </a:r>
            <a:r>
              <a:rPr lang="tr-TR" sz="1800" dirty="0" err="1">
                <a:effectLst/>
                <a:latin typeface="AGaramondPro"/>
              </a:rPr>
              <a:t>Şubat</a:t>
            </a:r>
            <a:r>
              <a:rPr lang="tr-TR" sz="1800" dirty="0">
                <a:effectLst/>
                <a:latin typeface="AGaramondPro"/>
              </a:rPr>
              <a:t> 1926 yılında </a:t>
            </a:r>
            <a:r>
              <a:rPr lang="tr-TR" sz="1800" dirty="0" err="1">
                <a:effectLst/>
                <a:latin typeface="AGaramondPro"/>
              </a:rPr>
              <a:t>Türkiye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Büyük</a:t>
            </a:r>
            <a:r>
              <a:rPr lang="tr-TR" sz="1800" dirty="0">
                <a:effectLst/>
                <a:latin typeface="AGaramondPro"/>
              </a:rPr>
              <a:t> Millet Meclisi’nde kabul edilen </a:t>
            </a:r>
            <a:r>
              <a:rPr lang="tr-TR" sz="1800" dirty="0" err="1">
                <a:effectLst/>
                <a:latin typeface="AGaramondPro"/>
              </a:rPr>
              <a:t>Türk</a:t>
            </a:r>
            <a:r>
              <a:rPr lang="tr-TR" sz="1800" dirty="0">
                <a:effectLst/>
                <a:latin typeface="AGaramondPro"/>
              </a:rPr>
              <a:t> Medeni Kanunu ile birlikte </a:t>
            </a:r>
            <a:r>
              <a:rPr lang="tr-TR" sz="1800" dirty="0" err="1">
                <a:effectLst/>
                <a:latin typeface="AGaramondPro"/>
              </a:rPr>
              <a:t>evliliğin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işleyişi</a:t>
            </a:r>
            <a:r>
              <a:rPr lang="tr-TR" sz="1800" dirty="0">
                <a:effectLst/>
                <a:latin typeface="AGaramondPro"/>
              </a:rPr>
              <a:t> ve sona ermesi, </a:t>
            </a:r>
            <a:r>
              <a:rPr lang="tr-TR" sz="1800" dirty="0" err="1">
                <a:effectLst/>
                <a:latin typeface="AGaramondPro"/>
              </a:rPr>
              <a:t>mülkiyet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ilişkileri</a:t>
            </a:r>
            <a:r>
              <a:rPr lang="tr-TR" sz="1800" dirty="0">
                <a:effectLst/>
                <a:latin typeface="AGaramondPro"/>
              </a:rPr>
              <a:t>, aile </a:t>
            </a:r>
            <a:r>
              <a:rPr lang="tr-TR" sz="1800" dirty="0" err="1">
                <a:effectLst/>
                <a:latin typeface="AGaramondPro"/>
              </a:rPr>
              <a:t>üyeleri</a:t>
            </a:r>
            <a:r>
              <a:rPr lang="tr-TR" sz="1800" dirty="0">
                <a:effectLst/>
                <a:latin typeface="AGaramondPro"/>
              </a:rPr>
              <a:t> arasındaki miras </a:t>
            </a:r>
            <a:r>
              <a:rPr lang="tr-TR" sz="1800" dirty="0" err="1">
                <a:effectLst/>
                <a:latin typeface="AGaramondPro"/>
              </a:rPr>
              <a:t>ilişkileri</a:t>
            </a:r>
            <a:r>
              <a:rPr lang="tr-TR" sz="1800" dirty="0">
                <a:effectLst/>
                <a:latin typeface="AGaramondPro"/>
              </a:rPr>
              <a:t> gibi konularda kadın, erkek ve </a:t>
            </a:r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haklarını </a:t>
            </a:r>
            <a:r>
              <a:rPr lang="tr-TR" sz="1800" dirty="0" err="1">
                <a:effectLst/>
                <a:latin typeface="AGaramondPro"/>
              </a:rPr>
              <a:t>gözeten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düzenlemeler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gerçekleştirilmiştir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Yeni </a:t>
            </a:r>
            <a:r>
              <a:rPr lang="tr-TR" sz="1800" dirty="0" err="1">
                <a:effectLst/>
                <a:latin typeface="AGaramondPro"/>
              </a:rPr>
              <a:t>düzenlemeler</a:t>
            </a:r>
            <a:r>
              <a:rPr lang="tr-TR" sz="1800" dirty="0">
                <a:effectLst/>
                <a:latin typeface="AGaramondPro"/>
              </a:rPr>
              <a:t> ile aile hayatında kadın ve erkek arasındaki hukuksal </a:t>
            </a:r>
            <a:r>
              <a:rPr lang="tr-TR" sz="1800" dirty="0" err="1">
                <a:effectLst/>
                <a:latin typeface="AGaramondPro"/>
              </a:rPr>
              <a:t>eşitlik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sağlanmıs</a:t>
            </a:r>
            <a:r>
              <a:rPr lang="tr-TR" sz="1800" dirty="0">
                <a:effectLst/>
                <a:latin typeface="AGaramondPro"/>
              </a:rPr>
              <a:t>̧, kadına da </a:t>
            </a:r>
            <a:r>
              <a:rPr lang="tr-TR" sz="1800" dirty="0" err="1">
                <a:effectLst/>
                <a:latin typeface="AGaramondPro"/>
              </a:rPr>
              <a:t>boşanma</a:t>
            </a:r>
            <a:r>
              <a:rPr lang="tr-TR" sz="1800" dirty="0">
                <a:effectLst/>
                <a:latin typeface="AGaramondPro"/>
              </a:rPr>
              <a:t> hakkı </a:t>
            </a:r>
            <a:r>
              <a:rPr lang="tr-TR" sz="1800" dirty="0" err="1">
                <a:effectLst/>
                <a:latin typeface="AGaramondPro"/>
              </a:rPr>
              <a:t>tanınmıştır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Resmi </a:t>
            </a:r>
            <a:r>
              <a:rPr lang="tr-TR" sz="1800" dirty="0" err="1">
                <a:effectLst/>
                <a:latin typeface="AGaramondPro"/>
              </a:rPr>
              <a:t>nikâh</a:t>
            </a:r>
            <a:r>
              <a:rPr lang="tr-TR" sz="1800" dirty="0">
                <a:effectLst/>
                <a:latin typeface="AGaramondPro"/>
              </a:rPr>
              <a:t> zorunlu hale </a:t>
            </a:r>
            <a:r>
              <a:rPr lang="tr-TR" sz="1800" dirty="0" err="1">
                <a:effectLst/>
                <a:latin typeface="AGaramondPro"/>
              </a:rPr>
              <a:t>getirilmis</a:t>
            </a:r>
            <a:r>
              <a:rPr lang="tr-TR" sz="1800" dirty="0">
                <a:effectLst/>
                <a:latin typeface="AGaramondPro"/>
              </a:rPr>
              <a:t>̧ ve </a:t>
            </a:r>
            <a:r>
              <a:rPr lang="tr-TR" sz="1800" dirty="0" err="1">
                <a:effectLst/>
                <a:latin typeface="AGaramondPro"/>
              </a:rPr>
              <a:t>erkeğin</a:t>
            </a:r>
            <a:r>
              <a:rPr lang="tr-TR" sz="1800" dirty="0">
                <a:effectLst/>
                <a:latin typeface="AGaramondPro"/>
              </a:rPr>
              <a:t> birden </a:t>
            </a:r>
            <a:r>
              <a:rPr lang="tr-TR" sz="1800" dirty="0" err="1">
                <a:effectLst/>
                <a:latin typeface="AGaramondPro"/>
              </a:rPr>
              <a:t>çok</a:t>
            </a:r>
            <a:r>
              <a:rPr lang="tr-TR" sz="1800" dirty="0">
                <a:effectLst/>
                <a:latin typeface="AGaramondPro"/>
              </a:rPr>
              <a:t> kadınla evlilik yapabilmesinin </a:t>
            </a:r>
            <a:r>
              <a:rPr lang="tr-TR" sz="1800" dirty="0" err="1">
                <a:effectLst/>
                <a:latin typeface="AGaramondPro"/>
              </a:rPr>
              <a:t>önüne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geçilmişti</a:t>
            </a:r>
            <a:r>
              <a:rPr lang="tr-TR" sz="1800" dirty="0" err="1">
                <a:latin typeface="AGaramondPro"/>
              </a:rPr>
              <a:t>r</a:t>
            </a:r>
            <a:r>
              <a:rPr lang="tr-TR" sz="1800" dirty="0">
                <a:latin typeface="AGaramondPro"/>
              </a:rPr>
              <a:t>.</a:t>
            </a:r>
            <a:endParaRPr lang="tr-TR" dirty="0"/>
          </a:p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9789FA4-CD5B-82D3-FDBB-2A43D04636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29000"/>
            <a:ext cx="4757195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4911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1E49739-1EA4-2E9E-5D7F-D678B1754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EDD81AD-E85C-A783-5DC3-54F38617E2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8572" y="1724627"/>
            <a:ext cx="10411428" cy="4154965"/>
          </a:xfrm>
        </p:spPr>
        <p:txBody>
          <a:bodyPr>
            <a:normAutofit/>
          </a:bodyPr>
          <a:lstStyle/>
          <a:p>
            <a:r>
              <a:rPr lang="tr-TR" sz="1800" dirty="0">
                <a:effectLst/>
                <a:latin typeface="AGaramondPro"/>
              </a:rPr>
              <a:t>Ailede </a:t>
            </a:r>
            <a:r>
              <a:rPr lang="tr-TR" sz="1800" dirty="0" err="1">
                <a:effectLst/>
                <a:latin typeface="AGaramondPro"/>
              </a:rPr>
              <a:t>değişimi</a:t>
            </a:r>
            <a:r>
              <a:rPr lang="tr-TR" sz="1800" dirty="0">
                <a:effectLst/>
                <a:latin typeface="AGaramondPro"/>
              </a:rPr>
              <a:t> etkileyen hukuksal unsurlardan bir </a:t>
            </a:r>
            <a:r>
              <a:rPr lang="tr-TR" sz="1800" dirty="0" err="1">
                <a:effectLst/>
                <a:latin typeface="AGaramondPro"/>
              </a:rPr>
              <a:t>diğerini</a:t>
            </a:r>
            <a:r>
              <a:rPr lang="tr-TR" sz="1800" dirty="0">
                <a:effectLst/>
                <a:latin typeface="AGaramondPro"/>
              </a:rPr>
              <a:t> aileye </a:t>
            </a:r>
            <a:r>
              <a:rPr lang="tr-TR" sz="1800" dirty="0" err="1">
                <a:effectLst/>
                <a:latin typeface="AGaramondPro"/>
              </a:rPr>
              <a:t>yönelik</a:t>
            </a:r>
            <a:r>
              <a:rPr lang="tr-TR" sz="1800" dirty="0">
                <a:effectLst/>
                <a:latin typeface="AGaramondPro"/>
              </a:rPr>
              <a:t> sosyal politikalar </a:t>
            </a:r>
            <a:r>
              <a:rPr lang="tr-TR" sz="1800" dirty="0" err="1">
                <a:effectLst/>
                <a:latin typeface="AGaramondPro"/>
              </a:rPr>
              <a:t>oluşturur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Sosyal devlet, modern hayatın toplum </a:t>
            </a:r>
            <a:r>
              <a:rPr lang="tr-TR" sz="1800" dirty="0" err="1">
                <a:effectLst/>
                <a:latin typeface="AGaramondPro"/>
              </a:rPr>
              <a:t>üzerindeki</a:t>
            </a:r>
            <a:r>
              <a:rPr lang="tr-TR" sz="1800" dirty="0">
                <a:effectLst/>
                <a:latin typeface="AGaramondPro"/>
              </a:rPr>
              <a:t> olumsuz etkilerini ortadan kaldırmak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çeşitli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önlemler</a:t>
            </a:r>
            <a:r>
              <a:rPr lang="tr-TR" sz="1800" dirty="0">
                <a:effectLst/>
                <a:latin typeface="AGaramondPro"/>
              </a:rPr>
              <a:t> alır ve politik bir </a:t>
            </a:r>
            <a:r>
              <a:rPr lang="tr-TR" sz="1800" dirty="0" err="1">
                <a:effectLst/>
                <a:latin typeface="AGaramondPro"/>
              </a:rPr>
              <a:t>durus</a:t>
            </a:r>
            <a:r>
              <a:rPr lang="tr-TR" sz="1800" dirty="0">
                <a:effectLst/>
                <a:latin typeface="AGaramondPro"/>
              </a:rPr>
              <a:t>̧ ortaya koyar. </a:t>
            </a:r>
          </a:p>
          <a:p>
            <a:r>
              <a:rPr lang="tr-TR" sz="1800" dirty="0">
                <a:effectLst/>
                <a:latin typeface="AGaramondPro"/>
              </a:rPr>
              <a:t>Bu kapsamda sosyal politika, devlet ile toplum arasında bir </a:t>
            </a:r>
            <a:r>
              <a:rPr lang="tr-TR" sz="1800" dirty="0" err="1">
                <a:effectLst/>
                <a:latin typeface="AGaramondPro"/>
              </a:rPr>
              <a:t>arac</a:t>
            </a:r>
            <a:r>
              <a:rPr lang="tr-TR" sz="1800" dirty="0">
                <a:effectLst/>
                <a:latin typeface="AGaramondPro"/>
              </a:rPr>
              <a:t>̧ ve sosyal devletin </a:t>
            </a:r>
            <a:r>
              <a:rPr lang="tr-TR" sz="1800" dirty="0" err="1">
                <a:effectLst/>
                <a:latin typeface="AGaramondPro"/>
              </a:rPr>
              <a:t>pratiğe</a:t>
            </a:r>
            <a:r>
              <a:rPr lang="tr-TR" sz="1800" dirty="0">
                <a:effectLst/>
                <a:latin typeface="AGaramondPro"/>
              </a:rPr>
              <a:t> olan yansıması olarak </a:t>
            </a:r>
            <a:r>
              <a:rPr lang="tr-TR" sz="1800" dirty="0" err="1">
                <a:effectLst/>
                <a:latin typeface="AGaramondPro"/>
              </a:rPr>
              <a:t>karşımıza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çıkmaktadır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Sosyal politikanın </a:t>
            </a:r>
            <a:r>
              <a:rPr lang="tr-TR" sz="1800" dirty="0" err="1">
                <a:effectLst/>
                <a:latin typeface="AGaramondPro"/>
              </a:rPr>
              <a:t>öncelikli</a:t>
            </a:r>
            <a:r>
              <a:rPr lang="tr-TR" sz="1800" dirty="0">
                <a:effectLst/>
                <a:latin typeface="AGaramondPro"/>
              </a:rPr>
              <a:t> olarak </a:t>
            </a:r>
            <a:r>
              <a:rPr lang="tr-TR" sz="1800" dirty="0" err="1">
                <a:effectLst/>
                <a:latin typeface="AGaramondPro"/>
              </a:rPr>
              <a:t>ilgilendiği</a:t>
            </a:r>
            <a:r>
              <a:rPr lang="tr-TR" sz="1800" dirty="0">
                <a:effectLst/>
                <a:latin typeface="AGaramondPro"/>
              </a:rPr>
              <a:t> konuların </a:t>
            </a:r>
            <a:r>
              <a:rPr lang="tr-TR" sz="1800" dirty="0" err="1">
                <a:effectLst/>
                <a:latin typeface="AGaramondPro"/>
              </a:rPr>
              <a:t>başında</a:t>
            </a:r>
            <a:r>
              <a:rPr lang="tr-TR" sz="1800" dirty="0">
                <a:effectLst/>
                <a:latin typeface="AGaramondPro"/>
              </a:rPr>
              <a:t> aile gelir. Evlilik </a:t>
            </a:r>
            <a:r>
              <a:rPr lang="tr-TR" sz="1800" dirty="0" err="1">
                <a:effectLst/>
                <a:latin typeface="AGaramondPro"/>
              </a:rPr>
              <a:t>yaşının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yükselmesi</a:t>
            </a:r>
            <a:r>
              <a:rPr lang="tr-TR" sz="1800" dirty="0">
                <a:effectLst/>
                <a:latin typeface="AGaramondPro"/>
              </a:rPr>
              <a:t>, evlilik oranlarının azalması, </a:t>
            </a:r>
            <a:r>
              <a:rPr lang="tr-TR" sz="1800" dirty="0" err="1">
                <a:effectLst/>
                <a:latin typeface="AGaramondPro"/>
              </a:rPr>
              <a:t>boşanma</a:t>
            </a:r>
            <a:r>
              <a:rPr lang="tr-TR" sz="1800" dirty="0">
                <a:effectLst/>
                <a:latin typeface="AGaramondPro"/>
              </a:rPr>
              <a:t> oranlarının artması, ailedeki </a:t>
            </a:r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sayısının azalması ve </a:t>
            </a:r>
            <a:r>
              <a:rPr lang="tr-TR" sz="1800" dirty="0" err="1">
                <a:effectLst/>
                <a:latin typeface="AGaramondPro"/>
              </a:rPr>
              <a:t>doğurganlık</a:t>
            </a:r>
            <a:r>
              <a:rPr lang="tr-TR" sz="1800" dirty="0">
                <a:effectLst/>
                <a:latin typeface="AGaramondPro"/>
              </a:rPr>
              <a:t> oranlarını </a:t>
            </a:r>
            <a:r>
              <a:rPr lang="tr-TR" sz="1800" dirty="0" err="1">
                <a:effectLst/>
                <a:latin typeface="AGaramondPro"/>
              </a:rPr>
              <a:t>düşmesi</a:t>
            </a:r>
            <a:r>
              <a:rPr lang="tr-TR" sz="1800" dirty="0">
                <a:effectLst/>
                <a:latin typeface="AGaramondPro"/>
              </a:rPr>
              <a:t>, sosyal poli</a:t>
            </a:r>
            <a:r>
              <a:rPr lang="tr-TR" sz="1800" dirty="0">
                <a:latin typeface="AGaramondPro"/>
              </a:rPr>
              <a:t>t</a:t>
            </a:r>
            <a:r>
              <a:rPr lang="tr-TR" sz="1800" dirty="0">
                <a:effectLst/>
                <a:latin typeface="AGaramondPro"/>
              </a:rPr>
              <a:t>ikanın bir alt birimi olarak aile politikalarının </a:t>
            </a:r>
            <a:r>
              <a:rPr lang="tr-TR" sz="1800" dirty="0" err="1">
                <a:effectLst/>
                <a:latin typeface="AGaramondPro"/>
              </a:rPr>
              <a:t>gerekliliğini</a:t>
            </a:r>
            <a:r>
              <a:rPr lang="tr-TR" sz="1800" dirty="0">
                <a:effectLst/>
                <a:latin typeface="AGaramondPro"/>
              </a:rPr>
              <a:t> ortaya </a:t>
            </a:r>
            <a:r>
              <a:rPr lang="tr-TR" sz="1800" dirty="0" err="1">
                <a:effectLst/>
                <a:latin typeface="AGaramondPro"/>
              </a:rPr>
              <a:t>koymuştur</a:t>
            </a:r>
            <a:r>
              <a:rPr lang="tr-TR" sz="1800" dirty="0">
                <a:effectLst/>
                <a:latin typeface="AGaramondPro"/>
              </a:rPr>
              <a:t>.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51744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4AABB2-B33B-CC90-825D-1E6E017FC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03BF5A-3827-272C-C986-7E78273666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833485"/>
            <a:ext cx="10406922" cy="4024515"/>
          </a:xfrm>
        </p:spPr>
        <p:txBody>
          <a:bodyPr>
            <a:normAutofit/>
          </a:bodyPr>
          <a:lstStyle/>
          <a:p>
            <a:r>
              <a:rPr lang="tr-TR" sz="2000" dirty="0">
                <a:effectLst/>
                <a:latin typeface="AGaramondPro"/>
              </a:rPr>
              <a:t>Aile politikası, </a:t>
            </a:r>
            <a:r>
              <a:rPr lang="tr-TR" sz="2000" dirty="0" err="1">
                <a:effectLst/>
                <a:latin typeface="AGaramondPro"/>
              </a:rPr>
              <a:t>doğrudan</a:t>
            </a:r>
            <a:r>
              <a:rPr lang="tr-TR" sz="2000" dirty="0">
                <a:effectLst/>
                <a:latin typeface="AGaramondPro"/>
              </a:rPr>
              <a:t> aileleri hedefleyen, ailenin durumu ve </a:t>
            </a:r>
            <a:r>
              <a:rPr lang="tr-TR" sz="2000" dirty="0" err="1">
                <a:effectLst/>
                <a:latin typeface="AGaramondPro"/>
              </a:rPr>
              <a:t>işlevleri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üzerinde</a:t>
            </a:r>
            <a:r>
              <a:rPr lang="tr-TR" sz="2000" dirty="0">
                <a:effectLst/>
                <a:latin typeface="AGaramondPro"/>
              </a:rPr>
              <a:t> etkide bulunma amacı </a:t>
            </a:r>
            <a:r>
              <a:rPr lang="tr-TR" sz="2000" dirty="0" err="1">
                <a:effectLst/>
                <a:latin typeface="AGaramondPro"/>
              </a:rPr>
              <a:t>taşıyan</a:t>
            </a:r>
            <a:r>
              <a:rPr lang="tr-TR" sz="2000" dirty="0">
                <a:effectLst/>
                <a:latin typeface="AGaramondPro"/>
              </a:rPr>
              <a:t> politikalar olarak tanımlanabilir. </a:t>
            </a:r>
          </a:p>
          <a:p>
            <a:r>
              <a:rPr lang="tr-TR" sz="2000" dirty="0">
                <a:effectLst/>
                <a:latin typeface="AGaramondPro"/>
              </a:rPr>
              <a:t>Genel olarak aile politikaları, aileyi ilgilendiren ve onu koruma ve </a:t>
            </a:r>
            <a:r>
              <a:rPr lang="tr-TR" sz="2000" dirty="0" err="1">
                <a:effectLst/>
                <a:latin typeface="AGaramondPro"/>
              </a:rPr>
              <a:t>geliştirmeye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yönelik</a:t>
            </a:r>
            <a:r>
              <a:rPr lang="tr-TR" sz="2000" dirty="0">
                <a:effectLst/>
                <a:latin typeface="AGaramondPro"/>
              </a:rPr>
              <a:t> tasarlanan her </a:t>
            </a:r>
            <a:r>
              <a:rPr lang="tr-TR" sz="2000" dirty="0" err="1">
                <a:effectLst/>
                <a:latin typeface="AGaramondPro"/>
              </a:rPr>
              <a:t>türlu</a:t>
            </a:r>
            <a:r>
              <a:rPr lang="tr-TR" sz="2000" dirty="0">
                <a:effectLst/>
                <a:latin typeface="AGaramondPro"/>
              </a:rPr>
              <a:t>̈ yasayı, </a:t>
            </a:r>
            <a:r>
              <a:rPr lang="tr-TR" sz="2000" dirty="0" err="1">
                <a:effectLst/>
                <a:latin typeface="AGaramondPro"/>
              </a:rPr>
              <a:t>yürütülen</a:t>
            </a:r>
            <a:r>
              <a:rPr lang="tr-TR" sz="2000" dirty="0">
                <a:effectLst/>
                <a:latin typeface="AGaramondPro"/>
              </a:rPr>
              <a:t> hizmeti ve programları </a:t>
            </a:r>
            <a:r>
              <a:rPr lang="tr-TR" sz="2000" dirty="0" err="1">
                <a:effectLst/>
                <a:latin typeface="AGaramondPro"/>
              </a:rPr>
              <a:t>içerir</a:t>
            </a:r>
            <a:r>
              <a:rPr lang="tr-TR" sz="2000" dirty="0">
                <a:effectLst/>
                <a:latin typeface="AGaramondPro"/>
              </a:rPr>
              <a:t> (Aslan, 2012: 265). </a:t>
            </a:r>
          </a:p>
          <a:p>
            <a:r>
              <a:rPr lang="tr-TR" sz="2000" dirty="0">
                <a:effectLst/>
                <a:latin typeface="AGaramondPro"/>
              </a:rPr>
              <a:t>Turgut (2016)’un ifadesine </a:t>
            </a:r>
            <a:r>
              <a:rPr lang="tr-TR" sz="2000" dirty="0" err="1">
                <a:effectLst/>
                <a:latin typeface="AGaramondPro"/>
              </a:rPr>
              <a:t>göre</a:t>
            </a:r>
            <a:r>
              <a:rPr lang="tr-TR" sz="2000" dirty="0">
                <a:effectLst/>
                <a:latin typeface="AGaramondPro"/>
              </a:rPr>
              <a:t> uygulanan aile politikaları siyasi tercihler, dinî tutumlar ve ekonomik kaygılar esasında </a:t>
            </a:r>
            <a:r>
              <a:rPr lang="tr-TR" sz="2000" dirty="0" err="1">
                <a:effectLst/>
                <a:latin typeface="AGaramondPro"/>
              </a:rPr>
              <a:t>şekillense</a:t>
            </a:r>
            <a:r>
              <a:rPr lang="tr-TR" sz="2000" dirty="0">
                <a:effectLst/>
                <a:latin typeface="AGaramondPro"/>
              </a:rPr>
              <a:t> de bu politikaların nihai amacı aile kurumuna </a:t>
            </a:r>
            <a:r>
              <a:rPr lang="tr-TR" sz="2000" dirty="0" err="1">
                <a:effectLst/>
                <a:latin typeface="AGaramondPro"/>
              </a:rPr>
              <a:t>yönelik</a:t>
            </a:r>
            <a:r>
              <a:rPr lang="tr-TR" sz="2000" dirty="0">
                <a:effectLst/>
                <a:latin typeface="AGaramondPro"/>
              </a:rPr>
              <a:t> tedbirlerdir. </a:t>
            </a:r>
          </a:p>
          <a:p>
            <a:r>
              <a:rPr lang="tr-TR" sz="2000" dirty="0">
                <a:effectLst/>
                <a:latin typeface="AGaramondPro"/>
              </a:rPr>
              <a:t>Aile politikalarının hedefleri, ailenin kurumsal </a:t>
            </a:r>
            <a:r>
              <a:rPr lang="tr-TR" sz="2000" dirty="0" err="1">
                <a:effectLst/>
                <a:latin typeface="AGaramondPro"/>
              </a:rPr>
              <a:t>varlığını</a:t>
            </a:r>
            <a:r>
              <a:rPr lang="tr-TR" sz="2000" dirty="0">
                <a:effectLst/>
                <a:latin typeface="AGaramondPro"/>
              </a:rPr>
              <a:t> muhafaza etmek, </a:t>
            </a:r>
            <a:r>
              <a:rPr lang="tr-TR" sz="2000" dirty="0" err="1">
                <a:effectLst/>
                <a:latin typeface="AGaramondPro"/>
              </a:rPr>
              <a:t>üyelerinin</a:t>
            </a:r>
            <a:r>
              <a:rPr lang="tr-TR" sz="2000" dirty="0">
                <a:effectLst/>
                <a:latin typeface="AGaramondPro"/>
              </a:rPr>
              <a:t> mutluluk ve refah </a:t>
            </a:r>
            <a:r>
              <a:rPr lang="tr-TR" sz="2000" dirty="0" err="1">
                <a:effectLst/>
                <a:latin typeface="AGaramondPro"/>
              </a:rPr>
              <a:t>düzeyini</a:t>
            </a:r>
            <a:r>
              <a:rPr lang="tr-TR" sz="2000" dirty="0">
                <a:effectLst/>
                <a:latin typeface="AGaramondPro"/>
              </a:rPr>
              <a:t> artırmak, </a:t>
            </a:r>
            <a:r>
              <a:rPr lang="tr-TR" sz="2000" dirty="0" err="1">
                <a:effectLst/>
                <a:latin typeface="AGaramondPro"/>
              </a:rPr>
              <a:t>sağlıklı</a:t>
            </a:r>
            <a:r>
              <a:rPr lang="tr-TR" sz="2000" dirty="0">
                <a:effectLst/>
                <a:latin typeface="AGaramondPro"/>
              </a:rPr>
              <a:t> aile ortamları </a:t>
            </a:r>
            <a:r>
              <a:rPr lang="tr-TR" sz="2000" dirty="0" err="1">
                <a:effectLst/>
                <a:latin typeface="AGaramondPro"/>
              </a:rPr>
              <a:t>oluşturmaktır</a:t>
            </a:r>
            <a:r>
              <a:rPr lang="tr-TR" sz="2000" dirty="0">
                <a:effectLst/>
                <a:latin typeface="AGaramondPro"/>
              </a:rPr>
              <a:t> (Turgut, 2016: 416). </a:t>
            </a:r>
            <a:endParaRPr lang="tr-TR" dirty="0"/>
          </a:p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4E30097-CDC0-7148-7B4E-B2E57B36AF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314700" cy="245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2944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E318EF0-AD83-BAF7-A83D-4D8DA8801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03D65FE-5CF3-9799-82BF-84889C2F5A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3296" y="636608"/>
            <a:ext cx="10706582" cy="5926237"/>
          </a:xfrm>
        </p:spPr>
        <p:txBody>
          <a:bodyPr>
            <a:normAutofit/>
          </a:bodyPr>
          <a:lstStyle/>
          <a:p>
            <a:r>
              <a:rPr lang="tr-TR" sz="1800" dirty="0" err="1">
                <a:effectLst/>
                <a:latin typeface="AGaramondPro"/>
              </a:rPr>
              <a:t>Günümüzde</a:t>
            </a:r>
            <a:r>
              <a:rPr lang="tr-TR" sz="1800" dirty="0">
                <a:effectLst/>
                <a:latin typeface="AGaramondPro"/>
              </a:rPr>
              <a:t> devletlerin benimsedikleri refah rejimleri ailenin toplumdaki fonksiyonunu, bireylerin aileden </a:t>
            </a:r>
            <a:r>
              <a:rPr lang="tr-TR" sz="1800" dirty="0" err="1">
                <a:effectLst/>
                <a:latin typeface="AGaramondPro"/>
              </a:rPr>
              <a:t>bağımsızlaşma</a:t>
            </a:r>
            <a:r>
              <a:rPr lang="tr-TR" sz="1800" dirty="0">
                <a:effectLst/>
                <a:latin typeface="AGaramondPro"/>
              </a:rPr>
              <a:t> derecelerini ve </a:t>
            </a:r>
            <a:r>
              <a:rPr lang="tr-TR" sz="1800" dirty="0" err="1">
                <a:effectLst/>
                <a:latin typeface="AGaramondPro"/>
              </a:rPr>
              <a:t>özellikle</a:t>
            </a:r>
            <a:r>
              <a:rPr lang="tr-TR" sz="1800" dirty="0">
                <a:effectLst/>
                <a:latin typeface="AGaramondPro"/>
              </a:rPr>
              <a:t> kadının ailedeki ve toplumdaki </a:t>
            </a:r>
            <a:r>
              <a:rPr lang="tr-TR" sz="1800" dirty="0" err="1">
                <a:effectLst/>
                <a:latin typeface="AGaramondPro"/>
              </a:rPr>
              <a:t>rolünu</a:t>
            </a:r>
            <a:r>
              <a:rPr lang="tr-TR" sz="1800" dirty="0">
                <a:effectLst/>
                <a:latin typeface="AGaramondPro"/>
              </a:rPr>
              <a:t>̈ etkiler. </a:t>
            </a:r>
          </a:p>
          <a:p>
            <a:r>
              <a:rPr lang="tr-TR" sz="1800" dirty="0">
                <a:effectLst/>
                <a:latin typeface="AGaramondPro"/>
              </a:rPr>
              <a:t>Ailedeki cinsiyet </a:t>
            </a:r>
            <a:r>
              <a:rPr lang="tr-TR" sz="1800" dirty="0" err="1">
                <a:effectLst/>
                <a:latin typeface="AGaramondPro"/>
              </a:rPr>
              <a:t>ilişkilerinin</a:t>
            </a:r>
            <a:r>
              <a:rPr lang="tr-TR" sz="1800" dirty="0">
                <a:effectLst/>
                <a:latin typeface="AGaramondPro"/>
              </a:rPr>
              <a:t> sosyal politikalar ile </a:t>
            </a:r>
            <a:r>
              <a:rPr lang="tr-TR" sz="1800" dirty="0" err="1">
                <a:effectLst/>
                <a:latin typeface="AGaramondPro"/>
              </a:rPr>
              <a:t>düzenlenmesi</a:t>
            </a:r>
            <a:r>
              <a:rPr lang="tr-TR" sz="1800" dirty="0">
                <a:effectLst/>
                <a:latin typeface="AGaramondPro"/>
              </a:rPr>
              <a:t> konusunu analiz ederken </a:t>
            </a:r>
            <a:r>
              <a:rPr lang="tr-TR" sz="1800" dirty="0" err="1">
                <a:effectLst/>
                <a:latin typeface="AGaramondPro"/>
              </a:rPr>
              <a:t>karşımıza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b="1" i="1" u="sng" dirty="0">
                <a:effectLst/>
                <a:latin typeface="AGaramondPro"/>
              </a:rPr>
              <a:t>“</a:t>
            </a:r>
            <a:r>
              <a:rPr lang="tr-TR" sz="1800" b="1" i="1" u="sng" dirty="0" err="1">
                <a:effectLst/>
                <a:latin typeface="AGaramondPro"/>
              </a:rPr>
              <a:t>aile-dışılaştırma</a:t>
            </a:r>
            <a:r>
              <a:rPr lang="tr-TR" sz="1800" b="1" i="1" u="sng" dirty="0">
                <a:effectLst/>
                <a:latin typeface="AGaramondPro"/>
              </a:rPr>
              <a:t>”  </a:t>
            </a:r>
            <a:r>
              <a:rPr lang="tr-TR" sz="1800" dirty="0">
                <a:effectLst/>
                <a:latin typeface="AGaramondPro"/>
              </a:rPr>
              <a:t>kavramı </a:t>
            </a:r>
            <a:r>
              <a:rPr lang="tr-TR" sz="1800" dirty="0" err="1">
                <a:effectLst/>
                <a:latin typeface="AGaramondPro"/>
              </a:rPr>
              <a:t>çıkar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Aile-dışılaştırma</a:t>
            </a:r>
            <a:r>
              <a:rPr lang="tr-TR" sz="1800" dirty="0">
                <a:effectLst/>
                <a:latin typeface="AGaramondPro"/>
              </a:rPr>
              <a:t> (de-</a:t>
            </a:r>
            <a:r>
              <a:rPr lang="tr-TR" sz="1800" dirty="0" err="1">
                <a:effectLst/>
                <a:latin typeface="AGaramondPro"/>
              </a:rPr>
              <a:t>familization</a:t>
            </a:r>
            <a:r>
              <a:rPr lang="tr-TR" sz="1800" dirty="0">
                <a:effectLst/>
                <a:latin typeface="AGaramondPro"/>
              </a:rPr>
              <a:t>) kavramı </a:t>
            </a:r>
            <a:r>
              <a:rPr lang="tr-TR" sz="1800" dirty="0" err="1">
                <a:effectLst/>
                <a:latin typeface="AGaramondPro"/>
              </a:rPr>
              <a:t>kişilerin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özellikle</a:t>
            </a:r>
            <a:r>
              <a:rPr lang="tr-TR" sz="1800" dirty="0">
                <a:effectLst/>
                <a:latin typeface="AGaramondPro"/>
              </a:rPr>
              <a:t> kadınların ekonomik olarak ne kadar </a:t>
            </a:r>
            <a:r>
              <a:rPr lang="tr-TR" sz="1800" dirty="0" err="1">
                <a:effectLst/>
                <a:latin typeface="AGaramondPro"/>
              </a:rPr>
              <a:t>bağımsız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olduğuna</a:t>
            </a:r>
            <a:r>
              <a:rPr lang="tr-TR" sz="1800" dirty="0">
                <a:effectLst/>
                <a:latin typeface="AGaramondPro"/>
              </a:rPr>
              <a:t> dair bir </a:t>
            </a:r>
            <a:r>
              <a:rPr lang="tr-TR" sz="1800" dirty="0" err="1">
                <a:effectLst/>
                <a:latin typeface="AGaramondPro"/>
              </a:rPr>
              <a:t>ölçüyu</a:t>
            </a:r>
            <a:r>
              <a:rPr lang="tr-TR" sz="1800" dirty="0">
                <a:effectLst/>
                <a:latin typeface="AGaramondPro"/>
              </a:rPr>
              <a:t>̈ ifade eder. Bu anlamda </a:t>
            </a:r>
            <a:r>
              <a:rPr lang="tr-TR" sz="1800" dirty="0" err="1">
                <a:effectLst/>
                <a:latin typeface="AGaramondPro"/>
              </a:rPr>
              <a:t>aile-dışılaştırma</a:t>
            </a:r>
            <a:r>
              <a:rPr lang="tr-TR" sz="1800" dirty="0">
                <a:effectLst/>
                <a:latin typeface="AGaramondPro"/>
              </a:rPr>
              <a:t> “</a:t>
            </a:r>
            <a:r>
              <a:rPr lang="tr-TR" sz="1800" dirty="0" err="1">
                <a:effectLst/>
                <a:latin typeface="AGaramondPro"/>
              </a:rPr>
              <a:t>bağımsız</a:t>
            </a:r>
            <a:r>
              <a:rPr lang="tr-TR" sz="1800" dirty="0">
                <a:effectLst/>
                <a:latin typeface="AGaramondPro"/>
              </a:rPr>
              <a:t> bir hane kurma ve o haneyi devam ettirme kapasitesi” olarak </a:t>
            </a:r>
            <a:r>
              <a:rPr lang="tr-TR" sz="1800" dirty="0" err="1">
                <a:effectLst/>
                <a:latin typeface="AGaramondPro"/>
              </a:rPr>
              <a:t>anlaşılabilir</a:t>
            </a:r>
            <a:r>
              <a:rPr lang="tr-TR" sz="1800" dirty="0">
                <a:effectLst/>
                <a:latin typeface="AGaramondPro"/>
              </a:rPr>
              <a:t> (</a:t>
            </a:r>
            <a:r>
              <a:rPr lang="tr-TR" sz="1800" dirty="0" err="1">
                <a:effectLst/>
                <a:latin typeface="AGaramondPro"/>
              </a:rPr>
              <a:t>Orloff</a:t>
            </a:r>
            <a:r>
              <a:rPr lang="tr-TR" sz="1800" dirty="0">
                <a:effectLst/>
                <a:latin typeface="AGaramondPro"/>
              </a:rPr>
              <a:t>, 1993: 319). </a:t>
            </a:r>
            <a:endParaRPr lang="tr-TR" dirty="0"/>
          </a:p>
          <a:p>
            <a:r>
              <a:rPr lang="tr-TR" sz="1800" dirty="0" err="1">
                <a:effectLst/>
                <a:latin typeface="AGaramondPro"/>
              </a:rPr>
              <a:t>Aile-dışılaştırma</a:t>
            </a:r>
            <a:r>
              <a:rPr lang="tr-TR" sz="1800" dirty="0">
                <a:effectLst/>
                <a:latin typeface="AGaramondPro"/>
              </a:rPr>
              <a:t> refah sistemlerini birbirinden ayırt eden unsurlardan biri olarak bireylerin aile </a:t>
            </a:r>
            <a:r>
              <a:rPr lang="tr-TR" sz="1800" dirty="0" err="1">
                <a:effectLst/>
                <a:latin typeface="AGaramondPro"/>
              </a:rPr>
              <a:t>ilişkilerinden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bağımsız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şekilde</a:t>
            </a:r>
            <a:r>
              <a:rPr lang="tr-TR" sz="1800" dirty="0">
                <a:effectLst/>
                <a:latin typeface="AGaramondPro"/>
              </a:rPr>
              <a:t> bir </a:t>
            </a:r>
            <a:r>
              <a:rPr lang="tr-TR" sz="1800" dirty="0" err="1">
                <a:effectLst/>
                <a:latin typeface="AGaramondPro"/>
              </a:rPr>
              <a:t>yaşam</a:t>
            </a:r>
            <a:r>
              <a:rPr lang="tr-TR" sz="1800" dirty="0">
                <a:effectLst/>
                <a:latin typeface="AGaramondPro"/>
              </a:rPr>
              <a:t> kurabilmeleridir (</a:t>
            </a:r>
            <a:r>
              <a:rPr lang="tr-TR" sz="1800" dirty="0" err="1">
                <a:effectLst/>
                <a:latin typeface="AGaramondPro"/>
              </a:rPr>
              <a:t>Lister</a:t>
            </a:r>
            <a:r>
              <a:rPr lang="tr-TR" sz="1800" dirty="0">
                <a:effectLst/>
                <a:latin typeface="AGaramondPro"/>
              </a:rPr>
              <a:t>, 1997: 173). </a:t>
            </a:r>
          </a:p>
          <a:p>
            <a:r>
              <a:rPr lang="tr-TR" sz="1800" dirty="0" err="1">
                <a:effectLst/>
                <a:latin typeface="AGaramondPro"/>
              </a:rPr>
              <a:t>Özellikle</a:t>
            </a:r>
            <a:r>
              <a:rPr lang="tr-TR" sz="1800" dirty="0">
                <a:effectLst/>
                <a:latin typeface="AGaramondPro"/>
              </a:rPr>
              <a:t> kadınların ailelerinden ve kocalarından </a:t>
            </a:r>
            <a:r>
              <a:rPr lang="tr-TR" sz="1800" dirty="0" err="1">
                <a:effectLst/>
                <a:latin typeface="AGaramondPro"/>
              </a:rPr>
              <a:t>bağımsız</a:t>
            </a:r>
            <a:r>
              <a:rPr lang="tr-TR" sz="1800" dirty="0">
                <a:effectLst/>
                <a:latin typeface="AGaramondPro"/>
              </a:rPr>
              <a:t> olarak </a:t>
            </a:r>
            <a:r>
              <a:rPr lang="tr-TR" sz="1800" dirty="0" err="1">
                <a:effectLst/>
                <a:latin typeface="AGaramondPro"/>
              </a:rPr>
              <a:t>çocukları</a:t>
            </a:r>
            <a:r>
              <a:rPr lang="tr-TR" sz="1800" dirty="0">
                <a:effectLst/>
                <a:latin typeface="AGaramondPro"/>
              </a:rPr>
              <a:t> ve kendileri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bir </a:t>
            </a:r>
            <a:r>
              <a:rPr lang="tr-TR" sz="1800" dirty="0" err="1">
                <a:effectLst/>
                <a:latin typeface="AGaramondPro"/>
              </a:rPr>
              <a:t>yaşam</a:t>
            </a:r>
            <a:r>
              <a:rPr lang="tr-TR" sz="1800" dirty="0">
                <a:effectLst/>
                <a:latin typeface="AGaramondPro"/>
              </a:rPr>
              <a:t> kurabilmeleri yani geleneksel aile formlarında olan </a:t>
            </a:r>
            <a:r>
              <a:rPr lang="tr-TR" sz="1800" dirty="0" err="1">
                <a:effectLst/>
                <a:latin typeface="AGaramondPro"/>
              </a:rPr>
              <a:t>bağımlılık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ilişkilerinden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çıkabilmeleri</a:t>
            </a:r>
            <a:r>
              <a:rPr lang="tr-TR" sz="1800" dirty="0">
                <a:effectLst/>
                <a:latin typeface="AGaramondPro"/>
              </a:rPr>
              <a:t>, devletin onlara </a:t>
            </a:r>
            <a:r>
              <a:rPr lang="tr-TR" sz="1800" dirty="0" err="1">
                <a:effectLst/>
                <a:latin typeface="AGaramondPro"/>
              </a:rPr>
              <a:t>bağımsız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çalışanlar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vatandaşlar</a:t>
            </a:r>
            <a:r>
              <a:rPr lang="tr-TR" sz="1800" dirty="0">
                <a:effectLst/>
                <a:latin typeface="AGaramondPro"/>
              </a:rPr>
              <a:t> olarak davranmasıyla </a:t>
            </a:r>
            <a:r>
              <a:rPr lang="tr-TR" sz="1800" dirty="0" err="1">
                <a:effectLst/>
                <a:latin typeface="AGaramondPro"/>
              </a:rPr>
              <a:t>mümkündür</a:t>
            </a:r>
            <a:r>
              <a:rPr lang="tr-TR" sz="1800" dirty="0">
                <a:effectLst/>
                <a:latin typeface="AGaramondPro"/>
              </a:rPr>
              <a:t> (Taylor-</a:t>
            </a:r>
            <a:r>
              <a:rPr lang="tr-TR" sz="1800" dirty="0" err="1">
                <a:effectLst/>
                <a:latin typeface="AGaramondPro"/>
              </a:rPr>
              <a:t>Gooby</a:t>
            </a:r>
            <a:r>
              <a:rPr lang="tr-TR" sz="1800" dirty="0">
                <a:effectLst/>
                <a:latin typeface="AGaramondPro"/>
              </a:rPr>
              <a:t>, 1996: 215). </a:t>
            </a:r>
          </a:p>
          <a:p>
            <a:r>
              <a:rPr lang="tr-TR" sz="1800" dirty="0">
                <a:effectLst/>
                <a:latin typeface="AGaramondPro"/>
              </a:rPr>
              <a:t>Bu </a:t>
            </a:r>
            <a:r>
              <a:rPr lang="tr-TR" sz="1800" dirty="0" err="1">
                <a:effectLst/>
                <a:latin typeface="AGaramondPro"/>
              </a:rPr>
              <a:t>bağımlılığın</a:t>
            </a:r>
            <a:r>
              <a:rPr lang="tr-TR" sz="1800" dirty="0">
                <a:effectLst/>
                <a:latin typeface="AGaramondPro"/>
              </a:rPr>
              <a:t> azalması, toplumda aileye </a:t>
            </a:r>
            <a:r>
              <a:rPr lang="tr-TR" sz="1800" dirty="0" err="1">
                <a:effectLst/>
                <a:latin typeface="AGaramondPro"/>
              </a:rPr>
              <a:t>yüklenen</a:t>
            </a:r>
            <a:r>
              <a:rPr lang="tr-TR" sz="1800" dirty="0">
                <a:effectLst/>
                <a:latin typeface="AGaramondPro"/>
              </a:rPr>
              <a:t> anlamı </a:t>
            </a:r>
            <a:r>
              <a:rPr lang="tr-TR" sz="1800" dirty="0" err="1">
                <a:effectLst/>
                <a:latin typeface="AGaramondPro"/>
              </a:rPr>
              <a:t>farklılaştırır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87736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D619D45-5151-7D6B-1BBD-A95637ED5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8DC6392-18ED-D6E0-48EF-B9B3CDC91A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1800" dirty="0">
                <a:effectLst/>
                <a:latin typeface="AGaramondPro"/>
              </a:rPr>
              <a:t>Her ne kadar </a:t>
            </a:r>
            <a:r>
              <a:rPr lang="tr-TR" sz="1800" dirty="0" err="1">
                <a:effectLst/>
                <a:latin typeface="AGaramondPro"/>
              </a:rPr>
              <a:t>aile-dışılaştırma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özellikle</a:t>
            </a:r>
            <a:r>
              <a:rPr lang="tr-TR" sz="1800" dirty="0">
                <a:effectLst/>
                <a:latin typeface="AGaramondPro"/>
              </a:rPr>
              <a:t> kadınlar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vurgulanıyor olsa da </a:t>
            </a:r>
            <a:r>
              <a:rPr lang="tr-TR" sz="1800" dirty="0" err="1">
                <a:effectLst/>
                <a:latin typeface="AGaramondPro"/>
              </a:rPr>
              <a:t>gençler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yaşlılar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de aileden </a:t>
            </a:r>
            <a:r>
              <a:rPr lang="tr-TR" sz="1800" dirty="0" err="1">
                <a:effectLst/>
                <a:latin typeface="AGaramondPro"/>
              </a:rPr>
              <a:t>bağımsız</a:t>
            </a:r>
            <a:r>
              <a:rPr lang="tr-TR" sz="1800" dirty="0">
                <a:effectLst/>
                <a:latin typeface="AGaramondPro"/>
              </a:rPr>
              <a:t> bir </a:t>
            </a:r>
            <a:r>
              <a:rPr lang="tr-TR" sz="1800" dirty="0" err="1">
                <a:effectLst/>
                <a:latin typeface="AGaramondPro"/>
              </a:rPr>
              <a:t>şekilde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yaşam</a:t>
            </a:r>
            <a:r>
              <a:rPr lang="tr-TR" sz="1800" dirty="0">
                <a:effectLst/>
                <a:latin typeface="AGaramondPro"/>
              </a:rPr>
              <a:t> kurabilecek fırsatlara sahip olmak </a:t>
            </a:r>
            <a:r>
              <a:rPr lang="tr-TR" sz="1800" dirty="0" err="1">
                <a:effectLst/>
                <a:latin typeface="AGaramondPro"/>
              </a:rPr>
              <a:t>aile-dışılaştırmanın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parçasıdır</a:t>
            </a:r>
            <a:r>
              <a:rPr lang="tr-TR" sz="1800" dirty="0">
                <a:effectLst/>
                <a:latin typeface="AGaramondPro"/>
              </a:rPr>
              <a:t>. </a:t>
            </a:r>
            <a:endParaRPr lang="tr-TR" sz="1800" dirty="0"/>
          </a:p>
          <a:p>
            <a:r>
              <a:rPr lang="tr-TR" sz="1800" dirty="0">
                <a:effectLst/>
                <a:latin typeface="AGaramondPro"/>
              </a:rPr>
              <a:t>Kadınların, </a:t>
            </a:r>
            <a:r>
              <a:rPr lang="tr-TR" sz="1800" dirty="0" err="1">
                <a:effectLst/>
                <a:latin typeface="AGaramondPro"/>
              </a:rPr>
              <a:t>gençlerin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yaşlıların</a:t>
            </a:r>
            <a:r>
              <a:rPr lang="tr-TR" sz="1800" dirty="0">
                <a:effectLst/>
                <a:latin typeface="AGaramondPro"/>
              </a:rPr>
              <a:t> yani aile </a:t>
            </a:r>
            <a:r>
              <a:rPr lang="tr-TR" sz="1800" dirty="0" err="1">
                <a:effectLst/>
                <a:latin typeface="AGaramondPro"/>
              </a:rPr>
              <a:t>ilişkileri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içerisinde</a:t>
            </a:r>
            <a:r>
              <a:rPr lang="tr-TR" sz="1800" dirty="0">
                <a:effectLst/>
                <a:latin typeface="AGaramondPro"/>
              </a:rPr>
              <a:t> yaş, maddi </a:t>
            </a:r>
            <a:r>
              <a:rPr lang="tr-TR" sz="1800" dirty="0" err="1">
                <a:effectLst/>
                <a:latin typeface="AGaramondPro"/>
              </a:rPr>
              <a:t>imkân</a:t>
            </a:r>
            <a:r>
              <a:rPr lang="tr-TR" sz="1800" dirty="0">
                <a:effectLst/>
                <a:latin typeface="AGaramondPro"/>
              </a:rPr>
              <a:t> ya da toplumsal cinsiyet nedeniyle dezavantajlı olan </a:t>
            </a:r>
            <a:r>
              <a:rPr lang="tr-TR" sz="1800" dirty="0" err="1">
                <a:effectLst/>
                <a:latin typeface="AGaramondPro"/>
              </a:rPr>
              <a:t>kişilerin</a:t>
            </a:r>
            <a:r>
              <a:rPr lang="tr-TR" sz="1800" dirty="0">
                <a:effectLst/>
                <a:latin typeface="AGaramondPro"/>
              </a:rPr>
              <a:t> ailelerine </a:t>
            </a:r>
            <a:r>
              <a:rPr lang="tr-TR" sz="1800" dirty="0" err="1">
                <a:effectLst/>
                <a:latin typeface="AGaramondPro"/>
              </a:rPr>
              <a:t>bağımlı</a:t>
            </a:r>
            <a:r>
              <a:rPr lang="tr-TR" sz="1800" dirty="0">
                <a:effectLst/>
                <a:latin typeface="AGaramondPro"/>
              </a:rPr>
              <a:t> olmadan </a:t>
            </a:r>
            <a:r>
              <a:rPr lang="tr-TR" sz="1800" dirty="0" err="1">
                <a:effectLst/>
                <a:latin typeface="AGaramondPro"/>
              </a:rPr>
              <a:t>ücretli</a:t>
            </a:r>
            <a:r>
              <a:rPr lang="tr-TR" sz="1800" dirty="0">
                <a:effectLst/>
                <a:latin typeface="AGaramondPro"/>
              </a:rPr>
              <a:t> bir </a:t>
            </a:r>
            <a:r>
              <a:rPr lang="tr-TR" sz="1800" dirty="0" err="1">
                <a:effectLst/>
                <a:latin typeface="AGaramondPro"/>
              </a:rPr>
              <a:t>işte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çalışarak</a:t>
            </a:r>
            <a:r>
              <a:rPr lang="tr-TR" sz="1800" dirty="0">
                <a:effectLst/>
                <a:latin typeface="AGaramondPro"/>
              </a:rPr>
              <a:t> ya da </a:t>
            </a:r>
            <a:r>
              <a:rPr lang="tr-TR" sz="1800" dirty="0" err="1">
                <a:effectLst/>
                <a:latin typeface="AGaramondPro"/>
              </a:rPr>
              <a:t>sağlanan</a:t>
            </a:r>
            <a:r>
              <a:rPr lang="tr-TR" sz="1800" dirty="0">
                <a:effectLst/>
                <a:latin typeface="AGaramondPro"/>
              </a:rPr>
              <a:t> sosyal haklar veya sosyal yardımlarla </a:t>
            </a:r>
            <a:r>
              <a:rPr lang="tr-TR" sz="1800" dirty="0" err="1">
                <a:effectLst/>
                <a:latin typeface="AGaramondPro"/>
              </a:rPr>
              <a:t>bağımsız</a:t>
            </a:r>
            <a:r>
              <a:rPr lang="tr-TR" sz="1800" dirty="0">
                <a:effectLst/>
                <a:latin typeface="AGaramondPro"/>
              </a:rPr>
              <a:t> bir </a:t>
            </a:r>
            <a:r>
              <a:rPr lang="tr-TR" sz="1800" dirty="0" err="1">
                <a:effectLst/>
                <a:latin typeface="AGaramondPro"/>
              </a:rPr>
              <a:t>yaşama</a:t>
            </a:r>
            <a:r>
              <a:rPr lang="tr-TR" sz="1800" dirty="0">
                <a:effectLst/>
                <a:latin typeface="AGaramondPro"/>
              </a:rPr>
              <a:t> sahip olmaları, ailenin toplumsal </a:t>
            </a:r>
            <a:r>
              <a:rPr lang="tr-TR" sz="1800" dirty="0" err="1">
                <a:effectLst/>
                <a:latin typeface="AGaramondPro"/>
              </a:rPr>
              <a:t>işlevlerinin</a:t>
            </a:r>
            <a:r>
              <a:rPr lang="tr-TR" sz="1800" dirty="0">
                <a:effectLst/>
                <a:latin typeface="AGaramondPro"/>
              </a:rPr>
              <a:t> yeniden </a:t>
            </a:r>
            <a:r>
              <a:rPr lang="tr-TR" sz="1800" dirty="0" err="1">
                <a:effectLst/>
                <a:latin typeface="AGaramondPro"/>
              </a:rPr>
              <a:t>düşünülmesini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sağlar</a:t>
            </a:r>
            <a:r>
              <a:rPr lang="tr-TR" sz="1800" dirty="0">
                <a:effectLst/>
                <a:latin typeface="AGaramondPro"/>
              </a:rPr>
              <a:t>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71702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4CBF658-B0E3-1FD7-F36E-4029070D7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2.Ekonomik faktörler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AD3733A-A8E8-AC24-3973-DEADE5577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7468" y="1018573"/>
            <a:ext cx="10272532" cy="4861020"/>
          </a:xfrm>
        </p:spPr>
        <p:txBody>
          <a:bodyPr/>
          <a:lstStyle/>
          <a:p>
            <a:r>
              <a:rPr lang="tr-TR" sz="1800" dirty="0">
                <a:effectLst/>
                <a:latin typeface="AGaramondPro"/>
              </a:rPr>
              <a:t>Aile ve ekonomi kurumu arasında organik bir </a:t>
            </a:r>
            <a:r>
              <a:rPr lang="tr-TR" sz="1800" dirty="0" err="1">
                <a:effectLst/>
                <a:latin typeface="AGaramondPro"/>
              </a:rPr>
              <a:t>bag</a:t>
            </a:r>
            <a:r>
              <a:rPr lang="tr-TR" sz="1800" dirty="0">
                <a:effectLst/>
                <a:latin typeface="AGaramondPro"/>
              </a:rPr>
              <a:t>̆ bulunmaktadır. </a:t>
            </a:r>
          </a:p>
          <a:p>
            <a:r>
              <a:rPr lang="tr-TR" sz="1800" dirty="0">
                <a:effectLst/>
                <a:latin typeface="AGaramondPro"/>
              </a:rPr>
              <a:t>Ekonomi ve aile, </a:t>
            </a:r>
            <a:r>
              <a:rPr lang="tr-TR" sz="1800" dirty="0" err="1">
                <a:effectLst/>
                <a:latin typeface="AGaramondPro"/>
              </a:rPr>
              <a:t>karşılıklı</a:t>
            </a:r>
            <a:r>
              <a:rPr lang="tr-TR" sz="1800" dirty="0">
                <a:effectLst/>
                <a:latin typeface="AGaramondPro"/>
              </a:rPr>
              <a:t> olarak birbirini etkileyen iki temel kurumdur. </a:t>
            </a:r>
          </a:p>
          <a:p>
            <a:r>
              <a:rPr lang="tr-TR" sz="1800" dirty="0">
                <a:effectLst/>
                <a:latin typeface="AGaramondPro"/>
              </a:rPr>
              <a:t>Ekonomik hayattaki </a:t>
            </a:r>
            <a:r>
              <a:rPr lang="tr-TR" sz="1800" dirty="0" err="1">
                <a:effectLst/>
                <a:latin typeface="AGaramondPro"/>
              </a:rPr>
              <a:t>değişimler</a:t>
            </a:r>
            <a:r>
              <a:rPr lang="tr-TR" sz="1800" dirty="0">
                <a:effectLst/>
                <a:latin typeface="AGaramondPro"/>
              </a:rPr>
              <a:t> aile yapısına da yan- sımakta hatta aileye </a:t>
            </a:r>
            <a:r>
              <a:rPr lang="tr-TR" sz="1800" dirty="0" err="1">
                <a:effectLst/>
                <a:latin typeface="AGaramondPro"/>
              </a:rPr>
              <a:t>yön</a:t>
            </a:r>
            <a:r>
              <a:rPr lang="tr-TR" sz="1800" dirty="0">
                <a:effectLst/>
                <a:latin typeface="AGaramondPro"/>
              </a:rPr>
              <a:t> verebilmektedir (</a:t>
            </a:r>
            <a:r>
              <a:rPr lang="tr-TR" sz="1800" dirty="0" err="1">
                <a:effectLst/>
                <a:latin typeface="AGaramondPro"/>
              </a:rPr>
              <a:t>Ulutas</a:t>
            </a:r>
            <a:r>
              <a:rPr lang="tr-TR" sz="1800" dirty="0">
                <a:effectLst/>
                <a:latin typeface="AGaramondPro"/>
              </a:rPr>
              <a:t>̧, 2013: 336). Bunun yanı sıra ailenin sahip </a:t>
            </a:r>
            <a:r>
              <a:rPr lang="tr-TR" sz="1800" dirty="0" err="1">
                <a:effectLst/>
                <a:latin typeface="AGaramondPro"/>
              </a:rPr>
              <a:t>olduğu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değerler</a:t>
            </a:r>
            <a:r>
              <a:rPr lang="tr-TR" sz="1800" dirty="0">
                <a:effectLst/>
                <a:latin typeface="AGaramondPro"/>
              </a:rPr>
              <a:t> sistemi de ekonomi </a:t>
            </a:r>
            <a:r>
              <a:rPr lang="tr-TR" sz="1800" dirty="0" err="1">
                <a:effectLst/>
                <a:latin typeface="AGaramondPro"/>
              </a:rPr>
              <a:t>üzerinde</a:t>
            </a:r>
            <a:r>
              <a:rPr lang="tr-TR" sz="1800" dirty="0">
                <a:effectLst/>
                <a:latin typeface="AGaramondPro"/>
              </a:rPr>
              <a:t> belirleyicidir. </a:t>
            </a:r>
          </a:p>
          <a:p>
            <a:r>
              <a:rPr lang="tr-TR" sz="1800" dirty="0">
                <a:effectLst/>
                <a:latin typeface="AGaramondPro"/>
              </a:rPr>
              <a:t>Ailenin toplumdaki </a:t>
            </a:r>
            <a:r>
              <a:rPr lang="tr-TR" sz="1800" dirty="0" err="1">
                <a:effectLst/>
                <a:latin typeface="AGaramondPro"/>
              </a:rPr>
              <a:t>rolünün</a:t>
            </a:r>
            <a:r>
              <a:rPr lang="tr-TR" sz="1800" dirty="0">
                <a:effectLst/>
                <a:latin typeface="AGaramondPro"/>
              </a:rPr>
              <a:t> sarsılmasında etken olan en </a:t>
            </a:r>
            <a:r>
              <a:rPr lang="tr-TR" sz="1800" dirty="0" err="1">
                <a:effectLst/>
                <a:latin typeface="AGaramondPro"/>
              </a:rPr>
              <a:t>önemli</a:t>
            </a:r>
            <a:r>
              <a:rPr lang="tr-TR" sz="1800" dirty="0">
                <a:effectLst/>
                <a:latin typeface="AGaramondPro"/>
              </a:rPr>
              <a:t> olay, </a:t>
            </a:r>
            <a:r>
              <a:rPr lang="tr-TR" sz="1800" dirty="0" err="1">
                <a:effectLst/>
                <a:latin typeface="AGaramondPro"/>
              </a:rPr>
              <a:t>sanayileşme</a:t>
            </a:r>
            <a:r>
              <a:rPr lang="tr-TR" sz="1800" dirty="0">
                <a:effectLst/>
                <a:latin typeface="AGaramondPro"/>
              </a:rPr>
              <a:t> ile </a:t>
            </a:r>
            <a:r>
              <a:rPr lang="tr-TR" sz="1800" dirty="0" err="1">
                <a:effectLst/>
                <a:latin typeface="AGaramondPro"/>
              </a:rPr>
              <a:t>üretimin</a:t>
            </a:r>
            <a:r>
              <a:rPr lang="tr-TR" sz="1800" dirty="0">
                <a:effectLst/>
                <a:latin typeface="AGaramondPro"/>
              </a:rPr>
              <a:t> ailenin tekelinden </a:t>
            </a:r>
            <a:r>
              <a:rPr lang="tr-TR" sz="1800" dirty="0" err="1">
                <a:effectLst/>
                <a:latin typeface="AGaramondPro"/>
              </a:rPr>
              <a:t>çıkarak</a:t>
            </a:r>
            <a:r>
              <a:rPr lang="tr-TR" sz="1800" dirty="0">
                <a:effectLst/>
                <a:latin typeface="AGaramondPro"/>
              </a:rPr>
              <a:t> daha </a:t>
            </a:r>
            <a:r>
              <a:rPr lang="tr-TR" sz="1800" dirty="0" err="1">
                <a:effectLst/>
                <a:latin typeface="AGaramondPro"/>
              </a:rPr>
              <a:t>büyük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kâr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amaçlı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işletme</a:t>
            </a:r>
            <a:r>
              <a:rPr lang="tr-TR" sz="1800" dirty="0">
                <a:effectLst/>
                <a:latin typeface="AGaramondPro"/>
              </a:rPr>
              <a:t> birimlerinde yapılmaya </a:t>
            </a:r>
            <a:r>
              <a:rPr lang="tr-TR" sz="1800" dirty="0" err="1">
                <a:effectLst/>
                <a:latin typeface="AGaramondPro"/>
              </a:rPr>
              <a:t>başlanmasıdır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Böylece</a:t>
            </a:r>
            <a:r>
              <a:rPr lang="tr-TR" sz="1800" dirty="0">
                <a:effectLst/>
                <a:latin typeface="AGaramondPro"/>
              </a:rPr>
              <a:t> toplumda, aile </a:t>
            </a:r>
            <a:r>
              <a:rPr lang="tr-TR" sz="1800" dirty="0" err="1">
                <a:effectLst/>
                <a:latin typeface="AGaramondPro"/>
              </a:rPr>
              <a:t>işletmeleri</a:t>
            </a:r>
            <a:r>
              <a:rPr lang="tr-TR" sz="1800" dirty="0">
                <a:effectLst/>
                <a:latin typeface="AGaramondPro"/>
              </a:rPr>
              <a:t> ile </a:t>
            </a:r>
            <a:r>
              <a:rPr lang="tr-TR" sz="1800" dirty="0" err="1">
                <a:effectLst/>
                <a:latin typeface="AGaramondPro"/>
              </a:rPr>
              <a:t>büyük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çapta</a:t>
            </a:r>
            <a:r>
              <a:rPr lang="tr-TR" sz="1800" dirty="0">
                <a:effectLst/>
                <a:latin typeface="AGaramondPro"/>
              </a:rPr>
              <a:t> kapitalist </a:t>
            </a:r>
            <a:r>
              <a:rPr lang="tr-TR" sz="1800" dirty="0" err="1">
                <a:effectLst/>
                <a:latin typeface="AGaramondPro"/>
              </a:rPr>
              <a:t>işletmelerle</a:t>
            </a:r>
            <a:r>
              <a:rPr lang="tr-TR" sz="1800" dirty="0">
                <a:effectLst/>
                <a:latin typeface="AGaramondPro"/>
              </a:rPr>
              <a:t> rekabet </a:t>
            </a:r>
            <a:r>
              <a:rPr lang="tr-TR" sz="1800" dirty="0" err="1">
                <a:effectLst/>
                <a:latin typeface="AGaramondPro"/>
              </a:rPr>
              <a:t>edememiştir</a:t>
            </a:r>
            <a:r>
              <a:rPr lang="tr-TR" sz="1800" dirty="0">
                <a:effectLst/>
                <a:latin typeface="AGaramondPro"/>
              </a:rPr>
              <a:t>. Aile, </a:t>
            </a:r>
            <a:r>
              <a:rPr lang="tr-TR" sz="1800" dirty="0" err="1">
                <a:effectLst/>
                <a:latin typeface="AGaramondPro"/>
              </a:rPr>
              <a:t>varlığını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sürdürebilmek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üyelerinin</a:t>
            </a:r>
            <a:r>
              <a:rPr lang="tr-TR" sz="1800" dirty="0">
                <a:effectLst/>
                <a:latin typeface="AGaramondPro"/>
              </a:rPr>
              <a:t> gereksinimlerini </a:t>
            </a:r>
            <a:r>
              <a:rPr lang="tr-TR" sz="1800" dirty="0" err="1">
                <a:effectLst/>
                <a:latin typeface="AGaramondPro"/>
              </a:rPr>
              <a:t>karşılayabilmek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düzeninde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işlevlerinde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değişime</a:t>
            </a:r>
            <a:r>
              <a:rPr lang="tr-TR" sz="1800" dirty="0">
                <a:effectLst/>
                <a:latin typeface="AGaramondPro"/>
              </a:rPr>
              <a:t> giderek toplumsal </a:t>
            </a:r>
            <a:r>
              <a:rPr lang="tr-TR" sz="1800" dirty="0" err="1">
                <a:effectLst/>
                <a:latin typeface="AGaramondPro"/>
              </a:rPr>
              <a:t>koşullara</a:t>
            </a:r>
            <a:r>
              <a:rPr lang="tr-TR" sz="1800" dirty="0">
                <a:effectLst/>
                <a:latin typeface="AGaramondPro"/>
              </a:rPr>
              <a:t> uyum </a:t>
            </a:r>
            <a:r>
              <a:rPr lang="tr-TR" sz="1800" dirty="0" err="1">
                <a:effectLst/>
                <a:latin typeface="AGaramondPro"/>
              </a:rPr>
              <a:t>sağlamaya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çalışmıştır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Kapitalizm </a:t>
            </a:r>
            <a:r>
              <a:rPr lang="tr-TR" sz="1800" dirty="0" err="1">
                <a:effectLst/>
                <a:latin typeface="AGaramondPro"/>
              </a:rPr>
              <a:t>öncesi</a:t>
            </a:r>
            <a:r>
              <a:rPr lang="tr-TR" sz="1800" dirty="0">
                <a:effectLst/>
                <a:latin typeface="AGaramondPro"/>
              </a:rPr>
              <a:t> toplumlarda aile, </a:t>
            </a:r>
            <a:r>
              <a:rPr lang="tr-TR" sz="1800" dirty="0" err="1">
                <a:effectLst/>
                <a:latin typeface="AGaramondPro"/>
              </a:rPr>
              <a:t>üretim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işlevlerini</a:t>
            </a:r>
            <a:r>
              <a:rPr lang="tr-TR" sz="1800" dirty="0">
                <a:effectLst/>
                <a:latin typeface="AGaramondPro"/>
              </a:rPr>
              <a:t> yerine getirirken </a:t>
            </a:r>
            <a:r>
              <a:rPr lang="tr-TR" sz="1800" dirty="0" err="1">
                <a:effectLst/>
                <a:latin typeface="AGaramondPro"/>
              </a:rPr>
              <a:t>üyeleri</a:t>
            </a:r>
            <a:r>
              <a:rPr lang="tr-TR" sz="1800" dirty="0">
                <a:effectLst/>
                <a:latin typeface="AGaramondPro"/>
              </a:rPr>
              <a:t> arasında iş </a:t>
            </a:r>
            <a:r>
              <a:rPr lang="tr-TR" sz="1800" dirty="0" err="1">
                <a:effectLst/>
                <a:latin typeface="AGaramondPro"/>
              </a:rPr>
              <a:t>bölümünu</a:t>
            </a:r>
            <a:r>
              <a:rPr lang="tr-TR" sz="1800" dirty="0">
                <a:effectLst/>
                <a:latin typeface="AGaramondPro"/>
              </a:rPr>
              <a:t>̈ </a:t>
            </a:r>
            <a:r>
              <a:rPr lang="tr-TR" sz="1800" dirty="0" err="1">
                <a:effectLst/>
                <a:latin typeface="AGaramondPro"/>
              </a:rPr>
              <a:t>düzenleyen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hiyerarşik</a:t>
            </a:r>
            <a:r>
              <a:rPr lang="tr-TR" sz="1800" dirty="0">
                <a:effectLst/>
                <a:latin typeface="AGaramondPro"/>
              </a:rPr>
              <a:t> bir yapıya sahiptir. </a:t>
            </a:r>
          </a:p>
          <a:p>
            <a:r>
              <a:rPr lang="tr-TR" sz="1800" dirty="0">
                <a:effectLst/>
                <a:latin typeface="AGaramondPro"/>
              </a:rPr>
              <a:t>Ataerkil </a:t>
            </a:r>
            <a:r>
              <a:rPr lang="tr-TR" sz="1800" dirty="0" err="1">
                <a:effectLst/>
                <a:latin typeface="AGaramondPro"/>
              </a:rPr>
              <a:t>düzen</a:t>
            </a:r>
            <a:r>
              <a:rPr lang="tr-TR" sz="1800" dirty="0">
                <a:effectLst/>
                <a:latin typeface="AGaramondPro"/>
              </a:rPr>
              <a:t> diye anılan bu </a:t>
            </a:r>
            <a:r>
              <a:rPr lang="tr-TR" sz="1800" dirty="0" err="1">
                <a:effectLst/>
                <a:latin typeface="AGaramondPro"/>
              </a:rPr>
              <a:t>hiyerarşi</a:t>
            </a:r>
            <a:r>
              <a:rPr lang="tr-TR" sz="1800" dirty="0">
                <a:effectLst/>
                <a:latin typeface="AGaramondPro"/>
              </a:rPr>
              <a:t> sisteminde bireyler demografik </a:t>
            </a:r>
            <a:r>
              <a:rPr lang="tr-TR" sz="1800" dirty="0" err="1">
                <a:effectLst/>
                <a:latin typeface="AGaramondPro"/>
              </a:rPr>
              <a:t>özelliklerine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göre</a:t>
            </a:r>
            <a:r>
              <a:rPr lang="tr-TR" sz="1800" dirty="0">
                <a:effectLst/>
                <a:latin typeface="AGaramondPro"/>
              </a:rPr>
              <a:t> belli roller oynar, aile </a:t>
            </a:r>
            <a:r>
              <a:rPr lang="tr-TR" sz="1800" dirty="0" err="1">
                <a:effectLst/>
                <a:latin typeface="AGaramondPro"/>
              </a:rPr>
              <a:t>içinde</a:t>
            </a:r>
            <a:r>
              <a:rPr lang="tr-TR" sz="1800" dirty="0">
                <a:effectLst/>
                <a:latin typeface="AGaramondPro"/>
              </a:rPr>
              <a:t> farklı konumlarda bulunurlar. 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327599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9860862-A948-AA59-280C-C8916F586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70354B-8D56-4CCE-FDA8-56C3F5BA8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169043"/>
            <a:ext cx="10178322" cy="5532698"/>
          </a:xfrm>
        </p:spPr>
        <p:txBody>
          <a:bodyPr>
            <a:normAutofit/>
          </a:bodyPr>
          <a:lstStyle/>
          <a:p>
            <a:r>
              <a:rPr lang="tr-TR" sz="1800" dirty="0">
                <a:effectLst/>
                <a:latin typeface="AGaramondPro"/>
              </a:rPr>
              <a:t>Evlilik ve </a:t>
            </a:r>
            <a:r>
              <a:rPr lang="tr-TR" sz="1800" dirty="0" err="1">
                <a:effectLst/>
                <a:latin typeface="AGaramondPro"/>
              </a:rPr>
              <a:t>doğurganlık</a:t>
            </a:r>
            <a:r>
              <a:rPr lang="tr-TR" sz="1800" dirty="0">
                <a:effectLst/>
                <a:latin typeface="AGaramondPro"/>
              </a:rPr>
              <a:t> yoluyla kurulan akrabalık sistemi ve bu sistem </a:t>
            </a:r>
            <a:r>
              <a:rPr lang="tr-TR" sz="1800" dirty="0" err="1">
                <a:effectLst/>
                <a:latin typeface="AGaramondPro"/>
              </a:rPr>
              <a:t>içinde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üyelerin</a:t>
            </a:r>
            <a:r>
              <a:rPr lang="tr-TR" sz="1800" dirty="0">
                <a:effectLst/>
                <a:latin typeface="AGaramondPro"/>
              </a:rPr>
              <a:t> birbirine yakınlık dereceleri de bireylerin </a:t>
            </a:r>
            <a:r>
              <a:rPr lang="tr-TR" sz="1800" dirty="0" err="1">
                <a:effectLst/>
                <a:latin typeface="AGaramondPro"/>
              </a:rPr>
              <a:t>hiyerarşideki</a:t>
            </a:r>
            <a:r>
              <a:rPr lang="tr-TR" sz="1800" dirty="0">
                <a:effectLst/>
                <a:latin typeface="AGaramondPro"/>
              </a:rPr>
              <a:t> konumlarının belirlenmesinde </a:t>
            </a:r>
            <a:r>
              <a:rPr lang="tr-TR" sz="1800" dirty="0" err="1">
                <a:effectLst/>
                <a:latin typeface="AGaramondPro"/>
              </a:rPr>
              <a:t>önemli</a:t>
            </a:r>
            <a:r>
              <a:rPr lang="tr-TR" sz="1800" dirty="0">
                <a:effectLst/>
                <a:latin typeface="AGaramondPro"/>
              </a:rPr>
              <a:t> bir rol oynar. </a:t>
            </a:r>
          </a:p>
          <a:p>
            <a:r>
              <a:rPr lang="tr-TR" sz="1800" dirty="0" err="1">
                <a:latin typeface="AGaramondPro"/>
              </a:rPr>
              <a:t>S</a:t>
            </a:r>
            <a:r>
              <a:rPr lang="tr-TR" sz="1800" dirty="0" err="1">
                <a:effectLst/>
                <a:latin typeface="AGaramondPro"/>
              </a:rPr>
              <a:t>anayileşme</a:t>
            </a:r>
            <a:r>
              <a:rPr lang="tr-TR" sz="1800" dirty="0">
                <a:effectLst/>
                <a:latin typeface="AGaramondPro"/>
              </a:rPr>
              <a:t> ile ailenin yapı ve </a:t>
            </a:r>
            <a:r>
              <a:rPr lang="tr-TR" sz="1800" dirty="0" err="1">
                <a:effectLst/>
                <a:latin typeface="AGaramondPro"/>
              </a:rPr>
              <a:t>düzeninde</a:t>
            </a:r>
            <a:r>
              <a:rPr lang="tr-TR" sz="1800" dirty="0">
                <a:effectLst/>
                <a:latin typeface="AGaramondPro"/>
              </a:rPr>
              <a:t> de bir </a:t>
            </a:r>
            <a:r>
              <a:rPr lang="tr-TR" sz="1800" dirty="0" err="1">
                <a:effectLst/>
                <a:latin typeface="AGaramondPro"/>
              </a:rPr>
              <a:t>değişim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gerçekleşmis</a:t>
            </a:r>
            <a:r>
              <a:rPr lang="tr-TR" sz="1800" dirty="0">
                <a:effectLst/>
                <a:latin typeface="AGaramondPro"/>
              </a:rPr>
              <a:t>̧, ataerkil </a:t>
            </a:r>
            <a:r>
              <a:rPr lang="tr-TR" sz="1800" dirty="0" err="1">
                <a:effectLst/>
                <a:latin typeface="AGaramondPro"/>
              </a:rPr>
              <a:t>genis</a:t>
            </a:r>
            <a:r>
              <a:rPr lang="tr-TR" sz="1800" dirty="0">
                <a:effectLst/>
                <a:latin typeface="AGaramondPro"/>
              </a:rPr>
              <a:t>̧ aileden, ebeveyn ve </a:t>
            </a:r>
            <a:r>
              <a:rPr lang="tr-TR" sz="1800" dirty="0" err="1">
                <a:effectLst/>
                <a:latin typeface="AGaramondPro"/>
              </a:rPr>
              <a:t>evlenmemis</a:t>
            </a:r>
            <a:r>
              <a:rPr lang="tr-TR" sz="1800" dirty="0">
                <a:effectLst/>
                <a:latin typeface="AGaramondPro"/>
              </a:rPr>
              <a:t>̧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bir arada bulundukları </a:t>
            </a:r>
            <a:r>
              <a:rPr lang="tr-TR" sz="1800" dirty="0" err="1">
                <a:effectLst/>
                <a:latin typeface="AGaramondPro"/>
              </a:rPr>
              <a:t>çekirdek</a:t>
            </a:r>
            <a:r>
              <a:rPr lang="tr-TR" sz="1800" dirty="0">
                <a:effectLst/>
                <a:latin typeface="AGaramondPro"/>
              </a:rPr>
              <a:t> aileye </a:t>
            </a:r>
            <a:r>
              <a:rPr lang="tr-TR" sz="1800" dirty="0" err="1">
                <a:effectLst/>
                <a:latin typeface="AGaramondPro"/>
              </a:rPr>
              <a:t>doğru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geçis</a:t>
            </a:r>
            <a:r>
              <a:rPr lang="tr-TR" sz="1800" dirty="0">
                <a:effectLst/>
                <a:latin typeface="AGaramondPro"/>
              </a:rPr>
              <a:t>̧ </a:t>
            </a:r>
            <a:r>
              <a:rPr lang="tr-TR" sz="1800" dirty="0" err="1">
                <a:effectLst/>
                <a:latin typeface="AGaramondPro"/>
              </a:rPr>
              <a:t>yaşanmıştır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Çekirdek</a:t>
            </a:r>
            <a:r>
              <a:rPr lang="tr-TR" sz="1800" dirty="0">
                <a:effectLst/>
                <a:latin typeface="AGaramondPro"/>
              </a:rPr>
              <a:t> ailenin </a:t>
            </a:r>
            <a:r>
              <a:rPr lang="tr-TR" sz="1800" dirty="0" err="1">
                <a:effectLst/>
                <a:latin typeface="AGaramondPro"/>
              </a:rPr>
              <a:t>özellikleri</a:t>
            </a:r>
            <a:r>
              <a:rPr lang="tr-TR" sz="1800" dirty="0">
                <a:effectLst/>
                <a:latin typeface="AGaramondPro"/>
              </a:rPr>
              <a:t> arasında evdeki kadın ve erkek arasındaki iş </a:t>
            </a:r>
            <a:r>
              <a:rPr lang="tr-TR" sz="1800" dirty="0" err="1">
                <a:effectLst/>
                <a:latin typeface="AGaramondPro"/>
              </a:rPr>
              <a:t>bölümu</a:t>
            </a:r>
            <a:r>
              <a:rPr lang="tr-TR" sz="1800" dirty="0">
                <a:effectLst/>
                <a:latin typeface="AGaramondPro"/>
              </a:rPr>
              <a:t>̈ de vardır. </a:t>
            </a:r>
          </a:p>
          <a:p>
            <a:r>
              <a:rPr lang="tr-TR" sz="1800" dirty="0">
                <a:effectLst/>
                <a:latin typeface="AGaramondPro"/>
              </a:rPr>
              <a:t>Erkek evin temel gelir getiricisi iken kadın ise ailenin bakım </a:t>
            </a:r>
            <a:r>
              <a:rPr lang="tr-TR" sz="1800" dirty="0" err="1">
                <a:effectLst/>
                <a:latin typeface="AGaramondPro"/>
              </a:rPr>
              <a:t>sağlayıcısıdır</a:t>
            </a:r>
            <a:r>
              <a:rPr lang="tr-TR" sz="1800" dirty="0">
                <a:effectLst/>
                <a:latin typeface="AGaramondPro"/>
              </a:rPr>
              <a:t>, bunun yanında kadının bazen gelir elde </a:t>
            </a:r>
            <a:r>
              <a:rPr lang="tr-TR" sz="1800" dirty="0" err="1">
                <a:effectLst/>
                <a:latin typeface="AGaramondPro"/>
              </a:rPr>
              <a:t>ettiği</a:t>
            </a:r>
            <a:r>
              <a:rPr lang="tr-TR" sz="1800" dirty="0">
                <a:effectLst/>
                <a:latin typeface="AGaramondPro"/>
              </a:rPr>
              <a:t> veya yarı zamanlı </a:t>
            </a:r>
            <a:r>
              <a:rPr lang="tr-TR" sz="1800" dirty="0" err="1">
                <a:effectLst/>
                <a:latin typeface="AGaramondPro"/>
              </a:rPr>
              <a:t>çalıştığı</a:t>
            </a:r>
            <a:r>
              <a:rPr lang="tr-TR" sz="1800" dirty="0">
                <a:effectLst/>
                <a:latin typeface="AGaramondPro"/>
              </a:rPr>
              <a:t> da </a:t>
            </a:r>
            <a:r>
              <a:rPr lang="tr-TR" sz="1800" dirty="0" err="1">
                <a:effectLst/>
                <a:latin typeface="AGaramondPro"/>
              </a:rPr>
              <a:t>görülebilir</a:t>
            </a:r>
            <a:r>
              <a:rPr lang="tr-TR" sz="1800" dirty="0">
                <a:effectLst/>
                <a:latin typeface="AGaramondPro"/>
              </a:rPr>
              <a:t> (</a:t>
            </a:r>
            <a:r>
              <a:rPr lang="tr-TR" sz="1800" dirty="0" err="1">
                <a:effectLst/>
                <a:latin typeface="AGaramondPro"/>
              </a:rPr>
              <a:t>Bernardes</a:t>
            </a:r>
            <a:r>
              <a:rPr lang="tr-TR" sz="1800" dirty="0">
                <a:effectLst/>
                <a:latin typeface="AGaramondPro"/>
              </a:rPr>
              <a:t>, 1997: 2-3). </a:t>
            </a:r>
          </a:p>
          <a:p>
            <a:r>
              <a:rPr lang="tr-TR" sz="1800" dirty="0">
                <a:effectLst/>
                <a:latin typeface="AGaramondPro"/>
              </a:rPr>
              <a:t>Bu aile tipinde akrabalarla </a:t>
            </a:r>
            <a:r>
              <a:rPr lang="tr-TR" sz="1800" dirty="0" err="1">
                <a:effectLst/>
                <a:latin typeface="AGaramondPro"/>
              </a:rPr>
              <a:t>ilişki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büyük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ölçüde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zayıflamıs</a:t>
            </a:r>
            <a:r>
              <a:rPr lang="tr-TR" sz="1800" dirty="0">
                <a:effectLst/>
                <a:latin typeface="AGaramondPro"/>
              </a:rPr>
              <a:t>̧ olan </a:t>
            </a:r>
            <a:r>
              <a:rPr lang="tr-TR" sz="1800" dirty="0" err="1">
                <a:effectLst/>
                <a:latin typeface="AGaramondPro"/>
              </a:rPr>
              <a:t>çekirdek</a:t>
            </a:r>
            <a:r>
              <a:rPr lang="tr-TR" sz="1800" dirty="0">
                <a:effectLst/>
                <a:latin typeface="AGaramondPro"/>
              </a:rPr>
              <a:t> ailede </a:t>
            </a:r>
            <a:r>
              <a:rPr lang="tr-TR" sz="1800" dirty="0" err="1">
                <a:effectLst/>
                <a:latin typeface="AGaramondPro"/>
              </a:rPr>
              <a:t>üyeler</a:t>
            </a:r>
            <a:r>
              <a:rPr lang="tr-TR" sz="1800" dirty="0">
                <a:effectLst/>
                <a:latin typeface="AGaramondPro"/>
              </a:rPr>
              <a:t> arası daha </a:t>
            </a:r>
            <a:r>
              <a:rPr lang="tr-TR" sz="1800" dirty="0" err="1">
                <a:effectLst/>
                <a:latin typeface="AGaramondPro"/>
              </a:rPr>
              <a:t>eşitlikçi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ilişkiler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söz</a:t>
            </a:r>
            <a:r>
              <a:rPr lang="tr-TR" sz="1800" dirty="0">
                <a:effectLst/>
                <a:latin typeface="AGaramondPro"/>
              </a:rPr>
              <a:t> konusu </a:t>
            </a:r>
            <a:r>
              <a:rPr lang="tr-TR" sz="1800" dirty="0" err="1">
                <a:effectLst/>
                <a:latin typeface="AGaramondPro"/>
              </a:rPr>
              <a:t>olmuştur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Bu </a:t>
            </a:r>
            <a:r>
              <a:rPr lang="tr-TR" sz="1800" dirty="0" err="1">
                <a:effectLst/>
                <a:latin typeface="AGaramondPro"/>
              </a:rPr>
              <a:t>değişim</a:t>
            </a:r>
            <a:r>
              <a:rPr lang="tr-TR" sz="1800" dirty="0">
                <a:effectLst/>
                <a:latin typeface="AGaramondPro"/>
              </a:rPr>
              <a:t> uzun </a:t>
            </a:r>
            <a:r>
              <a:rPr lang="tr-TR" sz="1800" dirty="0" err="1">
                <a:effectLst/>
                <a:latin typeface="AGaramondPro"/>
              </a:rPr>
              <a:t>süren</a:t>
            </a:r>
            <a:r>
              <a:rPr lang="tr-TR" sz="1800" dirty="0">
                <a:effectLst/>
                <a:latin typeface="AGaramondPro"/>
              </a:rPr>
              <a:t> bir </a:t>
            </a:r>
            <a:r>
              <a:rPr lang="tr-TR" sz="1800" dirty="0" err="1">
                <a:effectLst/>
                <a:latin typeface="AGaramondPro"/>
              </a:rPr>
              <a:t>sürecin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ürünüdür</a:t>
            </a:r>
            <a:r>
              <a:rPr lang="tr-TR" sz="1800" dirty="0">
                <a:effectLst/>
                <a:latin typeface="AGaramondPro"/>
              </a:rPr>
              <a:t> ve toplumdan topluma </a:t>
            </a:r>
            <a:r>
              <a:rPr lang="tr-TR" sz="1800" dirty="0" err="1">
                <a:effectLst/>
                <a:latin typeface="AGaramondPro"/>
              </a:rPr>
              <a:t>değişiklik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gösterir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Örneğin</a:t>
            </a:r>
            <a:r>
              <a:rPr lang="tr-TR" sz="1800" dirty="0">
                <a:effectLst/>
                <a:latin typeface="AGaramondPro"/>
              </a:rPr>
              <a:t> 19. </a:t>
            </a:r>
            <a:r>
              <a:rPr lang="tr-TR" sz="1800" dirty="0" err="1">
                <a:effectLst/>
                <a:latin typeface="AGaramondPro"/>
              </a:rPr>
              <a:t>yüzyıl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başlarında</a:t>
            </a:r>
            <a:r>
              <a:rPr lang="tr-TR" sz="1800" dirty="0">
                <a:effectLst/>
                <a:latin typeface="AGaramondPro"/>
              </a:rPr>
              <a:t> kadın istihdamına </a:t>
            </a:r>
            <a:r>
              <a:rPr lang="tr-TR" sz="1800" dirty="0" err="1">
                <a:effectLst/>
                <a:latin typeface="AGaramondPro"/>
              </a:rPr>
              <a:t>bakıldığında</a:t>
            </a:r>
            <a:r>
              <a:rPr lang="tr-TR" sz="1800" dirty="0">
                <a:effectLst/>
                <a:latin typeface="AGaramondPro"/>
              </a:rPr>
              <a:t> Fransa’da kadınlar tarım alanında, </a:t>
            </a:r>
            <a:r>
              <a:rPr lang="tr-TR" sz="1800" dirty="0" err="1">
                <a:effectLst/>
                <a:latin typeface="AGaramondPro"/>
              </a:rPr>
              <a:t>İngiltere’de</a:t>
            </a:r>
            <a:r>
              <a:rPr lang="tr-TR" sz="1800" dirty="0">
                <a:effectLst/>
                <a:latin typeface="AGaramondPro"/>
              </a:rPr>
              <a:t> ise ev hizmetlerinde </a:t>
            </a:r>
            <a:r>
              <a:rPr lang="tr-TR" sz="1800" dirty="0" err="1">
                <a:effectLst/>
                <a:latin typeface="AGaramondPro"/>
              </a:rPr>
              <a:t>çalışmaktaydılar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Bu fark, ekonomideki </a:t>
            </a:r>
            <a:r>
              <a:rPr lang="tr-TR" sz="1800" dirty="0" err="1">
                <a:effectLst/>
                <a:latin typeface="AGaramondPro"/>
              </a:rPr>
              <a:t>farklılığın</a:t>
            </a:r>
            <a:r>
              <a:rPr lang="tr-TR" sz="1800" dirty="0">
                <a:effectLst/>
                <a:latin typeface="AGaramondPro"/>
              </a:rPr>
              <a:t> bir yansımasıdır. Fransa’da </a:t>
            </a:r>
            <a:r>
              <a:rPr lang="tr-TR" sz="1800" dirty="0" err="1">
                <a:effectLst/>
                <a:latin typeface="AGaramondPro"/>
              </a:rPr>
              <a:t>köylu</a:t>
            </a:r>
            <a:r>
              <a:rPr lang="tr-TR" sz="1800" dirty="0">
                <a:effectLst/>
                <a:latin typeface="AGaramondPro"/>
              </a:rPr>
              <a:t>̈ tarımı </a:t>
            </a:r>
            <a:r>
              <a:rPr lang="tr-TR" sz="1800" dirty="0" err="1">
                <a:effectLst/>
                <a:latin typeface="AGaramondPro"/>
              </a:rPr>
              <a:t>çok</a:t>
            </a:r>
            <a:r>
              <a:rPr lang="tr-TR" sz="1800" dirty="0">
                <a:effectLst/>
                <a:latin typeface="AGaramondPro"/>
              </a:rPr>
              <a:t> daha yaygındır ve kadınların tarım alanındaki istihdamının </a:t>
            </a:r>
            <a:r>
              <a:rPr lang="tr-TR" sz="1800" dirty="0" err="1">
                <a:effectLst/>
                <a:latin typeface="AGaramondPro"/>
              </a:rPr>
              <a:t>yaygınlığı</a:t>
            </a:r>
            <a:r>
              <a:rPr lang="tr-TR" sz="1800" dirty="0">
                <a:effectLst/>
                <a:latin typeface="AGaramondPro"/>
              </a:rPr>
              <a:t> bu nedenle devam etmektedir (</a:t>
            </a:r>
            <a:r>
              <a:rPr lang="tr-TR" sz="1800" dirty="0" err="1">
                <a:effectLst/>
                <a:latin typeface="AGaramondPro"/>
              </a:rPr>
              <a:t>Goody</a:t>
            </a:r>
            <a:r>
              <a:rPr lang="tr-TR" sz="1800" dirty="0">
                <a:effectLst/>
                <a:latin typeface="AGaramondPro"/>
              </a:rPr>
              <a:t>, 2004: 138). </a:t>
            </a:r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1174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F580C7-9369-FB0C-BAFC-371C9458B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0280876-6F82-125A-7403-87395C5FEB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180619"/>
            <a:ext cx="10178322" cy="4698974"/>
          </a:xfrm>
        </p:spPr>
        <p:txBody>
          <a:bodyPr/>
          <a:lstStyle/>
          <a:p>
            <a:r>
              <a:rPr lang="tr-TR" sz="1800" dirty="0" err="1">
                <a:effectLst/>
                <a:latin typeface="AGaramondPro"/>
              </a:rPr>
              <a:t>Değişimi</a:t>
            </a:r>
            <a:r>
              <a:rPr lang="tr-TR" sz="1800" dirty="0">
                <a:effectLst/>
                <a:latin typeface="AGaramondPro"/>
              </a:rPr>
              <a:t> en iyi ifade eden </a:t>
            </a:r>
            <a:r>
              <a:rPr lang="tr-TR" sz="1800" dirty="0" err="1">
                <a:effectLst/>
                <a:latin typeface="AGaramondPro"/>
              </a:rPr>
              <a:t>açıklama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değişimin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önceki</a:t>
            </a:r>
            <a:r>
              <a:rPr lang="tr-TR" sz="1800" dirty="0">
                <a:effectLst/>
                <a:latin typeface="AGaramondPro"/>
              </a:rPr>
              <a:t> durumdan </a:t>
            </a:r>
            <a:r>
              <a:rPr lang="tr-TR" sz="1800" dirty="0" err="1">
                <a:effectLst/>
                <a:latin typeface="AGaramondPro"/>
              </a:rPr>
              <a:t>farklılaşma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olduğudur</a:t>
            </a:r>
            <a:r>
              <a:rPr lang="tr-TR" sz="1800" dirty="0">
                <a:effectLst/>
                <a:latin typeface="AGaramondPro"/>
              </a:rPr>
              <a:t>. </a:t>
            </a:r>
            <a:endParaRPr lang="tr-TR" dirty="0"/>
          </a:p>
          <a:p>
            <a:r>
              <a:rPr lang="tr-TR" sz="1800" dirty="0" err="1">
                <a:effectLst/>
                <a:latin typeface="AGaramondPro"/>
              </a:rPr>
              <a:t>Günümüzde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özellikle</a:t>
            </a:r>
            <a:r>
              <a:rPr lang="tr-TR" sz="1800" dirty="0">
                <a:effectLst/>
                <a:latin typeface="AGaramondPro"/>
              </a:rPr>
              <a:t> teknolojik alanda </a:t>
            </a:r>
            <a:r>
              <a:rPr lang="tr-TR" sz="1800" dirty="0" err="1">
                <a:effectLst/>
                <a:latin typeface="AGaramondPro"/>
              </a:rPr>
              <a:t>görülen</a:t>
            </a:r>
            <a:r>
              <a:rPr lang="tr-TR" sz="1800" dirty="0">
                <a:effectLst/>
                <a:latin typeface="AGaramondPro"/>
              </a:rPr>
              <a:t> hızlı </a:t>
            </a:r>
            <a:r>
              <a:rPr lang="tr-TR" sz="1800" dirty="0" err="1">
                <a:effectLst/>
                <a:latin typeface="AGaramondPro"/>
              </a:rPr>
              <a:t>değişim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tüm</a:t>
            </a:r>
            <a:r>
              <a:rPr lang="tr-TR" sz="1800" dirty="0">
                <a:effectLst/>
                <a:latin typeface="AGaramondPro"/>
              </a:rPr>
              <a:t> toplumsal kurumları etkilemekte, sosyoekonomik ve </a:t>
            </a:r>
            <a:r>
              <a:rPr lang="tr-TR" sz="1800" dirty="0" err="1">
                <a:effectLst/>
                <a:latin typeface="AGaramondPro"/>
              </a:rPr>
              <a:t>sosyokültürel</a:t>
            </a:r>
            <a:r>
              <a:rPr lang="tr-TR" sz="1800" dirty="0">
                <a:effectLst/>
                <a:latin typeface="AGaramondPro"/>
              </a:rPr>
              <a:t> alanlarda etkisini </a:t>
            </a:r>
            <a:r>
              <a:rPr lang="tr-TR" sz="1800" dirty="0" err="1">
                <a:effectLst/>
                <a:latin typeface="AGaramondPro"/>
              </a:rPr>
              <a:t>sürdürmektedir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Değişim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sürecinde</a:t>
            </a:r>
            <a:r>
              <a:rPr lang="tr-TR" sz="1800" dirty="0">
                <a:effectLst/>
                <a:latin typeface="AGaramondPro"/>
              </a:rPr>
              <a:t> toplumsal kurumların yapılarında ve/ veya </a:t>
            </a:r>
            <a:r>
              <a:rPr lang="tr-TR" sz="1800" dirty="0" err="1">
                <a:effectLst/>
                <a:latin typeface="AGaramondPro"/>
              </a:rPr>
              <a:t>işlevlerinde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önemli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değişimler</a:t>
            </a:r>
            <a:r>
              <a:rPr lang="tr-TR" sz="1800" dirty="0">
                <a:effectLst/>
                <a:latin typeface="AGaramondPro"/>
              </a:rPr>
              <a:t> meydana gelmektedir. </a:t>
            </a:r>
          </a:p>
          <a:p>
            <a:r>
              <a:rPr lang="tr-TR" sz="1800" dirty="0">
                <a:effectLst/>
                <a:latin typeface="AGaramondPro"/>
              </a:rPr>
              <a:t>Toplumsal yapının devamını </a:t>
            </a:r>
            <a:r>
              <a:rPr lang="tr-TR" sz="1800" dirty="0" err="1">
                <a:effectLst/>
                <a:latin typeface="AGaramondPro"/>
              </a:rPr>
              <a:t>sağlayan</a:t>
            </a:r>
            <a:r>
              <a:rPr lang="tr-TR" sz="1800" dirty="0">
                <a:effectLst/>
                <a:latin typeface="AGaramondPro"/>
              </a:rPr>
              <a:t> ve toplumun yeniden </a:t>
            </a:r>
            <a:r>
              <a:rPr lang="tr-TR" sz="1800" dirty="0" err="1">
                <a:effectLst/>
                <a:latin typeface="AGaramondPro"/>
              </a:rPr>
              <a:t>üretimi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sürecinde</a:t>
            </a:r>
            <a:r>
              <a:rPr lang="tr-TR" sz="1800" dirty="0">
                <a:effectLst/>
                <a:latin typeface="AGaramondPro"/>
              </a:rPr>
              <a:t> belirleyici olan aile kurumu da bu </a:t>
            </a:r>
            <a:r>
              <a:rPr lang="tr-TR" sz="1800" dirty="0" err="1">
                <a:effectLst/>
                <a:latin typeface="AGaramondPro"/>
              </a:rPr>
              <a:t>değişimden</a:t>
            </a:r>
            <a:r>
              <a:rPr lang="tr-TR" sz="1800" dirty="0">
                <a:effectLst/>
                <a:latin typeface="AGaramondPro"/>
              </a:rPr>
              <a:t> etkilenmektedir. </a:t>
            </a:r>
          </a:p>
          <a:p>
            <a:r>
              <a:rPr lang="tr-TR" sz="1800" dirty="0">
                <a:effectLst/>
                <a:latin typeface="AGaramondPro"/>
              </a:rPr>
              <a:t>Geleneksel </a:t>
            </a:r>
            <a:r>
              <a:rPr lang="tr-TR" sz="1800" dirty="0" err="1">
                <a:effectLst/>
                <a:latin typeface="AGaramondPro"/>
              </a:rPr>
              <a:t>genis</a:t>
            </a:r>
            <a:r>
              <a:rPr lang="tr-TR" sz="1800" dirty="0">
                <a:effectLst/>
                <a:latin typeface="AGaramondPro"/>
              </a:rPr>
              <a:t>̧ aile yapısı zayıflamakta, akrabalık </a:t>
            </a:r>
            <a:r>
              <a:rPr lang="tr-TR" sz="1800" dirty="0" err="1">
                <a:effectLst/>
                <a:latin typeface="AGaramondPro"/>
              </a:rPr>
              <a:t>ilişkileri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önemini</a:t>
            </a:r>
            <a:r>
              <a:rPr lang="tr-TR" sz="1800" dirty="0">
                <a:effectLst/>
                <a:latin typeface="AGaramondPro"/>
              </a:rPr>
              <a:t> kaybetmekte, yeni aile </a:t>
            </a:r>
            <a:r>
              <a:rPr lang="tr-TR" sz="1800" dirty="0" err="1">
                <a:effectLst/>
                <a:latin typeface="AGaramondPro"/>
              </a:rPr>
              <a:t>türleri</a:t>
            </a:r>
            <a:r>
              <a:rPr lang="tr-TR" sz="1800" dirty="0">
                <a:effectLst/>
                <a:latin typeface="AGaramondPro"/>
              </a:rPr>
              <a:t> ortaya </a:t>
            </a:r>
            <a:r>
              <a:rPr lang="tr-TR" sz="1800" dirty="0" err="1">
                <a:effectLst/>
                <a:latin typeface="AGaramondPro"/>
              </a:rPr>
              <a:t>çıkmaktadır</a:t>
            </a:r>
            <a:r>
              <a:rPr lang="tr-TR" sz="1800" dirty="0">
                <a:effectLst/>
                <a:latin typeface="AGaramondPro"/>
              </a:rPr>
              <a:t>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81595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4CA0FD-AA7D-E6D8-1F03-CBB424C0D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E77C99F-3C82-A432-8D59-9D9FEA18FF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717631"/>
            <a:ext cx="10178322" cy="5161962"/>
          </a:xfrm>
        </p:spPr>
        <p:txBody>
          <a:bodyPr/>
          <a:lstStyle/>
          <a:p>
            <a:r>
              <a:rPr lang="tr-TR" sz="1800" dirty="0" err="1">
                <a:effectLst/>
                <a:latin typeface="AGaramondPro"/>
              </a:rPr>
              <a:t>Günümüzde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endüstrileşme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gelişen</a:t>
            </a:r>
            <a:r>
              <a:rPr lang="tr-TR" sz="1800" dirty="0">
                <a:effectLst/>
                <a:latin typeface="AGaramondPro"/>
              </a:rPr>
              <a:t> hizmet </a:t>
            </a:r>
            <a:r>
              <a:rPr lang="tr-TR" sz="1800" dirty="0" err="1">
                <a:effectLst/>
                <a:latin typeface="AGaramondPro"/>
              </a:rPr>
              <a:t>sektöru</a:t>
            </a:r>
            <a:r>
              <a:rPr lang="tr-TR" sz="1800" dirty="0">
                <a:effectLst/>
                <a:latin typeface="AGaramondPro"/>
              </a:rPr>
              <a:t>̈, </a:t>
            </a:r>
            <a:r>
              <a:rPr lang="tr-TR" sz="1800" dirty="0" err="1">
                <a:effectLst/>
                <a:latin typeface="AGaramondPro"/>
              </a:rPr>
              <a:t>nüfusun</a:t>
            </a:r>
            <a:r>
              <a:rPr lang="tr-TR" sz="1800" dirty="0">
                <a:effectLst/>
                <a:latin typeface="AGaramondPro"/>
              </a:rPr>
              <a:t> tarımsal alandaki istihdamının yaygın </a:t>
            </a:r>
            <a:r>
              <a:rPr lang="tr-TR" sz="1800" dirty="0" err="1">
                <a:effectLst/>
                <a:latin typeface="AGaramondPro"/>
              </a:rPr>
              <a:t>olduğu</a:t>
            </a:r>
            <a:r>
              <a:rPr lang="tr-TR" sz="1800" dirty="0">
                <a:effectLst/>
                <a:latin typeface="AGaramondPro"/>
              </a:rPr>
              <a:t> zamanlarda </a:t>
            </a:r>
            <a:r>
              <a:rPr lang="tr-TR" sz="1800" dirty="0" err="1">
                <a:effectLst/>
                <a:latin typeface="AGaramondPro"/>
              </a:rPr>
              <a:t>hâkim</a:t>
            </a:r>
            <a:r>
              <a:rPr lang="tr-TR" sz="1800" dirty="0">
                <a:effectLst/>
                <a:latin typeface="AGaramondPro"/>
              </a:rPr>
              <a:t> olan geleneksel aile ve </a:t>
            </a:r>
            <a:r>
              <a:rPr lang="tr-TR" sz="1800" dirty="0" err="1">
                <a:effectLst/>
                <a:latin typeface="AGaramondPro"/>
              </a:rPr>
              <a:t>kuşak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ilişkilerini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değiştirmiştir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Tarımsal alanların bir kısmı hızlı bir </a:t>
            </a:r>
            <a:r>
              <a:rPr lang="tr-TR" sz="1800" dirty="0" err="1">
                <a:effectLst/>
                <a:latin typeface="AGaramondPro"/>
              </a:rPr>
              <a:t>şekilde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endüstri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bölgelerine</a:t>
            </a:r>
            <a:r>
              <a:rPr lang="tr-TR" sz="1800" dirty="0">
                <a:effectLst/>
                <a:latin typeface="AGaramondPro"/>
              </a:rPr>
              <a:t> veya turizm gibi hizmet alanlarına </a:t>
            </a:r>
            <a:r>
              <a:rPr lang="tr-TR" sz="1800" dirty="0" err="1">
                <a:effectLst/>
                <a:latin typeface="AGaramondPro"/>
              </a:rPr>
              <a:t>dönüşmüştür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Toprak </a:t>
            </a:r>
            <a:r>
              <a:rPr lang="tr-TR" sz="1800" dirty="0" err="1">
                <a:effectLst/>
                <a:latin typeface="AGaramondPro"/>
              </a:rPr>
              <a:t>dışında</a:t>
            </a:r>
            <a:r>
              <a:rPr lang="tr-TR" sz="1800" dirty="0">
                <a:effectLst/>
                <a:latin typeface="AGaramondPro"/>
              </a:rPr>
              <a:t> istihdamın </a:t>
            </a:r>
            <a:r>
              <a:rPr lang="tr-TR" sz="1800" dirty="0" err="1">
                <a:effectLst/>
                <a:latin typeface="AGaramondPro"/>
              </a:rPr>
              <a:t>sağlanması</a:t>
            </a:r>
            <a:r>
              <a:rPr lang="tr-TR" sz="1800" dirty="0">
                <a:effectLst/>
                <a:latin typeface="AGaramondPro"/>
              </a:rPr>
              <a:t>, kırdan </a:t>
            </a:r>
            <a:r>
              <a:rPr lang="tr-TR" sz="1800" dirty="0" err="1">
                <a:effectLst/>
                <a:latin typeface="AGaramondPro"/>
              </a:rPr>
              <a:t>endüstri</a:t>
            </a:r>
            <a:r>
              <a:rPr lang="tr-TR" sz="1800" dirty="0">
                <a:effectLst/>
                <a:latin typeface="AGaramondPro"/>
              </a:rPr>
              <a:t> alanlarına </a:t>
            </a:r>
            <a:r>
              <a:rPr lang="tr-TR" sz="1800" dirty="0" err="1">
                <a:effectLst/>
                <a:latin typeface="AGaramondPro"/>
              </a:rPr>
              <a:t>doğru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göçu</a:t>
            </a:r>
            <a:r>
              <a:rPr lang="tr-TR" sz="1800" dirty="0">
                <a:effectLst/>
                <a:latin typeface="AGaramondPro"/>
              </a:rPr>
              <a:t>̈ beraberinde </a:t>
            </a:r>
            <a:r>
              <a:rPr lang="tr-TR" sz="1800" dirty="0" err="1">
                <a:effectLst/>
                <a:latin typeface="AGaramondPro"/>
              </a:rPr>
              <a:t>getirmiştir</a:t>
            </a:r>
            <a:r>
              <a:rPr lang="tr-TR" sz="1800" dirty="0">
                <a:effectLst/>
                <a:latin typeface="AGaramondPro"/>
              </a:rPr>
              <a:t>. </a:t>
            </a:r>
            <a:r>
              <a:rPr lang="tr-TR" sz="1800" dirty="0" err="1">
                <a:effectLst/>
                <a:latin typeface="AGaramondPro"/>
              </a:rPr>
              <a:t>Göc</a:t>
            </a:r>
            <a:r>
              <a:rPr lang="tr-TR" sz="1800" dirty="0">
                <a:effectLst/>
                <a:latin typeface="AGaramondPro"/>
              </a:rPr>
              <a:t>̧ ile </a:t>
            </a:r>
            <a:r>
              <a:rPr lang="tr-TR" sz="1800" dirty="0" err="1">
                <a:effectLst/>
                <a:latin typeface="AGaramondPro"/>
              </a:rPr>
              <a:t>çekirdek</a:t>
            </a:r>
            <a:r>
              <a:rPr lang="tr-TR" sz="1800" dirty="0">
                <a:effectLst/>
                <a:latin typeface="AGaramondPro"/>
              </a:rPr>
              <a:t> ailelerin sayısı </a:t>
            </a:r>
            <a:r>
              <a:rPr lang="tr-TR" sz="1800" dirty="0" err="1">
                <a:effectLst/>
                <a:latin typeface="AGaramondPro"/>
              </a:rPr>
              <a:t>artmıştır</a:t>
            </a:r>
            <a:r>
              <a:rPr lang="tr-TR" sz="1800" dirty="0">
                <a:effectLst/>
                <a:latin typeface="AGaramondPro"/>
              </a:rPr>
              <a:t>. </a:t>
            </a:r>
            <a:endParaRPr lang="tr-TR" dirty="0"/>
          </a:p>
          <a:p>
            <a:r>
              <a:rPr lang="tr-TR" sz="1800" dirty="0">
                <a:effectLst/>
                <a:latin typeface="AGaramondPro"/>
              </a:rPr>
              <a:t>Modern toplumlarda pazar ekonomisi ticareti, </a:t>
            </a:r>
            <a:r>
              <a:rPr lang="tr-TR" sz="1800" dirty="0" err="1">
                <a:effectLst/>
                <a:latin typeface="AGaramondPro"/>
              </a:rPr>
              <a:t>üretimi</a:t>
            </a:r>
            <a:r>
              <a:rPr lang="tr-TR" sz="1800" dirty="0">
                <a:effectLst/>
                <a:latin typeface="AGaramondPro"/>
              </a:rPr>
              <a:t> ve teknolojik </a:t>
            </a:r>
            <a:r>
              <a:rPr lang="tr-TR" sz="1800" dirty="0" err="1">
                <a:effectLst/>
                <a:latin typeface="AGaramondPro"/>
              </a:rPr>
              <a:t>gelişmeyi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hızlandırmıştır</a:t>
            </a:r>
            <a:r>
              <a:rPr lang="tr-TR" sz="1800" dirty="0">
                <a:effectLst/>
                <a:latin typeface="AGaramondPro"/>
              </a:rPr>
              <a:t>. </a:t>
            </a:r>
            <a:r>
              <a:rPr lang="tr-TR" sz="1800" dirty="0" err="1">
                <a:effectLst/>
                <a:latin typeface="AGaramondPro"/>
              </a:rPr>
              <a:t>Yaşanan</a:t>
            </a:r>
            <a:r>
              <a:rPr lang="tr-TR" sz="1800" dirty="0">
                <a:effectLst/>
                <a:latin typeface="AGaramondPro"/>
              </a:rPr>
              <a:t> hızlı </a:t>
            </a:r>
            <a:r>
              <a:rPr lang="tr-TR" sz="1800" dirty="0" err="1">
                <a:effectLst/>
                <a:latin typeface="AGaramondPro"/>
              </a:rPr>
              <a:t>değişimler</a:t>
            </a:r>
            <a:r>
              <a:rPr lang="tr-TR" sz="1800" dirty="0">
                <a:effectLst/>
                <a:latin typeface="AGaramondPro"/>
              </a:rPr>
              <a:t> nedeniyle, </a:t>
            </a:r>
            <a:r>
              <a:rPr lang="tr-TR" sz="1800" dirty="0" err="1">
                <a:effectLst/>
                <a:latin typeface="AGaramondPro"/>
              </a:rPr>
              <a:t>yaşlı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kuşakların</a:t>
            </a:r>
            <a:r>
              <a:rPr lang="tr-TR" sz="1800" dirty="0">
                <a:effectLst/>
                <a:latin typeface="AGaramondPro"/>
              </a:rPr>
              <a:t> bilgi birikimleri </a:t>
            </a:r>
            <a:r>
              <a:rPr lang="tr-TR" sz="1800" dirty="0" err="1">
                <a:effectLst/>
                <a:latin typeface="AGaramondPro"/>
              </a:rPr>
              <a:t>gençler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işe</a:t>
            </a:r>
            <a:r>
              <a:rPr lang="tr-TR" sz="1800" dirty="0">
                <a:effectLst/>
                <a:latin typeface="AGaramondPro"/>
              </a:rPr>
              <a:t> yarar olmaktan </a:t>
            </a:r>
            <a:r>
              <a:rPr lang="tr-TR" sz="1800" dirty="0" err="1">
                <a:effectLst/>
                <a:latin typeface="AGaramondPro"/>
              </a:rPr>
              <a:t>çıkmıştır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Çünku</a:t>
            </a:r>
            <a:r>
              <a:rPr lang="tr-TR" sz="1800" dirty="0">
                <a:effectLst/>
                <a:latin typeface="AGaramondPro"/>
              </a:rPr>
              <a:t>̈ artık </a:t>
            </a:r>
            <a:r>
              <a:rPr lang="tr-TR" sz="1800" dirty="0" err="1">
                <a:effectLst/>
                <a:latin typeface="AGaramondPro"/>
              </a:rPr>
              <a:t>yaşlıların</a:t>
            </a:r>
            <a:r>
              <a:rPr lang="tr-TR" sz="1800" dirty="0">
                <a:effectLst/>
                <a:latin typeface="AGaramondPro"/>
              </a:rPr>
              <a:t> bilgisini edindikleri </a:t>
            </a:r>
            <a:r>
              <a:rPr lang="tr-TR" sz="1800" dirty="0" err="1">
                <a:effectLst/>
                <a:latin typeface="AGaramondPro"/>
              </a:rPr>
              <a:t>dünya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değişmiştir</a:t>
            </a:r>
            <a:r>
              <a:rPr lang="tr-TR" sz="1800" dirty="0">
                <a:effectLst/>
                <a:latin typeface="AGaramondPro"/>
              </a:rPr>
              <a:t>. Daha da </a:t>
            </a:r>
            <a:r>
              <a:rPr lang="tr-TR" sz="1800" dirty="0" err="1">
                <a:effectLst/>
                <a:latin typeface="AGaramondPro"/>
              </a:rPr>
              <a:t>önemlisi</a:t>
            </a:r>
            <a:r>
              <a:rPr lang="tr-TR" sz="1800" dirty="0">
                <a:effectLst/>
                <a:latin typeface="AGaramondPro"/>
              </a:rPr>
              <a:t> ailenin ekonomik </a:t>
            </a:r>
            <a:r>
              <a:rPr lang="tr-TR" sz="1800" dirty="0" err="1">
                <a:effectLst/>
                <a:latin typeface="AGaramondPro"/>
              </a:rPr>
              <a:t>güvence</a:t>
            </a:r>
            <a:r>
              <a:rPr lang="tr-TR" sz="1800" dirty="0">
                <a:effectLst/>
                <a:latin typeface="AGaramondPro"/>
              </a:rPr>
              <a:t> olma fonksiyonu erozyona </a:t>
            </a:r>
            <a:r>
              <a:rPr lang="tr-TR" sz="1800" dirty="0" err="1">
                <a:effectLst/>
                <a:latin typeface="AGaramondPro"/>
              </a:rPr>
              <a:t>uğramıştır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Modern toplumlarda, yangın, </a:t>
            </a:r>
            <a:r>
              <a:rPr lang="tr-TR" sz="1800" dirty="0" err="1">
                <a:effectLst/>
                <a:latin typeface="AGaramondPro"/>
              </a:rPr>
              <a:t>ölüm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yaşlılık</a:t>
            </a:r>
            <a:r>
              <a:rPr lang="tr-TR" sz="1800" dirty="0">
                <a:effectLst/>
                <a:latin typeface="AGaramondPro"/>
              </a:rPr>
              <a:t> ve hastalık gibi zor zamanlarda devreye giren pazar ekonomisine dayalı sigorta sistemleri </a:t>
            </a:r>
            <a:r>
              <a:rPr lang="tr-TR" sz="1800" dirty="0" err="1">
                <a:effectLst/>
                <a:latin typeface="AGaramondPro"/>
              </a:rPr>
              <a:t>gelişmiştir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Bu nedenlerle, akrabalık ve aile modern toplumlarda </a:t>
            </a:r>
            <a:r>
              <a:rPr lang="tr-TR" sz="1800" dirty="0" err="1">
                <a:effectLst/>
                <a:latin typeface="AGaramondPro"/>
              </a:rPr>
              <a:t>önemini</a:t>
            </a:r>
            <a:r>
              <a:rPr lang="tr-TR" sz="1800" dirty="0">
                <a:effectLst/>
                <a:latin typeface="AGaramondPro"/>
              </a:rPr>
              <a:t> yitirmektedir (</a:t>
            </a:r>
            <a:r>
              <a:rPr lang="tr-TR" sz="1800" dirty="0" err="1">
                <a:effectLst/>
                <a:latin typeface="AGaramondPro"/>
              </a:rPr>
              <a:t>Becker</a:t>
            </a:r>
            <a:r>
              <a:rPr lang="tr-TR" sz="1800" dirty="0">
                <a:effectLst/>
                <a:latin typeface="AGaramondPro"/>
              </a:rPr>
              <a:t>, 1993: 347-348).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722141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2D56B4-861C-14C0-0EE3-704F51A1D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3.Kültürel faktörler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7CB5532-25DE-C091-D959-741723EC54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1721" y="1145895"/>
            <a:ext cx="10625559" cy="4733698"/>
          </a:xfrm>
        </p:spPr>
        <p:txBody>
          <a:bodyPr/>
          <a:lstStyle/>
          <a:p>
            <a:r>
              <a:rPr lang="tr-TR" sz="1800" dirty="0" err="1">
                <a:effectLst/>
                <a:latin typeface="AGaramondPro"/>
              </a:rPr>
              <a:t>Kültür</a:t>
            </a:r>
            <a:r>
              <a:rPr lang="tr-TR" sz="1800" dirty="0">
                <a:effectLst/>
                <a:latin typeface="AGaramondPro"/>
              </a:rPr>
              <a:t> toplumu </a:t>
            </a:r>
            <a:r>
              <a:rPr lang="tr-TR" sz="1800" dirty="0" err="1">
                <a:effectLst/>
                <a:latin typeface="AGaramondPro"/>
              </a:rPr>
              <a:t>oluşturan</a:t>
            </a:r>
            <a:r>
              <a:rPr lang="tr-TR" sz="1800" dirty="0">
                <a:effectLst/>
                <a:latin typeface="AGaramondPro"/>
              </a:rPr>
              <a:t> ve biricik kılan temel unsurdur. Bu </a:t>
            </a:r>
            <a:r>
              <a:rPr lang="tr-TR" sz="1800" dirty="0" err="1">
                <a:effectLst/>
                <a:latin typeface="AGaramondPro"/>
              </a:rPr>
              <a:t>özelliği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kültüru</a:t>
            </a:r>
            <a:r>
              <a:rPr lang="tr-TR" sz="1800" dirty="0">
                <a:effectLst/>
                <a:latin typeface="AGaramondPro"/>
              </a:rPr>
              <a:t>̈ toplumsal yapının devamının </a:t>
            </a:r>
            <a:r>
              <a:rPr lang="tr-TR" sz="1800" dirty="0" err="1">
                <a:effectLst/>
                <a:latin typeface="AGaramondPro"/>
              </a:rPr>
              <a:t>sağlanmasında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önemli</a:t>
            </a:r>
            <a:r>
              <a:rPr lang="tr-TR" sz="1800" dirty="0">
                <a:effectLst/>
                <a:latin typeface="AGaramondPro"/>
              </a:rPr>
              <a:t> bir yere koyar. </a:t>
            </a:r>
            <a:r>
              <a:rPr lang="tr-TR" sz="1800" dirty="0" err="1">
                <a:effectLst/>
                <a:latin typeface="AGaramondPro"/>
              </a:rPr>
              <a:t>Kültürlerin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diğer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kültürlerle</a:t>
            </a:r>
            <a:r>
              <a:rPr lang="tr-TR" sz="1800" dirty="0">
                <a:effectLst/>
                <a:latin typeface="AGaramondPro"/>
              </a:rPr>
              <a:t> temas ederler. </a:t>
            </a:r>
          </a:p>
          <a:p>
            <a:r>
              <a:rPr lang="tr-TR" sz="1800" dirty="0" err="1">
                <a:effectLst/>
                <a:latin typeface="AGaramondPro"/>
              </a:rPr>
              <a:t>Küreselleşen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dünyada</a:t>
            </a:r>
            <a:r>
              <a:rPr lang="tr-TR" sz="1800" dirty="0">
                <a:effectLst/>
                <a:latin typeface="AGaramondPro"/>
              </a:rPr>
              <a:t> bu temaslar daha da </a:t>
            </a:r>
            <a:r>
              <a:rPr lang="tr-TR" sz="1800" dirty="0" err="1">
                <a:effectLst/>
                <a:latin typeface="AGaramondPro"/>
              </a:rPr>
              <a:t>kolaylaşmıştır</a:t>
            </a:r>
            <a:r>
              <a:rPr lang="tr-TR" sz="1800" dirty="0">
                <a:effectLst/>
                <a:latin typeface="AGaramondPro"/>
              </a:rPr>
              <a:t>. Aile de </a:t>
            </a:r>
            <a:r>
              <a:rPr lang="tr-TR" sz="1800" dirty="0" err="1">
                <a:effectLst/>
                <a:latin typeface="AGaramondPro"/>
              </a:rPr>
              <a:t>kültürün</a:t>
            </a:r>
            <a:r>
              <a:rPr lang="tr-TR" sz="1800" dirty="0">
                <a:effectLst/>
                <a:latin typeface="AGaramondPro"/>
              </a:rPr>
              <a:t> bir unsuru olarak </a:t>
            </a:r>
            <a:r>
              <a:rPr lang="tr-TR" sz="1800" dirty="0" err="1">
                <a:effectLst/>
                <a:latin typeface="AGaramondPro"/>
              </a:rPr>
              <a:t>kültürler</a:t>
            </a:r>
            <a:r>
              <a:rPr lang="tr-TR" sz="1800" dirty="0">
                <a:effectLst/>
                <a:latin typeface="AGaramondPro"/>
              </a:rPr>
              <a:t> arası </a:t>
            </a:r>
            <a:r>
              <a:rPr lang="tr-TR" sz="1800" dirty="0" err="1">
                <a:effectLst/>
                <a:latin typeface="AGaramondPro"/>
              </a:rPr>
              <a:t>etkileşimden</a:t>
            </a:r>
            <a:r>
              <a:rPr lang="tr-TR" sz="1800" dirty="0">
                <a:effectLst/>
                <a:latin typeface="AGaramondPro"/>
              </a:rPr>
              <a:t> nasibini alacaktır. </a:t>
            </a:r>
            <a:endParaRPr lang="tr-TR" dirty="0"/>
          </a:p>
          <a:p>
            <a:r>
              <a:rPr lang="tr-TR" sz="1800" dirty="0">
                <a:effectLst/>
                <a:latin typeface="AGaramondPro"/>
              </a:rPr>
              <a:t>Din, </a:t>
            </a:r>
            <a:r>
              <a:rPr lang="tr-TR" sz="1800" dirty="0" err="1">
                <a:effectLst/>
                <a:latin typeface="AGaramondPro"/>
              </a:rPr>
              <a:t>kültüru</a:t>
            </a:r>
            <a:r>
              <a:rPr lang="tr-TR" sz="1800" dirty="0">
                <a:effectLst/>
                <a:latin typeface="AGaramondPro"/>
              </a:rPr>
              <a:t>̈ </a:t>
            </a:r>
            <a:r>
              <a:rPr lang="tr-TR" sz="1800" dirty="0" err="1">
                <a:effectLst/>
                <a:latin typeface="AGaramondPro"/>
              </a:rPr>
              <a:t>şekillendiren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önemli</a:t>
            </a:r>
            <a:r>
              <a:rPr lang="tr-TR" sz="1800" dirty="0">
                <a:effectLst/>
                <a:latin typeface="AGaramondPro"/>
              </a:rPr>
              <a:t> bir kurumdur. Bireyler kabul ettikleri </a:t>
            </a:r>
            <a:r>
              <a:rPr lang="tr-TR" sz="1800" dirty="0" err="1">
                <a:effectLst/>
                <a:latin typeface="AGaramondPro"/>
              </a:rPr>
              <a:t>inanc</a:t>
            </a:r>
            <a:r>
              <a:rPr lang="tr-TR" sz="1800" dirty="0">
                <a:effectLst/>
                <a:latin typeface="AGaramondPro"/>
              </a:rPr>
              <a:t>̧ sistemine </a:t>
            </a:r>
            <a:r>
              <a:rPr lang="tr-TR" sz="1800" dirty="0" err="1">
                <a:effectLst/>
                <a:latin typeface="AGaramondPro"/>
              </a:rPr>
              <a:t>göre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yaşam</a:t>
            </a:r>
            <a:r>
              <a:rPr lang="tr-TR" sz="1800" dirty="0">
                <a:effectLst/>
                <a:latin typeface="AGaramondPro"/>
              </a:rPr>
              <a:t> tarzını </a:t>
            </a:r>
            <a:r>
              <a:rPr lang="tr-TR" sz="1800" dirty="0" err="1">
                <a:effectLst/>
                <a:latin typeface="AGaramondPro"/>
              </a:rPr>
              <a:t>düzenlemekte</a:t>
            </a:r>
            <a:r>
              <a:rPr lang="tr-TR" sz="1800" dirty="0">
                <a:effectLst/>
                <a:latin typeface="AGaramondPro"/>
              </a:rPr>
              <a:t> ve bu da toplumsal </a:t>
            </a:r>
            <a:r>
              <a:rPr lang="tr-TR" sz="1800" dirty="0" err="1">
                <a:effectLst/>
                <a:latin typeface="AGaramondPro"/>
              </a:rPr>
              <a:t>yaşantıda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önemli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değişimler</a:t>
            </a:r>
            <a:r>
              <a:rPr lang="tr-TR" sz="1800" dirty="0">
                <a:effectLst/>
                <a:latin typeface="AGaramondPro"/>
              </a:rPr>
              <a:t> meydana getirmektedir. </a:t>
            </a:r>
          </a:p>
          <a:p>
            <a:r>
              <a:rPr lang="tr-TR" sz="1800" dirty="0" err="1">
                <a:effectLst/>
                <a:latin typeface="AGaramondPro"/>
              </a:rPr>
              <a:t>Örneğin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Türklerin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Müslümanlığı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kabulu</a:t>
            </a:r>
            <a:r>
              <a:rPr lang="tr-TR" sz="1800" dirty="0">
                <a:effectLst/>
                <a:latin typeface="AGaramondPro"/>
              </a:rPr>
              <a:t>̈, aile yapısı </a:t>
            </a:r>
            <a:r>
              <a:rPr lang="tr-TR" sz="1800" dirty="0" err="1">
                <a:effectLst/>
                <a:latin typeface="AGaramondPro"/>
              </a:rPr>
              <a:t>üzerinde</a:t>
            </a:r>
            <a:r>
              <a:rPr lang="tr-TR" sz="1800" dirty="0">
                <a:effectLst/>
                <a:latin typeface="AGaramondPro"/>
              </a:rPr>
              <a:t> derin etkiler ortaya </a:t>
            </a:r>
            <a:r>
              <a:rPr lang="tr-TR" sz="1800" dirty="0" err="1">
                <a:effectLst/>
                <a:latin typeface="AGaramondPro"/>
              </a:rPr>
              <a:t>çıkarmıs</a:t>
            </a:r>
            <a:r>
              <a:rPr lang="tr-TR" sz="1800" dirty="0">
                <a:effectLst/>
                <a:latin typeface="AGaramondPro"/>
              </a:rPr>
              <a:t>̧ ve kadın erkek </a:t>
            </a:r>
            <a:r>
              <a:rPr lang="tr-TR" sz="1800" dirty="0" err="1">
                <a:effectLst/>
                <a:latin typeface="AGaramondPro"/>
              </a:rPr>
              <a:t>ilişkilerinin</a:t>
            </a:r>
            <a:r>
              <a:rPr lang="tr-TR" sz="1800" dirty="0">
                <a:effectLst/>
                <a:latin typeface="AGaramondPro"/>
              </a:rPr>
              <a:t> yeniden </a:t>
            </a:r>
            <a:r>
              <a:rPr lang="tr-TR" sz="1800" dirty="0" err="1">
                <a:effectLst/>
                <a:latin typeface="AGaramondPro"/>
              </a:rPr>
              <a:t>düzenlenmesini</a:t>
            </a:r>
            <a:r>
              <a:rPr lang="tr-TR" sz="1800" dirty="0">
                <a:effectLst/>
                <a:latin typeface="AGaramondPro"/>
              </a:rPr>
              <a:t> beraberinde </a:t>
            </a:r>
            <a:r>
              <a:rPr lang="tr-TR" sz="1800" dirty="0" err="1">
                <a:effectLst/>
                <a:latin typeface="AGaramondPro"/>
              </a:rPr>
              <a:t>getirmiştir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Bunun gibi Fransa’da 1789’da </a:t>
            </a:r>
            <a:r>
              <a:rPr lang="tr-TR" sz="1800" dirty="0" err="1">
                <a:effectLst/>
                <a:latin typeface="AGaramondPro"/>
              </a:rPr>
              <a:t>gerçekleşen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değişimle</a:t>
            </a:r>
            <a:r>
              <a:rPr lang="tr-TR" sz="1800" dirty="0">
                <a:effectLst/>
                <a:latin typeface="AGaramondPro"/>
              </a:rPr>
              <a:t>, evlilik kilisede bir ayin gerektirmeyecek </a:t>
            </a:r>
            <a:r>
              <a:rPr lang="tr-TR" sz="1800" dirty="0" err="1">
                <a:effectLst/>
                <a:latin typeface="AGaramondPro"/>
              </a:rPr>
              <a:t>şekilde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laikleştirilmiştir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Bu kapsamda kilise ayini </a:t>
            </a:r>
            <a:r>
              <a:rPr lang="tr-TR" sz="1800" dirty="0" err="1">
                <a:effectLst/>
                <a:latin typeface="AGaramondPro"/>
              </a:rPr>
              <a:t>yasaklanmamıs</a:t>
            </a:r>
            <a:r>
              <a:rPr lang="tr-TR" sz="1800" dirty="0">
                <a:effectLst/>
                <a:latin typeface="AGaramondPro"/>
              </a:rPr>
              <a:t>̧ ancak bu </a:t>
            </a:r>
            <a:r>
              <a:rPr lang="tr-TR" sz="1800" dirty="0" err="1">
                <a:effectLst/>
                <a:latin typeface="AGaramondPro"/>
              </a:rPr>
              <a:t>değişim</a:t>
            </a:r>
            <a:r>
              <a:rPr lang="tr-TR" sz="1800" dirty="0">
                <a:effectLst/>
                <a:latin typeface="AGaramondPro"/>
              </a:rPr>
              <a:t> sadece </a:t>
            </a:r>
            <a:r>
              <a:rPr lang="tr-TR" sz="1800" dirty="0" err="1">
                <a:effectLst/>
                <a:latin typeface="AGaramondPro"/>
              </a:rPr>
              <a:t>ritüellerdeki</a:t>
            </a:r>
            <a:r>
              <a:rPr lang="tr-TR" sz="1800" dirty="0">
                <a:effectLst/>
                <a:latin typeface="AGaramondPro"/>
              </a:rPr>
              <a:t> bir </a:t>
            </a:r>
            <a:r>
              <a:rPr lang="tr-TR" sz="1800" dirty="0" err="1">
                <a:effectLst/>
                <a:latin typeface="AGaramondPro"/>
              </a:rPr>
              <a:t>değişim</a:t>
            </a:r>
            <a:r>
              <a:rPr lang="tr-TR" sz="1800" dirty="0">
                <a:effectLst/>
                <a:latin typeface="AGaramondPro"/>
              </a:rPr>
              <a:t> olarak ortaya </a:t>
            </a:r>
            <a:r>
              <a:rPr lang="tr-TR" sz="1800" dirty="0" err="1">
                <a:effectLst/>
                <a:latin typeface="AGaramondPro"/>
              </a:rPr>
              <a:t>çıkmamıs</a:t>
            </a:r>
            <a:r>
              <a:rPr lang="tr-TR" sz="1800" dirty="0">
                <a:effectLst/>
                <a:latin typeface="AGaramondPro"/>
              </a:rPr>
              <a:t>̧, devlet tarafından onaylanan evliliklerin artık </a:t>
            </a:r>
            <a:r>
              <a:rPr lang="tr-TR" sz="1800" dirty="0" err="1">
                <a:effectLst/>
                <a:latin typeface="AGaramondPro"/>
              </a:rPr>
              <a:t>bozulabileceği</a:t>
            </a:r>
            <a:r>
              <a:rPr lang="tr-TR" sz="1800" dirty="0">
                <a:effectLst/>
                <a:latin typeface="AGaramondPro"/>
              </a:rPr>
              <a:t>, miras sisteminin </a:t>
            </a:r>
            <a:r>
              <a:rPr lang="tr-TR" sz="1800" dirty="0" err="1">
                <a:effectLst/>
                <a:latin typeface="AGaramondPro"/>
              </a:rPr>
              <a:t>değişmesiyle</a:t>
            </a:r>
            <a:r>
              <a:rPr lang="tr-TR" sz="1800" dirty="0">
                <a:effectLst/>
                <a:latin typeface="AGaramondPro"/>
              </a:rPr>
              <a:t> de toprak sahibi elitin aile </a:t>
            </a:r>
            <a:r>
              <a:rPr lang="tr-TR" sz="1800" dirty="0" err="1">
                <a:effectLst/>
                <a:latin typeface="AGaramondPro"/>
              </a:rPr>
              <a:t>üzerindeki</a:t>
            </a:r>
            <a:r>
              <a:rPr lang="tr-TR" sz="1800" dirty="0">
                <a:effectLst/>
                <a:latin typeface="AGaramondPro"/>
              </a:rPr>
              <a:t> belirleyicili</a:t>
            </a:r>
            <a:r>
              <a:rPr lang="tr-TR" sz="1800" dirty="0">
                <a:latin typeface="AGaramondPro"/>
              </a:rPr>
              <a:t>ğ</a:t>
            </a:r>
            <a:r>
              <a:rPr lang="tr-TR" sz="1800" dirty="0">
                <a:effectLst/>
                <a:latin typeface="AGaramondPro"/>
              </a:rPr>
              <a:t>inin </a:t>
            </a:r>
            <a:r>
              <a:rPr lang="tr-TR" sz="1800" dirty="0" err="1">
                <a:effectLst/>
                <a:latin typeface="AGaramondPro"/>
              </a:rPr>
              <a:t>azaldığı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görülmüştür</a:t>
            </a:r>
            <a:r>
              <a:rPr lang="tr-TR" sz="1800" dirty="0">
                <a:effectLst/>
                <a:latin typeface="AGaramondPro"/>
              </a:rPr>
              <a:t> (</a:t>
            </a:r>
            <a:r>
              <a:rPr lang="tr-TR" sz="1800" dirty="0" err="1">
                <a:effectLst/>
                <a:latin typeface="AGaramondPro"/>
              </a:rPr>
              <a:t>Goody</a:t>
            </a:r>
            <a:r>
              <a:rPr lang="tr-TR" sz="1800" dirty="0">
                <a:effectLst/>
                <a:latin typeface="AGaramondPro"/>
              </a:rPr>
              <a:t>, 2004: 140). 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731914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7FB05D8-1A27-6D83-385B-73D4E6C99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95D35B-FE8E-FDCF-93C9-02FC57D109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5975" y="1493133"/>
            <a:ext cx="11146420" cy="4982481"/>
          </a:xfrm>
        </p:spPr>
        <p:txBody>
          <a:bodyPr>
            <a:normAutofit/>
          </a:bodyPr>
          <a:lstStyle/>
          <a:p>
            <a:r>
              <a:rPr lang="tr-TR" sz="1800" dirty="0">
                <a:effectLst/>
                <a:latin typeface="AGaramondPro"/>
              </a:rPr>
              <a:t>Aile </a:t>
            </a:r>
            <a:r>
              <a:rPr lang="tr-TR" sz="1800" dirty="0" err="1">
                <a:effectLst/>
                <a:latin typeface="AGaramondPro"/>
              </a:rPr>
              <a:t>içerisindeki</a:t>
            </a:r>
            <a:r>
              <a:rPr lang="tr-TR" sz="1800" dirty="0">
                <a:effectLst/>
                <a:latin typeface="AGaramondPro"/>
              </a:rPr>
              <a:t> roller </a:t>
            </a:r>
            <a:r>
              <a:rPr lang="tr-TR" sz="1800" dirty="0" err="1">
                <a:effectLst/>
                <a:latin typeface="AGaramondPro"/>
              </a:rPr>
              <a:t>büyük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ölçüde</a:t>
            </a:r>
            <a:r>
              <a:rPr lang="tr-TR" sz="1800" dirty="0">
                <a:effectLst/>
                <a:latin typeface="AGaramondPro"/>
              </a:rPr>
              <a:t> iki unsur </a:t>
            </a:r>
            <a:r>
              <a:rPr lang="tr-TR" sz="1800" dirty="0" err="1">
                <a:effectLst/>
                <a:latin typeface="AGaramondPro"/>
              </a:rPr>
              <a:t>üzerinden</a:t>
            </a:r>
            <a:r>
              <a:rPr lang="tr-TR" sz="1800" dirty="0">
                <a:effectLst/>
                <a:latin typeface="AGaramondPro"/>
              </a:rPr>
              <a:t> belirlenir; bunlar yaş ve toplumsal cinsiyettir. Kadınların aile </a:t>
            </a:r>
            <a:r>
              <a:rPr lang="tr-TR" sz="1800" dirty="0" err="1">
                <a:effectLst/>
                <a:latin typeface="AGaramondPro"/>
              </a:rPr>
              <a:t>içerisindeki</a:t>
            </a:r>
            <a:r>
              <a:rPr lang="tr-TR" sz="1800" dirty="0">
                <a:effectLst/>
                <a:latin typeface="AGaramondPro"/>
              </a:rPr>
              <a:t> ve genel olarak toplumdaki konumlarının </a:t>
            </a:r>
            <a:r>
              <a:rPr lang="tr-TR" sz="1800" dirty="0" err="1">
                <a:effectLst/>
                <a:latin typeface="AGaramondPro"/>
              </a:rPr>
              <a:t>değişmesi</a:t>
            </a:r>
            <a:r>
              <a:rPr lang="tr-TR" sz="1800" dirty="0">
                <a:effectLst/>
                <a:latin typeface="AGaramondPro"/>
              </a:rPr>
              <a:t>, aile </a:t>
            </a:r>
            <a:r>
              <a:rPr lang="tr-TR" sz="1800" dirty="0" err="1">
                <a:effectLst/>
                <a:latin typeface="AGaramondPro"/>
              </a:rPr>
              <a:t>içerisinde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birçok</a:t>
            </a:r>
            <a:r>
              <a:rPr lang="tr-TR" sz="1800" dirty="0">
                <a:effectLst/>
                <a:latin typeface="AGaramondPro"/>
              </a:rPr>
              <a:t> dengenin yeniden </a:t>
            </a:r>
            <a:r>
              <a:rPr lang="tr-TR" sz="1800" dirty="0" err="1">
                <a:effectLst/>
                <a:latin typeface="AGaramondPro"/>
              </a:rPr>
              <a:t>oluşturulmasını</a:t>
            </a:r>
            <a:r>
              <a:rPr lang="tr-TR" sz="1800" dirty="0">
                <a:effectLst/>
                <a:latin typeface="AGaramondPro"/>
              </a:rPr>
              <a:t> gerektirir. </a:t>
            </a:r>
          </a:p>
          <a:p>
            <a:r>
              <a:rPr lang="tr-TR" sz="1800" dirty="0">
                <a:effectLst/>
                <a:latin typeface="AGaramondPro"/>
              </a:rPr>
              <a:t>Kadınların ailedeki rollerinin ve konumlarının </a:t>
            </a:r>
            <a:r>
              <a:rPr lang="tr-TR" sz="1800" dirty="0" err="1">
                <a:effectLst/>
                <a:latin typeface="AGaramondPro"/>
              </a:rPr>
              <a:t>değişmesi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kültürel</a:t>
            </a:r>
            <a:r>
              <a:rPr lang="tr-TR" sz="1800" dirty="0">
                <a:effectLst/>
                <a:latin typeface="AGaramondPro"/>
              </a:rPr>
              <a:t> kodların ve geleneklerin sorgulanmasının sonucu ortaya </a:t>
            </a:r>
            <a:r>
              <a:rPr lang="tr-TR" sz="1800" dirty="0" err="1">
                <a:effectLst/>
                <a:latin typeface="AGaramondPro"/>
              </a:rPr>
              <a:t>çıkar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Genis</a:t>
            </a:r>
            <a:r>
              <a:rPr lang="tr-TR" sz="1800" dirty="0">
                <a:effectLst/>
                <a:latin typeface="AGaramondPro"/>
              </a:rPr>
              <a:t>̧ aileden </a:t>
            </a:r>
            <a:r>
              <a:rPr lang="tr-TR" sz="1800" dirty="0" err="1">
                <a:effectLst/>
                <a:latin typeface="AGaramondPro"/>
              </a:rPr>
              <a:t>çekirdek</a:t>
            </a:r>
            <a:r>
              <a:rPr lang="tr-TR" sz="1800" dirty="0">
                <a:effectLst/>
                <a:latin typeface="AGaramondPro"/>
              </a:rPr>
              <a:t> aileye </a:t>
            </a:r>
            <a:r>
              <a:rPr lang="tr-TR" sz="1800" dirty="0" err="1">
                <a:effectLst/>
                <a:latin typeface="AGaramondPro"/>
              </a:rPr>
              <a:t>geçis</a:t>
            </a:r>
            <a:r>
              <a:rPr lang="tr-TR" sz="1800" dirty="0">
                <a:effectLst/>
                <a:latin typeface="AGaramondPro"/>
              </a:rPr>
              <a:t>̧ ile birlikte </a:t>
            </a:r>
            <a:r>
              <a:rPr lang="tr-TR" sz="1800" dirty="0" err="1">
                <a:effectLst/>
                <a:latin typeface="AGaramondPro"/>
              </a:rPr>
              <a:t>kültürel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değişimler</a:t>
            </a:r>
            <a:r>
              <a:rPr lang="tr-TR" sz="1800" dirty="0">
                <a:effectLst/>
                <a:latin typeface="AGaramondPro"/>
              </a:rPr>
              <a:t> de </a:t>
            </a:r>
            <a:r>
              <a:rPr lang="tr-TR" sz="1800" dirty="0" err="1">
                <a:effectLst/>
                <a:latin typeface="AGaramondPro"/>
              </a:rPr>
              <a:t>yaşanmıştır</a:t>
            </a:r>
            <a:r>
              <a:rPr lang="tr-TR" sz="1800" dirty="0">
                <a:effectLst/>
                <a:latin typeface="AGaramondPro"/>
              </a:rPr>
              <a:t>. </a:t>
            </a:r>
            <a:r>
              <a:rPr lang="tr-TR" sz="1800" dirty="0" err="1">
                <a:effectLst/>
                <a:latin typeface="AGaramondPro"/>
              </a:rPr>
              <a:t>Çekirdek</a:t>
            </a:r>
            <a:r>
              <a:rPr lang="tr-TR" sz="1800" dirty="0">
                <a:effectLst/>
                <a:latin typeface="AGaramondPro"/>
              </a:rPr>
              <a:t> aileler aynı zamanda aile </a:t>
            </a:r>
            <a:r>
              <a:rPr lang="tr-TR" sz="1800" dirty="0" err="1">
                <a:effectLst/>
                <a:latin typeface="AGaramondPro"/>
              </a:rPr>
              <a:t>üyelerinin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işgücu</a:t>
            </a:r>
            <a:r>
              <a:rPr lang="tr-TR" sz="1800" dirty="0">
                <a:effectLst/>
                <a:latin typeface="AGaramondPro"/>
              </a:rPr>
              <a:t>̈ piyasasına katılımının </a:t>
            </a:r>
            <a:r>
              <a:rPr lang="tr-TR" sz="1800" dirty="0" err="1">
                <a:effectLst/>
                <a:latin typeface="AGaramondPro"/>
              </a:rPr>
              <a:t>yüksek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olduğu</a:t>
            </a:r>
            <a:r>
              <a:rPr lang="tr-TR" sz="1800" dirty="0">
                <a:effectLst/>
                <a:latin typeface="AGaramondPro"/>
              </a:rPr>
              <a:t> ailelerdir. </a:t>
            </a:r>
          </a:p>
          <a:p>
            <a:r>
              <a:rPr lang="tr-TR" sz="1800" dirty="0">
                <a:effectLst/>
                <a:latin typeface="AGaramondPro"/>
              </a:rPr>
              <a:t>Kadının </a:t>
            </a:r>
            <a:r>
              <a:rPr lang="tr-TR" sz="1800" dirty="0" err="1">
                <a:effectLst/>
                <a:latin typeface="AGaramondPro"/>
              </a:rPr>
              <a:t>işgücu</a:t>
            </a:r>
            <a:r>
              <a:rPr lang="tr-TR" sz="1800" dirty="0">
                <a:effectLst/>
                <a:latin typeface="AGaramondPro"/>
              </a:rPr>
              <a:t>̈ piyasasına katılımı, aile </a:t>
            </a:r>
            <a:r>
              <a:rPr lang="tr-TR" sz="1800" dirty="0" err="1">
                <a:effectLst/>
                <a:latin typeface="AGaramondPro"/>
              </a:rPr>
              <a:t>içindeki</a:t>
            </a:r>
            <a:r>
              <a:rPr lang="tr-TR" sz="1800" dirty="0">
                <a:effectLst/>
                <a:latin typeface="AGaramondPro"/>
              </a:rPr>
              <a:t> rol </a:t>
            </a:r>
            <a:r>
              <a:rPr lang="tr-TR" sz="1800" dirty="0" err="1">
                <a:effectLst/>
                <a:latin typeface="AGaramondPro"/>
              </a:rPr>
              <a:t>dağılımını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güc</a:t>
            </a:r>
            <a:r>
              <a:rPr lang="tr-TR" sz="1800" dirty="0">
                <a:effectLst/>
                <a:latin typeface="AGaramondPro"/>
              </a:rPr>
              <a:t>̧ </a:t>
            </a:r>
            <a:r>
              <a:rPr lang="tr-TR" sz="1800" dirty="0" err="1">
                <a:effectLst/>
                <a:latin typeface="AGaramondPro"/>
              </a:rPr>
              <a:t>ilişkilerini</a:t>
            </a:r>
            <a:r>
              <a:rPr lang="tr-TR" sz="1800" dirty="0">
                <a:effectLst/>
                <a:latin typeface="AGaramondPro"/>
              </a:rPr>
              <a:t> derinden </a:t>
            </a:r>
            <a:r>
              <a:rPr lang="tr-TR" sz="1800" dirty="0" err="1">
                <a:effectLst/>
                <a:latin typeface="AGaramondPro"/>
              </a:rPr>
              <a:t>etkilenmiştir</a:t>
            </a:r>
            <a:r>
              <a:rPr lang="tr-TR" sz="1800" dirty="0">
                <a:effectLst/>
                <a:latin typeface="AGaramondPro"/>
              </a:rPr>
              <a:t>. Aile </a:t>
            </a:r>
            <a:r>
              <a:rPr lang="tr-TR" sz="1800" dirty="0" err="1">
                <a:effectLst/>
                <a:latin typeface="AGaramondPro"/>
              </a:rPr>
              <a:t>içindeki</a:t>
            </a:r>
            <a:r>
              <a:rPr lang="tr-TR" sz="1800" dirty="0">
                <a:effectLst/>
                <a:latin typeface="AGaramondPro"/>
              </a:rPr>
              <a:t> roller yeniden </a:t>
            </a:r>
            <a:r>
              <a:rPr lang="tr-TR" sz="1800" dirty="0" err="1">
                <a:effectLst/>
                <a:latin typeface="AGaramondPro"/>
              </a:rPr>
              <a:t>düzenlenmis</a:t>
            </a:r>
            <a:r>
              <a:rPr lang="tr-TR" sz="1800" dirty="0">
                <a:effectLst/>
                <a:latin typeface="AGaramondPro"/>
              </a:rPr>
              <a:t>̧, geleneksel toplumda kadının yapması gerekli </a:t>
            </a:r>
            <a:r>
              <a:rPr lang="tr-TR" sz="1800" dirty="0" err="1">
                <a:effectLst/>
                <a:latin typeface="AGaramondPro"/>
              </a:rPr>
              <a:t>görülen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birçok</a:t>
            </a:r>
            <a:r>
              <a:rPr lang="tr-TR" sz="1800" dirty="0">
                <a:effectLst/>
                <a:latin typeface="AGaramondPro"/>
              </a:rPr>
              <a:t> ev </a:t>
            </a:r>
            <a:r>
              <a:rPr lang="tr-TR" sz="1800" dirty="0" err="1">
                <a:effectLst/>
                <a:latin typeface="AGaramondPro"/>
              </a:rPr>
              <a:t>işi</a:t>
            </a:r>
            <a:r>
              <a:rPr lang="tr-TR" sz="1800" dirty="0">
                <a:effectLst/>
                <a:latin typeface="AGaramondPro"/>
              </a:rPr>
              <a:t> yeniden </a:t>
            </a:r>
            <a:r>
              <a:rPr lang="tr-TR" sz="1800" dirty="0" err="1">
                <a:effectLst/>
                <a:latin typeface="AGaramondPro"/>
              </a:rPr>
              <a:t>planlanmıştır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09486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807657A-8D78-AB07-8128-88E3FC8B2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E42D44F-6870-4A1C-7F48-18C2A53C88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000" dirty="0">
                <a:effectLst/>
                <a:latin typeface="AGaramondPro"/>
              </a:rPr>
              <a:t>Geleneksel </a:t>
            </a:r>
            <a:r>
              <a:rPr lang="tr-TR" sz="2000" dirty="0" err="1">
                <a:effectLst/>
                <a:latin typeface="AGaramondPro"/>
              </a:rPr>
              <a:t>genis</a:t>
            </a:r>
            <a:r>
              <a:rPr lang="tr-TR" sz="2000" dirty="0">
                <a:effectLst/>
                <a:latin typeface="AGaramondPro"/>
              </a:rPr>
              <a:t>̧ ailede ve </a:t>
            </a:r>
            <a:r>
              <a:rPr lang="tr-TR" sz="2000" dirty="0" err="1">
                <a:effectLst/>
                <a:latin typeface="AGaramondPro"/>
              </a:rPr>
              <a:t>çekirdek</a:t>
            </a:r>
            <a:r>
              <a:rPr lang="tr-TR" sz="2000" dirty="0">
                <a:effectLst/>
                <a:latin typeface="AGaramondPro"/>
              </a:rPr>
              <a:t> ailede, kadının ev </a:t>
            </a:r>
            <a:r>
              <a:rPr lang="tr-TR" sz="2000" dirty="0" err="1">
                <a:effectLst/>
                <a:latin typeface="AGaramondPro"/>
              </a:rPr>
              <a:t>içerisinde</a:t>
            </a:r>
            <a:r>
              <a:rPr lang="tr-TR" sz="2000" dirty="0">
                <a:effectLst/>
                <a:latin typeface="AGaramondPro"/>
              </a:rPr>
              <a:t> belli bir </a:t>
            </a:r>
            <a:r>
              <a:rPr lang="tr-TR" sz="2000" dirty="0" err="1">
                <a:effectLst/>
                <a:latin typeface="AGaramondPro"/>
              </a:rPr>
              <a:t>rolu</a:t>
            </a:r>
            <a:r>
              <a:rPr lang="tr-TR" sz="2000" dirty="0">
                <a:effectLst/>
                <a:latin typeface="AGaramondPro"/>
              </a:rPr>
              <a:t>̈ vardır. Bu roller </a:t>
            </a:r>
            <a:r>
              <a:rPr lang="tr-TR" sz="2000" dirty="0" err="1">
                <a:effectLst/>
                <a:latin typeface="AGaramondPro"/>
              </a:rPr>
              <a:t>kültürel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değerlerle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şekillenir</a:t>
            </a:r>
            <a:r>
              <a:rPr lang="tr-TR" sz="2000" dirty="0">
                <a:effectLst/>
                <a:latin typeface="AGaramondPro"/>
              </a:rPr>
              <a:t> ve nesilden </a:t>
            </a:r>
            <a:r>
              <a:rPr lang="tr-TR" sz="2000" dirty="0" err="1">
                <a:effectLst/>
                <a:latin typeface="AGaramondPro"/>
              </a:rPr>
              <a:t>nesile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aktarılmıştır</a:t>
            </a:r>
            <a:r>
              <a:rPr lang="tr-TR" sz="2000" dirty="0">
                <a:effectLst/>
                <a:latin typeface="AGaramondPro"/>
              </a:rPr>
              <a:t>. </a:t>
            </a:r>
          </a:p>
          <a:p>
            <a:r>
              <a:rPr lang="tr-TR" sz="2000" dirty="0">
                <a:effectLst/>
                <a:latin typeface="AGaramondPro"/>
              </a:rPr>
              <a:t>Kadınlar, ev </a:t>
            </a:r>
            <a:r>
              <a:rPr lang="tr-TR" sz="2000" dirty="0" err="1">
                <a:effectLst/>
                <a:latin typeface="AGaramondPro"/>
              </a:rPr>
              <a:t>işlerinden</a:t>
            </a:r>
            <a:r>
              <a:rPr lang="tr-TR" sz="2000" dirty="0">
                <a:effectLst/>
                <a:latin typeface="AGaramondPro"/>
              </a:rPr>
              <a:t>, </a:t>
            </a:r>
            <a:r>
              <a:rPr lang="tr-TR" sz="2000" dirty="0" err="1">
                <a:effectLst/>
                <a:latin typeface="AGaramondPro"/>
              </a:rPr>
              <a:t>çocukların</a:t>
            </a:r>
            <a:r>
              <a:rPr lang="tr-TR" sz="2000" dirty="0">
                <a:effectLst/>
                <a:latin typeface="AGaramondPro"/>
              </a:rPr>
              <a:t>, </a:t>
            </a:r>
            <a:r>
              <a:rPr lang="tr-TR" sz="2000" dirty="0" err="1">
                <a:effectLst/>
                <a:latin typeface="AGaramondPro"/>
              </a:rPr>
              <a:t>yaşlıların</a:t>
            </a:r>
            <a:r>
              <a:rPr lang="tr-TR" sz="2000" dirty="0">
                <a:effectLst/>
                <a:latin typeface="AGaramondPro"/>
              </a:rPr>
              <a:t>, hastaların bakımından sorumlu olarak </a:t>
            </a:r>
            <a:r>
              <a:rPr lang="tr-TR" sz="2000" dirty="0" err="1">
                <a:effectLst/>
                <a:latin typeface="AGaramondPro"/>
              </a:rPr>
              <a:t>görülmektedir</a:t>
            </a:r>
            <a:r>
              <a:rPr lang="tr-TR" sz="2000" dirty="0">
                <a:effectLst/>
                <a:latin typeface="AGaramondPro"/>
              </a:rPr>
              <a:t>. </a:t>
            </a:r>
          </a:p>
          <a:p>
            <a:r>
              <a:rPr lang="tr-TR" sz="2000" dirty="0">
                <a:effectLst/>
                <a:latin typeface="AGaramondPro"/>
              </a:rPr>
              <a:t>Zaman </a:t>
            </a:r>
            <a:r>
              <a:rPr lang="tr-TR" sz="2000" dirty="0" err="1">
                <a:effectLst/>
                <a:latin typeface="AGaramondPro"/>
              </a:rPr>
              <a:t>içerisinde</a:t>
            </a:r>
            <a:r>
              <a:rPr lang="tr-TR" sz="2000" dirty="0">
                <a:effectLst/>
                <a:latin typeface="AGaramondPro"/>
              </a:rPr>
              <a:t> bu rollere bir </a:t>
            </a:r>
            <a:r>
              <a:rPr lang="tr-TR" sz="2000" dirty="0" err="1">
                <a:effectLst/>
                <a:latin typeface="AGaramondPro"/>
              </a:rPr>
              <a:t>karşı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çıkıs</a:t>
            </a:r>
            <a:r>
              <a:rPr lang="tr-TR" sz="2000" dirty="0">
                <a:effectLst/>
                <a:latin typeface="AGaramondPro"/>
              </a:rPr>
              <a:t>̧ </a:t>
            </a:r>
            <a:r>
              <a:rPr lang="tr-TR" sz="2000" dirty="0" err="1">
                <a:effectLst/>
                <a:latin typeface="AGaramondPro"/>
              </a:rPr>
              <a:t>gelişmiştir</a:t>
            </a:r>
            <a:r>
              <a:rPr lang="tr-TR" sz="2000" dirty="0">
                <a:effectLst/>
                <a:latin typeface="AGaramondPro"/>
              </a:rPr>
              <a:t>. </a:t>
            </a:r>
            <a:r>
              <a:rPr lang="tr-TR" sz="2000" dirty="0" err="1">
                <a:effectLst/>
                <a:latin typeface="AGaramondPro"/>
              </a:rPr>
              <a:t>Çünku</a:t>
            </a:r>
            <a:r>
              <a:rPr lang="tr-TR" sz="2000" dirty="0">
                <a:effectLst/>
                <a:latin typeface="AGaramondPro"/>
              </a:rPr>
              <a:t>̈ kadınlara </a:t>
            </a:r>
            <a:r>
              <a:rPr lang="tr-TR" sz="2000" dirty="0" err="1">
                <a:effectLst/>
                <a:latin typeface="AGaramondPro"/>
              </a:rPr>
              <a:t>yüklenen</a:t>
            </a:r>
            <a:r>
              <a:rPr lang="tr-TR" sz="2000" dirty="0">
                <a:effectLst/>
                <a:latin typeface="AGaramondPro"/>
              </a:rPr>
              <a:t> bu </a:t>
            </a:r>
            <a:r>
              <a:rPr lang="tr-TR" sz="2000" dirty="0" err="1">
                <a:effectLst/>
                <a:latin typeface="AGaramondPro"/>
              </a:rPr>
              <a:t>işler</a:t>
            </a:r>
            <a:r>
              <a:rPr lang="tr-TR" sz="2000" dirty="0">
                <a:effectLst/>
                <a:latin typeface="AGaramondPro"/>
              </a:rPr>
              <a:t>, kadınların </a:t>
            </a:r>
            <a:r>
              <a:rPr lang="tr-TR" sz="2000" dirty="0" err="1">
                <a:effectLst/>
                <a:latin typeface="AGaramondPro"/>
              </a:rPr>
              <a:t>bağımsız</a:t>
            </a:r>
            <a:r>
              <a:rPr lang="tr-TR" sz="2000" dirty="0">
                <a:effectLst/>
                <a:latin typeface="AGaramondPro"/>
              </a:rPr>
              <a:t> bir iş </a:t>
            </a:r>
            <a:r>
              <a:rPr lang="tr-TR" sz="2000" dirty="0" err="1">
                <a:effectLst/>
                <a:latin typeface="AGaramondPro"/>
              </a:rPr>
              <a:t>yaşamlarının</a:t>
            </a:r>
            <a:r>
              <a:rPr lang="tr-TR" sz="2000" dirty="0">
                <a:effectLst/>
                <a:latin typeface="AGaramondPro"/>
              </a:rPr>
              <a:t> ve gelirlerinin olmasını </a:t>
            </a:r>
            <a:r>
              <a:rPr lang="tr-TR" sz="2000" dirty="0" err="1">
                <a:effectLst/>
                <a:latin typeface="AGaramondPro"/>
              </a:rPr>
              <a:t>sağlayan</a:t>
            </a:r>
            <a:r>
              <a:rPr lang="tr-TR" sz="2000" dirty="0">
                <a:effectLst/>
                <a:latin typeface="AGaramondPro"/>
              </a:rPr>
              <a:t> ve </a:t>
            </a:r>
            <a:r>
              <a:rPr lang="tr-TR" sz="2000" dirty="0" err="1">
                <a:effectLst/>
                <a:latin typeface="AGaramondPro"/>
              </a:rPr>
              <a:t>gelişimini</a:t>
            </a:r>
            <a:r>
              <a:rPr lang="tr-TR" sz="2000" dirty="0">
                <a:effectLst/>
                <a:latin typeface="AGaramondPro"/>
              </a:rPr>
              <a:t> engelleyen unsurlardır.</a:t>
            </a:r>
          </a:p>
          <a:p>
            <a:r>
              <a:rPr lang="tr-TR" sz="2000" dirty="0">
                <a:effectLst/>
                <a:latin typeface="AGaramondPro"/>
              </a:rPr>
              <a:t>Kadınların aile </a:t>
            </a:r>
            <a:r>
              <a:rPr lang="tr-TR" sz="2000" dirty="0" err="1">
                <a:effectLst/>
                <a:latin typeface="AGaramondPro"/>
              </a:rPr>
              <a:t>içerisindeki</a:t>
            </a:r>
            <a:r>
              <a:rPr lang="tr-TR" sz="2000" dirty="0">
                <a:effectLst/>
                <a:latin typeface="AGaramondPro"/>
              </a:rPr>
              <a:t> geleneksel rollere ve </a:t>
            </a:r>
            <a:r>
              <a:rPr lang="tr-TR" sz="2000" dirty="0" err="1">
                <a:effectLst/>
                <a:latin typeface="AGaramondPro"/>
              </a:rPr>
              <a:t>ilişkilere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karşı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çıkışlarının</a:t>
            </a:r>
            <a:r>
              <a:rPr lang="tr-TR" sz="2000" dirty="0">
                <a:effectLst/>
                <a:latin typeface="AGaramondPro"/>
              </a:rPr>
              <a:t> ikinci nedeni ise aile geleneklerinin ve </a:t>
            </a:r>
            <a:r>
              <a:rPr lang="tr-TR" sz="2000" dirty="0" err="1">
                <a:effectLst/>
                <a:latin typeface="AGaramondPro"/>
              </a:rPr>
              <a:t>ilişkilerinin</a:t>
            </a:r>
            <a:r>
              <a:rPr lang="tr-TR" sz="2000" dirty="0">
                <a:effectLst/>
                <a:latin typeface="AGaramondPro"/>
              </a:rPr>
              <a:t> ataerkil olmasıdır. (</a:t>
            </a:r>
            <a:r>
              <a:rPr lang="tr-TR" sz="2000" dirty="0" err="1">
                <a:effectLst/>
                <a:latin typeface="AGaramondPro"/>
              </a:rPr>
              <a:t>Kağıtçıbaşı</a:t>
            </a:r>
            <a:r>
              <a:rPr lang="tr-TR" sz="2000" dirty="0">
                <a:effectLst/>
                <a:latin typeface="AGaramondPro"/>
              </a:rPr>
              <a:t>, 1982; </a:t>
            </a:r>
            <a:r>
              <a:rPr lang="tr-TR" sz="2000" dirty="0" err="1">
                <a:effectLst/>
                <a:latin typeface="AGaramondPro"/>
              </a:rPr>
              <a:t>Kandiyoti</a:t>
            </a:r>
            <a:r>
              <a:rPr lang="tr-TR" sz="2000" dirty="0">
                <a:effectLst/>
                <a:latin typeface="AGaramondPro"/>
              </a:rPr>
              <a:t>, 1988; Sunar ve </a:t>
            </a:r>
            <a:r>
              <a:rPr lang="tr-TR" sz="2000" dirty="0" err="1">
                <a:effectLst/>
                <a:latin typeface="AGaramondPro"/>
              </a:rPr>
              <a:t>Fişek</a:t>
            </a:r>
            <a:r>
              <a:rPr lang="tr-TR" sz="2000" dirty="0">
                <a:effectLst/>
                <a:latin typeface="AGaramondPro"/>
              </a:rPr>
              <a:t>, 2005).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8392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30AA16-B605-DF87-59D4-D1DC7382E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AC73360-4206-EF02-E2BD-73E39D066C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076447"/>
            <a:ext cx="10178322" cy="4803146"/>
          </a:xfrm>
        </p:spPr>
        <p:txBody>
          <a:bodyPr>
            <a:normAutofit/>
          </a:bodyPr>
          <a:lstStyle/>
          <a:p>
            <a:r>
              <a:rPr lang="tr-TR" sz="1800" dirty="0" err="1">
                <a:effectLst/>
                <a:latin typeface="AGaramondPro"/>
              </a:rPr>
              <a:t>Türkiye’deki</a:t>
            </a:r>
            <a:r>
              <a:rPr lang="tr-TR" sz="1800" dirty="0">
                <a:effectLst/>
                <a:latin typeface="AGaramondPro"/>
              </a:rPr>
              <a:t> aile yapısının </a:t>
            </a:r>
            <a:r>
              <a:rPr lang="tr-TR" sz="1800" dirty="0" err="1">
                <a:effectLst/>
                <a:latin typeface="AGaramondPro"/>
              </a:rPr>
              <a:t>hâla</a:t>
            </a:r>
            <a:r>
              <a:rPr lang="tr-TR" sz="1800" dirty="0">
                <a:effectLst/>
                <a:latin typeface="AGaramondPro"/>
              </a:rPr>
              <a:t>̂ “geleneksel, otorite ve ataerkil” (Sunar ve </a:t>
            </a:r>
            <a:r>
              <a:rPr lang="tr-TR" sz="1800" dirty="0" err="1">
                <a:effectLst/>
                <a:latin typeface="AGaramondPro"/>
              </a:rPr>
              <a:t>Fişek</a:t>
            </a:r>
            <a:r>
              <a:rPr lang="tr-TR" sz="1800" dirty="0">
                <a:effectLst/>
                <a:latin typeface="AGaramondPro"/>
              </a:rPr>
              <a:t>, 2005: 4) olarak ta- </a:t>
            </a:r>
            <a:r>
              <a:rPr lang="tr-TR" sz="1800" dirty="0" err="1">
                <a:effectLst/>
                <a:latin typeface="AGaramondPro"/>
              </a:rPr>
              <a:t>nımlanabilmesine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rağmen</a:t>
            </a:r>
            <a:r>
              <a:rPr lang="tr-TR" sz="1800" dirty="0">
                <a:effectLst/>
                <a:latin typeface="AGaramondPro"/>
              </a:rPr>
              <a:t> aile </a:t>
            </a:r>
            <a:r>
              <a:rPr lang="tr-TR" sz="1800" dirty="0" err="1">
                <a:effectLst/>
                <a:latin typeface="AGaramondPro"/>
              </a:rPr>
              <a:t>ilişkileri</a:t>
            </a:r>
            <a:r>
              <a:rPr lang="tr-TR" sz="1800" dirty="0">
                <a:effectLst/>
                <a:latin typeface="AGaramondPro"/>
              </a:rPr>
              <a:t> ve yapısında zaman </a:t>
            </a:r>
            <a:r>
              <a:rPr lang="tr-TR" sz="1800" dirty="0" err="1">
                <a:effectLst/>
                <a:latin typeface="AGaramondPro"/>
              </a:rPr>
              <a:t>içerisinde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büyük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değişimler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yaşanmıştır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Bu </a:t>
            </a:r>
            <a:r>
              <a:rPr lang="tr-TR" sz="1800" dirty="0" err="1">
                <a:effectLst/>
                <a:latin typeface="AGaramondPro"/>
              </a:rPr>
              <a:t>değişimin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başlıca</a:t>
            </a:r>
            <a:r>
              <a:rPr lang="tr-TR" sz="1800" dirty="0">
                <a:effectLst/>
                <a:latin typeface="AGaramondPro"/>
              </a:rPr>
              <a:t> nedenleri </a:t>
            </a:r>
            <a:r>
              <a:rPr lang="tr-TR" sz="1800" dirty="0" err="1">
                <a:effectLst/>
                <a:latin typeface="AGaramondPro"/>
              </a:rPr>
              <a:t>Türkiye’nin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yaşadığı</a:t>
            </a:r>
            <a:r>
              <a:rPr lang="tr-TR" sz="1800" dirty="0">
                <a:effectLst/>
                <a:latin typeface="AGaramondPro"/>
              </a:rPr>
              <a:t> hızlı </a:t>
            </a:r>
            <a:r>
              <a:rPr lang="tr-TR" sz="1800" dirty="0" err="1">
                <a:effectLst/>
                <a:latin typeface="AGaramondPro"/>
              </a:rPr>
              <a:t>kentleşme</a:t>
            </a:r>
            <a:r>
              <a:rPr lang="tr-TR" sz="1800" dirty="0">
                <a:effectLst/>
                <a:latin typeface="AGaramondPro"/>
              </a:rPr>
              <a:t>, kırsal toplum yapısından kentsel yapıya </a:t>
            </a:r>
            <a:r>
              <a:rPr lang="tr-TR" sz="1800" dirty="0" err="1">
                <a:effectLst/>
                <a:latin typeface="AGaramondPro"/>
              </a:rPr>
              <a:t>doğru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yaşanan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değişimlerdir</a:t>
            </a:r>
            <a:r>
              <a:rPr lang="tr-TR" sz="1800" dirty="0">
                <a:latin typeface="AGaramondPro"/>
              </a:rPr>
              <a:t>.</a:t>
            </a:r>
          </a:p>
          <a:p>
            <a:r>
              <a:rPr lang="tr-TR" sz="1800" dirty="0">
                <a:effectLst/>
                <a:latin typeface="AGaramondPro"/>
              </a:rPr>
              <a:t>Bu </a:t>
            </a:r>
            <a:r>
              <a:rPr lang="tr-TR" sz="1800" dirty="0" err="1">
                <a:effectLst/>
                <a:latin typeface="AGaramondPro"/>
              </a:rPr>
              <a:t>geçis</a:t>
            </a:r>
            <a:r>
              <a:rPr lang="tr-TR" sz="1800" dirty="0">
                <a:effectLst/>
                <a:latin typeface="AGaramondPro"/>
              </a:rPr>
              <a:t>̧ ekonomik ve sosyal yapıda </a:t>
            </a:r>
            <a:r>
              <a:rPr lang="tr-TR" sz="1800" dirty="0" err="1">
                <a:effectLst/>
                <a:latin typeface="AGaramondPro"/>
              </a:rPr>
              <a:t>büyük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değişimlere</a:t>
            </a:r>
            <a:r>
              <a:rPr lang="tr-TR" sz="1800" dirty="0">
                <a:effectLst/>
                <a:latin typeface="AGaramondPro"/>
              </a:rPr>
              <a:t> neden </a:t>
            </a:r>
            <a:r>
              <a:rPr lang="tr-TR" sz="1800" dirty="0" err="1">
                <a:effectLst/>
                <a:latin typeface="AGaramondPro"/>
              </a:rPr>
              <a:t>olmuştur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Kırdan kente </a:t>
            </a:r>
            <a:r>
              <a:rPr lang="tr-TR" sz="1800" dirty="0" err="1">
                <a:effectLst/>
                <a:latin typeface="AGaramondPro"/>
              </a:rPr>
              <a:t>göc</a:t>
            </a:r>
            <a:r>
              <a:rPr lang="tr-TR" sz="1800" dirty="0">
                <a:effectLst/>
                <a:latin typeface="AGaramondPro"/>
              </a:rPr>
              <a:t>̧, kadınların tarım </a:t>
            </a:r>
            <a:r>
              <a:rPr lang="tr-TR" sz="1800" dirty="0" err="1">
                <a:effectLst/>
                <a:latin typeface="AGaramondPro"/>
              </a:rPr>
              <a:t>dışı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işlerde</a:t>
            </a:r>
            <a:r>
              <a:rPr lang="tr-TR" sz="1800" dirty="0">
                <a:effectLst/>
                <a:latin typeface="AGaramondPro"/>
              </a:rPr>
              <a:t> ve ev </a:t>
            </a:r>
            <a:r>
              <a:rPr lang="tr-TR" sz="1800" dirty="0" err="1">
                <a:effectLst/>
                <a:latin typeface="AGaramondPro"/>
              </a:rPr>
              <a:t>dışında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çalışmasını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mümkün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kılmıştır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Fakat ailedeki toplumsal cinsiyet </a:t>
            </a:r>
            <a:r>
              <a:rPr lang="tr-TR" sz="1800" dirty="0" err="1">
                <a:effectLst/>
                <a:latin typeface="AGaramondPro"/>
              </a:rPr>
              <a:t>ilişkilerine</a:t>
            </a:r>
            <a:r>
              <a:rPr lang="tr-TR" sz="1800" dirty="0">
                <a:effectLst/>
                <a:latin typeface="AGaramondPro"/>
              </a:rPr>
              <a:t> dair </a:t>
            </a:r>
            <a:r>
              <a:rPr lang="tr-TR" sz="1800" dirty="0" err="1">
                <a:effectLst/>
                <a:latin typeface="AGaramondPro"/>
              </a:rPr>
              <a:t>kültürel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değerlerin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değişme</a:t>
            </a:r>
            <a:r>
              <a:rPr lang="tr-TR" sz="1800" dirty="0">
                <a:effectLst/>
                <a:latin typeface="AGaramondPro"/>
              </a:rPr>
              <a:t> hızı, ekonomik </a:t>
            </a:r>
            <a:r>
              <a:rPr lang="tr-TR" sz="1800" dirty="0" err="1">
                <a:effectLst/>
                <a:latin typeface="AGaramondPro"/>
              </a:rPr>
              <a:t>değişimler</a:t>
            </a:r>
            <a:r>
              <a:rPr lang="tr-TR" sz="1800" dirty="0">
                <a:effectLst/>
                <a:latin typeface="AGaramondPro"/>
              </a:rPr>
              <a:t> kadar hızlı </a:t>
            </a:r>
            <a:r>
              <a:rPr lang="tr-TR" sz="1800" dirty="0" err="1">
                <a:effectLst/>
                <a:latin typeface="AGaramondPro"/>
              </a:rPr>
              <a:t>değildir</a:t>
            </a:r>
            <a:r>
              <a:rPr lang="tr-TR" sz="1800" dirty="0">
                <a:effectLst/>
                <a:latin typeface="AGaramondPro"/>
              </a:rPr>
              <a:t> (Sunar ve </a:t>
            </a:r>
            <a:r>
              <a:rPr lang="tr-TR" sz="1800" dirty="0" err="1">
                <a:effectLst/>
                <a:latin typeface="AGaramondPro"/>
              </a:rPr>
              <a:t>Fişek</a:t>
            </a:r>
            <a:r>
              <a:rPr lang="tr-TR" sz="1800" dirty="0">
                <a:effectLst/>
                <a:latin typeface="AGaramondPro"/>
              </a:rPr>
              <a:t>, 2005: 4). </a:t>
            </a:r>
          </a:p>
          <a:p>
            <a:r>
              <a:rPr lang="tr-TR" sz="1800" dirty="0" err="1">
                <a:effectLst/>
                <a:latin typeface="AGaramondPro"/>
              </a:rPr>
              <a:t>Türkiye’de</a:t>
            </a:r>
            <a:r>
              <a:rPr lang="tr-TR" sz="1800" dirty="0">
                <a:effectLst/>
                <a:latin typeface="AGaramondPro"/>
              </a:rPr>
              <a:t> ev </a:t>
            </a:r>
            <a:r>
              <a:rPr lang="tr-TR" sz="1800" dirty="0" err="1">
                <a:effectLst/>
                <a:latin typeface="AGaramondPro"/>
              </a:rPr>
              <a:t>dışında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çalışan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bağımsız</a:t>
            </a:r>
            <a:r>
              <a:rPr lang="tr-TR" sz="1800" dirty="0">
                <a:effectLst/>
                <a:latin typeface="AGaramondPro"/>
              </a:rPr>
              <a:t> gelir elde eden kadınların da ev </a:t>
            </a:r>
            <a:r>
              <a:rPr lang="tr-TR" sz="1800" dirty="0" err="1">
                <a:effectLst/>
                <a:latin typeface="AGaramondPro"/>
              </a:rPr>
              <a:t>içi</a:t>
            </a:r>
            <a:r>
              <a:rPr lang="tr-TR" sz="1800" dirty="0">
                <a:effectLst/>
                <a:latin typeface="AGaramondPro"/>
              </a:rPr>
              <a:t> sorumluluklarının devam </a:t>
            </a:r>
            <a:r>
              <a:rPr lang="tr-TR" sz="1800" dirty="0" err="1">
                <a:effectLst/>
                <a:latin typeface="AGaramondPro"/>
              </a:rPr>
              <a:t>ettiği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görülür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Bu durumda kadınlar, ev </a:t>
            </a:r>
            <a:r>
              <a:rPr lang="tr-TR" sz="1800" dirty="0" err="1">
                <a:effectLst/>
                <a:latin typeface="AGaramondPro"/>
              </a:rPr>
              <a:t>işleri</a:t>
            </a:r>
            <a:r>
              <a:rPr lang="tr-TR" sz="1800" dirty="0">
                <a:effectLst/>
                <a:latin typeface="AGaramondPro"/>
              </a:rPr>
              <a:t> yapmaya ve bakım sorumluluklarını yerine getirmeye </a:t>
            </a:r>
            <a:r>
              <a:rPr lang="tr-TR" sz="1800" dirty="0" err="1">
                <a:effectLst/>
                <a:latin typeface="AGaramondPro"/>
              </a:rPr>
              <a:t>büyük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ölçüde</a:t>
            </a:r>
            <a:r>
              <a:rPr lang="tr-TR" sz="1800" dirty="0">
                <a:effectLst/>
                <a:latin typeface="AGaramondPro"/>
              </a:rPr>
              <a:t> devam ederken </a:t>
            </a:r>
            <a:r>
              <a:rPr lang="tr-TR" sz="1800" dirty="0" err="1">
                <a:effectLst/>
                <a:latin typeface="AGaramondPro"/>
              </a:rPr>
              <a:t>ücretli</a:t>
            </a:r>
            <a:r>
              <a:rPr lang="tr-TR" sz="1800" dirty="0">
                <a:effectLst/>
                <a:latin typeface="AGaramondPro"/>
              </a:rPr>
              <a:t> bir </a:t>
            </a:r>
            <a:r>
              <a:rPr lang="tr-TR" sz="1800" dirty="0" err="1">
                <a:effectLst/>
                <a:latin typeface="AGaramondPro"/>
              </a:rPr>
              <a:t>işte</a:t>
            </a:r>
            <a:r>
              <a:rPr lang="tr-TR" sz="1800" dirty="0">
                <a:effectLst/>
                <a:latin typeface="AGaramondPro"/>
              </a:rPr>
              <a:t> de </a:t>
            </a:r>
            <a:r>
              <a:rPr lang="tr-TR" sz="1800" dirty="0" err="1">
                <a:effectLst/>
                <a:latin typeface="AGaramondPro"/>
              </a:rPr>
              <a:t>çalışırlar</a:t>
            </a:r>
            <a:r>
              <a:rPr lang="tr-TR" sz="1800" dirty="0">
                <a:effectLst/>
                <a:latin typeface="AGaramondPro"/>
              </a:rPr>
              <a:t>. Bu durum kadınların “</a:t>
            </a:r>
            <a:r>
              <a:rPr lang="tr-TR" sz="1800" dirty="0" err="1">
                <a:effectLst/>
                <a:latin typeface="AGaramondPro"/>
              </a:rPr>
              <a:t>çifte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yük”e</a:t>
            </a:r>
            <a:r>
              <a:rPr lang="tr-TR" sz="1800" dirty="0">
                <a:effectLst/>
                <a:latin typeface="AGaramondPro"/>
              </a:rPr>
              <a:t> maruz kalmalarına yol </a:t>
            </a:r>
            <a:r>
              <a:rPr lang="tr-TR" sz="1800" dirty="0" err="1">
                <a:effectLst/>
                <a:latin typeface="AGaramondPro"/>
              </a:rPr>
              <a:t>açar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Yani kadınların </a:t>
            </a:r>
            <a:r>
              <a:rPr lang="tr-TR" sz="1800" dirty="0" err="1">
                <a:effectLst/>
                <a:latin typeface="AGaramondPro"/>
              </a:rPr>
              <a:t>ücretli</a:t>
            </a:r>
            <a:r>
              <a:rPr lang="tr-TR" sz="1800" dirty="0">
                <a:effectLst/>
                <a:latin typeface="AGaramondPro"/>
              </a:rPr>
              <a:t> bir </a:t>
            </a:r>
            <a:r>
              <a:rPr lang="tr-TR" sz="1800" dirty="0" err="1">
                <a:effectLst/>
                <a:latin typeface="AGaramondPro"/>
              </a:rPr>
              <a:t>işte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çalışırken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diğer</a:t>
            </a:r>
            <a:r>
              <a:rPr lang="tr-TR" sz="1800" dirty="0">
                <a:effectLst/>
                <a:latin typeface="AGaramondPro"/>
              </a:rPr>
              <a:t> yandan ev </a:t>
            </a:r>
            <a:r>
              <a:rPr lang="tr-TR" sz="1800" dirty="0" err="1">
                <a:effectLst/>
                <a:latin typeface="AGaramondPro"/>
              </a:rPr>
              <a:t>işlerinin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yükünu</a:t>
            </a:r>
            <a:r>
              <a:rPr lang="tr-TR" sz="1800" dirty="0">
                <a:effectLst/>
                <a:latin typeface="AGaramondPro"/>
              </a:rPr>
              <a:t>̈ de </a:t>
            </a:r>
            <a:r>
              <a:rPr lang="tr-TR" sz="1800" dirty="0" err="1">
                <a:effectLst/>
                <a:latin typeface="AGaramondPro"/>
              </a:rPr>
              <a:t>taşıdıkları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görülmektedir</a:t>
            </a:r>
            <a:r>
              <a:rPr lang="tr-TR" sz="1800" dirty="0">
                <a:effectLst/>
                <a:latin typeface="AGaramondPro"/>
              </a:rPr>
              <a:t>. 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00703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57CD604-891F-F05C-072B-723AD95E1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1062CD7-3C2A-B016-6B2C-5559F51BEA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5975" y="879676"/>
            <a:ext cx="10504025" cy="5359077"/>
          </a:xfrm>
        </p:spPr>
        <p:txBody>
          <a:bodyPr>
            <a:normAutofit/>
          </a:bodyPr>
          <a:lstStyle/>
          <a:p>
            <a:r>
              <a:rPr lang="tr-TR" sz="1800" dirty="0">
                <a:effectLst/>
                <a:latin typeface="AGaramondPro"/>
              </a:rPr>
              <a:t>Ailedeki </a:t>
            </a:r>
            <a:r>
              <a:rPr lang="tr-TR" sz="1800" dirty="0" err="1">
                <a:effectLst/>
                <a:latin typeface="AGaramondPro"/>
              </a:rPr>
              <a:t>değişimin</a:t>
            </a:r>
            <a:r>
              <a:rPr lang="tr-TR" sz="1800" dirty="0">
                <a:effectLst/>
                <a:latin typeface="AGaramondPro"/>
              </a:rPr>
              <a:t> bir </a:t>
            </a:r>
            <a:r>
              <a:rPr lang="tr-TR" sz="1800" dirty="0" err="1">
                <a:effectLst/>
                <a:latin typeface="AGaramondPro"/>
              </a:rPr>
              <a:t>yönu</a:t>
            </a:r>
            <a:r>
              <a:rPr lang="tr-TR" sz="1800" dirty="0">
                <a:effectLst/>
                <a:latin typeface="AGaramondPro"/>
              </a:rPr>
              <a:t>̈ de </a:t>
            </a:r>
            <a:r>
              <a:rPr lang="tr-TR" sz="1800" dirty="0" err="1">
                <a:effectLst/>
                <a:latin typeface="AGaramondPro"/>
              </a:rPr>
              <a:t>kültürel</a:t>
            </a:r>
            <a:r>
              <a:rPr lang="tr-TR" sz="1800" dirty="0">
                <a:effectLst/>
                <a:latin typeface="AGaramondPro"/>
              </a:rPr>
              <a:t> olarak ideal kabul edilen </a:t>
            </a:r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sayısına ve </a:t>
            </a:r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yetiştirilmesine</a:t>
            </a:r>
            <a:r>
              <a:rPr lang="tr-TR" sz="1800" dirty="0">
                <a:effectLst/>
                <a:latin typeface="AGaramondPro"/>
              </a:rPr>
              <a:t> nasıl </a:t>
            </a:r>
            <a:r>
              <a:rPr lang="tr-TR" sz="1800" dirty="0" err="1">
                <a:effectLst/>
                <a:latin typeface="AGaramondPro"/>
              </a:rPr>
              <a:t>yaklaşıldığı</a:t>
            </a:r>
            <a:r>
              <a:rPr lang="tr-TR" sz="1800" dirty="0">
                <a:effectLst/>
                <a:latin typeface="AGaramondPro"/>
              </a:rPr>
              <a:t> ile ilgilidir. </a:t>
            </a:r>
          </a:p>
          <a:p>
            <a:r>
              <a:rPr lang="tr-TR" sz="1800" dirty="0" err="1">
                <a:effectLst/>
                <a:latin typeface="AGaramondPro"/>
              </a:rPr>
              <a:t>Günümüzde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çocuksuz</a:t>
            </a:r>
            <a:r>
              <a:rPr lang="tr-TR" sz="1800" dirty="0">
                <a:effectLst/>
                <a:latin typeface="AGaramondPro"/>
              </a:rPr>
              <a:t> aileler </a:t>
            </a:r>
            <a:r>
              <a:rPr lang="tr-TR" sz="1800" dirty="0" err="1">
                <a:effectLst/>
                <a:latin typeface="AGaramondPro"/>
              </a:rPr>
              <a:t>yaygınlaşmakta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çocuklu</a:t>
            </a:r>
            <a:r>
              <a:rPr lang="tr-TR" sz="1800" dirty="0">
                <a:effectLst/>
                <a:latin typeface="AGaramondPro"/>
              </a:rPr>
              <a:t> olan aileler ise </a:t>
            </a:r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merkezli bir </a:t>
            </a:r>
            <a:r>
              <a:rPr lang="tr-TR" sz="1800" dirty="0" err="1">
                <a:effectLst/>
                <a:latin typeface="AGaramondPro"/>
              </a:rPr>
              <a:t>hâl</a:t>
            </a:r>
            <a:r>
              <a:rPr lang="tr-TR" sz="1800" dirty="0">
                <a:effectLst/>
                <a:latin typeface="AGaramondPro"/>
              </a:rPr>
              <a:t> almaktadır. </a:t>
            </a:r>
          </a:p>
          <a:p>
            <a:r>
              <a:rPr lang="tr-TR" sz="1800" dirty="0">
                <a:effectLst/>
                <a:latin typeface="AGaramondPro"/>
              </a:rPr>
              <a:t>Ailelerde </a:t>
            </a:r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sayısı azalırken </a:t>
            </a:r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sağlanacak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eği-im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sağlık</a:t>
            </a:r>
            <a:r>
              <a:rPr lang="tr-TR" sz="1800" dirty="0">
                <a:effectLst/>
                <a:latin typeface="AGaramondPro"/>
              </a:rPr>
              <a:t> gibi </a:t>
            </a:r>
            <a:r>
              <a:rPr lang="tr-TR" sz="1800" dirty="0" err="1">
                <a:effectLst/>
                <a:latin typeface="AGaramondPro"/>
              </a:rPr>
              <a:t>imkânlara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erişim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önem</a:t>
            </a:r>
            <a:r>
              <a:rPr lang="tr-TR" sz="1800" dirty="0">
                <a:effectLst/>
                <a:latin typeface="AGaramondPro"/>
              </a:rPr>
              <a:t> kazanmakta ve gelecek kaygısı belirleyici olmaktadır (</a:t>
            </a:r>
            <a:r>
              <a:rPr lang="tr-TR" sz="1800" dirty="0" err="1">
                <a:effectLst/>
                <a:latin typeface="AGaramondPro"/>
              </a:rPr>
              <a:t>Dündar</a:t>
            </a:r>
            <a:r>
              <a:rPr lang="tr-TR" sz="1800" dirty="0">
                <a:effectLst/>
                <a:latin typeface="AGaramondPro"/>
              </a:rPr>
              <a:t>, 2012: 52). </a:t>
            </a:r>
            <a:endParaRPr lang="tr-TR" dirty="0"/>
          </a:p>
          <a:p>
            <a:r>
              <a:rPr lang="tr-TR" sz="1800" dirty="0">
                <a:effectLst/>
                <a:latin typeface="AGaramondPro"/>
              </a:rPr>
              <a:t>Ailelerde </a:t>
            </a:r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yetiştirilmesi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sahibi olma motivasyonlarında farklılıklar </a:t>
            </a:r>
            <a:r>
              <a:rPr lang="tr-TR" sz="1800" dirty="0" err="1">
                <a:effectLst/>
                <a:latin typeface="AGaramondPro"/>
              </a:rPr>
              <a:t>söz</a:t>
            </a:r>
            <a:r>
              <a:rPr lang="tr-TR" sz="1800" dirty="0">
                <a:effectLst/>
                <a:latin typeface="AGaramondPro"/>
              </a:rPr>
              <a:t> konusudur. </a:t>
            </a:r>
          </a:p>
          <a:p>
            <a:r>
              <a:rPr lang="tr-TR" sz="1800" dirty="0">
                <a:effectLst/>
                <a:latin typeface="AGaramondPro"/>
              </a:rPr>
              <a:t>Geleneksel olarak nitelendirilebilecek </a:t>
            </a:r>
            <a:r>
              <a:rPr lang="tr-TR" sz="1800" dirty="0" err="1">
                <a:effectLst/>
                <a:latin typeface="AGaramondPro"/>
              </a:rPr>
              <a:t>düşük</a:t>
            </a:r>
            <a:r>
              <a:rPr lang="tr-TR" sz="1800" dirty="0">
                <a:effectLst/>
                <a:latin typeface="AGaramondPro"/>
              </a:rPr>
              <a:t> sosyoekonomik </a:t>
            </a:r>
            <a:r>
              <a:rPr lang="tr-TR" sz="1800" dirty="0" err="1">
                <a:effectLst/>
                <a:latin typeface="AGaramondPro"/>
              </a:rPr>
              <a:t>statüde</a:t>
            </a:r>
            <a:r>
              <a:rPr lang="tr-TR" sz="1800" dirty="0">
                <a:effectLst/>
                <a:latin typeface="AGaramondPro"/>
              </a:rPr>
              <a:t> ve kırsal ile </a:t>
            </a:r>
            <a:r>
              <a:rPr lang="tr-TR" sz="1800" dirty="0" err="1">
                <a:effectLst/>
                <a:latin typeface="AGaramondPro"/>
              </a:rPr>
              <a:t>ilişkilendirilen</a:t>
            </a:r>
            <a:r>
              <a:rPr lang="tr-TR" sz="1800" dirty="0">
                <a:effectLst/>
                <a:latin typeface="AGaramondPro"/>
              </a:rPr>
              <a:t> ailelerde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ebeveynlerden </a:t>
            </a:r>
            <a:r>
              <a:rPr lang="tr-TR" sz="1800" dirty="0" err="1">
                <a:effectLst/>
                <a:latin typeface="AGaramondPro"/>
              </a:rPr>
              <a:t>bağımsız</a:t>
            </a:r>
            <a:r>
              <a:rPr lang="tr-TR" sz="1800" dirty="0">
                <a:effectLst/>
                <a:latin typeface="AGaramondPro"/>
              </a:rPr>
              <a:t> olması arzu edilmez. Bunun temel nedeni, ebeveynlerin </a:t>
            </a:r>
            <a:r>
              <a:rPr lang="tr-TR" sz="1800" dirty="0" err="1">
                <a:effectLst/>
                <a:latin typeface="AGaramondPro"/>
              </a:rPr>
              <a:t>yaşlılıklarında</a:t>
            </a:r>
            <a:r>
              <a:rPr lang="tr-TR" sz="1800" dirty="0">
                <a:effectLst/>
                <a:latin typeface="AGaramondPro"/>
              </a:rPr>
              <a:t> bakımlarının ve materyal </a:t>
            </a:r>
            <a:r>
              <a:rPr lang="tr-TR" sz="1800" dirty="0" err="1">
                <a:effectLst/>
                <a:latin typeface="AGaramondPro"/>
              </a:rPr>
              <a:t>ihtiyaçlarının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çocukları</a:t>
            </a:r>
            <a:r>
              <a:rPr lang="tr-TR" sz="1800" dirty="0">
                <a:effectLst/>
                <a:latin typeface="AGaramondPro"/>
              </a:rPr>
              <a:t> tarafından </a:t>
            </a:r>
            <a:r>
              <a:rPr lang="tr-TR" sz="1800" dirty="0" err="1">
                <a:effectLst/>
                <a:latin typeface="AGaramondPro"/>
              </a:rPr>
              <a:t>karşılanmasını</a:t>
            </a:r>
            <a:r>
              <a:rPr lang="tr-TR" sz="1800" dirty="0">
                <a:effectLst/>
                <a:latin typeface="AGaramondPro"/>
              </a:rPr>
              <a:t> beklemeleridir. </a:t>
            </a:r>
          </a:p>
          <a:p>
            <a:r>
              <a:rPr lang="tr-TR" sz="1800" dirty="0" err="1">
                <a:effectLst/>
                <a:latin typeface="AGaramondPro"/>
              </a:rPr>
              <a:t>Özellikle</a:t>
            </a:r>
            <a:r>
              <a:rPr lang="tr-TR" sz="1800" dirty="0">
                <a:effectLst/>
                <a:latin typeface="AGaramondPro"/>
              </a:rPr>
              <a:t> Batı toplumlarında </a:t>
            </a:r>
            <a:r>
              <a:rPr lang="tr-TR" sz="1800" dirty="0" err="1">
                <a:effectLst/>
                <a:latin typeface="AGaramondPro"/>
              </a:rPr>
              <a:t>kentleşme</a:t>
            </a:r>
            <a:r>
              <a:rPr lang="tr-TR" sz="1800" dirty="0">
                <a:effectLst/>
                <a:latin typeface="AGaramondPro"/>
              </a:rPr>
              <a:t> ve sosyoekonomik </a:t>
            </a:r>
            <a:r>
              <a:rPr lang="tr-TR" sz="1800" dirty="0" err="1">
                <a:effectLst/>
                <a:latin typeface="AGaramondPro"/>
              </a:rPr>
              <a:t>gelişme</a:t>
            </a:r>
            <a:r>
              <a:rPr lang="tr-TR" sz="1800" dirty="0">
                <a:effectLst/>
                <a:latin typeface="AGaramondPro"/>
              </a:rPr>
              <a:t> ile birlikte </a:t>
            </a:r>
            <a:r>
              <a:rPr lang="tr-TR" sz="1800" dirty="0" err="1">
                <a:effectLst/>
                <a:latin typeface="AGaramondPro"/>
              </a:rPr>
              <a:t>çocuğun</a:t>
            </a:r>
            <a:r>
              <a:rPr lang="tr-TR" sz="1800" dirty="0">
                <a:effectLst/>
                <a:latin typeface="AGaramondPro"/>
              </a:rPr>
              <a:t> ekonomik katkısı, </a:t>
            </a:r>
            <a:r>
              <a:rPr lang="tr-TR" sz="1800" dirty="0" err="1">
                <a:effectLst/>
                <a:latin typeface="AGaramondPro"/>
              </a:rPr>
              <a:t>çocuğun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yetiştirilmesinin</a:t>
            </a:r>
            <a:r>
              <a:rPr lang="tr-TR" sz="1800" dirty="0">
                <a:effectLst/>
                <a:latin typeface="AGaramondPro"/>
              </a:rPr>
              <a:t> maliyetinin gerisinde </a:t>
            </a:r>
            <a:r>
              <a:rPr lang="tr-TR" sz="1800" dirty="0" err="1">
                <a:effectLst/>
                <a:latin typeface="AGaramondPro"/>
              </a:rPr>
              <a:t>kalmıs</a:t>
            </a:r>
            <a:r>
              <a:rPr lang="tr-TR" sz="1800" dirty="0">
                <a:effectLst/>
                <a:latin typeface="AGaramondPro"/>
              </a:rPr>
              <a:t>̧, ayrıca </a:t>
            </a:r>
            <a:r>
              <a:rPr lang="tr-TR" sz="1800" dirty="0" err="1">
                <a:effectLst/>
                <a:latin typeface="AGaramondPro"/>
              </a:rPr>
              <a:t>kentleşme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sosyo</a:t>
            </a:r>
            <a:r>
              <a:rPr lang="tr-TR" sz="1800" dirty="0">
                <a:effectLst/>
                <a:latin typeface="AGaramondPro"/>
              </a:rPr>
              <a:t>-ekonomik </a:t>
            </a:r>
            <a:r>
              <a:rPr lang="tr-TR" sz="1800" dirty="0" err="1">
                <a:effectLst/>
                <a:latin typeface="AGaramondPro"/>
              </a:rPr>
              <a:t>gelişme</a:t>
            </a:r>
            <a:r>
              <a:rPr lang="tr-TR" sz="1800" dirty="0">
                <a:effectLst/>
                <a:latin typeface="AGaramondPro"/>
              </a:rPr>
              <a:t> sayesinde </a:t>
            </a:r>
            <a:r>
              <a:rPr lang="tr-TR" sz="1800" dirty="0" err="1">
                <a:effectLst/>
                <a:latin typeface="AGaramondPro"/>
              </a:rPr>
              <a:t>yaşlılıkta</a:t>
            </a:r>
            <a:r>
              <a:rPr lang="tr-TR" sz="1800" dirty="0">
                <a:effectLst/>
                <a:latin typeface="AGaramondPro"/>
              </a:rPr>
              <a:t> bakım konusunda alternatifler </a:t>
            </a:r>
            <a:r>
              <a:rPr lang="tr-TR" sz="1800" dirty="0" err="1">
                <a:effectLst/>
                <a:latin typeface="AGaramondPro"/>
              </a:rPr>
              <a:t>gelişmiştir</a:t>
            </a:r>
            <a:r>
              <a:rPr lang="tr-TR" sz="1800" dirty="0">
                <a:effectLst/>
                <a:latin typeface="AGaramondPro"/>
              </a:rPr>
              <a:t>. 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54433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99EBED-C27F-DBF5-551C-77BED2642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E913781-9E34-36E8-6B77-1F45EB24C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118167"/>
            <a:ext cx="10178322" cy="3761425"/>
          </a:xfrm>
        </p:spPr>
        <p:txBody>
          <a:bodyPr/>
          <a:lstStyle/>
          <a:p>
            <a:r>
              <a:rPr lang="tr-TR" sz="1800" dirty="0">
                <a:effectLst/>
                <a:latin typeface="AGaramondPro"/>
              </a:rPr>
              <a:t>Toplumlar arasında </a:t>
            </a:r>
            <a:r>
              <a:rPr lang="tr-TR" sz="1800" dirty="0" err="1">
                <a:effectLst/>
                <a:latin typeface="AGaramondPro"/>
              </a:rPr>
              <a:t>çocuktan</a:t>
            </a:r>
            <a:r>
              <a:rPr lang="tr-TR" sz="1800" dirty="0">
                <a:effectLst/>
                <a:latin typeface="AGaramondPro"/>
              </a:rPr>
              <a:t> beklentiler ve </a:t>
            </a:r>
            <a:r>
              <a:rPr lang="tr-TR" sz="1800" dirty="0" err="1">
                <a:effectLst/>
                <a:latin typeface="AGaramondPro"/>
              </a:rPr>
              <a:t>çocuğun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yetiştirilme</a:t>
            </a:r>
            <a:r>
              <a:rPr lang="tr-TR" sz="1800" dirty="0">
                <a:effectLst/>
                <a:latin typeface="AGaramondPro"/>
              </a:rPr>
              <a:t> tarzı </a:t>
            </a:r>
            <a:r>
              <a:rPr lang="tr-TR" sz="1800" dirty="0" err="1">
                <a:effectLst/>
                <a:latin typeface="AGaramondPro"/>
              </a:rPr>
              <a:t>farklılaşır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Türkiye’de</a:t>
            </a:r>
            <a:r>
              <a:rPr lang="tr-TR" sz="1800" dirty="0">
                <a:effectLst/>
                <a:latin typeface="AGaramondPro"/>
              </a:rPr>
              <a:t>, Batı’da </a:t>
            </a:r>
            <a:r>
              <a:rPr lang="tr-TR" sz="1800" dirty="0" err="1">
                <a:effectLst/>
                <a:latin typeface="AGaramondPro"/>
              </a:rPr>
              <a:t>görülen</a:t>
            </a:r>
            <a:r>
              <a:rPr lang="tr-TR" sz="1800" dirty="0">
                <a:effectLst/>
                <a:latin typeface="AGaramondPro"/>
              </a:rPr>
              <a:t>, “otonom-ayrı” birey eksenli aile formundan farklı bir durum </a:t>
            </a:r>
            <a:r>
              <a:rPr lang="tr-TR" sz="1800" dirty="0" err="1">
                <a:effectLst/>
                <a:latin typeface="AGaramondPro"/>
              </a:rPr>
              <a:t>söz</a:t>
            </a:r>
            <a:r>
              <a:rPr lang="tr-TR" sz="1800" dirty="0">
                <a:effectLst/>
                <a:latin typeface="AGaramondPro"/>
              </a:rPr>
              <a:t> konusudur. </a:t>
            </a:r>
          </a:p>
          <a:p>
            <a:r>
              <a:rPr lang="tr-TR" sz="1800" dirty="0">
                <a:effectLst/>
                <a:latin typeface="AGaramondPro"/>
              </a:rPr>
              <a:t>Her ne kadar </a:t>
            </a:r>
            <a:r>
              <a:rPr lang="tr-TR" sz="1800" dirty="0" err="1">
                <a:effectLst/>
                <a:latin typeface="AGaramondPro"/>
              </a:rPr>
              <a:t>çocuğun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özerk</a:t>
            </a:r>
            <a:r>
              <a:rPr lang="tr-TR" sz="1800" dirty="0">
                <a:effectLst/>
                <a:latin typeface="AGaramondPro"/>
              </a:rPr>
              <a:t> hareket edebilme yetisinin </a:t>
            </a:r>
            <a:r>
              <a:rPr lang="tr-TR" sz="1800" dirty="0" err="1">
                <a:effectLst/>
                <a:latin typeface="AGaramondPro"/>
              </a:rPr>
              <a:t>gelişmesi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önemli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görülse</a:t>
            </a:r>
            <a:r>
              <a:rPr lang="tr-TR" sz="1800" dirty="0">
                <a:effectLst/>
                <a:latin typeface="AGaramondPro"/>
              </a:rPr>
              <a:t> de </a:t>
            </a:r>
            <a:r>
              <a:rPr lang="tr-TR" sz="1800" dirty="0" err="1">
                <a:effectLst/>
                <a:latin typeface="AGaramondPro"/>
              </a:rPr>
              <a:t>çocuğun</a:t>
            </a:r>
            <a:r>
              <a:rPr lang="tr-TR" sz="1800" dirty="0">
                <a:effectLst/>
                <a:latin typeface="AGaramondPro"/>
              </a:rPr>
              <a:t> aileyle </a:t>
            </a:r>
            <a:r>
              <a:rPr lang="tr-TR" sz="1800" dirty="0" err="1">
                <a:effectLst/>
                <a:latin typeface="AGaramondPro"/>
              </a:rPr>
              <a:t>bağına</a:t>
            </a:r>
            <a:r>
              <a:rPr lang="tr-TR" sz="1800" dirty="0">
                <a:effectLst/>
                <a:latin typeface="AGaramondPro"/>
              </a:rPr>
              <a:t> hala </a:t>
            </a:r>
            <a:r>
              <a:rPr lang="tr-TR" sz="1800" dirty="0" err="1">
                <a:effectLst/>
                <a:latin typeface="AGaramondPro"/>
              </a:rPr>
              <a:t>değer</a:t>
            </a:r>
            <a:r>
              <a:rPr lang="tr-TR" sz="1800" dirty="0">
                <a:effectLst/>
                <a:latin typeface="AGaramondPro"/>
              </a:rPr>
              <a:t> verilmektedir. </a:t>
            </a:r>
          </a:p>
          <a:p>
            <a:r>
              <a:rPr lang="tr-TR" sz="1800" dirty="0">
                <a:effectLst/>
                <a:latin typeface="AGaramondPro"/>
              </a:rPr>
              <a:t>Yani </a:t>
            </a:r>
            <a:r>
              <a:rPr lang="tr-TR" sz="1800" dirty="0" err="1">
                <a:effectLst/>
                <a:latin typeface="AGaramondPro"/>
              </a:rPr>
              <a:t>özerk</a:t>
            </a:r>
            <a:r>
              <a:rPr lang="tr-TR" sz="1800" dirty="0">
                <a:effectLst/>
                <a:latin typeface="AGaramondPro"/>
              </a:rPr>
              <a:t> hareket edebilen fakat yine de ebeveynle </a:t>
            </a:r>
            <a:r>
              <a:rPr lang="tr-TR" sz="1800" dirty="0" err="1">
                <a:effectLst/>
                <a:latin typeface="AGaramondPro"/>
              </a:rPr>
              <a:t>ilişkili</a:t>
            </a:r>
            <a:r>
              <a:rPr lang="tr-TR" sz="1800" dirty="0">
                <a:effectLst/>
                <a:latin typeface="AGaramondPro"/>
              </a:rPr>
              <a:t> bir </a:t>
            </a:r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istenmektedir. </a:t>
            </a:r>
          </a:p>
          <a:p>
            <a:r>
              <a:rPr lang="tr-TR" sz="1800" dirty="0">
                <a:effectLst/>
                <a:latin typeface="AGaramondPro"/>
              </a:rPr>
              <a:t>Bu haliyle </a:t>
            </a:r>
            <a:r>
              <a:rPr lang="tr-TR" sz="1800" dirty="0" err="1">
                <a:effectLst/>
                <a:latin typeface="AGaramondPro"/>
              </a:rPr>
              <a:t>Türkiye’de</a:t>
            </a:r>
            <a:r>
              <a:rPr lang="tr-TR" sz="1800" dirty="0">
                <a:effectLst/>
                <a:latin typeface="AGaramondPro"/>
              </a:rPr>
              <a:t> kentlerde de ebeveynlerin </a:t>
            </a:r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yetiştirme</a:t>
            </a:r>
            <a:r>
              <a:rPr lang="tr-TR" sz="1800" dirty="0">
                <a:effectLst/>
                <a:latin typeface="AGaramondPro"/>
              </a:rPr>
              <a:t> tarzları tam </a:t>
            </a:r>
            <a:r>
              <a:rPr lang="tr-TR" sz="1800" dirty="0" err="1">
                <a:effectLst/>
                <a:latin typeface="AGaramondPro"/>
              </a:rPr>
              <a:t>bağımsız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değil</a:t>
            </a:r>
            <a:r>
              <a:rPr lang="tr-TR" sz="1800" dirty="0">
                <a:effectLst/>
                <a:latin typeface="AGaramondPro"/>
              </a:rPr>
              <a:t>, ailesiyle bir </a:t>
            </a:r>
            <a:r>
              <a:rPr lang="tr-TR" sz="1800" dirty="0" err="1">
                <a:effectLst/>
                <a:latin typeface="AGaramondPro"/>
              </a:rPr>
              <a:t>şekilde</a:t>
            </a:r>
            <a:r>
              <a:rPr lang="tr-TR" sz="1800" dirty="0">
                <a:effectLst/>
                <a:latin typeface="AGaramondPro"/>
              </a:rPr>
              <a:t> ilintili bir </a:t>
            </a:r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yetiştirme</a:t>
            </a:r>
            <a:r>
              <a:rPr lang="tr-TR" sz="1800" dirty="0">
                <a:effectLst/>
                <a:latin typeface="AGaramondPro"/>
              </a:rPr>
              <a:t> ekseninde </a:t>
            </a:r>
            <a:r>
              <a:rPr lang="tr-TR" sz="1800" dirty="0" err="1">
                <a:effectLst/>
                <a:latin typeface="AGaramondPro"/>
              </a:rPr>
              <a:t>şekillenmektedir</a:t>
            </a:r>
            <a:r>
              <a:rPr lang="tr-TR" sz="1800" dirty="0">
                <a:effectLst/>
                <a:latin typeface="AGaramondPro"/>
              </a:rPr>
              <a:t> (</a:t>
            </a:r>
            <a:r>
              <a:rPr lang="tr-TR" sz="1800" dirty="0" err="1">
                <a:effectLst/>
                <a:latin typeface="AGaramondPro"/>
              </a:rPr>
              <a:t>Kağıtçıbaşı</a:t>
            </a:r>
            <a:r>
              <a:rPr lang="tr-TR" sz="1800" dirty="0">
                <a:effectLst/>
                <a:latin typeface="AGaramondPro"/>
              </a:rPr>
              <a:t>, 1996a, 1996b, 2004, aktaran, </a:t>
            </a:r>
            <a:r>
              <a:rPr lang="tr-TR" sz="1800" dirty="0" err="1">
                <a:effectLst/>
                <a:latin typeface="AGaramondPro"/>
              </a:rPr>
              <a:t>Kağıtçıbaşı</a:t>
            </a:r>
            <a:r>
              <a:rPr lang="tr-TR" sz="1800" dirty="0">
                <a:effectLst/>
                <a:latin typeface="AGaramondPro"/>
              </a:rPr>
              <a:t> ve Ataca, 2005: 320).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211461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4251A86-511C-42CA-681E-C063D6895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dirty="0"/>
              <a:t>4.Ekolojik faktörler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F695CDB-A6AE-906A-AD80-18FE7D01C4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423687"/>
            <a:ext cx="10178322" cy="4455906"/>
          </a:xfrm>
        </p:spPr>
        <p:txBody>
          <a:bodyPr/>
          <a:lstStyle/>
          <a:p>
            <a:r>
              <a:rPr lang="tr-TR" sz="1800" dirty="0">
                <a:effectLst/>
                <a:latin typeface="AGaramondPro"/>
              </a:rPr>
              <a:t>Ailede </a:t>
            </a:r>
            <a:r>
              <a:rPr lang="tr-TR" sz="1800" dirty="0" err="1">
                <a:effectLst/>
                <a:latin typeface="AGaramondPro"/>
              </a:rPr>
              <a:t>değişimi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sağlayan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faktörlerden</a:t>
            </a:r>
            <a:r>
              <a:rPr lang="tr-TR" sz="1800" dirty="0">
                <a:effectLst/>
                <a:latin typeface="AGaramondPro"/>
              </a:rPr>
              <a:t> biri ekolojik </a:t>
            </a:r>
            <a:r>
              <a:rPr lang="tr-TR" sz="1800" dirty="0" err="1">
                <a:effectLst/>
                <a:latin typeface="AGaramondPro"/>
              </a:rPr>
              <a:t>faktörlerdir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Ekolojik </a:t>
            </a:r>
            <a:r>
              <a:rPr lang="tr-TR" sz="1800" dirty="0" err="1">
                <a:effectLst/>
                <a:latin typeface="AGaramondPro"/>
              </a:rPr>
              <a:t>faktörler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oldukça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genis</a:t>
            </a:r>
            <a:r>
              <a:rPr lang="tr-TR" sz="1800" dirty="0">
                <a:effectLst/>
                <a:latin typeface="AGaramondPro"/>
              </a:rPr>
              <a:t>̧ bir alanda ifadesini bulan, toprak, iklim ve insan olmak </a:t>
            </a:r>
            <a:r>
              <a:rPr lang="tr-TR" sz="1800" dirty="0" err="1">
                <a:effectLst/>
                <a:latin typeface="AGaramondPro"/>
              </a:rPr>
              <a:t>üzere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birçok</a:t>
            </a:r>
            <a:r>
              <a:rPr lang="tr-TR" sz="1800" dirty="0">
                <a:effectLst/>
                <a:latin typeface="AGaramondPro"/>
              </a:rPr>
              <a:t> unsurun </a:t>
            </a:r>
            <a:r>
              <a:rPr lang="tr-TR" sz="1800" dirty="0" err="1">
                <a:effectLst/>
                <a:latin typeface="AGaramondPro"/>
              </a:rPr>
              <a:t>etkileşimini</a:t>
            </a:r>
            <a:r>
              <a:rPr lang="tr-TR" sz="1800" dirty="0">
                <a:effectLst/>
                <a:latin typeface="AGaramondPro"/>
              </a:rPr>
              <a:t> esas alan bir </a:t>
            </a:r>
            <a:r>
              <a:rPr lang="tr-TR" sz="1800" dirty="0" err="1">
                <a:effectLst/>
                <a:latin typeface="AGaramondPro"/>
              </a:rPr>
              <a:t>faktörler</a:t>
            </a:r>
            <a:r>
              <a:rPr lang="tr-TR" sz="1800" dirty="0">
                <a:effectLst/>
                <a:latin typeface="AGaramondPro"/>
              </a:rPr>
              <a:t> grubunu ifade eder. </a:t>
            </a:r>
          </a:p>
          <a:p>
            <a:r>
              <a:rPr lang="tr-TR" sz="1800" dirty="0">
                <a:effectLst/>
                <a:latin typeface="AGaramondPro"/>
              </a:rPr>
              <a:t>Burada </a:t>
            </a:r>
            <a:r>
              <a:rPr lang="tr-TR" sz="1800" dirty="0" err="1">
                <a:effectLst/>
                <a:latin typeface="AGaramondPro"/>
              </a:rPr>
              <a:t>toprağın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niteliği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içinde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dışında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yaşayan</a:t>
            </a:r>
            <a:r>
              <a:rPr lang="tr-TR" sz="1800" dirty="0">
                <a:effectLst/>
                <a:latin typeface="AGaramondPro"/>
              </a:rPr>
              <a:t> bitki ve hayvan </a:t>
            </a:r>
            <a:r>
              <a:rPr lang="tr-TR" sz="1800" dirty="0" err="1">
                <a:effectLst/>
                <a:latin typeface="AGaramondPro"/>
              </a:rPr>
              <a:t>varlığı</a:t>
            </a:r>
            <a:r>
              <a:rPr lang="tr-TR" sz="1800" dirty="0">
                <a:effectLst/>
                <a:latin typeface="AGaramondPro"/>
              </a:rPr>
              <a:t>, iklimsel </a:t>
            </a:r>
            <a:r>
              <a:rPr lang="tr-TR" sz="1800" dirty="0" err="1">
                <a:effectLst/>
                <a:latin typeface="AGaramondPro"/>
              </a:rPr>
              <a:t>özellikler</a:t>
            </a:r>
            <a:r>
              <a:rPr lang="tr-TR" sz="1800" dirty="0">
                <a:effectLst/>
                <a:latin typeface="AGaramondPro"/>
              </a:rPr>
              <a:t> yer alır. </a:t>
            </a:r>
          </a:p>
          <a:p>
            <a:r>
              <a:rPr lang="tr-TR" sz="1800" dirty="0" err="1">
                <a:effectLst/>
                <a:latin typeface="AGaramondPro"/>
              </a:rPr>
              <a:t>Tüm</a:t>
            </a:r>
            <a:r>
              <a:rPr lang="tr-TR" sz="1800" dirty="0">
                <a:effectLst/>
                <a:latin typeface="AGaramondPro"/>
              </a:rPr>
              <a:t> bu unsurlar </a:t>
            </a:r>
            <a:r>
              <a:rPr lang="tr-TR" sz="1800" dirty="0" err="1">
                <a:effectLst/>
                <a:latin typeface="AGaramondPro"/>
              </a:rPr>
              <a:t>bölgede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yaşam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koşullarını</a:t>
            </a:r>
            <a:r>
              <a:rPr lang="tr-TR" sz="1800" dirty="0">
                <a:effectLst/>
                <a:latin typeface="AGaramondPro"/>
              </a:rPr>
              <a:t> belirleyen unsurlardır. </a:t>
            </a:r>
          </a:p>
          <a:p>
            <a:r>
              <a:rPr lang="tr-TR" sz="1800" dirty="0" err="1">
                <a:effectLst/>
                <a:latin typeface="AGaramondPro"/>
              </a:rPr>
              <a:t>Savaşlar</a:t>
            </a:r>
            <a:r>
              <a:rPr lang="tr-TR" sz="1800" dirty="0">
                <a:effectLst/>
                <a:latin typeface="AGaramondPro"/>
              </a:rPr>
              <a:t> veya </a:t>
            </a:r>
            <a:r>
              <a:rPr lang="tr-TR" sz="1800" dirty="0" err="1">
                <a:effectLst/>
                <a:latin typeface="AGaramondPro"/>
              </a:rPr>
              <a:t>doğal</a:t>
            </a:r>
            <a:r>
              <a:rPr lang="tr-TR" sz="1800" dirty="0">
                <a:effectLst/>
                <a:latin typeface="AGaramondPro"/>
              </a:rPr>
              <a:t> felaketler gibi unsurların ekoloji </a:t>
            </a:r>
            <a:r>
              <a:rPr lang="tr-TR" sz="1800" dirty="0" err="1">
                <a:effectLst/>
                <a:latin typeface="AGaramondPro"/>
              </a:rPr>
              <a:t>üzerindeki</a:t>
            </a:r>
            <a:r>
              <a:rPr lang="tr-TR" sz="1800" dirty="0">
                <a:effectLst/>
                <a:latin typeface="AGaramondPro"/>
              </a:rPr>
              <a:t> derin etkisi insan </a:t>
            </a:r>
            <a:r>
              <a:rPr lang="tr-TR" sz="1800" dirty="0" err="1">
                <a:effectLst/>
                <a:latin typeface="AGaramondPro"/>
              </a:rPr>
              <a:t>yaşantısını</a:t>
            </a:r>
            <a:r>
              <a:rPr lang="tr-TR" sz="1800" dirty="0">
                <a:effectLst/>
                <a:latin typeface="AGaramondPro"/>
              </a:rPr>
              <a:t> belirleye- </a:t>
            </a:r>
            <a:r>
              <a:rPr lang="tr-TR" sz="1800" dirty="0" err="1">
                <a:effectLst/>
                <a:latin typeface="AGaramondPro"/>
              </a:rPr>
              <a:t>cektir</a:t>
            </a:r>
            <a:r>
              <a:rPr lang="tr-TR" sz="1800" dirty="0">
                <a:effectLst/>
                <a:latin typeface="AGaramondPro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9137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ECE7C1D-B749-16A3-6152-777AC25D3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772603A-31FB-F1F5-63B6-1CDC38E487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446835"/>
            <a:ext cx="10178322" cy="4432757"/>
          </a:xfrm>
        </p:spPr>
        <p:txBody>
          <a:bodyPr/>
          <a:lstStyle/>
          <a:p>
            <a:r>
              <a:rPr lang="tr-TR" sz="1800" dirty="0" err="1">
                <a:effectLst/>
                <a:latin typeface="AGaramondPro"/>
              </a:rPr>
              <a:t>Örneğin</a:t>
            </a:r>
            <a:r>
              <a:rPr lang="tr-TR" sz="1800" dirty="0">
                <a:effectLst/>
                <a:latin typeface="AGaramondPro"/>
              </a:rPr>
              <a:t> 19. </a:t>
            </a:r>
            <a:r>
              <a:rPr lang="tr-TR" sz="1800" dirty="0" err="1">
                <a:effectLst/>
                <a:latin typeface="AGaramondPro"/>
              </a:rPr>
              <a:t>yüzyıl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başlarında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doğu</a:t>
            </a:r>
            <a:r>
              <a:rPr lang="tr-TR" sz="1800" dirty="0">
                <a:effectLst/>
                <a:latin typeface="AGaramondPro"/>
              </a:rPr>
              <a:t> Avrupa, batıya </a:t>
            </a:r>
            <a:r>
              <a:rPr lang="tr-TR" sz="1800" dirty="0" err="1">
                <a:effectLst/>
                <a:latin typeface="AGaramondPro"/>
              </a:rPr>
              <a:t>rağmen</a:t>
            </a:r>
            <a:r>
              <a:rPr lang="tr-TR" sz="1800" dirty="0">
                <a:effectLst/>
                <a:latin typeface="AGaramondPro"/>
              </a:rPr>
              <a:t> daha </a:t>
            </a:r>
            <a:r>
              <a:rPr lang="tr-TR" sz="1800" dirty="0" err="1">
                <a:effectLst/>
                <a:latin typeface="AGaramondPro"/>
              </a:rPr>
              <a:t>düşük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nüfus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yoğunluğuna</a:t>
            </a:r>
            <a:r>
              <a:rPr lang="tr-TR" sz="1800" dirty="0">
                <a:effectLst/>
                <a:latin typeface="AGaramondPro"/>
              </a:rPr>
              <a:t> sahiptir. </a:t>
            </a:r>
          </a:p>
          <a:p>
            <a:r>
              <a:rPr lang="tr-TR" sz="1800" dirty="0">
                <a:effectLst/>
                <a:latin typeface="AGaramondPro"/>
              </a:rPr>
              <a:t>18. </a:t>
            </a:r>
            <a:r>
              <a:rPr lang="tr-TR" sz="1800" dirty="0" err="1">
                <a:effectLst/>
                <a:latin typeface="AGaramondPro"/>
              </a:rPr>
              <a:t>yüzyılda</a:t>
            </a:r>
            <a:r>
              <a:rPr lang="tr-TR" sz="1800" dirty="0">
                <a:effectLst/>
                <a:latin typeface="AGaramondPro"/>
              </a:rPr>
              <a:t> Hollanda, </a:t>
            </a:r>
            <a:r>
              <a:rPr lang="tr-TR" sz="1800" dirty="0" err="1">
                <a:effectLst/>
                <a:latin typeface="AGaramondPro"/>
              </a:rPr>
              <a:t>Belçika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İtalya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nüfus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yoğunluğu</a:t>
            </a:r>
            <a:r>
              <a:rPr lang="tr-TR" sz="1800" dirty="0">
                <a:effectLst/>
                <a:latin typeface="AGaramondPro"/>
              </a:rPr>
              <a:t> kilometrekareye 46 </a:t>
            </a:r>
            <a:r>
              <a:rPr lang="tr-TR" sz="1800" dirty="0" err="1">
                <a:effectLst/>
                <a:latin typeface="AGaramondPro"/>
              </a:rPr>
              <a:t>kişi</a:t>
            </a:r>
            <a:r>
              <a:rPr lang="tr-TR" sz="1800" dirty="0">
                <a:effectLst/>
                <a:latin typeface="AGaramondPro"/>
              </a:rPr>
              <a:t> iken bu durum </a:t>
            </a:r>
            <a:r>
              <a:rPr lang="tr-TR" sz="1800" dirty="0" err="1">
                <a:effectLst/>
                <a:latin typeface="AGaramondPro"/>
              </a:rPr>
              <a:t>İngiltere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İspanya</a:t>
            </a:r>
            <a:r>
              <a:rPr lang="tr-TR" sz="1800" dirty="0">
                <a:effectLst/>
                <a:latin typeface="AGaramondPro"/>
              </a:rPr>
              <a:t> ve orta Avrupa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15-46 </a:t>
            </a:r>
            <a:r>
              <a:rPr lang="tr-TR" sz="1800" dirty="0" err="1">
                <a:effectLst/>
                <a:latin typeface="AGaramondPro"/>
              </a:rPr>
              <a:t>kişi</a:t>
            </a:r>
            <a:r>
              <a:rPr lang="tr-TR" sz="1800" dirty="0">
                <a:effectLst/>
                <a:latin typeface="AGaramondPro"/>
              </a:rPr>
              <a:t> arasında </a:t>
            </a:r>
            <a:r>
              <a:rPr lang="tr-TR" sz="1800" dirty="0" err="1">
                <a:effectLst/>
                <a:latin typeface="AGaramondPro"/>
              </a:rPr>
              <a:t>değişmektedir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Aynı </a:t>
            </a:r>
            <a:r>
              <a:rPr lang="tr-TR" sz="1800" dirty="0" err="1">
                <a:effectLst/>
                <a:latin typeface="AGaramondPro"/>
              </a:rPr>
              <a:t>dönem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bütün</a:t>
            </a:r>
            <a:r>
              <a:rPr lang="tr-TR" sz="1800" dirty="0">
                <a:effectLst/>
                <a:latin typeface="AGaramondPro"/>
              </a:rPr>
              <a:t> Osmanlı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bu sayı 10.5 </a:t>
            </a:r>
            <a:r>
              <a:rPr lang="tr-TR" sz="1800" dirty="0" err="1">
                <a:effectLst/>
                <a:latin typeface="AGaramondPro"/>
              </a:rPr>
              <a:t>kişidir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Düşük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nüfus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yoğunluğu</a:t>
            </a:r>
            <a:r>
              <a:rPr lang="tr-TR" sz="1800" dirty="0">
                <a:effectLst/>
                <a:latin typeface="AGaramondPro"/>
              </a:rPr>
              <a:t> pastoral ve tarımsal hayatı desteklemekte ve </a:t>
            </a:r>
            <a:r>
              <a:rPr lang="tr-TR" sz="1800" dirty="0" err="1">
                <a:effectLst/>
                <a:latin typeface="AGaramondPro"/>
              </a:rPr>
              <a:t>genis</a:t>
            </a:r>
            <a:r>
              <a:rPr lang="tr-TR" sz="1800" dirty="0">
                <a:effectLst/>
                <a:latin typeface="AGaramondPro"/>
              </a:rPr>
              <a:t>̧ aile yapısını ortaya </a:t>
            </a:r>
            <a:r>
              <a:rPr lang="tr-TR" sz="1800" dirty="0" err="1">
                <a:effectLst/>
                <a:latin typeface="AGaramondPro"/>
              </a:rPr>
              <a:t>çıkarmaktadır</a:t>
            </a:r>
            <a:r>
              <a:rPr lang="tr-TR" sz="1800" dirty="0">
                <a:effectLst/>
                <a:latin typeface="AGaramondPro"/>
              </a:rPr>
              <a:t> (</a:t>
            </a:r>
            <a:r>
              <a:rPr lang="tr-TR" sz="1800" dirty="0" err="1">
                <a:effectLst/>
                <a:latin typeface="AGaramondPro"/>
              </a:rPr>
              <a:t>Goody</a:t>
            </a:r>
            <a:r>
              <a:rPr lang="tr-TR" sz="1800" dirty="0">
                <a:effectLst/>
                <a:latin typeface="AGaramondPro"/>
              </a:rPr>
              <a:t>, 2004: 131). 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7136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061E10-488E-6E11-9971-A0F0CE4A7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200" b="1" dirty="0">
                <a:solidFill>
                  <a:srgbClr val="A00A35"/>
                </a:solidFill>
                <a:effectLst/>
                <a:latin typeface="Swiss721BT"/>
              </a:rPr>
              <a:t>EVLİLİĞE ALTERNATİF YAŞAM BİÇİMLERİ VE YENİ AİLE TÜRLERİ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9DCF458-840E-202B-7DB1-C26429C32E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458411"/>
            <a:ext cx="10178322" cy="4421182"/>
          </a:xfrm>
        </p:spPr>
        <p:txBody>
          <a:bodyPr/>
          <a:lstStyle/>
          <a:p>
            <a:r>
              <a:rPr lang="tr-TR" sz="1800" dirty="0">
                <a:effectLst/>
                <a:latin typeface="AGaramondPro"/>
              </a:rPr>
              <a:t>Aile kurumunun bir </a:t>
            </a:r>
            <a:r>
              <a:rPr lang="tr-TR" sz="1800" dirty="0" err="1">
                <a:effectLst/>
                <a:latin typeface="AGaramondPro"/>
              </a:rPr>
              <a:t>parçası</a:t>
            </a:r>
            <a:r>
              <a:rPr lang="tr-TR" sz="1800" dirty="0">
                <a:effectLst/>
                <a:latin typeface="AGaramondPro"/>
              </a:rPr>
              <a:t> olan </a:t>
            </a:r>
            <a:r>
              <a:rPr lang="tr-TR" sz="1800" dirty="0" err="1">
                <a:effectLst/>
                <a:latin typeface="AGaramondPro"/>
              </a:rPr>
              <a:t>evliliğin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insanlığın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kültür</a:t>
            </a:r>
            <a:r>
              <a:rPr lang="tr-TR" sz="1800" dirty="0">
                <a:effectLst/>
                <a:latin typeface="AGaramondPro"/>
              </a:rPr>
              <a:t> tarihinin </a:t>
            </a:r>
            <a:r>
              <a:rPr lang="tr-TR" sz="1800" dirty="0" err="1">
                <a:effectLst/>
                <a:latin typeface="AGaramondPro"/>
              </a:rPr>
              <a:t>başlangıcından</a:t>
            </a:r>
            <a:r>
              <a:rPr lang="tr-TR" sz="1800" dirty="0">
                <a:effectLst/>
                <a:latin typeface="AGaramondPro"/>
              </a:rPr>
              <a:t> beri var </a:t>
            </a:r>
            <a:r>
              <a:rPr lang="tr-TR" sz="1800" dirty="0" err="1">
                <a:effectLst/>
                <a:latin typeface="AGaramondPro"/>
              </a:rPr>
              <a:t>olduğu</a:t>
            </a:r>
            <a:r>
              <a:rPr lang="tr-TR" sz="1800" dirty="0">
                <a:effectLst/>
                <a:latin typeface="AGaramondPro"/>
              </a:rPr>
              <a:t> varsayılabilir. Fakat </a:t>
            </a:r>
            <a:r>
              <a:rPr lang="tr-TR" sz="1800" dirty="0" err="1">
                <a:effectLst/>
                <a:latin typeface="AGaramondPro"/>
              </a:rPr>
              <a:t>evliliğin</a:t>
            </a:r>
            <a:r>
              <a:rPr lang="tr-TR" sz="1800" dirty="0">
                <a:effectLst/>
                <a:latin typeface="AGaramondPro"/>
              </a:rPr>
              <a:t> nasıl ve kimler tarafından icat </a:t>
            </a:r>
            <a:r>
              <a:rPr lang="tr-TR" sz="1800" dirty="0" err="1">
                <a:effectLst/>
                <a:latin typeface="AGaramondPro"/>
              </a:rPr>
              <a:t>edildiği</a:t>
            </a:r>
            <a:r>
              <a:rPr lang="tr-TR" sz="1800" dirty="0">
                <a:effectLst/>
                <a:latin typeface="AGaramondPro"/>
              </a:rPr>
              <a:t> tam olarak saptanamaz. </a:t>
            </a:r>
          </a:p>
          <a:p>
            <a:r>
              <a:rPr lang="tr-TR" sz="1800" dirty="0">
                <a:effectLst/>
                <a:latin typeface="AGaramondPro"/>
              </a:rPr>
              <a:t>Evlilik, </a:t>
            </a:r>
            <a:r>
              <a:rPr lang="tr-TR" sz="1800" dirty="0" err="1">
                <a:effectLst/>
                <a:latin typeface="AGaramondPro"/>
              </a:rPr>
              <a:t>yüzyılların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geçmesiyle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şekillenmis</a:t>
            </a:r>
            <a:r>
              <a:rPr lang="tr-TR" sz="1800" dirty="0">
                <a:effectLst/>
                <a:latin typeface="AGaramondPro"/>
              </a:rPr>
              <a:t>̧ ve bu kurumu </a:t>
            </a:r>
            <a:r>
              <a:rPr lang="tr-TR" sz="1800" dirty="0" err="1">
                <a:effectLst/>
                <a:latin typeface="AGaramondPro"/>
              </a:rPr>
              <a:t>oluşturan</a:t>
            </a:r>
            <a:r>
              <a:rPr lang="tr-TR" sz="1800" dirty="0">
                <a:effectLst/>
                <a:latin typeface="AGaramondPro"/>
              </a:rPr>
              <a:t> motifler </a:t>
            </a:r>
            <a:r>
              <a:rPr lang="tr-TR" sz="1800" dirty="0" err="1">
                <a:effectLst/>
                <a:latin typeface="AGaramondPro"/>
              </a:rPr>
              <a:t>başlangıcında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günümüze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farklılaşmıştır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Evlilik kurumu, insan </a:t>
            </a:r>
            <a:r>
              <a:rPr lang="tr-TR" sz="1800" dirty="0" err="1">
                <a:effectLst/>
                <a:latin typeface="AGaramondPro"/>
              </a:rPr>
              <a:t>belleğinin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hatırladığından</a:t>
            </a:r>
            <a:r>
              <a:rPr lang="tr-TR" sz="1800" dirty="0">
                <a:effectLst/>
                <a:latin typeface="AGaramondPro"/>
              </a:rPr>
              <a:t> bu yana pek </a:t>
            </a:r>
            <a:r>
              <a:rPr lang="tr-TR" sz="1800" dirty="0" err="1">
                <a:effectLst/>
                <a:latin typeface="AGaramondPro"/>
              </a:rPr>
              <a:t>çok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değer</a:t>
            </a:r>
            <a:r>
              <a:rPr lang="tr-TR" sz="1800" dirty="0">
                <a:effectLst/>
                <a:latin typeface="AGaramondPro"/>
              </a:rPr>
              <a:t> ve normun </a:t>
            </a:r>
            <a:r>
              <a:rPr lang="tr-TR" sz="1800" dirty="0" err="1">
                <a:effectLst/>
                <a:latin typeface="AGaramondPro"/>
              </a:rPr>
              <a:t>şekillendirdiği</a:t>
            </a:r>
            <a:r>
              <a:rPr lang="tr-TR" sz="1800" dirty="0">
                <a:effectLst/>
                <a:latin typeface="AGaramondPro"/>
              </a:rPr>
              <a:t> resmi bir patikadır. Bu yolun kurallarından biri de </a:t>
            </a:r>
            <a:r>
              <a:rPr lang="tr-TR" sz="1800" dirty="0" err="1">
                <a:effectLst/>
                <a:latin typeface="AGaramondPro"/>
              </a:rPr>
              <a:t>şudur</a:t>
            </a:r>
            <a:r>
              <a:rPr lang="tr-TR" sz="1800" dirty="0">
                <a:effectLst/>
                <a:latin typeface="AGaramondPro"/>
              </a:rPr>
              <a:t>: “Bu yolun </a:t>
            </a:r>
            <a:r>
              <a:rPr lang="tr-TR" sz="1800" dirty="0" err="1">
                <a:effectLst/>
                <a:latin typeface="AGaramondPro"/>
              </a:rPr>
              <a:t>dışında</a:t>
            </a:r>
            <a:r>
              <a:rPr lang="tr-TR" sz="1800" dirty="0">
                <a:effectLst/>
                <a:latin typeface="AGaramondPro"/>
              </a:rPr>
              <a:t> hareket etmek yasaktır.” </a:t>
            </a:r>
          </a:p>
          <a:p>
            <a:r>
              <a:rPr lang="tr-TR" sz="1800" dirty="0">
                <a:effectLst/>
                <a:latin typeface="AGaramondPro"/>
              </a:rPr>
              <a:t>Evlilik kurumu bu </a:t>
            </a:r>
            <a:r>
              <a:rPr lang="tr-TR" sz="1800" dirty="0" err="1">
                <a:effectLst/>
                <a:latin typeface="AGaramondPro"/>
              </a:rPr>
              <a:t>özelliği</a:t>
            </a:r>
            <a:r>
              <a:rPr lang="tr-TR" sz="1800" dirty="0">
                <a:effectLst/>
                <a:latin typeface="AGaramondPro"/>
              </a:rPr>
              <a:t> ile bireyler </a:t>
            </a:r>
            <a:r>
              <a:rPr lang="tr-TR" sz="1800" dirty="0" err="1">
                <a:effectLst/>
                <a:latin typeface="AGaramondPro"/>
              </a:rPr>
              <a:t>üzerinde</a:t>
            </a:r>
            <a:r>
              <a:rPr lang="tr-TR" sz="1800" dirty="0">
                <a:effectLst/>
                <a:latin typeface="AGaramondPro"/>
              </a:rPr>
              <a:t> zorlayıcı bir </a:t>
            </a:r>
            <a:r>
              <a:rPr lang="tr-TR" sz="1800" dirty="0" err="1">
                <a:effectLst/>
                <a:latin typeface="AGaramondPro"/>
              </a:rPr>
              <a:t>güc</a:t>
            </a:r>
            <a:r>
              <a:rPr lang="tr-TR" sz="1800" dirty="0">
                <a:effectLst/>
                <a:latin typeface="AGaramondPro"/>
              </a:rPr>
              <a:t>̧ uygular, hatta </a:t>
            </a:r>
            <a:r>
              <a:rPr lang="tr-TR" sz="1800" dirty="0" err="1">
                <a:effectLst/>
                <a:latin typeface="AGaramondPro"/>
              </a:rPr>
              <a:t>aşk</a:t>
            </a:r>
            <a:r>
              <a:rPr lang="tr-TR" sz="1800" dirty="0">
                <a:effectLst/>
                <a:latin typeface="AGaramondPro"/>
              </a:rPr>
              <a:t> ve cinsellik gibi </a:t>
            </a:r>
            <a:r>
              <a:rPr lang="tr-TR" sz="1800" dirty="0" err="1">
                <a:effectLst/>
                <a:latin typeface="AGaramondPro"/>
              </a:rPr>
              <a:t>şiddetli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coşku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güdüleri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kanalize</a:t>
            </a:r>
            <a:r>
              <a:rPr lang="tr-TR" sz="1800" dirty="0">
                <a:effectLst/>
                <a:latin typeface="AGaramondPro"/>
              </a:rPr>
              <a:t> eder ve </a:t>
            </a:r>
            <a:r>
              <a:rPr lang="tr-TR" sz="1800" dirty="0" err="1">
                <a:effectLst/>
                <a:latin typeface="AGaramondPro"/>
              </a:rPr>
              <a:t>uygarlaştırır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Tüm</a:t>
            </a:r>
            <a:r>
              <a:rPr lang="tr-TR" sz="1800" dirty="0">
                <a:effectLst/>
                <a:latin typeface="AGaramondPro"/>
              </a:rPr>
              <a:t> toplumlarda bir birliktelik, evlilik ile resmi bir nitelik </a:t>
            </a:r>
            <a:r>
              <a:rPr lang="tr-TR" sz="1800" dirty="0" err="1">
                <a:effectLst/>
                <a:latin typeface="AGaramondPro"/>
              </a:rPr>
              <a:t>taşımaya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başlar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Kendi toplumumuzda da yasa </a:t>
            </a:r>
            <a:r>
              <a:rPr lang="tr-TR" sz="1800" dirty="0" err="1">
                <a:effectLst/>
                <a:latin typeface="AGaramondPro"/>
              </a:rPr>
              <a:t>önünde</a:t>
            </a:r>
            <a:r>
              <a:rPr lang="tr-TR" sz="1800" dirty="0">
                <a:effectLst/>
                <a:latin typeface="AGaramondPro"/>
              </a:rPr>
              <a:t> evlilik yapılmakta ve bu </a:t>
            </a:r>
            <a:r>
              <a:rPr lang="tr-TR" sz="1800" dirty="0" err="1">
                <a:effectLst/>
                <a:latin typeface="AGaramondPro"/>
              </a:rPr>
              <a:t>sözleşme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çoğu</a:t>
            </a:r>
            <a:r>
              <a:rPr lang="tr-TR" sz="1800" dirty="0">
                <a:effectLst/>
                <a:latin typeface="AGaramondPro"/>
              </a:rPr>
              <a:t> durumda dinen onaylanmaktadır (</a:t>
            </a:r>
            <a:r>
              <a:rPr lang="tr-TR" sz="1800" dirty="0" err="1">
                <a:effectLst/>
                <a:latin typeface="AGaramondPro"/>
              </a:rPr>
              <a:t>Zijderveld</a:t>
            </a:r>
            <a:r>
              <a:rPr lang="tr-TR" sz="1800" dirty="0">
                <a:effectLst/>
                <a:latin typeface="AGaramondPro"/>
              </a:rPr>
              <a:t>, 2013: 52).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4503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819EF3F-4ED5-BB27-197F-940AFA955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596023"/>
          </a:xfrm>
        </p:spPr>
        <p:txBody>
          <a:bodyPr>
            <a:normAutofit fontScale="90000"/>
          </a:bodyPr>
          <a:lstStyle/>
          <a:p>
            <a:r>
              <a:rPr lang="tr-TR" sz="3600" b="1" dirty="0">
                <a:solidFill>
                  <a:srgbClr val="A00A35"/>
                </a:solidFill>
                <a:effectLst/>
                <a:latin typeface="Swiss721BT"/>
              </a:rPr>
              <a:t>TOPLUMSAL DEĞİŞME SÜRECİ VE AİLE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9F2F9D6-BB0D-20BD-813E-5866D7E3B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643605"/>
            <a:ext cx="10178322" cy="4235988"/>
          </a:xfrm>
        </p:spPr>
        <p:txBody>
          <a:bodyPr>
            <a:normAutofit/>
          </a:bodyPr>
          <a:lstStyle/>
          <a:p>
            <a:r>
              <a:rPr lang="tr-TR" sz="1800" dirty="0">
                <a:effectLst/>
                <a:latin typeface="AGaramondPro"/>
              </a:rPr>
              <a:t>Toplumsal </a:t>
            </a:r>
            <a:r>
              <a:rPr lang="tr-TR" sz="1800" dirty="0" err="1">
                <a:effectLst/>
                <a:latin typeface="AGaramondPro"/>
              </a:rPr>
              <a:t>değişme</a:t>
            </a:r>
            <a:r>
              <a:rPr lang="tr-TR" sz="1800" dirty="0">
                <a:effectLst/>
                <a:latin typeface="AGaramondPro"/>
              </a:rPr>
              <a:t>; toplumsal yapıyı </a:t>
            </a:r>
            <a:r>
              <a:rPr lang="tr-TR" sz="1800" dirty="0" err="1">
                <a:effectLst/>
                <a:latin typeface="AGaramondPro"/>
              </a:rPr>
              <a:t>oluşturan</a:t>
            </a:r>
            <a:r>
              <a:rPr lang="tr-TR" sz="1800" dirty="0">
                <a:effectLst/>
                <a:latin typeface="AGaramondPro"/>
              </a:rPr>
              <a:t> kurumların yapı ve </a:t>
            </a:r>
            <a:r>
              <a:rPr lang="tr-TR" sz="1800" dirty="0" err="1">
                <a:effectLst/>
                <a:latin typeface="AGaramondPro"/>
              </a:rPr>
              <a:t>işlevlerinde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görülen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farklılaşmaların</a:t>
            </a:r>
            <a:r>
              <a:rPr lang="tr-TR" sz="1800" dirty="0">
                <a:effectLst/>
                <a:latin typeface="AGaramondPro"/>
              </a:rPr>
              <a:t> toplamıdır. </a:t>
            </a:r>
          </a:p>
          <a:p>
            <a:r>
              <a:rPr lang="tr-TR" sz="1800" dirty="0">
                <a:effectLst/>
                <a:latin typeface="AGaramondPro"/>
              </a:rPr>
              <a:t>Bu kapsamda toplumsal </a:t>
            </a:r>
            <a:r>
              <a:rPr lang="tr-TR" sz="1800" dirty="0" err="1">
                <a:effectLst/>
                <a:latin typeface="AGaramondPro"/>
              </a:rPr>
              <a:t>değişme</a:t>
            </a:r>
            <a:r>
              <a:rPr lang="tr-TR" sz="1800" dirty="0">
                <a:effectLst/>
                <a:latin typeface="AGaramondPro"/>
              </a:rPr>
              <a:t>, toplumu </a:t>
            </a:r>
            <a:r>
              <a:rPr lang="tr-TR" sz="1800" dirty="0" err="1">
                <a:effectLst/>
                <a:latin typeface="AGaramondPro"/>
              </a:rPr>
              <a:t>oluşturan</a:t>
            </a:r>
            <a:r>
              <a:rPr lang="tr-TR" sz="1800" dirty="0">
                <a:effectLst/>
                <a:latin typeface="AGaramondPro"/>
              </a:rPr>
              <a:t> bireylerin ortak </a:t>
            </a:r>
            <a:r>
              <a:rPr lang="tr-TR" sz="1800" dirty="0" err="1">
                <a:effectLst/>
                <a:latin typeface="AGaramondPro"/>
              </a:rPr>
              <a:t>inşa</a:t>
            </a:r>
            <a:r>
              <a:rPr lang="tr-TR" sz="1800" dirty="0">
                <a:effectLst/>
                <a:latin typeface="AGaramondPro"/>
              </a:rPr>
              <a:t> ettikleri simgelerin ve simgesel anlam </a:t>
            </a:r>
            <a:r>
              <a:rPr lang="tr-TR" sz="1800" dirty="0" err="1">
                <a:effectLst/>
                <a:latin typeface="AGaramondPro"/>
              </a:rPr>
              <a:t>ağlarının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değişmesidir</a:t>
            </a:r>
            <a:r>
              <a:rPr lang="tr-TR" sz="1800" dirty="0">
                <a:effectLst/>
                <a:latin typeface="AGaramondPro"/>
              </a:rPr>
              <a:t>. Bu tanım, toplumu </a:t>
            </a:r>
            <a:r>
              <a:rPr lang="tr-TR" sz="1800" dirty="0" err="1">
                <a:effectLst/>
                <a:latin typeface="AGaramondPro"/>
              </a:rPr>
              <a:t>oluşturan</a:t>
            </a:r>
            <a:r>
              <a:rPr lang="tr-TR" sz="1800" dirty="0">
                <a:effectLst/>
                <a:latin typeface="AGaramondPro"/>
              </a:rPr>
              <a:t> toplumsal kurumları </a:t>
            </a:r>
            <a:r>
              <a:rPr lang="tr-TR" sz="1800" dirty="0" err="1">
                <a:effectLst/>
                <a:latin typeface="AGaramondPro"/>
              </a:rPr>
              <a:t>değişmenin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dinamiği</a:t>
            </a:r>
            <a:r>
              <a:rPr lang="tr-TR" sz="1800" dirty="0">
                <a:effectLst/>
                <a:latin typeface="AGaramondPro"/>
              </a:rPr>
              <a:t> olarak </a:t>
            </a:r>
            <a:r>
              <a:rPr lang="tr-TR" sz="1800" dirty="0" err="1">
                <a:effectLst/>
                <a:latin typeface="AGaramondPro"/>
              </a:rPr>
              <a:t>gören</a:t>
            </a:r>
            <a:r>
              <a:rPr lang="tr-TR" sz="1800" dirty="0">
                <a:effectLst/>
                <a:latin typeface="AGaramondPro"/>
              </a:rPr>
              <a:t> bir </a:t>
            </a:r>
            <a:r>
              <a:rPr lang="tr-TR" sz="1800" dirty="0" err="1">
                <a:effectLst/>
                <a:latin typeface="AGaramondPro"/>
              </a:rPr>
              <a:t>bakıs</a:t>
            </a:r>
            <a:r>
              <a:rPr lang="tr-TR" sz="1800" dirty="0">
                <a:effectLst/>
                <a:latin typeface="AGaramondPro"/>
              </a:rPr>
              <a:t>̧ </a:t>
            </a:r>
            <a:r>
              <a:rPr lang="tr-TR" sz="1800" dirty="0" err="1">
                <a:effectLst/>
                <a:latin typeface="AGaramondPro"/>
              </a:rPr>
              <a:t>açısı</a:t>
            </a:r>
            <a:r>
              <a:rPr lang="tr-TR" sz="1800" dirty="0">
                <a:effectLst/>
                <a:latin typeface="AGaramondPro"/>
              </a:rPr>
              <a:t> ortaya koyar. </a:t>
            </a:r>
          </a:p>
          <a:p>
            <a:r>
              <a:rPr lang="tr-TR" sz="1800" dirty="0">
                <a:effectLst/>
                <a:latin typeface="AGaramondPro"/>
              </a:rPr>
              <a:t>Toplumsal </a:t>
            </a:r>
            <a:r>
              <a:rPr lang="tr-TR" sz="1800" dirty="0" err="1">
                <a:effectLst/>
                <a:latin typeface="AGaramondPro"/>
              </a:rPr>
              <a:t>değişmeye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ilişkin</a:t>
            </a:r>
            <a:r>
              <a:rPr lang="tr-TR" sz="1800" dirty="0">
                <a:effectLst/>
                <a:latin typeface="AGaramondPro"/>
              </a:rPr>
              <a:t> olarak toplum bilimciler </a:t>
            </a:r>
            <a:r>
              <a:rPr lang="tr-TR" sz="1800" dirty="0" err="1">
                <a:effectLst/>
                <a:latin typeface="AGaramondPro"/>
              </a:rPr>
              <a:t>değişim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süreçlerini</a:t>
            </a:r>
            <a:r>
              <a:rPr lang="tr-TR" sz="1800" dirty="0">
                <a:effectLst/>
                <a:latin typeface="AGaramondPro"/>
              </a:rPr>
              <a:t> inceleyerek, </a:t>
            </a:r>
            <a:r>
              <a:rPr lang="tr-TR" sz="1800" dirty="0" err="1">
                <a:effectLst/>
                <a:latin typeface="AGaramondPro"/>
              </a:rPr>
              <a:t>önceki</a:t>
            </a:r>
            <a:r>
              <a:rPr lang="tr-TR" sz="1800" dirty="0">
                <a:effectLst/>
                <a:latin typeface="AGaramondPro"/>
              </a:rPr>
              <a:t> durumdan </a:t>
            </a:r>
            <a:r>
              <a:rPr lang="tr-TR" sz="1800" dirty="0" err="1">
                <a:effectLst/>
                <a:latin typeface="AGaramondPro"/>
              </a:rPr>
              <a:t>farklılaşmaları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sağlayan</a:t>
            </a:r>
            <a:r>
              <a:rPr lang="tr-TR" sz="1800" dirty="0">
                <a:effectLst/>
                <a:latin typeface="AGaramondPro"/>
              </a:rPr>
              <a:t> belirleyici mekanizmaları ortaya koyarak  tanımlar </a:t>
            </a:r>
            <a:r>
              <a:rPr lang="tr-TR" sz="1800" dirty="0" err="1">
                <a:effectLst/>
                <a:latin typeface="AGaramondPro"/>
              </a:rPr>
              <a:t>gelis</a:t>
            </a:r>
            <a:r>
              <a:rPr lang="tr-TR" sz="1800" dirty="0">
                <a:effectLst/>
                <a:latin typeface="AGaramondPro"/>
              </a:rPr>
              <a:t>̧-</a:t>
            </a:r>
            <a:r>
              <a:rPr lang="tr-TR" sz="1800" dirty="0" err="1">
                <a:effectLst/>
                <a:latin typeface="AGaramondPro"/>
              </a:rPr>
              <a:t>irmişlerdir</a:t>
            </a:r>
            <a:r>
              <a:rPr lang="tr-TR" sz="1800" dirty="0">
                <a:effectLst/>
                <a:latin typeface="AGaramondPro"/>
              </a:rPr>
              <a:t>. Bu tanımlar, incelenen toplumlardaki sosyal </a:t>
            </a:r>
            <a:r>
              <a:rPr lang="tr-TR" sz="1800" dirty="0" err="1">
                <a:effectLst/>
                <a:latin typeface="AGaramondPro"/>
              </a:rPr>
              <a:t>değişme</a:t>
            </a:r>
            <a:r>
              <a:rPr lang="tr-TR" sz="1800" dirty="0">
                <a:effectLst/>
                <a:latin typeface="AGaramondPro"/>
              </a:rPr>
              <a:t> dinamiklerine </a:t>
            </a:r>
            <a:r>
              <a:rPr lang="tr-TR" sz="1800" dirty="0" err="1">
                <a:effectLst/>
                <a:latin typeface="AGaramondPro"/>
              </a:rPr>
              <a:t>göre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şekillenmiştir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Değişimi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sağlayan</a:t>
            </a:r>
            <a:r>
              <a:rPr lang="tr-TR" sz="1800" dirty="0">
                <a:effectLst/>
                <a:latin typeface="AGaramondPro"/>
              </a:rPr>
              <a:t> dinamiklere </a:t>
            </a:r>
            <a:r>
              <a:rPr lang="tr-TR" sz="1800" dirty="0" err="1">
                <a:effectLst/>
                <a:latin typeface="AGaramondPro"/>
              </a:rPr>
              <a:t>ilişkin</a:t>
            </a:r>
            <a:r>
              <a:rPr lang="tr-TR" sz="1800" dirty="0">
                <a:effectLst/>
                <a:latin typeface="AGaramondPro"/>
              </a:rPr>
              <a:t> farklı teorik </a:t>
            </a:r>
            <a:r>
              <a:rPr lang="tr-TR" sz="1800" dirty="0" err="1">
                <a:effectLst/>
                <a:latin typeface="AGaramondPro"/>
              </a:rPr>
              <a:t>açıklamalar</a:t>
            </a:r>
            <a:r>
              <a:rPr lang="tr-TR" sz="1800" dirty="0">
                <a:effectLst/>
                <a:latin typeface="AGaramondPro"/>
              </a:rPr>
              <a:t> ortaya </a:t>
            </a:r>
            <a:r>
              <a:rPr lang="tr-TR" sz="1800" dirty="0" err="1">
                <a:effectLst/>
                <a:latin typeface="AGaramondPro"/>
              </a:rPr>
              <a:t>konulmuştur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Örneğin</a:t>
            </a:r>
            <a:r>
              <a:rPr lang="tr-TR" sz="1800" dirty="0">
                <a:effectLst/>
                <a:latin typeface="AGaramondPro"/>
              </a:rPr>
              <a:t> Marks’ta toplumsal </a:t>
            </a:r>
            <a:r>
              <a:rPr lang="tr-TR" sz="1800" dirty="0" err="1">
                <a:effectLst/>
                <a:latin typeface="AGaramondPro"/>
              </a:rPr>
              <a:t>değişimde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üretim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araçlarının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mülkiyeti</a:t>
            </a:r>
            <a:r>
              <a:rPr lang="tr-TR" sz="1800" dirty="0">
                <a:effectLst/>
                <a:latin typeface="AGaramondPro"/>
              </a:rPr>
              <a:t> temel belirleyici olurken, </a:t>
            </a:r>
            <a:r>
              <a:rPr lang="tr-TR" sz="1800" dirty="0" err="1">
                <a:effectLst/>
                <a:latin typeface="AGaramondPro"/>
              </a:rPr>
              <a:t>Weber’de</a:t>
            </a:r>
            <a:r>
              <a:rPr lang="tr-TR" sz="1800" dirty="0">
                <a:effectLst/>
                <a:latin typeface="AGaramondPro"/>
              </a:rPr>
              <a:t> toplumsal eylem, </a:t>
            </a:r>
            <a:r>
              <a:rPr lang="tr-TR" sz="1800" dirty="0" err="1">
                <a:effectLst/>
                <a:latin typeface="AGaramondPro"/>
              </a:rPr>
              <a:t>Durkheim’da</a:t>
            </a:r>
            <a:r>
              <a:rPr lang="tr-TR" sz="1800" dirty="0">
                <a:effectLst/>
                <a:latin typeface="AGaramondPro"/>
              </a:rPr>
              <a:t> ise toplumsal </a:t>
            </a:r>
            <a:r>
              <a:rPr lang="tr-TR" sz="1800" dirty="0" err="1">
                <a:effectLst/>
                <a:latin typeface="AGaramondPro"/>
              </a:rPr>
              <a:t>dayanışma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biçimi</a:t>
            </a:r>
            <a:r>
              <a:rPr lang="tr-TR" sz="1800" dirty="0">
                <a:effectLst/>
                <a:latin typeface="AGaramondPro"/>
              </a:rPr>
              <a:t> toplumsal </a:t>
            </a:r>
            <a:r>
              <a:rPr lang="tr-TR" sz="1800" dirty="0" err="1">
                <a:effectLst/>
                <a:latin typeface="AGaramondPro"/>
              </a:rPr>
              <a:t>değişimi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yönlendirir</a:t>
            </a:r>
            <a:r>
              <a:rPr lang="tr-TR" sz="1800" dirty="0">
                <a:effectLst/>
                <a:latin typeface="AGaramondPro"/>
              </a:rPr>
              <a:t> (</a:t>
            </a:r>
            <a:r>
              <a:rPr lang="tr-TR" sz="1800" dirty="0" err="1">
                <a:effectLst/>
                <a:latin typeface="AGaramondPro"/>
              </a:rPr>
              <a:t>Beşirli</a:t>
            </a:r>
            <a:r>
              <a:rPr lang="tr-TR" sz="1800" dirty="0">
                <a:effectLst/>
                <a:latin typeface="AGaramondPro"/>
              </a:rPr>
              <a:t>, 2017: 14</a:t>
            </a:r>
            <a:r>
              <a:rPr lang="tr-TR" sz="1800" dirty="0">
                <a:latin typeface="AGaramondPro"/>
              </a:rPr>
              <a:t>).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068778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0D1410F-1EFA-0669-C37D-6340AB423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1263D86-DE3F-927B-DBF4-203E67DC86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1800" dirty="0">
                <a:effectLst/>
                <a:latin typeface="AGaramondPro"/>
              </a:rPr>
              <a:t>Toplumsal </a:t>
            </a:r>
            <a:r>
              <a:rPr lang="tr-TR" sz="1800" dirty="0" err="1">
                <a:effectLst/>
                <a:latin typeface="AGaramondPro"/>
              </a:rPr>
              <a:t>değişimin</a:t>
            </a:r>
            <a:r>
              <a:rPr lang="tr-TR" sz="1800" dirty="0">
                <a:effectLst/>
                <a:latin typeface="AGaramondPro"/>
              </a:rPr>
              <a:t> hızı ve toplumlardaki farklılıklar ailenin tanımını </a:t>
            </a:r>
            <a:r>
              <a:rPr lang="tr-TR" sz="1800" dirty="0" err="1">
                <a:effectLst/>
                <a:latin typeface="AGaramondPro"/>
              </a:rPr>
              <a:t>zorlaştırmakta</a:t>
            </a:r>
            <a:r>
              <a:rPr lang="tr-TR" sz="1800" dirty="0">
                <a:effectLst/>
                <a:latin typeface="AGaramondPro"/>
              </a:rPr>
              <a:t> ve yeni birliktelikler, yeni aile tipleri olarak tanımlanabilecek </a:t>
            </a:r>
            <a:r>
              <a:rPr lang="tr-TR" sz="1800" dirty="0" err="1">
                <a:effectLst/>
                <a:latin typeface="AGaramondPro"/>
              </a:rPr>
              <a:t>oluşumlar</a:t>
            </a:r>
            <a:r>
              <a:rPr lang="tr-TR" sz="1800" dirty="0">
                <a:effectLst/>
                <a:latin typeface="AGaramondPro"/>
              </a:rPr>
              <a:t> ortaya </a:t>
            </a:r>
            <a:r>
              <a:rPr lang="tr-TR" sz="1800" dirty="0" err="1">
                <a:effectLst/>
                <a:latin typeface="AGaramondPro"/>
              </a:rPr>
              <a:t>çıkmaktadır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Geleneksel toplumlarda daha belirgin bir </a:t>
            </a:r>
            <a:r>
              <a:rPr lang="tr-TR" sz="1800" dirty="0" err="1">
                <a:effectLst/>
                <a:latin typeface="AGaramondPro"/>
              </a:rPr>
              <a:t>işlev</a:t>
            </a:r>
            <a:r>
              <a:rPr lang="tr-TR" sz="1800" dirty="0">
                <a:effectLst/>
                <a:latin typeface="AGaramondPro"/>
              </a:rPr>
              <a:t> olarak </a:t>
            </a:r>
            <a:r>
              <a:rPr lang="tr-TR" sz="1800" dirty="0" err="1">
                <a:effectLst/>
                <a:latin typeface="AGaramondPro"/>
              </a:rPr>
              <a:t>karşımıza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çıkan</a:t>
            </a:r>
            <a:r>
              <a:rPr lang="tr-TR" sz="1800" dirty="0">
                <a:effectLst/>
                <a:latin typeface="AGaramondPro"/>
              </a:rPr>
              <a:t> cinsellik ve ekonomik </a:t>
            </a:r>
            <a:r>
              <a:rPr lang="tr-TR" sz="1800" dirty="0" err="1">
                <a:effectLst/>
                <a:latin typeface="AGaramondPro"/>
              </a:rPr>
              <a:t>işlevlerin</a:t>
            </a:r>
            <a:r>
              <a:rPr lang="tr-TR" sz="1800" dirty="0">
                <a:effectLst/>
                <a:latin typeface="AGaramondPro"/>
              </a:rPr>
              <a:t> aile </a:t>
            </a:r>
            <a:r>
              <a:rPr lang="tr-TR" sz="1800" dirty="0" err="1">
                <a:effectLst/>
                <a:latin typeface="AGaramondPro"/>
              </a:rPr>
              <a:t>içinde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sağlanmasının</a:t>
            </a:r>
            <a:r>
              <a:rPr lang="tr-TR" sz="1800" dirty="0">
                <a:effectLst/>
                <a:latin typeface="AGaramondPro"/>
              </a:rPr>
              <a:t> azalan </a:t>
            </a:r>
            <a:r>
              <a:rPr lang="tr-TR" sz="1800" dirty="0" err="1">
                <a:effectLst/>
                <a:latin typeface="AGaramondPro"/>
              </a:rPr>
              <a:t>önemi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boşanmanın</a:t>
            </a:r>
            <a:r>
              <a:rPr lang="tr-TR" sz="1800" dirty="0">
                <a:effectLst/>
                <a:latin typeface="AGaramondPro"/>
              </a:rPr>
              <a:t> hukuksal </a:t>
            </a:r>
            <a:r>
              <a:rPr lang="tr-TR" sz="1800" dirty="0" err="1">
                <a:effectLst/>
                <a:latin typeface="AGaramondPro"/>
              </a:rPr>
              <a:t>zorluğu</a:t>
            </a:r>
            <a:r>
              <a:rPr lang="tr-TR" sz="1800" dirty="0">
                <a:effectLst/>
                <a:latin typeface="AGaramondPro"/>
              </a:rPr>
              <a:t> gibi durumlar yeni birliktelikleri ortaya </a:t>
            </a:r>
            <a:r>
              <a:rPr lang="tr-TR" sz="1800" dirty="0" err="1">
                <a:effectLst/>
                <a:latin typeface="AGaramondPro"/>
              </a:rPr>
              <a:t>çıkarmıştır</a:t>
            </a:r>
            <a:r>
              <a:rPr lang="tr-TR" sz="1800" dirty="0">
                <a:effectLst/>
                <a:latin typeface="AGaramondPro"/>
              </a:rPr>
              <a:t>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0808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10A37B3-589A-2998-71B0-62AF8EA69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Tek ebeveynli aileler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7B779A7-6F81-A1B8-4FEC-E983E412B6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238491"/>
            <a:ext cx="10178322" cy="5127585"/>
          </a:xfrm>
        </p:spPr>
        <p:txBody>
          <a:bodyPr/>
          <a:lstStyle/>
          <a:p>
            <a:pPr marL="0" indent="0">
              <a:buNone/>
            </a:pPr>
            <a:r>
              <a:rPr lang="tr-TR" sz="1800" dirty="0" err="1">
                <a:effectLst/>
                <a:latin typeface="AGaramondPro"/>
              </a:rPr>
              <a:t>İçinde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yaşadığımız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dönemde</a:t>
            </a:r>
            <a:r>
              <a:rPr lang="tr-TR" sz="1800" dirty="0">
                <a:effectLst/>
                <a:latin typeface="AGaramondPro"/>
              </a:rPr>
              <a:t> hızla </a:t>
            </a:r>
            <a:r>
              <a:rPr lang="tr-TR" sz="1800" dirty="0" err="1">
                <a:effectLst/>
                <a:latin typeface="AGaramondPro"/>
              </a:rPr>
              <a:t>yaygınlaşan</a:t>
            </a:r>
            <a:r>
              <a:rPr lang="tr-TR" sz="1800" dirty="0">
                <a:effectLst/>
                <a:latin typeface="AGaramondPro"/>
              </a:rPr>
              <a:t> bir aile tipi, tek ebeveynli ailedir. Bu aile yalnızca bir ebeveynden </a:t>
            </a:r>
            <a:r>
              <a:rPr lang="tr-TR" sz="1800" dirty="0" err="1">
                <a:effectLst/>
                <a:latin typeface="AGaramondPro"/>
              </a:rPr>
              <a:t>oluşan</a:t>
            </a:r>
            <a:r>
              <a:rPr lang="tr-TR" sz="1800" dirty="0">
                <a:effectLst/>
                <a:latin typeface="AGaramondPro"/>
              </a:rPr>
              <a:t> aile birimidir. </a:t>
            </a:r>
          </a:p>
          <a:p>
            <a:pPr marL="0" indent="0">
              <a:buNone/>
            </a:pPr>
            <a:r>
              <a:rPr lang="tr-TR" sz="1800" dirty="0">
                <a:effectLst/>
                <a:latin typeface="AGaramondPro"/>
              </a:rPr>
              <a:t>Tek ebeveynli aileler arasında </a:t>
            </a:r>
            <a:r>
              <a:rPr lang="tr-TR" sz="1800" dirty="0" err="1">
                <a:effectLst/>
                <a:latin typeface="AGaramondPro"/>
              </a:rPr>
              <a:t>özellikle</a:t>
            </a:r>
            <a:r>
              <a:rPr lang="tr-TR" sz="1800" dirty="0">
                <a:effectLst/>
                <a:latin typeface="AGaramondPro"/>
              </a:rPr>
              <a:t> yaygınlık kazanan bir </a:t>
            </a:r>
            <a:r>
              <a:rPr lang="tr-TR" sz="1800" dirty="0" err="1">
                <a:effectLst/>
                <a:latin typeface="AGaramondPro"/>
              </a:rPr>
              <a:t>tür</a:t>
            </a:r>
            <a:r>
              <a:rPr lang="tr-TR" sz="1800" dirty="0">
                <a:effectLst/>
                <a:latin typeface="AGaramondPro"/>
              </a:rPr>
              <a:t> babasız ailelerdir. </a:t>
            </a:r>
            <a:endParaRPr lang="tr-TR" dirty="0"/>
          </a:p>
          <a:p>
            <a:r>
              <a:rPr lang="tr-TR" sz="1800" dirty="0">
                <a:effectLst/>
                <a:latin typeface="AGaramondPro"/>
              </a:rPr>
              <a:t>Nedenlerine </a:t>
            </a:r>
            <a:r>
              <a:rPr lang="tr-TR" sz="1800" dirty="0" err="1">
                <a:effectLst/>
                <a:latin typeface="AGaramondPro"/>
              </a:rPr>
              <a:t>göre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dört</a:t>
            </a:r>
            <a:r>
              <a:rPr lang="tr-TR" sz="1800" dirty="0">
                <a:effectLst/>
                <a:latin typeface="AGaramondPro"/>
              </a:rPr>
              <a:t> tip tek ebeveynli aileden </a:t>
            </a:r>
            <a:r>
              <a:rPr lang="tr-TR" sz="1800" dirty="0" err="1">
                <a:effectLst/>
                <a:latin typeface="AGaramondPro"/>
              </a:rPr>
              <a:t>söz</a:t>
            </a:r>
            <a:r>
              <a:rPr lang="tr-TR" sz="1800" dirty="0">
                <a:effectLst/>
                <a:latin typeface="AGaramondPro"/>
              </a:rPr>
              <a:t> edilebilir (</a:t>
            </a:r>
            <a:r>
              <a:rPr lang="tr-TR" sz="1800" dirty="0" err="1">
                <a:effectLst/>
                <a:latin typeface="AGaramondPro"/>
              </a:rPr>
              <a:t>Öztop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Bıçakçı</a:t>
            </a:r>
            <a:r>
              <a:rPr lang="tr-TR" sz="1800" dirty="0">
                <a:effectLst/>
                <a:latin typeface="AGaramondPro"/>
              </a:rPr>
              <a:t>, Soylu, vd., 2019: 21): </a:t>
            </a:r>
            <a:endParaRPr lang="tr-TR" dirty="0"/>
          </a:p>
          <a:p>
            <a:pPr>
              <a:buFont typeface="+mj-lt"/>
              <a:buAutoNum type="arabicPeriod"/>
            </a:pPr>
            <a:r>
              <a:rPr lang="tr-TR" sz="1800" dirty="0" err="1">
                <a:effectLst/>
                <a:latin typeface="AGaramondPro"/>
              </a:rPr>
              <a:t>Boşanma</a:t>
            </a:r>
            <a:r>
              <a:rPr lang="tr-TR" sz="1800" dirty="0">
                <a:effectLst/>
                <a:latin typeface="AGaramondPro"/>
              </a:rPr>
              <a:t> sonucu </a:t>
            </a:r>
            <a:r>
              <a:rPr lang="tr-TR" sz="1800" dirty="0" err="1">
                <a:effectLst/>
                <a:latin typeface="AGaramondPro"/>
              </a:rPr>
              <a:t>oluşan</a:t>
            </a:r>
            <a:r>
              <a:rPr lang="tr-TR" sz="1800" dirty="0">
                <a:effectLst/>
                <a:latin typeface="AGaramondPro"/>
              </a:rPr>
              <a:t> tek ebeveynli aile, </a:t>
            </a:r>
          </a:p>
          <a:p>
            <a:pPr>
              <a:buFont typeface="+mj-lt"/>
              <a:buAutoNum type="arabicPeriod"/>
            </a:pPr>
            <a:r>
              <a:rPr lang="tr-TR" sz="1800" dirty="0" err="1">
                <a:effectLst/>
                <a:latin typeface="AGaramondPro"/>
              </a:rPr>
              <a:t>Eşi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ölen</a:t>
            </a:r>
            <a:r>
              <a:rPr lang="tr-TR" sz="1800" dirty="0">
                <a:effectLst/>
                <a:latin typeface="AGaramondPro"/>
              </a:rPr>
              <a:t> ebeveyn ile </a:t>
            </a:r>
            <a:r>
              <a:rPr lang="tr-TR" sz="1800" dirty="0" err="1">
                <a:effectLst/>
                <a:latin typeface="AGaramondPro"/>
              </a:rPr>
              <a:t>çocuklarının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oluşturduğu</a:t>
            </a:r>
            <a:r>
              <a:rPr lang="tr-TR" sz="1800" dirty="0">
                <a:effectLst/>
                <a:latin typeface="AGaramondPro"/>
              </a:rPr>
              <a:t> tek ebeveynli aile, </a:t>
            </a:r>
          </a:p>
          <a:p>
            <a:pPr>
              <a:buFont typeface="+mj-lt"/>
              <a:buAutoNum type="arabicPeriod"/>
            </a:pPr>
            <a:r>
              <a:rPr lang="tr-TR" sz="1800" dirty="0" err="1">
                <a:effectLst/>
                <a:latin typeface="AGaramondPro"/>
              </a:rPr>
              <a:t>Eşlerin</a:t>
            </a:r>
            <a:r>
              <a:rPr lang="tr-TR" sz="1800" dirty="0">
                <a:effectLst/>
                <a:latin typeface="AGaramondPro"/>
              </a:rPr>
              <a:t> ayrı </a:t>
            </a:r>
            <a:r>
              <a:rPr lang="tr-TR" sz="1800" dirty="0" err="1">
                <a:effectLst/>
                <a:latin typeface="AGaramondPro"/>
              </a:rPr>
              <a:t>yaşaması</a:t>
            </a:r>
            <a:r>
              <a:rPr lang="tr-TR" sz="1800" dirty="0">
                <a:effectLst/>
                <a:latin typeface="AGaramondPro"/>
              </a:rPr>
              <a:t> sonucu </a:t>
            </a:r>
            <a:r>
              <a:rPr lang="tr-TR" sz="1800" dirty="0" err="1">
                <a:effectLst/>
                <a:latin typeface="AGaramondPro"/>
              </a:rPr>
              <a:t>oluşan</a:t>
            </a:r>
            <a:r>
              <a:rPr lang="tr-TR" sz="1800" dirty="0">
                <a:effectLst/>
                <a:latin typeface="AGaramondPro"/>
              </a:rPr>
              <a:t> tek ebeveynli aile, </a:t>
            </a:r>
          </a:p>
          <a:p>
            <a:pPr>
              <a:buFont typeface="+mj-lt"/>
              <a:buAutoNum type="arabicPeriod"/>
            </a:pPr>
            <a:r>
              <a:rPr lang="tr-TR" sz="1800" dirty="0">
                <a:effectLst/>
                <a:latin typeface="AGaramondPro"/>
              </a:rPr>
              <a:t>Evlilik </a:t>
            </a:r>
            <a:r>
              <a:rPr lang="tr-TR" sz="1800" dirty="0" err="1">
                <a:effectLst/>
                <a:latin typeface="AGaramondPro"/>
              </a:rPr>
              <a:t>dışı</a:t>
            </a:r>
            <a:r>
              <a:rPr lang="tr-TR" sz="1800" dirty="0">
                <a:effectLst/>
                <a:latin typeface="AGaramondPro"/>
              </a:rPr>
              <a:t> birliktelikten </a:t>
            </a:r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sahibi olan tek ebeveynli aile.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35066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3DF6535-A769-3841-A3E2-50905E788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C2D069C-0085-37CF-C9E7-10977C7C2E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810228"/>
            <a:ext cx="10178322" cy="5532699"/>
          </a:xfrm>
        </p:spPr>
        <p:txBody>
          <a:bodyPr>
            <a:normAutofit lnSpcReduction="10000"/>
          </a:bodyPr>
          <a:lstStyle/>
          <a:p>
            <a:r>
              <a:rPr lang="tr-TR" sz="1800" dirty="0">
                <a:effectLst/>
                <a:latin typeface="AGaramondPro"/>
              </a:rPr>
              <a:t>Kadınların hak </a:t>
            </a:r>
            <a:r>
              <a:rPr lang="tr-TR" sz="1800" dirty="0" err="1">
                <a:effectLst/>
                <a:latin typeface="AGaramondPro"/>
              </a:rPr>
              <a:t>mücadelelerinin</a:t>
            </a:r>
            <a:r>
              <a:rPr lang="tr-TR" sz="1800" dirty="0">
                <a:effectLst/>
                <a:latin typeface="AGaramondPro"/>
              </a:rPr>
              <a:t> sonucunda ve kadınların </a:t>
            </a:r>
            <a:r>
              <a:rPr lang="tr-TR" sz="1800" dirty="0" err="1">
                <a:effectLst/>
                <a:latin typeface="AGaramondPro"/>
              </a:rPr>
              <a:t>eğitime</a:t>
            </a:r>
            <a:r>
              <a:rPr lang="tr-TR" sz="1800" dirty="0">
                <a:effectLst/>
                <a:latin typeface="AGaramondPro"/>
              </a:rPr>
              <a:t> daha fazla </a:t>
            </a:r>
            <a:r>
              <a:rPr lang="tr-TR" sz="1800" dirty="0" err="1">
                <a:effectLst/>
                <a:latin typeface="AGaramondPro"/>
              </a:rPr>
              <a:t>erişebilmeleriyle</a:t>
            </a:r>
            <a:r>
              <a:rPr lang="tr-TR" sz="1800" dirty="0">
                <a:effectLst/>
                <a:latin typeface="AGaramondPro"/>
              </a:rPr>
              <a:t> birlikte kadının emek piyasasına katılım oranı </a:t>
            </a:r>
            <a:r>
              <a:rPr lang="tr-TR" sz="1800" dirty="0" err="1">
                <a:effectLst/>
                <a:latin typeface="AGaramondPro"/>
              </a:rPr>
              <a:t>yükselmiştir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Bununla paralel olarak tek </a:t>
            </a:r>
            <a:r>
              <a:rPr lang="tr-TR" sz="1800" dirty="0" err="1">
                <a:effectLst/>
                <a:latin typeface="AGaramondPro"/>
              </a:rPr>
              <a:t>başlarına</a:t>
            </a:r>
            <a:r>
              <a:rPr lang="tr-TR" sz="1800" dirty="0">
                <a:effectLst/>
                <a:latin typeface="AGaramondPro"/>
              </a:rPr>
              <a:t> bir hayat kurabilen kadınların sayısı </a:t>
            </a:r>
            <a:r>
              <a:rPr lang="tr-TR" sz="1800" dirty="0" err="1">
                <a:effectLst/>
                <a:latin typeface="AGaramondPro"/>
              </a:rPr>
              <a:t>artmıştır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Ekonomik anlamda </a:t>
            </a:r>
            <a:r>
              <a:rPr lang="tr-TR" sz="1800" dirty="0" err="1">
                <a:effectLst/>
                <a:latin typeface="AGaramondPro"/>
              </a:rPr>
              <a:t>bağımsız</a:t>
            </a:r>
            <a:r>
              <a:rPr lang="tr-TR" sz="1800" dirty="0">
                <a:effectLst/>
                <a:latin typeface="AGaramondPro"/>
              </a:rPr>
              <a:t> olan ve </a:t>
            </a:r>
            <a:r>
              <a:rPr lang="tr-TR" sz="1800" dirty="0" err="1">
                <a:effectLst/>
                <a:latin typeface="AGaramondPro"/>
              </a:rPr>
              <a:t>boşanan</a:t>
            </a:r>
            <a:r>
              <a:rPr lang="tr-TR" sz="1800" dirty="0">
                <a:effectLst/>
                <a:latin typeface="AGaramondPro"/>
              </a:rPr>
              <a:t> kadınların genellikle </a:t>
            </a:r>
            <a:r>
              <a:rPr lang="tr-TR" sz="1800" dirty="0" err="1">
                <a:effectLst/>
                <a:latin typeface="AGaramondPro"/>
              </a:rPr>
              <a:t>çocuklarıyla</a:t>
            </a:r>
            <a:r>
              <a:rPr lang="tr-TR" sz="1800" dirty="0">
                <a:effectLst/>
                <a:latin typeface="AGaramondPro"/>
              </a:rPr>
              <a:t> birlikte </a:t>
            </a:r>
            <a:r>
              <a:rPr lang="tr-TR" sz="1800" dirty="0" err="1">
                <a:effectLst/>
                <a:latin typeface="AGaramondPro"/>
              </a:rPr>
              <a:t>yaşamaları</a:t>
            </a:r>
            <a:r>
              <a:rPr lang="tr-TR" sz="1800" dirty="0">
                <a:effectLst/>
                <a:latin typeface="AGaramondPro"/>
              </a:rPr>
              <a:t> da tek ebeveynli ailelerin artmasına neden olmaktadır. </a:t>
            </a:r>
          </a:p>
          <a:p>
            <a:r>
              <a:rPr lang="tr-TR" sz="1800" dirty="0" err="1">
                <a:effectLst/>
                <a:latin typeface="AGaramondPro"/>
              </a:rPr>
              <a:t>Günümüzde</a:t>
            </a:r>
            <a:r>
              <a:rPr lang="tr-TR" sz="1800" dirty="0">
                <a:effectLst/>
                <a:latin typeface="AGaramondPro"/>
              </a:rPr>
              <a:t> de </a:t>
            </a:r>
            <a:r>
              <a:rPr lang="tr-TR" sz="1800" dirty="0" err="1">
                <a:effectLst/>
                <a:latin typeface="AGaramondPro"/>
              </a:rPr>
              <a:t>boşanmalardaki</a:t>
            </a:r>
            <a:r>
              <a:rPr lang="tr-TR" sz="1800" dirty="0">
                <a:effectLst/>
                <a:latin typeface="AGaramondPro"/>
              </a:rPr>
              <a:t> hızlı </a:t>
            </a:r>
            <a:r>
              <a:rPr lang="tr-TR" sz="1800" dirty="0" err="1">
                <a:effectLst/>
                <a:latin typeface="AGaramondPro"/>
              </a:rPr>
              <a:t>artıs</a:t>
            </a:r>
            <a:r>
              <a:rPr lang="tr-TR" sz="1800" dirty="0">
                <a:effectLst/>
                <a:latin typeface="AGaramondPro"/>
              </a:rPr>
              <a:t>̧ babasızlık kavramını farklı boyuta </a:t>
            </a:r>
            <a:r>
              <a:rPr lang="tr-TR" sz="1800" dirty="0" err="1">
                <a:effectLst/>
                <a:latin typeface="AGaramondPro"/>
              </a:rPr>
              <a:t>taşımıştır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Boşanmalar</a:t>
            </a:r>
            <a:r>
              <a:rPr lang="tr-TR" sz="1800" dirty="0">
                <a:effectLst/>
                <a:latin typeface="AGaramondPro"/>
              </a:rPr>
              <a:t> ile kavram anlamını babalar ve </a:t>
            </a:r>
            <a:r>
              <a:rPr lang="tr-TR" sz="1800" dirty="0" err="1">
                <a:effectLst/>
                <a:latin typeface="AGaramondPro"/>
              </a:rPr>
              <a:t>çocukları</a:t>
            </a:r>
            <a:r>
              <a:rPr lang="tr-TR" sz="1800" dirty="0">
                <a:effectLst/>
                <a:latin typeface="AGaramondPro"/>
              </a:rPr>
              <a:t> arasında </a:t>
            </a:r>
            <a:r>
              <a:rPr lang="tr-TR" sz="1800" dirty="0" err="1">
                <a:effectLst/>
                <a:latin typeface="AGaramondPro"/>
              </a:rPr>
              <a:t>ilişkilerin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sürdürülememesi</a:t>
            </a:r>
            <a:r>
              <a:rPr lang="tr-TR" sz="1800" dirty="0">
                <a:effectLst/>
                <a:latin typeface="AGaramondPro"/>
              </a:rPr>
              <a:t> boyutuna </a:t>
            </a:r>
            <a:r>
              <a:rPr lang="tr-TR" sz="1800" dirty="0" err="1">
                <a:effectLst/>
                <a:latin typeface="AGaramondPro"/>
              </a:rPr>
              <a:t>taşımıştır</a:t>
            </a:r>
            <a:r>
              <a:rPr lang="tr-TR" sz="1800" dirty="0">
                <a:effectLst/>
                <a:latin typeface="AGaramondPro"/>
              </a:rPr>
              <a:t> (</a:t>
            </a:r>
            <a:r>
              <a:rPr lang="tr-TR" sz="1800" dirty="0" err="1">
                <a:effectLst/>
                <a:latin typeface="AGaramondPro"/>
              </a:rPr>
              <a:t>Canatan</a:t>
            </a:r>
            <a:r>
              <a:rPr lang="tr-TR" sz="1800" dirty="0">
                <a:effectLst/>
                <a:latin typeface="AGaramondPro"/>
              </a:rPr>
              <a:t>, 2013: 79). </a:t>
            </a:r>
          </a:p>
          <a:p>
            <a:r>
              <a:rPr lang="tr-TR" sz="1800" dirty="0" err="1">
                <a:effectLst/>
                <a:latin typeface="AGaramondPro"/>
              </a:rPr>
              <a:t>Boşanma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sürecinde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özellikle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küçük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velayetlerinin anneye verilmesi anne ve </a:t>
            </a:r>
            <a:r>
              <a:rPr lang="tr-TR" sz="1800" dirty="0" err="1">
                <a:effectLst/>
                <a:latin typeface="AGaramondPro"/>
              </a:rPr>
              <a:t>çocuktan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oluşan</a:t>
            </a:r>
            <a:r>
              <a:rPr lang="tr-TR" sz="1800" dirty="0">
                <a:effectLst/>
                <a:latin typeface="AGaramondPro"/>
              </a:rPr>
              <a:t> ailelerin </a:t>
            </a:r>
            <a:r>
              <a:rPr lang="tr-TR" sz="1800" dirty="0" err="1">
                <a:effectLst/>
                <a:latin typeface="AGaramondPro"/>
              </a:rPr>
              <a:t>yaygınlaşmasının</a:t>
            </a:r>
            <a:r>
              <a:rPr lang="tr-TR" sz="1800" dirty="0">
                <a:effectLst/>
                <a:latin typeface="AGaramondPro"/>
              </a:rPr>
              <a:t> nedenlerinden biridir. </a:t>
            </a:r>
          </a:p>
          <a:p>
            <a:r>
              <a:rPr lang="tr-TR" sz="1800" dirty="0">
                <a:effectLst/>
                <a:latin typeface="AGaramondPro"/>
              </a:rPr>
              <a:t>Anne ve </a:t>
            </a:r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arasındaki </a:t>
            </a:r>
            <a:r>
              <a:rPr lang="tr-TR" sz="1800" dirty="0" err="1">
                <a:effectLst/>
                <a:latin typeface="AGaramondPro"/>
              </a:rPr>
              <a:t>bag</a:t>
            </a:r>
            <a:r>
              <a:rPr lang="tr-TR" sz="1800" dirty="0">
                <a:effectLst/>
                <a:latin typeface="AGaramondPro"/>
              </a:rPr>
              <a:t>̆ </a:t>
            </a:r>
            <a:r>
              <a:rPr lang="tr-TR" sz="1800" dirty="0" err="1">
                <a:effectLst/>
                <a:latin typeface="AGaramondPro"/>
              </a:rPr>
              <a:t>önemsenmekte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bakımı ve </a:t>
            </a:r>
            <a:r>
              <a:rPr lang="tr-TR" sz="1800" dirty="0" err="1">
                <a:effectLst/>
                <a:latin typeface="AGaramondPro"/>
              </a:rPr>
              <a:t>çocuğun</a:t>
            </a:r>
            <a:r>
              <a:rPr lang="tr-TR" sz="1800" dirty="0">
                <a:effectLst/>
                <a:latin typeface="AGaramondPro"/>
              </a:rPr>
              <a:t> ruh </a:t>
            </a:r>
            <a:r>
              <a:rPr lang="tr-TR" sz="1800" dirty="0" err="1">
                <a:effectLst/>
                <a:latin typeface="AGaramondPro"/>
              </a:rPr>
              <a:t>sağlığının</a:t>
            </a:r>
            <a:r>
              <a:rPr lang="tr-TR" sz="1800" dirty="0">
                <a:effectLst/>
                <a:latin typeface="AGaramondPro"/>
              </a:rPr>
              <a:t> korunması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boşanmalarda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çocuğun</a:t>
            </a:r>
            <a:r>
              <a:rPr lang="tr-TR" sz="1800" dirty="0">
                <a:effectLst/>
                <a:latin typeface="AGaramondPro"/>
              </a:rPr>
              <a:t> annede kalması tercih edilmektedir. </a:t>
            </a:r>
          </a:p>
          <a:p>
            <a:r>
              <a:rPr lang="tr-TR" sz="1800" dirty="0">
                <a:effectLst/>
                <a:latin typeface="AGaramondPro"/>
              </a:rPr>
              <a:t>Bunun yanı sıra tek anne olmayı </a:t>
            </a:r>
            <a:r>
              <a:rPr lang="tr-TR" sz="1800" dirty="0" err="1">
                <a:effectLst/>
                <a:latin typeface="AGaramondPro"/>
              </a:rPr>
              <a:t>seçen</a:t>
            </a:r>
            <a:r>
              <a:rPr lang="tr-TR" sz="1800" dirty="0">
                <a:effectLst/>
                <a:latin typeface="AGaramondPro"/>
              </a:rPr>
              <a:t> kadınların </a:t>
            </a:r>
            <a:r>
              <a:rPr lang="tr-TR" sz="1800" dirty="0" err="1">
                <a:effectLst/>
                <a:latin typeface="AGaramondPro"/>
              </a:rPr>
              <a:t>artışı</a:t>
            </a:r>
            <a:r>
              <a:rPr lang="tr-TR" sz="1800" dirty="0">
                <a:effectLst/>
                <a:latin typeface="AGaramondPro"/>
              </a:rPr>
              <a:t> da yadsınamayacak </a:t>
            </a:r>
            <a:r>
              <a:rPr lang="tr-TR" sz="1800" dirty="0" err="1">
                <a:effectLst/>
                <a:latin typeface="AGaramondPro"/>
              </a:rPr>
              <a:t>düzeydedir</a:t>
            </a:r>
            <a:r>
              <a:rPr lang="tr-TR" sz="1800" dirty="0">
                <a:effectLst/>
                <a:latin typeface="AGaramondPro"/>
              </a:rPr>
              <a:t> (</a:t>
            </a:r>
            <a:r>
              <a:rPr lang="tr-TR" sz="1800" dirty="0" err="1">
                <a:effectLst/>
                <a:latin typeface="AGaramondPro"/>
              </a:rPr>
              <a:t>Özbek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Köşk</a:t>
            </a:r>
            <a:r>
              <a:rPr lang="tr-TR" sz="1800" dirty="0">
                <a:effectLst/>
                <a:latin typeface="AGaramondPro"/>
              </a:rPr>
              <a:t>, 2018: 271) </a:t>
            </a:r>
            <a:endParaRPr lang="tr-TR" dirty="0"/>
          </a:p>
          <a:p>
            <a:r>
              <a:rPr lang="tr-TR" sz="1800" dirty="0">
                <a:effectLst/>
                <a:latin typeface="AGaramondPro"/>
              </a:rPr>
              <a:t>Geleneksel toplumlarda tek </a:t>
            </a:r>
            <a:r>
              <a:rPr lang="tr-TR" sz="1800" dirty="0" err="1">
                <a:effectLst/>
                <a:latin typeface="AGaramondPro"/>
              </a:rPr>
              <a:t>ebeveynliğin</a:t>
            </a:r>
            <a:r>
              <a:rPr lang="tr-TR" sz="1800" dirty="0">
                <a:effectLst/>
                <a:latin typeface="AGaramondPro"/>
              </a:rPr>
              <a:t> toplumsal </a:t>
            </a:r>
            <a:r>
              <a:rPr lang="tr-TR" sz="1800" dirty="0" err="1">
                <a:effectLst/>
                <a:latin typeface="AGaramondPro"/>
              </a:rPr>
              <a:t>kabulu</a:t>
            </a:r>
            <a:r>
              <a:rPr lang="tr-TR" sz="1800" dirty="0">
                <a:effectLst/>
                <a:latin typeface="AGaramondPro"/>
              </a:rPr>
              <a:t>̈ </a:t>
            </a:r>
            <a:r>
              <a:rPr lang="tr-TR" sz="1800" dirty="0" err="1">
                <a:effectLst/>
                <a:latin typeface="AGaramondPro"/>
              </a:rPr>
              <a:t>çok</a:t>
            </a:r>
            <a:r>
              <a:rPr lang="tr-TR" sz="1800" dirty="0">
                <a:effectLst/>
                <a:latin typeface="AGaramondPro"/>
              </a:rPr>
              <a:t> sınırlıdır, </a:t>
            </a:r>
            <a:r>
              <a:rPr lang="tr-TR" sz="1800" dirty="0" err="1">
                <a:effectLst/>
                <a:latin typeface="AGaramondPro"/>
              </a:rPr>
              <a:t>özellikle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çocuğun</a:t>
            </a:r>
            <a:r>
              <a:rPr lang="tr-TR" sz="1800" dirty="0">
                <a:effectLst/>
                <a:latin typeface="AGaramondPro"/>
              </a:rPr>
              <a:t> babanın soyuna ait olarak </a:t>
            </a:r>
            <a:r>
              <a:rPr lang="tr-TR" sz="1800" dirty="0" err="1">
                <a:effectLst/>
                <a:latin typeface="AGaramondPro"/>
              </a:rPr>
              <a:t>gören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anlayıs</a:t>
            </a:r>
            <a:r>
              <a:rPr lang="tr-TR" sz="1800" dirty="0">
                <a:effectLst/>
                <a:latin typeface="AGaramondPro"/>
              </a:rPr>
              <a:t>̧ kırsalda hala yaygındır. 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25932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A4D440-BA29-7399-BADF-1DECC675A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F760920-F021-EE32-8A1F-EAD8A12F1D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833377"/>
            <a:ext cx="10178322" cy="5555848"/>
          </a:xfrm>
        </p:spPr>
        <p:txBody>
          <a:bodyPr/>
          <a:lstStyle/>
          <a:p>
            <a:r>
              <a:rPr lang="tr-TR" sz="1800" dirty="0">
                <a:effectLst/>
                <a:latin typeface="AGaramondPro"/>
              </a:rPr>
              <a:t>Baba olmadan aynı hanede kadın ve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yaşamasının</a:t>
            </a:r>
            <a:r>
              <a:rPr lang="tr-TR" sz="1800" dirty="0">
                <a:effectLst/>
                <a:latin typeface="AGaramondPro"/>
              </a:rPr>
              <a:t> bir </a:t>
            </a:r>
            <a:r>
              <a:rPr lang="tr-TR" sz="1800" dirty="0" err="1">
                <a:effectLst/>
                <a:latin typeface="AGaramondPro"/>
              </a:rPr>
              <a:t>diğer</a:t>
            </a:r>
            <a:r>
              <a:rPr lang="tr-TR" sz="1800" dirty="0">
                <a:effectLst/>
                <a:latin typeface="AGaramondPro"/>
              </a:rPr>
              <a:t> nedeni, babanın </a:t>
            </a:r>
            <a:r>
              <a:rPr lang="tr-TR" sz="1800" dirty="0" err="1">
                <a:effectLst/>
                <a:latin typeface="AGaramondPro"/>
              </a:rPr>
              <a:t>savas</a:t>
            </a:r>
            <a:r>
              <a:rPr lang="tr-TR" sz="1800" dirty="0">
                <a:effectLst/>
                <a:latin typeface="AGaramondPro"/>
              </a:rPr>
              <a:t>̧ ya da </a:t>
            </a:r>
            <a:r>
              <a:rPr lang="tr-TR" sz="1800" dirty="0" err="1">
                <a:effectLst/>
                <a:latin typeface="AGaramondPro"/>
              </a:rPr>
              <a:t>göc</a:t>
            </a:r>
            <a:r>
              <a:rPr lang="tr-TR" sz="1800" dirty="0">
                <a:effectLst/>
                <a:latin typeface="AGaramondPro"/>
              </a:rPr>
              <a:t>̧ etme gibi nedenlerle hanede ailesiyle birlikte </a:t>
            </a:r>
            <a:r>
              <a:rPr lang="tr-TR" sz="1800" dirty="0" err="1">
                <a:effectLst/>
                <a:latin typeface="AGaramondPro"/>
              </a:rPr>
              <a:t>yaşayamamasıdır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Örnek</a:t>
            </a:r>
            <a:r>
              <a:rPr lang="tr-TR" sz="1800" dirty="0">
                <a:effectLst/>
                <a:latin typeface="AGaramondPro"/>
              </a:rPr>
              <a:t> olarak 1930’lar ile 1970’li yıllar Batı’da babasız yıllar olarak adlandırılmaktadır. </a:t>
            </a:r>
          </a:p>
          <a:p>
            <a:r>
              <a:rPr lang="tr-TR" sz="1800" dirty="0" err="1">
                <a:effectLst/>
                <a:latin typeface="AGaramondPro"/>
              </a:rPr>
              <a:t>İkinci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Dünya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Savaşı</a:t>
            </a:r>
            <a:r>
              <a:rPr lang="tr-TR" sz="1800" dirty="0">
                <a:effectLst/>
                <a:latin typeface="AGaramondPro"/>
              </a:rPr>
              <a:t> yılları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babalarıyla  </a:t>
            </a:r>
            <a:r>
              <a:rPr lang="tr-TR" sz="1800" dirty="0" err="1">
                <a:effectLst/>
                <a:latin typeface="AGaramondPro"/>
              </a:rPr>
              <a:t>görüşemediği</a:t>
            </a:r>
            <a:r>
              <a:rPr lang="tr-TR" sz="1800" dirty="0">
                <a:effectLst/>
                <a:latin typeface="AGaramondPro"/>
              </a:rPr>
              <a:t> yıllar </a:t>
            </a:r>
            <a:r>
              <a:rPr lang="tr-TR" sz="1800" dirty="0" err="1">
                <a:effectLst/>
                <a:latin typeface="AGaramondPro"/>
              </a:rPr>
              <a:t>olmuştur</a:t>
            </a:r>
            <a:r>
              <a:rPr lang="tr-TR" sz="1800" dirty="0">
                <a:effectLst/>
                <a:latin typeface="AGaramondPro"/>
              </a:rPr>
              <a:t> (</a:t>
            </a:r>
            <a:r>
              <a:rPr lang="tr-TR" sz="1800" dirty="0" err="1">
                <a:effectLst/>
                <a:latin typeface="AGaramondPro"/>
              </a:rPr>
              <a:t>Canatan</a:t>
            </a:r>
            <a:r>
              <a:rPr lang="tr-TR" sz="1800" dirty="0">
                <a:effectLst/>
                <a:latin typeface="AGaramondPro"/>
              </a:rPr>
              <a:t>, 2013: 79). </a:t>
            </a:r>
          </a:p>
          <a:p>
            <a:r>
              <a:rPr lang="tr-TR" sz="1800" dirty="0" err="1">
                <a:effectLst/>
                <a:latin typeface="AGaramondPro"/>
              </a:rPr>
              <a:t>Göc</a:t>
            </a:r>
            <a:r>
              <a:rPr lang="tr-TR" sz="1800" dirty="0">
                <a:effectLst/>
                <a:latin typeface="AGaramondPro"/>
              </a:rPr>
              <a:t>̧ ise babaların yıllarca ailelerinden uzakta kalmasına ve bazı durumlarda babanın geride </a:t>
            </a:r>
            <a:r>
              <a:rPr lang="tr-TR" sz="1800" dirty="0" err="1">
                <a:effectLst/>
                <a:latin typeface="AGaramondPro"/>
              </a:rPr>
              <a:t>bıraktığı</a:t>
            </a:r>
            <a:r>
              <a:rPr lang="tr-TR" sz="1800" dirty="0">
                <a:effectLst/>
                <a:latin typeface="AGaramondPro"/>
              </a:rPr>
              <a:t> kadın ve </a:t>
            </a:r>
            <a:r>
              <a:rPr lang="tr-TR" sz="1800" dirty="0" err="1">
                <a:effectLst/>
                <a:latin typeface="AGaramondPro"/>
              </a:rPr>
              <a:t>çocuklarıyla</a:t>
            </a:r>
            <a:r>
              <a:rPr lang="tr-TR" sz="1800" dirty="0">
                <a:effectLst/>
                <a:latin typeface="AGaramondPro"/>
              </a:rPr>
              <a:t> duygusal ve ekonomik </a:t>
            </a:r>
            <a:r>
              <a:rPr lang="tr-TR" sz="1800" dirty="0" err="1">
                <a:effectLst/>
                <a:latin typeface="AGaramondPro"/>
              </a:rPr>
              <a:t>bağının</a:t>
            </a:r>
            <a:r>
              <a:rPr lang="tr-TR" sz="1800" dirty="0">
                <a:effectLst/>
                <a:latin typeface="AGaramondPro"/>
              </a:rPr>
              <a:t> kopmasına neden olmaktadır. </a:t>
            </a:r>
          </a:p>
          <a:p>
            <a:r>
              <a:rPr lang="tr-TR" sz="1800" dirty="0">
                <a:effectLst/>
                <a:latin typeface="AGaramondPro"/>
              </a:rPr>
              <a:t>Her ne kadar ailesinin maddi </a:t>
            </a:r>
            <a:r>
              <a:rPr lang="tr-TR" sz="1800" dirty="0" err="1">
                <a:effectLst/>
                <a:latin typeface="AGaramondPro"/>
              </a:rPr>
              <a:t>ihtiyaçlarını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karşılayabilmek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göc</a:t>
            </a:r>
            <a:r>
              <a:rPr lang="tr-TR" sz="1800" dirty="0">
                <a:effectLst/>
                <a:latin typeface="AGaramondPro"/>
              </a:rPr>
              <a:t>̧ eden ve ailesine para </a:t>
            </a:r>
            <a:r>
              <a:rPr lang="tr-TR" sz="1800" dirty="0" err="1">
                <a:effectLst/>
                <a:latin typeface="AGaramondPro"/>
              </a:rPr>
              <a:t>gönderen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birçok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göçmen</a:t>
            </a:r>
            <a:r>
              <a:rPr lang="tr-TR" sz="1800" dirty="0">
                <a:effectLst/>
                <a:latin typeface="AGaramondPro"/>
              </a:rPr>
              <a:t> erkek bulunsa da bazı babaların aileleriyle </a:t>
            </a:r>
            <a:r>
              <a:rPr lang="tr-TR" sz="1800" dirty="0" err="1">
                <a:effectLst/>
                <a:latin typeface="AGaramondPro"/>
              </a:rPr>
              <a:t>bağlarını</a:t>
            </a:r>
            <a:r>
              <a:rPr lang="tr-TR" sz="1800" dirty="0">
                <a:effectLst/>
                <a:latin typeface="AGaramondPro"/>
              </a:rPr>
              <a:t> kopardıkları ve </a:t>
            </a:r>
            <a:r>
              <a:rPr lang="tr-TR" sz="1800" dirty="0" err="1">
                <a:effectLst/>
                <a:latin typeface="AGaramondPro"/>
              </a:rPr>
              <a:t>göc</a:t>
            </a:r>
            <a:r>
              <a:rPr lang="tr-TR" sz="1800" dirty="0">
                <a:effectLst/>
                <a:latin typeface="AGaramondPro"/>
              </a:rPr>
              <a:t>̧ ettikleri yeni yerde kendilerine yeni aileler kurmayı tercih ettikleri </a:t>
            </a:r>
            <a:r>
              <a:rPr lang="tr-TR" sz="1800" dirty="0" err="1">
                <a:effectLst/>
                <a:latin typeface="AGaramondPro"/>
              </a:rPr>
              <a:t>görülmektedir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Bunun bir </a:t>
            </a:r>
            <a:r>
              <a:rPr lang="tr-TR" sz="1800" dirty="0" err="1">
                <a:effectLst/>
                <a:latin typeface="AGaramondPro"/>
              </a:rPr>
              <a:t>örneği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Türkiye’den</a:t>
            </a:r>
            <a:r>
              <a:rPr lang="tr-TR" sz="1800" dirty="0">
                <a:effectLst/>
                <a:latin typeface="AGaramondPro"/>
              </a:rPr>
              <a:t> Batı Avrupa’ya </a:t>
            </a:r>
            <a:r>
              <a:rPr lang="tr-TR" sz="1800" dirty="0" err="1">
                <a:effectLst/>
                <a:latin typeface="AGaramondPro"/>
              </a:rPr>
              <a:t>işçi</a:t>
            </a:r>
            <a:r>
              <a:rPr lang="tr-TR" sz="1800" dirty="0">
                <a:effectLst/>
                <a:latin typeface="AGaramondPro"/>
              </a:rPr>
              <a:t> olarak </a:t>
            </a:r>
            <a:r>
              <a:rPr lang="tr-TR" sz="1800" dirty="0" err="1">
                <a:effectLst/>
                <a:latin typeface="AGaramondPro"/>
              </a:rPr>
              <a:t>göçen</a:t>
            </a:r>
            <a:r>
              <a:rPr lang="tr-TR" sz="1800" dirty="0">
                <a:effectLst/>
                <a:latin typeface="AGaramondPro"/>
              </a:rPr>
              <a:t> ve ailelerini yanlarına aldırmayan bazı erkeklerin, aileleriyle bir </a:t>
            </a:r>
            <a:r>
              <a:rPr lang="tr-TR" sz="1800" dirty="0" err="1">
                <a:effectLst/>
                <a:latin typeface="AGaramondPro"/>
              </a:rPr>
              <a:t>süre</a:t>
            </a:r>
            <a:r>
              <a:rPr lang="tr-TR" sz="1800" dirty="0">
                <a:effectLst/>
                <a:latin typeface="AGaramondPro"/>
              </a:rPr>
              <a:t> sonra </a:t>
            </a:r>
            <a:r>
              <a:rPr lang="tr-TR" sz="1800" dirty="0" err="1">
                <a:effectLst/>
                <a:latin typeface="AGaramondPro"/>
              </a:rPr>
              <a:t>iletişimlerini</a:t>
            </a:r>
            <a:r>
              <a:rPr lang="tr-TR" sz="1800" dirty="0">
                <a:effectLst/>
                <a:latin typeface="AGaramondPro"/>
              </a:rPr>
              <a:t> kesmeleri ve Batı Avrupa’da yeni evlilikler yapmalarıdır. </a:t>
            </a:r>
          </a:p>
          <a:p>
            <a:r>
              <a:rPr lang="tr-TR" sz="1800" dirty="0">
                <a:effectLst/>
                <a:latin typeface="AGaramondPro"/>
              </a:rPr>
              <a:t>Bu durumlarda geride bırakılan aile babasız kalmakta ve </a:t>
            </a:r>
            <a:r>
              <a:rPr lang="tr-TR" sz="1800" dirty="0" err="1">
                <a:effectLst/>
                <a:latin typeface="AGaramondPro"/>
              </a:rPr>
              <a:t>birçok</a:t>
            </a:r>
            <a:r>
              <a:rPr lang="tr-TR" sz="1800" dirty="0">
                <a:effectLst/>
                <a:latin typeface="AGaramondPro"/>
              </a:rPr>
              <a:t> maddi ve manevi sorunla karşılaşılmaktadır.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68645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5E92888-F9B3-754A-B3C2-108BCC741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Yeniden kurulmuş aile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0A6A35F-0B72-A940-3918-1D36361F3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527859"/>
            <a:ext cx="10178322" cy="4861366"/>
          </a:xfrm>
        </p:spPr>
        <p:txBody>
          <a:bodyPr>
            <a:normAutofit lnSpcReduction="10000"/>
          </a:bodyPr>
          <a:lstStyle/>
          <a:p>
            <a:r>
              <a:rPr lang="tr-TR" sz="1800" dirty="0" err="1">
                <a:effectLst/>
                <a:latin typeface="AGaramondPro"/>
              </a:rPr>
              <a:t>Çiftlerden</a:t>
            </a:r>
            <a:r>
              <a:rPr lang="tr-TR" sz="1800" dirty="0">
                <a:effectLst/>
                <a:latin typeface="AGaramondPro"/>
              </a:rPr>
              <a:t> en az birinin daha </a:t>
            </a:r>
            <a:r>
              <a:rPr lang="tr-TR" sz="1800" dirty="0" err="1">
                <a:effectLst/>
                <a:latin typeface="AGaramondPro"/>
              </a:rPr>
              <a:t>önce</a:t>
            </a:r>
            <a:r>
              <a:rPr lang="tr-TR" sz="1800" dirty="0">
                <a:effectLst/>
                <a:latin typeface="AGaramondPro"/>
              </a:rPr>
              <a:t> evlilik </a:t>
            </a:r>
            <a:r>
              <a:rPr lang="tr-TR" sz="1800" dirty="0" err="1">
                <a:effectLst/>
                <a:latin typeface="AGaramondPro"/>
              </a:rPr>
              <a:t>yaşadığı</a:t>
            </a:r>
            <a:r>
              <a:rPr lang="tr-TR" sz="1800" dirty="0">
                <a:effectLst/>
                <a:latin typeface="AGaramondPro"/>
              </a:rPr>
              <a:t> ve/veya evlilik sonucu bir veya daha fazla </a:t>
            </a:r>
            <a:r>
              <a:rPr lang="tr-TR" sz="1800" dirty="0" err="1">
                <a:effectLst/>
                <a:latin typeface="AGaramondPro"/>
              </a:rPr>
              <a:t>üveyliği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içine</a:t>
            </a:r>
            <a:r>
              <a:rPr lang="tr-TR" sz="1800" dirty="0">
                <a:effectLst/>
                <a:latin typeface="AGaramondPro"/>
              </a:rPr>
              <a:t> alan aile tipidir. </a:t>
            </a:r>
          </a:p>
          <a:p>
            <a:r>
              <a:rPr lang="tr-TR" sz="1800" dirty="0">
                <a:effectLst/>
                <a:latin typeface="AGaramondPro"/>
              </a:rPr>
              <a:t>Bu aile tipi </a:t>
            </a:r>
            <a:r>
              <a:rPr lang="tr-TR" sz="1800" dirty="0" err="1">
                <a:effectLst/>
                <a:latin typeface="AGaramondPro"/>
              </a:rPr>
              <a:t>boşanmalar</a:t>
            </a:r>
            <a:r>
              <a:rPr lang="tr-TR" sz="1800" dirty="0">
                <a:effectLst/>
                <a:latin typeface="AGaramondPro"/>
              </a:rPr>
              <a:t> sonrası </a:t>
            </a:r>
            <a:r>
              <a:rPr lang="tr-TR" sz="1800" dirty="0" err="1">
                <a:effectLst/>
                <a:latin typeface="AGaramondPro"/>
              </a:rPr>
              <a:t>gerçekleşen</a:t>
            </a:r>
            <a:r>
              <a:rPr lang="tr-TR" sz="1800" dirty="0">
                <a:effectLst/>
                <a:latin typeface="AGaramondPro"/>
              </a:rPr>
              <a:t> yeni evlenmelerle </a:t>
            </a:r>
            <a:r>
              <a:rPr lang="tr-TR" sz="1800" dirty="0" err="1">
                <a:effectLst/>
                <a:latin typeface="AGaramondPro"/>
              </a:rPr>
              <a:t>oluşmaktadır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Yeni evlenen </a:t>
            </a:r>
            <a:r>
              <a:rPr lang="tr-TR" sz="1800" dirty="0" err="1">
                <a:effectLst/>
                <a:latin typeface="AGaramondPro"/>
              </a:rPr>
              <a:t>çiftlerden</a:t>
            </a:r>
            <a:r>
              <a:rPr lang="tr-TR" sz="1800" dirty="0">
                <a:effectLst/>
                <a:latin typeface="AGaramondPro"/>
              </a:rPr>
              <a:t> biri veya ikisi evlilik </a:t>
            </a:r>
            <a:r>
              <a:rPr lang="tr-TR" sz="1800" dirty="0" err="1">
                <a:effectLst/>
                <a:latin typeface="AGaramondPro"/>
              </a:rPr>
              <a:t>öncesi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çocukları</a:t>
            </a:r>
            <a:r>
              <a:rPr lang="tr-TR" sz="1800" dirty="0">
                <a:effectLst/>
                <a:latin typeface="AGaramondPro"/>
              </a:rPr>
              <a:t> ile birlikte ve/veya evlilik sonrası </a:t>
            </a:r>
            <a:r>
              <a:rPr lang="tr-TR" sz="1800" dirty="0" err="1">
                <a:effectLst/>
                <a:latin typeface="AGaramondPro"/>
              </a:rPr>
              <a:t>çocuklarını</a:t>
            </a:r>
            <a:r>
              <a:rPr lang="tr-TR" sz="1800" dirty="0">
                <a:effectLst/>
                <a:latin typeface="AGaramondPro"/>
              </a:rPr>
              <a:t> da kapsayarak yeniden bir aile </a:t>
            </a:r>
            <a:r>
              <a:rPr lang="tr-TR" sz="1800" dirty="0" err="1">
                <a:effectLst/>
                <a:latin typeface="AGaramondPro"/>
              </a:rPr>
              <a:t>oluşturmaktadırlar</a:t>
            </a:r>
            <a:r>
              <a:rPr lang="tr-TR" sz="1800" dirty="0">
                <a:effectLst/>
                <a:latin typeface="AGaramondPro"/>
              </a:rPr>
              <a:t>: </a:t>
            </a:r>
            <a:r>
              <a:rPr lang="tr-TR" sz="1800" dirty="0" err="1">
                <a:effectLst/>
                <a:latin typeface="AGaramondPro"/>
              </a:rPr>
              <a:t>Giddens</a:t>
            </a:r>
            <a:r>
              <a:rPr lang="tr-TR" sz="1800" dirty="0">
                <a:effectLst/>
                <a:latin typeface="AGaramondPro"/>
              </a:rPr>
              <a:t> bunu “</a:t>
            </a:r>
            <a:r>
              <a:rPr lang="tr-TR" sz="1800" dirty="0" err="1">
                <a:effectLst/>
                <a:latin typeface="AGaramondPro"/>
              </a:rPr>
              <a:t>üvey</a:t>
            </a:r>
            <a:r>
              <a:rPr lang="tr-TR" sz="1800" dirty="0">
                <a:effectLst/>
                <a:latin typeface="AGaramondPro"/>
              </a:rPr>
              <a:t> aile” terimi ile ifade eder. </a:t>
            </a:r>
          </a:p>
          <a:p>
            <a:r>
              <a:rPr lang="tr-TR" sz="1800" dirty="0">
                <a:effectLst/>
                <a:latin typeface="AGaramondPro"/>
              </a:rPr>
              <a:t>Yeniden </a:t>
            </a:r>
            <a:r>
              <a:rPr lang="tr-TR" sz="1800" dirty="0" err="1">
                <a:effectLst/>
                <a:latin typeface="AGaramondPro"/>
              </a:rPr>
              <a:t>kurulmus</a:t>
            </a:r>
            <a:r>
              <a:rPr lang="tr-TR" sz="1800" dirty="0">
                <a:effectLst/>
                <a:latin typeface="AGaramondPro"/>
              </a:rPr>
              <a:t>̧ ailelerle ve bunun sonucunda </a:t>
            </a:r>
            <a:r>
              <a:rPr lang="tr-TR" sz="1800" dirty="0" err="1">
                <a:effectLst/>
                <a:latin typeface="AGaramondPro"/>
              </a:rPr>
              <a:t>genis</a:t>
            </a:r>
            <a:r>
              <a:rPr lang="tr-TR" sz="1800" dirty="0">
                <a:effectLst/>
                <a:latin typeface="AGaramondPro"/>
              </a:rPr>
              <a:t>̧ ailelerin </a:t>
            </a:r>
            <a:r>
              <a:rPr lang="tr-TR" sz="1800" dirty="0" err="1">
                <a:effectLst/>
                <a:latin typeface="AGaramondPro"/>
              </a:rPr>
              <a:t>oluşmasıyla</a:t>
            </a:r>
            <a:r>
              <a:rPr lang="tr-TR" sz="1800" dirty="0">
                <a:effectLst/>
                <a:latin typeface="AGaramondPro"/>
              </a:rPr>
              <a:t> mutlu olan aileler elbette vardır. </a:t>
            </a:r>
          </a:p>
          <a:p>
            <a:r>
              <a:rPr lang="tr-TR" sz="1800" dirty="0">
                <a:effectLst/>
                <a:latin typeface="AGaramondPro"/>
              </a:rPr>
              <a:t>Ama bu ailelerde belli birtakım </a:t>
            </a:r>
            <a:r>
              <a:rPr lang="tr-TR" sz="1800" dirty="0" err="1">
                <a:effectLst/>
                <a:latin typeface="AGaramondPro"/>
              </a:rPr>
              <a:t>güçlüklerin</a:t>
            </a:r>
            <a:r>
              <a:rPr lang="tr-TR" sz="1800" dirty="0">
                <a:effectLst/>
                <a:latin typeface="AGaramondPro"/>
              </a:rPr>
              <a:t> baş </a:t>
            </a:r>
            <a:r>
              <a:rPr lang="tr-TR" sz="1800" dirty="0" err="1">
                <a:effectLst/>
                <a:latin typeface="AGaramondPro"/>
              </a:rPr>
              <a:t>gösterme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eğilimi</a:t>
            </a:r>
            <a:r>
              <a:rPr lang="tr-TR" sz="1800" dirty="0">
                <a:effectLst/>
                <a:latin typeface="AGaramondPro"/>
              </a:rPr>
              <a:t> de vardır: Her </a:t>
            </a:r>
            <a:r>
              <a:rPr lang="tr-TR" sz="1800" dirty="0" err="1">
                <a:effectLst/>
                <a:latin typeface="AGaramondPro"/>
              </a:rPr>
              <a:t>şeyden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önce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çoğu</a:t>
            </a:r>
            <a:r>
              <a:rPr lang="tr-TR" sz="1800" dirty="0">
                <a:effectLst/>
                <a:latin typeface="AGaramondPro"/>
              </a:rPr>
              <a:t> kez, </a:t>
            </a:r>
            <a:r>
              <a:rPr lang="tr-TR" sz="1800" dirty="0" err="1">
                <a:effectLst/>
                <a:latin typeface="AGaramondPro"/>
              </a:rPr>
              <a:t>başka</a:t>
            </a:r>
            <a:r>
              <a:rPr lang="tr-TR" sz="1800" dirty="0">
                <a:effectLst/>
                <a:latin typeface="AGaramondPro"/>
              </a:rPr>
              <a:t> bir yerde </a:t>
            </a:r>
            <a:r>
              <a:rPr lang="tr-TR" sz="1800" dirty="0" err="1">
                <a:effectLst/>
                <a:latin typeface="AGaramondPro"/>
              </a:rPr>
              <a:t>yaşayan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çocuğun</a:t>
            </a:r>
            <a:r>
              <a:rPr lang="tr-TR" sz="1800" dirty="0">
                <a:effectLst/>
                <a:latin typeface="AGaramondPro"/>
              </a:rPr>
              <a:t> ya da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üzerindeki</a:t>
            </a:r>
            <a:r>
              <a:rPr lang="tr-TR" sz="1800" dirty="0">
                <a:effectLst/>
                <a:latin typeface="AGaramondPro"/>
              </a:rPr>
              <a:t> etkisinin </a:t>
            </a:r>
            <a:r>
              <a:rPr lang="tr-TR" sz="1800" dirty="0" err="1">
                <a:effectLst/>
                <a:latin typeface="AGaramondPro"/>
              </a:rPr>
              <a:t>güçlu</a:t>
            </a:r>
            <a:r>
              <a:rPr lang="tr-TR" sz="1800" dirty="0">
                <a:effectLst/>
                <a:latin typeface="AGaramondPro"/>
              </a:rPr>
              <a:t>̈ kalması olası olan bir biyolojik ana/baba vardır. I</a:t>
            </a:r>
          </a:p>
          <a:p>
            <a:r>
              <a:rPr lang="tr-TR" sz="1800" dirty="0">
                <a:latin typeface="AGaramondPro"/>
              </a:rPr>
              <a:t>İ</a:t>
            </a:r>
            <a:r>
              <a:rPr lang="tr-TR" sz="1800" dirty="0">
                <a:effectLst/>
                <a:latin typeface="AGaramondPro"/>
              </a:rPr>
              <a:t>kinci olarak </a:t>
            </a:r>
            <a:r>
              <a:rPr lang="tr-TR" sz="1800" dirty="0" err="1">
                <a:effectLst/>
                <a:latin typeface="AGaramondPro"/>
              </a:rPr>
              <a:t>boşanmıs</a:t>
            </a:r>
            <a:r>
              <a:rPr lang="tr-TR" sz="1800" dirty="0">
                <a:effectLst/>
                <a:latin typeface="AGaramondPro"/>
              </a:rPr>
              <a:t>̧ bireylerin arasındaki iş </a:t>
            </a:r>
            <a:r>
              <a:rPr lang="tr-TR" sz="1800" dirty="0" err="1">
                <a:effectLst/>
                <a:latin typeface="AGaramondPro"/>
              </a:rPr>
              <a:t>birliği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ilişkileri</a:t>
            </a:r>
            <a:r>
              <a:rPr lang="tr-TR" sz="1800" dirty="0">
                <a:effectLst/>
                <a:latin typeface="AGaramondPro"/>
              </a:rPr>
              <a:t>, biri ya da her ikisi yeniden </a:t>
            </a:r>
            <a:r>
              <a:rPr lang="tr-TR" sz="1800" dirty="0" err="1">
                <a:effectLst/>
                <a:latin typeface="AGaramondPro"/>
              </a:rPr>
              <a:t>evlendiğinde</a:t>
            </a:r>
            <a:r>
              <a:rPr lang="tr-TR" sz="1800" dirty="0">
                <a:effectLst/>
                <a:latin typeface="AGaramondPro"/>
              </a:rPr>
              <a:t> sıklıkla gerilir. </a:t>
            </a:r>
          </a:p>
          <a:p>
            <a:r>
              <a:rPr lang="tr-TR" sz="1800" dirty="0" err="1">
                <a:effectLst/>
                <a:latin typeface="AGaramondPro"/>
              </a:rPr>
              <a:t>Üçüncu</a:t>
            </a:r>
            <a:r>
              <a:rPr lang="tr-TR" sz="1800" dirty="0">
                <a:effectLst/>
                <a:latin typeface="AGaramondPro"/>
              </a:rPr>
              <a:t>̈ olarak yeniden </a:t>
            </a:r>
            <a:r>
              <a:rPr lang="tr-TR" sz="1800" dirty="0" err="1">
                <a:effectLst/>
                <a:latin typeface="AGaramondPro"/>
              </a:rPr>
              <a:t>kurulmus</a:t>
            </a:r>
            <a:r>
              <a:rPr lang="tr-TR" sz="1800" dirty="0">
                <a:effectLst/>
                <a:latin typeface="AGaramondPro"/>
              </a:rPr>
              <a:t>̧ aileler, farklı art alanları olan ve ailenin </a:t>
            </a:r>
            <a:r>
              <a:rPr lang="tr-TR" sz="1800" dirty="0" err="1">
                <a:effectLst/>
                <a:latin typeface="AGaramondPro"/>
              </a:rPr>
              <a:t>içerisinde</a:t>
            </a:r>
            <a:r>
              <a:rPr lang="tr-TR" sz="1800" dirty="0">
                <a:effectLst/>
                <a:latin typeface="AGaramondPro"/>
              </a:rPr>
              <a:t> uygun </a:t>
            </a:r>
            <a:r>
              <a:rPr lang="tr-TR" sz="1800" dirty="0" err="1">
                <a:effectLst/>
                <a:latin typeface="AGaramondPro"/>
              </a:rPr>
              <a:t>davranışlarla</a:t>
            </a:r>
            <a:r>
              <a:rPr lang="tr-TR" sz="1800" dirty="0">
                <a:effectLst/>
                <a:latin typeface="AGaramondPro"/>
              </a:rPr>
              <a:t> ilgili farklı olabilen </a:t>
            </a:r>
            <a:r>
              <a:rPr lang="tr-TR" sz="1800" dirty="0" err="1">
                <a:effectLst/>
                <a:latin typeface="AGaramondPro"/>
              </a:rPr>
              <a:t>çocukları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içerir</a:t>
            </a:r>
            <a:r>
              <a:rPr lang="tr-TR" sz="1800" dirty="0">
                <a:effectLst/>
                <a:latin typeface="AGaramondPro"/>
              </a:rPr>
              <a:t> (</a:t>
            </a:r>
            <a:r>
              <a:rPr lang="tr-TR" sz="1800" dirty="0" err="1">
                <a:effectLst/>
                <a:latin typeface="AGaramondPro"/>
              </a:rPr>
              <a:t>Giddens</a:t>
            </a:r>
            <a:r>
              <a:rPr lang="tr-TR" sz="1800" dirty="0">
                <a:effectLst/>
                <a:latin typeface="AGaramondPro"/>
              </a:rPr>
              <a:t>, 2008: 273). Bu dinamiklerin </a:t>
            </a:r>
            <a:r>
              <a:rPr lang="tr-TR" sz="1800" dirty="0" err="1">
                <a:effectLst/>
                <a:latin typeface="AGaramondPro"/>
              </a:rPr>
              <a:t>tümu</a:t>
            </a:r>
            <a:r>
              <a:rPr lang="tr-TR" sz="1800" dirty="0">
                <a:effectLst/>
                <a:latin typeface="AGaramondPro"/>
              </a:rPr>
              <a:t>̈, bu ailelerde gerilime neden olabilir. 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009257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3E82A1A-A1D3-0099-22A8-36B0E09A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Birlikte yaşama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D17A149-4894-F429-24AC-D15049B2C3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388963"/>
            <a:ext cx="10178322" cy="4490630"/>
          </a:xfrm>
        </p:spPr>
        <p:txBody>
          <a:bodyPr/>
          <a:lstStyle/>
          <a:p>
            <a:r>
              <a:rPr lang="tr-TR" sz="1800" dirty="0">
                <a:effectLst/>
                <a:latin typeface="AGaramondPro"/>
              </a:rPr>
              <a:t>Birlikte </a:t>
            </a:r>
            <a:r>
              <a:rPr lang="tr-TR" sz="1800" dirty="0" err="1">
                <a:effectLst/>
                <a:latin typeface="AGaramondPro"/>
              </a:rPr>
              <a:t>yaşama</a:t>
            </a:r>
            <a:r>
              <a:rPr lang="tr-TR" sz="1800" dirty="0">
                <a:effectLst/>
                <a:latin typeface="AGaramondPro"/>
              </a:rPr>
              <a:t> bir </a:t>
            </a:r>
            <a:r>
              <a:rPr lang="tr-TR" sz="1800" dirty="0" err="1">
                <a:effectLst/>
                <a:latin typeface="AGaramondPro"/>
              </a:rPr>
              <a:t>çiftin</a:t>
            </a:r>
            <a:r>
              <a:rPr lang="tr-TR" sz="1800" dirty="0">
                <a:effectLst/>
                <a:latin typeface="AGaramondPro"/>
              </a:rPr>
              <a:t> evli olmaksızın cinsel bir </a:t>
            </a:r>
            <a:r>
              <a:rPr lang="tr-TR" sz="1800" dirty="0" err="1">
                <a:effectLst/>
                <a:latin typeface="AGaramondPro"/>
              </a:rPr>
              <a:t>ilişki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içinde</a:t>
            </a:r>
            <a:r>
              <a:rPr lang="tr-TR" sz="1800" dirty="0">
                <a:effectLst/>
                <a:latin typeface="AGaramondPro"/>
              </a:rPr>
              <a:t> beraber </a:t>
            </a:r>
            <a:r>
              <a:rPr lang="tr-TR" sz="1800" dirty="0" err="1">
                <a:effectLst/>
                <a:latin typeface="AGaramondPro"/>
              </a:rPr>
              <a:t>yaşamasını</a:t>
            </a:r>
            <a:r>
              <a:rPr lang="tr-TR" sz="1800" dirty="0">
                <a:effectLst/>
                <a:latin typeface="AGaramondPro"/>
              </a:rPr>
              <a:t> ifade eder. O</a:t>
            </a:r>
          </a:p>
          <a:p>
            <a:r>
              <a:rPr lang="tr-TR" sz="1800" dirty="0">
                <a:effectLst/>
                <a:latin typeface="AGaramondPro"/>
              </a:rPr>
              <a:t>̈</a:t>
            </a:r>
            <a:r>
              <a:rPr lang="tr-TR" sz="1800" dirty="0" err="1">
                <a:effectLst/>
                <a:latin typeface="AGaramondPro"/>
              </a:rPr>
              <a:t>nceleri</a:t>
            </a:r>
            <a:r>
              <a:rPr lang="tr-TR" sz="1800" dirty="0">
                <a:effectLst/>
                <a:latin typeface="AGaramondPro"/>
              </a:rPr>
              <a:t> iki insanın arasındaki bir </a:t>
            </a:r>
            <a:r>
              <a:rPr lang="tr-TR" sz="1800" dirty="0" err="1">
                <a:effectLst/>
                <a:latin typeface="AGaramondPro"/>
              </a:rPr>
              <a:t>birleşmenin</a:t>
            </a:r>
            <a:r>
              <a:rPr lang="tr-TR" sz="1800" dirty="0">
                <a:effectLst/>
                <a:latin typeface="AGaramondPro"/>
              </a:rPr>
              <a:t> temeli evlilik iken, birlikte </a:t>
            </a:r>
            <a:r>
              <a:rPr lang="tr-TR" sz="1800" dirty="0" err="1">
                <a:effectLst/>
                <a:latin typeface="AGaramondPro"/>
              </a:rPr>
              <a:t>yaşayan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çiftler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evliliği</a:t>
            </a:r>
            <a:r>
              <a:rPr lang="tr-TR" sz="1800" dirty="0">
                <a:effectLst/>
                <a:latin typeface="AGaramondPro"/>
              </a:rPr>
              <a:t> bir zorunluluk olarak kabul etmeyebilirler. </a:t>
            </a:r>
          </a:p>
          <a:p>
            <a:r>
              <a:rPr lang="tr-TR" sz="1800" dirty="0">
                <a:effectLst/>
                <a:latin typeface="AGaramondPro"/>
              </a:rPr>
              <a:t>Bunun yanında bazı </a:t>
            </a:r>
            <a:r>
              <a:rPr lang="tr-TR" sz="1800" dirty="0" err="1">
                <a:effectLst/>
                <a:latin typeface="AGaramondPro"/>
              </a:rPr>
              <a:t>çiftler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birlikte </a:t>
            </a:r>
            <a:r>
              <a:rPr lang="tr-TR" sz="1800" dirty="0" err="1">
                <a:effectLst/>
                <a:latin typeface="AGaramondPro"/>
              </a:rPr>
              <a:t>yaşama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aşaması</a:t>
            </a:r>
            <a:r>
              <a:rPr lang="tr-TR" sz="1800" dirty="0">
                <a:effectLst/>
                <a:latin typeface="AGaramondPro"/>
              </a:rPr>
              <a:t>, evlilik </a:t>
            </a:r>
            <a:r>
              <a:rPr lang="tr-TR" sz="1800" dirty="0" err="1">
                <a:effectLst/>
                <a:latin typeface="AGaramondPro"/>
              </a:rPr>
              <a:t>öncesinde</a:t>
            </a:r>
            <a:r>
              <a:rPr lang="tr-TR" sz="1800" dirty="0">
                <a:effectLst/>
                <a:latin typeface="AGaramondPro"/>
              </a:rPr>
              <a:t> deneyimlenmesi gereken bir </a:t>
            </a:r>
            <a:r>
              <a:rPr lang="tr-TR" sz="1800" dirty="0" err="1">
                <a:effectLst/>
                <a:latin typeface="AGaramondPro"/>
              </a:rPr>
              <a:t>sürec</a:t>
            </a:r>
            <a:r>
              <a:rPr lang="tr-TR" sz="1800" dirty="0">
                <a:effectLst/>
                <a:latin typeface="AGaramondPro"/>
              </a:rPr>
              <a:t>̧ olarak da </a:t>
            </a:r>
            <a:r>
              <a:rPr lang="tr-TR" sz="1800" dirty="0" err="1">
                <a:effectLst/>
                <a:latin typeface="AGaramondPro"/>
              </a:rPr>
              <a:t>görülebilmektedir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Giddens</a:t>
            </a:r>
            <a:r>
              <a:rPr lang="tr-TR" sz="1800" dirty="0">
                <a:effectLst/>
                <a:latin typeface="AGaramondPro"/>
              </a:rPr>
              <a:t> (2008) Britanya’da birlikte </a:t>
            </a:r>
            <a:r>
              <a:rPr lang="tr-TR" sz="1800" dirty="0" err="1">
                <a:effectLst/>
                <a:latin typeface="AGaramondPro"/>
              </a:rPr>
              <a:t>yaşayan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çiftlerin</a:t>
            </a:r>
            <a:r>
              <a:rPr lang="tr-TR" sz="1800" dirty="0">
                <a:effectLst/>
                <a:latin typeface="AGaramondPro"/>
              </a:rPr>
              <a:t> evlilikten </a:t>
            </a:r>
            <a:r>
              <a:rPr lang="tr-TR" sz="1800" dirty="0" err="1">
                <a:effectLst/>
                <a:latin typeface="AGaramondPro"/>
              </a:rPr>
              <a:t>önce</a:t>
            </a:r>
            <a:r>
              <a:rPr lang="tr-TR" sz="1800" dirty="0">
                <a:effectLst/>
                <a:latin typeface="AGaramondPro"/>
              </a:rPr>
              <a:t> birlikte </a:t>
            </a:r>
            <a:r>
              <a:rPr lang="tr-TR" sz="1800" dirty="0" err="1">
                <a:effectLst/>
                <a:latin typeface="AGaramondPro"/>
              </a:rPr>
              <a:t>yaşama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sürelerinin</a:t>
            </a:r>
            <a:r>
              <a:rPr lang="tr-TR" sz="1800" dirty="0">
                <a:effectLst/>
                <a:latin typeface="AGaramondPro"/>
              </a:rPr>
              <a:t> gitgide </a:t>
            </a:r>
            <a:r>
              <a:rPr lang="tr-TR" sz="1800" dirty="0" err="1">
                <a:effectLst/>
                <a:latin typeface="AGaramondPro"/>
              </a:rPr>
              <a:t>artığını</a:t>
            </a:r>
            <a:r>
              <a:rPr lang="tr-TR" sz="1800" dirty="0">
                <a:effectLst/>
                <a:latin typeface="AGaramondPro"/>
              </a:rPr>
              <a:t> ifade etmektedir. </a:t>
            </a:r>
          </a:p>
          <a:p>
            <a:r>
              <a:rPr lang="tr-TR" sz="1800" dirty="0" err="1">
                <a:effectLst/>
                <a:latin typeface="AGaramondPro"/>
              </a:rPr>
              <a:t>Çoktandır</a:t>
            </a:r>
            <a:r>
              <a:rPr lang="tr-TR" sz="1800" dirty="0">
                <a:effectLst/>
                <a:latin typeface="AGaramondPro"/>
              </a:rPr>
              <a:t> cinsel bir </a:t>
            </a:r>
            <a:r>
              <a:rPr lang="tr-TR" sz="1800" dirty="0" err="1">
                <a:effectLst/>
                <a:latin typeface="AGaramondPro"/>
              </a:rPr>
              <a:t>ilişkileri</a:t>
            </a:r>
            <a:r>
              <a:rPr lang="tr-TR" sz="1800" dirty="0">
                <a:effectLst/>
                <a:latin typeface="AGaramondPro"/>
              </a:rPr>
              <a:t> olan </a:t>
            </a:r>
            <a:r>
              <a:rPr lang="tr-TR" sz="1800" dirty="0" err="1">
                <a:effectLst/>
                <a:latin typeface="AGaramondPro"/>
              </a:rPr>
              <a:t>genc</a:t>
            </a:r>
            <a:r>
              <a:rPr lang="tr-TR" sz="1800" dirty="0">
                <a:effectLst/>
                <a:latin typeface="AGaramondPro"/>
              </a:rPr>
              <a:t>̧ </a:t>
            </a:r>
            <a:r>
              <a:rPr lang="tr-TR" sz="1800" dirty="0" err="1">
                <a:effectLst/>
                <a:latin typeface="AGaramondPro"/>
              </a:rPr>
              <a:t>çiftler</a:t>
            </a:r>
            <a:r>
              <a:rPr lang="tr-TR" sz="1800" dirty="0">
                <a:effectLst/>
                <a:latin typeface="AGaramondPro"/>
              </a:rPr>
              <a:t>, birlikte gitgide daha fazla zaman </a:t>
            </a:r>
            <a:r>
              <a:rPr lang="tr-TR" sz="1800" dirty="0" err="1">
                <a:effectLst/>
                <a:latin typeface="AGaramondPro"/>
              </a:rPr>
              <a:t>geçirerek</a:t>
            </a:r>
            <a:r>
              <a:rPr lang="tr-TR" sz="1800" dirty="0">
                <a:effectLst/>
                <a:latin typeface="AGaramondPro"/>
              </a:rPr>
              <a:t>, sonunda kendi evlerinden birinden </a:t>
            </a:r>
            <a:r>
              <a:rPr lang="tr-TR" sz="1800" dirty="0" err="1">
                <a:effectLst/>
                <a:latin typeface="AGaramondPro"/>
              </a:rPr>
              <a:t>vazgeçmekte</a:t>
            </a:r>
            <a:r>
              <a:rPr lang="tr-TR" sz="1800" dirty="0">
                <a:effectLst/>
                <a:latin typeface="AGaramondPro"/>
              </a:rPr>
              <a:t> ve bir evde </a:t>
            </a:r>
            <a:r>
              <a:rPr lang="tr-TR" sz="1800" dirty="0" err="1">
                <a:effectLst/>
                <a:latin typeface="AGaramondPro"/>
              </a:rPr>
              <a:t>yaşamaya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başlamaktadır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Böyle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çiftlerin</a:t>
            </a:r>
            <a:r>
              <a:rPr lang="tr-TR" sz="1800" dirty="0">
                <a:effectLst/>
                <a:latin typeface="AGaramondPro"/>
              </a:rPr>
              <a:t> yalnızca </a:t>
            </a:r>
            <a:r>
              <a:rPr lang="tr-TR" sz="1800" dirty="0" err="1">
                <a:effectLst/>
                <a:latin typeface="AGaramondPro"/>
              </a:rPr>
              <a:t>çok</a:t>
            </a:r>
            <a:r>
              <a:rPr lang="tr-TR" sz="1800" dirty="0">
                <a:effectLst/>
                <a:latin typeface="AGaramondPro"/>
              </a:rPr>
              <a:t> azı paralarını </a:t>
            </a:r>
            <a:r>
              <a:rPr lang="tr-TR" sz="1800" dirty="0" err="1">
                <a:effectLst/>
                <a:latin typeface="AGaramondPro"/>
              </a:rPr>
              <a:t>ortaklaşa</a:t>
            </a:r>
            <a:r>
              <a:rPr lang="tr-TR" sz="1800" dirty="0">
                <a:effectLst/>
                <a:latin typeface="AGaramondPro"/>
              </a:rPr>
              <a:t> kullanmaktadır. Bir arada </a:t>
            </a:r>
            <a:r>
              <a:rPr lang="tr-TR" sz="1800" dirty="0" err="1">
                <a:effectLst/>
                <a:latin typeface="AGaramondPro"/>
              </a:rPr>
              <a:t>yaşayan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genc</a:t>
            </a:r>
            <a:r>
              <a:rPr lang="tr-TR" sz="1800" dirty="0">
                <a:effectLst/>
                <a:latin typeface="AGaramondPro"/>
              </a:rPr>
              <a:t>̧ insanlar neredeyse her zaman, bir </a:t>
            </a:r>
            <a:r>
              <a:rPr lang="tr-TR" sz="1800" dirty="0" err="1">
                <a:effectLst/>
                <a:latin typeface="AGaramondPro"/>
              </a:rPr>
              <a:t>gün</a:t>
            </a:r>
            <a:r>
              <a:rPr lang="tr-TR" sz="1800" dirty="0">
                <a:effectLst/>
                <a:latin typeface="AGaramondPro"/>
              </a:rPr>
              <a:t> evlenmeyi ummaktadır ama bunun o anda </a:t>
            </a:r>
            <a:r>
              <a:rPr lang="tr-TR" sz="1800" dirty="0" err="1">
                <a:effectLst/>
                <a:latin typeface="AGaramondPro"/>
              </a:rPr>
              <a:t>yaşadıkları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kişi</a:t>
            </a:r>
            <a:r>
              <a:rPr lang="tr-TR" sz="1800" dirty="0">
                <a:effectLst/>
                <a:latin typeface="AGaramondPro"/>
              </a:rPr>
              <a:t> ile olması zorunlu </a:t>
            </a:r>
            <a:r>
              <a:rPr lang="tr-TR" sz="1800" dirty="0" err="1">
                <a:effectLst/>
                <a:latin typeface="AGaramondPro"/>
              </a:rPr>
              <a:t>değildir</a:t>
            </a:r>
            <a:r>
              <a:rPr lang="tr-TR" sz="1800" dirty="0">
                <a:effectLst/>
                <a:latin typeface="AGaramondPro"/>
              </a:rPr>
              <a:t> (</a:t>
            </a:r>
            <a:r>
              <a:rPr lang="tr-TR" sz="1800" dirty="0" err="1">
                <a:effectLst/>
                <a:latin typeface="AGaramondPro"/>
              </a:rPr>
              <a:t>Giddens</a:t>
            </a:r>
            <a:r>
              <a:rPr lang="tr-TR" sz="1800" dirty="0">
                <a:effectLst/>
                <a:latin typeface="AGaramondPro"/>
              </a:rPr>
              <a:t>, 2008: 274).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17434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855D0F6-1F57-5975-706D-E9C94A4B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AD13DC5-ABBC-9D45-234B-717864B13C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1800" dirty="0" err="1">
                <a:effectLst/>
                <a:latin typeface="AGaramondPro"/>
              </a:rPr>
              <a:t>Çiftlerin</a:t>
            </a:r>
            <a:r>
              <a:rPr lang="tr-TR" sz="1800" dirty="0">
                <a:effectLst/>
                <a:latin typeface="AGaramondPro"/>
              </a:rPr>
              <a:t> evlenmek yerine neden birlikte </a:t>
            </a:r>
            <a:r>
              <a:rPr lang="tr-TR" sz="1800" dirty="0" err="1">
                <a:effectLst/>
                <a:latin typeface="AGaramondPro"/>
              </a:rPr>
              <a:t>yaşamayı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seçtiğini</a:t>
            </a:r>
            <a:r>
              <a:rPr lang="tr-TR" sz="1800" dirty="0">
                <a:effectLst/>
                <a:latin typeface="AGaramondPro"/>
              </a:rPr>
              <a:t> anlamak </a:t>
            </a:r>
            <a:r>
              <a:rPr lang="tr-TR" sz="1800" dirty="0" err="1">
                <a:effectLst/>
                <a:latin typeface="AGaramondPro"/>
              </a:rPr>
              <a:t>önemlidir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Birlikte </a:t>
            </a:r>
            <a:r>
              <a:rPr lang="tr-TR" sz="1800" dirty="0" err="1">
                <a:effectLst/>
                <a:latin typeface="AGaramondPro"/>
              </a:rPr>
              <a:t>yaşamak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kişilere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evliliğin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getirdiği</a:t>
            </a:r>
            <a:r>
              <a:rPr lang="tr-TR" sz="1800" dirty="0">
                <a:effectLst/>
                <a:latin typeface="AGaramondPro"/>
              </a:rPr>
              <a:t> hukuksal </a:t>
            </a:r>
            <a:r>
              <a:rPr lang="tr-TR" sz="1800" dirty="0" err="1">
                <a:effectLst/>
                <a:latin typeface="AGaramondPro"/>
              </a:rPr>
              <a:t>bağlardan</a:t>
            </a:r>
            <a:r>
              <a:rPr lang="tr-TR" sz="1800" dirty="0">
                <a:effectLst/>
                <a:latin typeface="AGaramondPro"/>
              </a:rPr>
              <a:t> ve sorumluluklardan uzak durmayı </a:t>
            </a:r>
            <a:r>
              <a:rPr lang="tr-TR" sz="1800" dirty="0" err="1">
                <a:effectLst/>
                <a:latin typeface="AGaramondPro"/>
              </a:rPr>
              <a:t>sağlamaktadır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Bu </a:t>
            </a:r>
            <a:r>
              <a:rPr lang="tr-TR" sz="1800" dirty="0" err="1">
                <a:effectLst/>
                <a:latin typeface="AGaramondPro"/>
              </a:rPr>
              <a:t>şekilde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çiftler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evliliğin</a:t>
            </a:r>
            <a:r>
              <a:rPr lang="tr-TR" sz="1800" dirty="0">
                <a:effectLst/>
                <a:latin typeface="AGaramondPro"/>
              </a:rPr>
              <a:t> beraberinde </a:t>
            </a:r>
            <a:r>
              <a:rPr lang="tr-TR" sz="1800" dirty="0" err="1">
                <a:effectLst/>
                <a:latin typeface="AGaramondPro"/>
              </a:rPr>
              <a:t>getirdiği</a:t>
            </a:r>
            <a:r>
              <a:rPr lang="tr-TR" sz="1800" dirty="0">
                <a:effectLst/>
                <a:latin typeface="AGaramondPro"/>
              </a:rPr>
              <a:t> hukuki </a:t>
            </a:r>
            <a:r>
              <a:rPr lang="tr-TR" sz="1800" dirty="0" err="1">
                <a:effectLst/>
                <a:latin typeface="AGaramondPro"/>
              </a:rPr>
              <a:t>yükümlülükler</a:t>
            </a:r>
            <a:r>
              <a:rPr lang="tr-TR" sz="1800" dirty="0">
                <a:effectLst/>
                <a:latin typeface="AGaramondPro"/>
              </a:rPr>
              <a:t> ve ekonomik sorumlulukları ortadan kaldırmakta ve </a:t>
            </a:r>
            <a:r>
              <a:rPr lang="tr-TR" sz="1800" dirty="0" err="1">
                <a:effectLst/>
                <a:latin typeface="AGaramondPro"/>
              </a:rPr>
              <a:t>ilişkide</a:t>
            </a:r>
            <a:r>
              <a:rPr lang="tr-TR" sz="1800" dirty="0">
                <a:effectLst/>
                <a:latin typeface="AGaramondPro"/>
              </a:rPr>
              <a:t> duygusal </a:t>
            </a:r>
            <a:r>
              <a:rPr lang="tr-TR" sz="1800" dirty="0" err="1">
                <a:effectLst/>
                <a:latin typeface="AGaramondPro"/>
              </a:rPr>
              <a:t>bag</a:t>
            </a:r>
            <a:r>
              <a:rPr lang="tr-TR" sz="1800" dirty="0">
                <a:effectLst/>
                <a:latin typeface="AGaramondPro"/>
              </a:rPr>
              <a:t>̆ daha </a:t>
            </a:r>
            <a:r>
              <a:rPr lang="tr-TR" sz="1800" dirty="0" err="1">
                <a:effectLst/>
                <a:latin typeface="AGaramondPro"/>
              </a:rPr>
              <a:t>ön</a:t>
            </a:r>
            <a:r>
              <a:rPr lang="tr-TR" sz="1800" dirty="0">
                <a:effectLst/>
                <a:latin typeface="AGaramondPro"/>
              </a:rPr>
              <a:t> plana </a:t>
            </a:r>
            <a:r>
              <a:rPr lang="tr-TR" sz="1800" dirty="0" err="1">
                <a:effectLst/>
                <a:latin typeface="AGaramondPro"/>
              </a:rPr>
              <a:t>çıkmaktadır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Birlikte </a:t>
            </a:r>
            <a:r>
              <a:rPr lang="tr-TR" sz="1800" dirty="0" err="1">
                <a:effectLst/>
                <a:latin typeface="AGaramondPro"/>
              </a:rPr>
              <a:t>yaşamayı</a:t>
            </a:r>
            <a:r>
              <a:rPr lang="tr-TR" sz="1800" dirty="0">
                <a:effectLst/>
                <a:latin typeface="AGaramondPro"/>
              </a:rPr>
              <a:t> tercih eden </a:t>
            </a:r>
            <a:r>
              <a:rPr lang="tr-TR" sz="1800" dirty="0" err="1">
                <a:effectLst/>
                <a:latin typeface="AGaramondPro"/>
              </a:rPr>
              <a:t>çiftlere</a:t>
            </a:r>
            <a:r>
              <a:rPr lang="tr-TR" sz="1800" dirty="0">
                <a:effectLst/>
                <a:latin typeface="AGaramondPro"/>
              </a:rPr>
              <a:t> dair bir </a:t>
            </a:r>
            <a:r>
              <a:rPr lang="tr-TR" sz="1800" dirty="0" err="1">
                <a:effectLst/>
                <a:latin typeface="AGaramondPro"/>
              </a:rPr>
              <a:t>başka</a:t>
            </a:r>
            <a:r>
              <a:rPr lang="tr-TR" sz="1800" dirty="0">
                <a:effectLst/>
                <a:latin typeface="AGaramondPro"/>
              </a:rPr>
              <a:t> yorum, bu </a:t>
            </a:r>
            <a:r>
              <a:rPr lang="tr-TR" sz="1800" dirty="0" err="1">
                <a:effectLst/>
                <a:latin typeface="AGaramondPro"/>
              </a:rPr>
              <a:t>kişilerin</a:t>
            </a:r>
            <a:r>
              <a:rPr lang="tr-TR" sz="1800" dirty="0">
                <a:effectLst/>
                <a:latin typeface="AGaramondPro"/>
              </a:rPr>
              <a:t> aile </a:t>
            </a:r>
            <a:r>
              <a:rPr lang="tr-TR" sz="1800" dirty="0" err="1">
                <a:effectLst/>
                <a:latin typeface="AGaramondPro"/>
              </a:rPr>
              <a:t>sorumluluğundan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kaçınan</a:t>
            </a:r>
            <a:r>
              <a:rPr lang="tr-TR" sz="1800" dirty="0">
                <a:effectLst/>
                <a:latin typeface="AGaramondPro"/>
              </a:rPr>
              <a:t> bir yapıda olduklarıdır. </a:t>
            </a:r>
          </a:p>
          <a:p>
            <a:r>
              <a:rPr lang="tr-TR" sz="1800" dirty="0">
                <a:effectLst/>
                <a:latin typeface="AGaramondPro"/>
              </a:rPr>
              <a:t>Bu nedenle birlikte </a:t>
            </a:r>
            <a:r>
              <a:rPr lang="tr-TR" sz="1800" dirty="0" err="1">
                <a:effectLst/>
                <a:latin typeface="AGaramondPro"/>
              </a:rPr>
              <a:t>yaşama</a:t>
            </a:r>
            <a:r>
              <a:rPr lang="tr-TR" sz="1800" dirty="0">
                <a:effectLst/>
                <a:latin typeface="AGaramondPro"/>
              </a:rPr>
              <a:t>, genel itibariyle aile </a:t>
            </a:r>
            <a:r>
              <a:rPr lang="tr-TR" sz="1800" dirty="0" err="1">
                <a:effectLst/>
                <a:latin typeface="AGaramondPro"/>
              </a:rPr>
              <a:t>sorumluluğunu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üstlenmek</a:t>
            </a:r>
            <a:r>
              <a:rPr lang="tr-TR" sz="1800" dirty="0">
                <a:effectLst/>
                <a:latin typeface="AGaramondPro"/>
              </a:rPr>
              <a:t> istemeyen, iş ve kariyerini merkeze alan ve aile kurmayı zihin yapısına </a:t>
            </a:r>
            <a:r>
              <a:rPr lang="tr-TR" sz="1800" dirty="0" err="1">
                <a:effectLst/>
                <a:latin typeface="AGaramondPro"/>
              </a:rPr>
              <a:t>uyuşturamayan</a:t>
            </a:r>
            <a:r>
              <a:rPr lang="tr-TR" sz="1800" dirty="0">
                <a:effectLst/>
                <a:latin typeface="AGaramondPro"/>
              </a:rPr>
              <a:t> bireylerin tercih </a:t>
            </a:r>
            <a:r>
              <a:rPr lang="tr-TR" sz="1800" dirty="0" err="1">
                <a:effectLst/>
                <a:latin typeface="AGaramondPro"/>
              </a:rPr>
              <a:t>ettiği</a:t>
            </a:r>
            <a:r>
              <a:rPr lang="tr-TR" sz="1800" dirty="0">
                <a:effectLst/>
                <a:latin typeface="AGaramondPro"/>
              </a:rPr>
              <a:t> bir </a:t>
            </a:r>
            <a:r>
              <a:rPr lang="tr-TR" sz="1800" dirty="0" err="1">
                <a:effectLst/>
                <a:latin typeface="AGaramondPro"/>
              </a:rPr>
              <a:t>oluşum</a:t>
            </a:r>
            <a:r>
              <a:rPr lang="tr-TR" sz="1800" dirty="0">
                <a:effectLst/>
                <a:latin typeface="AGaramondPro"/>
              </a:rPr>
              <a:t> (</a:t>
            </a:r>
            <a:r>
              <a:rPr lang="tr-TR" sz="1800" dirty="0" err="1">
                <a:effectLst/>
                <a:latin typeface="AGaramondPro"/>
              </a:rPr>
              <a:t>Gökçen</a:t>
            </a:r>
            <a:r>
              <a:rPr lang="tr-TR" sz="1800" dirty="0">
                <a:effectLst/>
                <a:latin typeface="AGaramondPro"/>
              </a:rPr>
              <a:t>, 2013: 112) olarak da yorumlanabilir.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0409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9B014C-5E2B-B386-0A0B-550968578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CDE8E1E-6A16-6005-9217-7797FD11F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625033"/>
            <a:ext cx="10178322" cy="6232967"/>
          </a:xfrm>
        </p:spPr>
        <p:txBody>
          <a:bodyPr>
            <a:normAutofit lnSpcReduction="10000"/>
          </a:bodyPr>
          <a:lstStyle/>
          <a:p>
            <a:r>
              <a:rPr lang="tr-TR" sz="2000" dirty="0">
                <a:effectLst/>
                <a:latin typeface="AGaramondPro"/>
              </a:rPr>
              <a:t>Aile kurumu aynı tarihsel </a:t>
            </a:r>
            <a:r>
              <a:rPr lang="tr-TR" sz="2000" dirty="0" err="1">
                <a:effectLst/>
                <a:latin typeface="AGaramondPro"/>
              </a:rPr>
              <a:t>sürec</a:t>
            </a:r>
            <a:r>
              <a:rPr lang="tr-TR" sz="2000" dirty="0">
                <a:effectLst/>
                <a:latin typeface="AGaramondPro"/>
              </a:rPr>
              <a:t>̧ </a:t>
            </a:r>
            <a:r>
              <a:rPr lang="tr-TR" sz="2000" dirty="0" err="1">
                <a:effectLst/>
                <a:latin typeface="AGaramondPro"/>
              </a:rPr>
              <a:t>içinde</a:t>
            </a:r>
            <a:r>
              <a:rPr lang="tr-TR" sz="2000" dirty="0">
                <a:effectLst/>
                <a:latin typeface="AGaramondPro"/>
              </a:rPr>
              <a:t>, tek bir </a:t>
            </a:r>
            <a:r>
              <a:rPr lang="tr-TR" sz="2000" dirty="0" err="1">
                <a:effectLst/>
                <a:latin typeface="AGaramondPro"/>
              </a:rPr>
              <a:t>biçimde</a:t>
            </a:r>
            <a:r>
              <a:rPr lang="tr-TR" sz="2000" dirty="0">
                <a:effectLst/>
                <a:latin typeface="AGaramondPro"/>
              </a:rPr>
              <a:t> ortaya </a:t>
            </a:r>
            <a:r>
              <a:rPr lang="tr-TR" sz="2000" dirty="0" err="1">
                <a:effectLst/>
                <a:latin typeface="AGaramondPro"/>
              </a:rPr>
              <a:t>çıkmayıp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çok</a:t>
            </a:r>
            <a:r>
              <a:rPr lang="tr-TR" sz="2000" dirty="0">
                <a:effectLst/>
                <a:latin typeface="AGaramondPro"/>
              </a:rPr>
              <a:t> farklı tarzlarla, aynı tarihsel ve toplumsal </a:t>
            </a:r>
            <a:r>
              <a:rPr lang="tr-TR" sz="2000" dirty="0" err="1">
                <a:effectLst/>
                <a:latin typeface="AGaramondPro"/>
              </a:rPr>
              <a:t>dönemde</a:t>
            </a:r>
            <a:r>
              <a:rPr lang="tr-TR" sz="2000" dirty="0">
                <a:effectLst/>
                <a:latin typeface="AGaramondPro"/>
              </a:rPr>
              <a:t> var </a:t>
            </a:r>
            <a:r>
              <a:rPr lang="tr-TR" sz="2000" dirty="0" err="1">
                <a:effectLst/>
                <a:latin typeface="AGaramondPro"/>
              </a:rPr>
              <a:t>olabilmiştir</a:t>
            </a:r>
            <a:r>
              <a:rPr lang="tr-TR" sz="2000" dirty="0">
                <a:effectLst/>
                <a:latin typeface="AGaramondPro"/>
              </a:rPr>
              <a:t>. </a:t>
            </a:r>
          </a:p>
          <a:p>
            <a:r>
              <a:rPr lang="tr-TR" sz="2000" dirty="0">
                <a:effectLst/>
                <a:latin typeface="AGaramondPro"/>
              </a:rPr>
              <a:t>Dolayısıyla ailenin </a:t>
            </a:r>
            <a:r>
              <a:rPr lang="tr-TR" sz="2000" dirty="0" err="1">
                <a:effectLst/>
                <a:latin typeface="AGaramondPro"/>
              </a:rPr>
              <a:t>yaşadığı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değişmeler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çoğul</a:t>
            </a:r>
            <a:r>
              <a:rPr lang="tr-TR" sz="2000" dirty="0">
                <a:effectLst/>
                <a:latin typeface="AGaramondPro"/>
              </a:rPr>
              <a:t> bir perspektif </a:t>
            </a:r>
            <a:r>
              <a:rPr lang="tr-TR" sz="2000" dirty="0" err="1">
                <a:effectLst/>
                <a:latin typeface="AGaramondPro"/>
              </a:rPr>
              <a:t>içinde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değerlendirmeli</a:t>
            </a:r>
            <a:r>
              <a:rPr lang="tr-TR" sz="2000" dirty="0">
                <a:effectLst/>
                <a:latin typeface="AGaramondPro"/>
              </a:rPr>
              <a:t> ve tekil </a:t>
            </a:r>
            <a:r>
              <a:rPr lang="tr-TR" sz="2000" dirty="0" err="1">
                <a:effectLst/>
                <a:latin typeface="AGaramondPro"/>
              </a:rPr>
              <a:t>açıklama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biçimlerinden</a:t>
            </a:r>
            <a:r>
              <a:rPr lang="tr-TR" sz="2000" dirty="0">
                <a:effectLst/>
                <a:latin typeface="AGaramondPro"/>
              </a:rPr>
              <a:t> uzak durulmalıdır. </a:t>
            </a:r>
          </a:p>
          <a:p>
            <a:r>
              <a:rPr lang="tr-TR" sz="2000" dirty="0">
                <a:effectLst/>
                <a:latin typeface="AGaramondPro"/>
              </a:rPr>
              <a:t>Bu tutum sosyal bilimlerin </a:t>
            </a:r>
            <a:r>
              <a:rPr lang="tr-TR" sz="2000" dirty="0" err="1">
                <a:effectLst/>
                <a:latin typeface="AGaramondPro"/>
              </a:rPr>
              <a:t>çoğul</a:t>
            </a:r>
            <a:r>
              <a:rPr lang="tr-TR" sz="2000" dirty="0">
                <a:effectLst/>
                <a:latin typeface="AGaramondPro"/>
              </a:rPr>
              <a:t>, </a:t>
            </a:r>
            <a:r>
              <a:rPr lang="tr-TR" sz="2000" dirty="0" err="1">
                <a:effectLst/>
                <a:latin typeface="AGaramondPro"/>
              </a:rPr>
              <a:t>göreli</a:t>
            </a:r>
            <a:r>
              <a:rPr lang="tr-TR" sz="2000" dirty="0">
                <a:effectLst/>
                <a:latin typeface="AGaramondPro"/>
              </a:rPr>
              <a:t>, kesinlik </a:t>
            </a:r>
            <a:r>
              <a:rPr lang="tr-TR" sz="2000" dirty="0" err="1">
                <a:effectLst/>
                <a:latin typeface="AGaramondPro"/>
              </a:rPr>
              <a:t>dışı</a:t>
            </a:r>
            <a:r>
              <a:rPr lang="tr-TR" sz="2000" dirty="0">
                <a:effectLst/>
                <a:latin typeface="AGaramondPro"/>
              </a:rPr>
              <a:t> ve </a:t>
            </a:r>
            <a:r>
              <a:rPr lang="tr-TR" sz="2000" dirty="0" err="1">
                <a:effectLst/>
                <a:latin typeface="AGaramondPro"/>
              </a:rPr>
              <a:t>tartışmalara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açık</a:t>
            </a:r>
            <a:r>
              <a:rPr lang="tr-TR" sz="2000" dirty="0">
                <a:effectLst/>
                <a:latin typeface="AGaramondPro"/>
              </a:rPr>
              <a:t> niteliklerinin bir </a:t>
            </a:r>
            <a:r>
              <a:rPr lang="tr-TR" sz="2000" dirty="0" err="1">
                <a:effectLst/>
                <a:latin typeface="AGaramondPro"/>
              </a:rPr>
              <a:t>gereğidir</a:t>
            </a:r>
            <a:r>
              <a:rPr lang="tr-TR" sz="2000" dirty="0">
                <a:effectLst/>
                <a:latin typeface="AGaramondPro"/>
              </a:rPr>
              <a:t> (Yıldırım, 2013: 122). </a:t>
            </a:r>
          </a:p>
          <a:p>
            <a:r>
              <a:rPr lang="tr-TR" sz="2000" dirty="0" err="1">
                <a:effectLst/>
                <a:latin typeface="AGaramondPro"/>
              </a:rPr>
              <a:t>Günümüzde</a:t>
            </a:r>
            <a:r>
              <a:rPr lang="tr-TR" sz="2000" dirty="0">
                <a:effectLst/>
                <a:latin typeface="AGaramondPro"/>
              </a:rPr>
              <a:t> “evlilik” diyorsak gayri ihtiyarı olarak Batılı toplumda </a:t>
            </a:r>
            <a:r>
              <a:rPr lang="tr-TR" sz="2000" dirty="0" err="1">
                <a:effectLst/>
                <a:latin typeface="AGaramondPro"/>
              </a:rPr>
              <a:t>evlenmis</a:t>
            </a:r>
            <a:r>
              <a:rPr lang="tr-TR" sz="2000" dirty="0">
                <a:effectLst/>
                <a:latin typeface="AGaramondPro"/>
              </a:rPr>
              <a:t>̧ olan insanları </a:t>
            </a:r>
            <a:r>
              <a:rPr lang="tr-TR" sz="2000" dirty="0" err="1">
                <a:effectLst/>
                <a:latin typeface="AGaramondPro"/>
              </a:rPr>
              <a:t>du</a:t>
            </a:r>
            <a:r>
              <a:rPr lang="tr-TR" sz="2000" dirty="0">
                <a:effectLst/>
                <a:latin typeface="AGaramondPro"/>
              </a:rPr>
              <a:t>̈- </a:t>
            </a:r>
            <a:r>
              <a:rPr lang="tr-TR" sz="2000" dirty="0" err="1">
                <a:effectLst/>
                <a:latin typeface="AGaramondPro"/>
              </a:rPr>
              <a:t>şünüyoruz</a:t>
            </a:r>
            <a:r>
              <a:rPr lang="tr-TR" sz="2000" dirty="0">
                <a:effectLst/>
                <a:latin typeface="AGaramondPro"/>
              </a:rPr>
              <a:t>: Bu evlilik </a:t>
            </a:r>
            <a:r>
              <a:rPr lang="tr-TR" sz="2000" dirty="0" err="1">
                <a:effectLst/>
                <a:latin typeface="AGaramondPro"/>
              </a:rPr>
              <a:t>biçimi</a:t>
            </a:r>
            <a:r>
              <a:rPr lang="tr-TR" sz="2000" dirty="0">
                <a:effectLst/>
                <a:latin typeface="AGaramondPro"/>
              </a:rPr>
              <a:t> monogam ve </a:t>
            </a:r>
            <a:r>
              <a:rPr lang="tr-TR" sz="2000" dirty="0" err="1">
                <a:effectLst/>
                <a:latin typeface="AGaramondPro"/>
              </a:rPr>
              <a:t>heteroseksüel</a:t>
            </a:r>
            <a:r>
              <a:rPr lang="tr-TR" sz="2000" dirty="0">
                <a:effectLst/>
                <a:latin typeface="AGaramondPro"/>
              </a:rPr>
              <a:t> bir evliliktir. </a:t>
            </a:r>
          </a:p>
          <a:p>
            <a:r>
              <a:rPr lang="tr-TR" sz="2000" dirty="0">
                <a:effectLst/>
                <a:latin typeface="AGaramondPro"/>
              </a:rPr>
              <a:t>Buna </a:t>
            </a:r>
            <a:r>
              <a:rPr lang="tr-TR" sz="2000" dirty="0" err="1">
                <a:effectLst/>
                <a:latin typeface="AGaramondPro"/>
              </a:rPr>
              <a:t>rağmen</a:t>
            </a:r>
            <a:r>
              <a:rPr lang="tr-TR" sz="2000" dirty="0">
                <a:effectLst/>
                <a:latin typeface="AGaramondPro"/>
              </a:rPr>
              <a:t> insanların </a:t>
            </a:r>
            <a:r>
              <a:rPr lang="tr-TR" sz="2000" dirty="0" err="1">
                <a:effectLst/>
                <a:latin typeface="AGaramondPro"/>
              </a:rPr>
              <a:t>başka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biçimlerde</a:t>
            </a:r>
            <a:r>
              <a:rPr lang="tr-TR" sz="2000" dirty="0">
                <a:effectLst/>
                <a:latin typeface="AGaramondPro"/>
              </a:rPr>
              <a:t> de evlenebileceklerini tasavvur etmek zor </a:t>
            </a:r>
            <a:r>
              <a:rPr lang="tr-TR" sz="2000" dirty="0" err="1">
                <a:effectLst/>
                <a:latin typeface="AGaramondPro"/>
              </a:rPr>
              <a:t>değildir</a:t>
            </a:r>
            <a:r>
              <a:rPr lang="tr-TR" sz="2000" dirty="0">
                <a:effectLst/>
                <a:latin typeface="AGaramondPro"/>
              </a:rPr>
              <a:t>. </a:t>
            </a:r>
          </a:p>
          <a:p>
            <a:r>
              <a:rPr lang="tr-TR" sz="2000" dirty="0">
                <a:effectLst/>
                <a:latin typeface="AGaramondPro"/>
              </a:rPr>
              <a:t>Batılı olmayan toplumda, toplumsal ve yasal olarak </a:t>
            </a:r>
            <a:r>
              <a:rPr lang="tr-TR" sz="2000" dirty="0" err="1">
                <a:effectLst/>
                <a:latin typeface="AGaramondPro"/>
              </a:rPr>
              <a:t>onaylanmıs</a:t>
            </a:r>
            <a:r>
              <a:rPr lang="tr-TR" sz="2000" dirty="0">
                <a:effectLst/>
                <a:latin typeface="AGaramondPro"/>
              </a:rPr>
              <a:t>̧, iki veya daha fazla </a:t>
            </a:r>
            <a:r>
              <a:rPr lang="tr-TR" sz="2000" dirty="0" err="1">
                <a:effectLst/>
                <a:latin typeface="AGaramondPro"/>
              </a:rPr>
              <a:t>eşle</a:t>
            </a:r>
            <a:r>
              <a:rPr lang="tr-TR" sz="2000" dirty="0">
                <a:effectLst/>
                <a:latin typeface="AGaramondPro"/>
              </a:rPr>
              <a:t> birlikte </a:t>
            </a:r>
            <a:r>
              <a:rPr lang="tr-TR" sz="2000" dirty="0" err="1">
                <a:effectLst/>
                <a:latin typeface="AGaramondPro"/>
              </a:rPr>
              <a:t>yaşamaya</a:t>
            </a:r>
            <a:r>
              <a:rPr lang="tr-TR" sz="2000" dirty="0">
                <a:effectLst/>
                <a:latin typeface="AGaramondPro"/>
              </a:rPr>
              <a:t> yani poligamiye rastlamak </a:t>
            </a:r>
            <a:r>
              <a:rPr lang="tr-TR" sz="2000" dirty="0" err="1">
                <a:effectLst/>
                <a:latin typeface="AGaramondPro"/>
              </a:rPr>
              <a:t>mümkündür</a:t>
            </a:r>
            <a:r>
              <a:rPr lang="tr-TR" sz="2000" dirty="0">
                <a:effectLst/>
                <a:latin typeface="AGaramondPro"/>
              </a:rPr>
              <a:t>. </a:t>
            </a:r>
          </a:p>
          <a:p>
            <a:r>
              <a:rPr lang="tr-TR" sz="2000" dirty="0">
                <a:effectLst/>
                <a:latin typeface="AGaramondPro"/>
              </a:rPr>
              <a:t>Bir kadının birden fazla kocayla </a:t>
            </a:r>
            <a:r>
              <a:rPr lang="tr-TR" sz="2000" dirty="0" err="1">
                <a:effectLst/>
                <a:latin typeface="AGaramondPro"/>
              </a:rPr>
              <a:t>yaşaması</a:t>
            </a:r>
            <a:r>
              <a:rPr lang="tr-TR" sz="2000" dirty="0">
                <a:effectLst/>
                <a:latin typeface="AGaramondPro"/>
              </a:rPr>
              <a:t> anlamında poliandri (</a:t>
            </a:r>
            <a:r>
              <a:rPr lang="tr-TR" sz="2000" dirty="0" err="1">
                <a:effectLst/>
                <a:latin typeface="AGaramondPro"/>
              </a:rPr>
              <a:t>çok</a:t>
            </a:r>
            <a:r>
              <a:rPr lang="tr-TR" sz="2000" dirty="0">
                <a:effectLst/>
                <a:latin typeface="AGaramondPro"/>
              </a:rPr>
              <a:t> kocalılık) </a:t>
            </a:r>
            <a:r>
              <a:rPr lang="tr-TR" sz="2000" dirty="0" err="1">
                <a:effectLst/>
                <a:latin typeface="AGaramondPro"/>
              </a:rPr>
              <a:t>çok</a:t>
            </a:r>
            <a:r>
              <a:rPr lang="tr-TR" sz="2000" dirty="0">
                <a:effectLst/>
                <a:latin typeface="AGaramondPro"/>
              </a:rPr>
              <a:t> nadir olmasına </a:t>
            </a:r>
            <a:r>
              <a:rPr lang="tr-TR" sz="2000" dirty="0" err="1">
                <a:effectLst/>
                <a:latin typeface="AGaramondPro"/>
              </a:rPr>
              <a:t>karşın</a:t>
            </a:r>
            <a:r>
              <a:rPr lang="tr-TR" sz="2000" dirty="0">
                <a:effectLst/>
                <a:latin typeface="AGaramondPro"/>
              </a:rPr>
              <a:t>, bir </a:t>
            </a:r>
            <a:r>
              <a:rPr lang="tr-TR" sz="2000" dirty="0" err="1">
                <a:effectLst/>
                <a:latin typeface="AGaramondPro"/>
              </a:rPr>
              <a:t>erkeğin</a:t>
            </a:r>
            <a:r>
              <a:rPr lang="tr-TR" sz="2000" dirty="0">
                <a:effectLst/>
                <a:latin typeface="AGaramondPro"/>
              </a:rPr>
              <a:t> iki veya daha fazla kadınla </a:t>
            </a:r>
            <a:r>
              <a:rPr lang="tr-TR" sz="2000" dirty="0" err="1">
                <a:effectLst/>
                <a:latin typeface="AGaramondPro"/>
              </a:rPr>
              <a:t>evliliği</a:t>
            </a:r>
            <a:r>
              <a:rPr lang="tr-TR" sz="2000" dirty="0">
                <a:effectLst/>
                <a:latin typeface="AGaramondPro"/>
              </a:rPr>
              <a:t> demek olan polijini (</a:t>
            </a:r>
            <a:r>
              <a:rPr lang="tr-TR" sz="2000" dirty="0" err="1">
                <a:effectLst/>
                <a:latin typeface="AGaramondPro"/>
              </a:rPr>
              <a:t>çok</a:t>
            </a:r>
            <a:r>
              <a:rPr lang="tr-TR" sz="2000" dirty="0">
                <a:effectLst/>
                <a:latin typeface="AGaramondPro"/>
              </a:rPr>
              <a:t> karılık) </a:t>
            </a:r>
            <a:r>
              <a:rPr lang="tr-TR" sz="2000" dirty="0" err="1">
                <a:effectLst/>
                <a:latin typeface="AGaramondPro"/>
              </a:rPr>
              <a:t>çok</a:t>
            </a:r>
            <a:r>
              <a:rPr lang="tr-TR" sz="2000" dirty="0">
                <a:effectLst/>
                <a:latin typeface="AGaramondPro"/>
              </a:rPr>
              <a:t> yaygındır.</a:t>
            </a:r>
          </a:p>
          <a:p>
            <a:r>
              <a:rPr lang="tr-TR" sz="2000" dirty="0">
                <a:effectLst/>
                <a:latin typeface="AGaramondPro"/>
              </a:rPr>
              <a:t>Kısacası, farklı </a:t>
            </a:r>
            <a:r>
              <a:rPr lang="tr-TR" sz="2000" dirty="0" err="1">
                <a:effectLst/>
                <a:latin typeface="AGaramondPro"/>
              </a:rPr>
              <a:t>biçimlerde</a:t>
            </a:r>
            <a:r>
              <a:rPr lang="tr-TR" sz="2000" dirty="0">
                <a:effectLst/>
                <a:latin typeface="AGaramondPro"/>
              </a:rPr>
              <a:t> de olsa bir kadın ve erkek arasında </a:t>
            </a:r>
            <a:r>
              <a:rPr lang="tr-TR" sz="2000" dirty="0" err="1">
                <a:effectLst/>
                <a:latin typeface="AGaramondPro"/>
              </a:rPr>
              <a:t>sürekli</a:t>
            </a:r>
            <a:r>
              <a:rPr lang="tr-TR" sz="2000" dirty="0">
                <a:effectLst/>
                <a:latin typeface="AGaramondPro"/>
              </a:rPr>
              <a:t> ve resmî </a:t>
            </a:r>
            <a:r>
              <a:rPr lang="tr-TR" sz="2000" dirty="0" err="1">
                <a:effectLst/>
                <a:latin typeface="AGaramondPro"/>
              </a:rPr>
              <a:t>ilişkiye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tüm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dünya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çapında</a:t>
            </a:r>
            <a:r>
              <a:rPr lang="tr-TR" sz="2000" dirty="0">
                <a:effectLst/>
                <a:latin typeface="AGaramondPro"/>
              </a:rPr>
              <a:t> rastlanılmaktadır. Bu </a:t>
            </a:r>
            <a:r>
              <a:rPr lang="tr-TR" sz="2000" dirty="0" err="1">
                <a:effectLst/>
                <a:latin typeface="AGaramondPro"/>
              </a:rPr>
              <a:t>kültürden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kültüre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değişmekte</a:t>
            </a:r>
            <a:r>
              <a:rPr lang="tr-TR" sz="2000" dirty="0">
                <a:effectLst/>
                <a:latin typeface="AGaramondPro"/>
              </a:rPr>
              <a:t> ve </a:t>
            </a:r>
            <a:r>
              <a:rPr lang="tr-TR" sz="2000" dirty="0" err="1">
                <a:effectLst/>
                <a:latin typeface="AGaramondPro"/>
              </a:rPr>
              <a:t>ilişkinin</a:t>
            </a:r>
            <a:r>
              <a:rPr lang="tr-TR" sz="2000" dirty="0">
                <a:effectLst/>
                <a:latin typeface="AGaramondPro"/>
              </a:rPr>
              <a:t> fiili olarak nasıl </a:t>
            </a:r>
            <a:r>
              <a:rPr lang="tr-TR" sz="1800" dirty="0" err="1">
                <a:effectLst/>
                <a:latin typeface="AGaramondPro"/>
              </a:rPr>
              <a:t>kurulacağı</a:t>
            </a:r>
            <a:r>
              <a:rPr lang="tr-TR" sz="1800" dirty="0">
                <a:effectLst/>
                <a:latin typeface="AGaramondPro"/>
              </a:rPr>
              <a:t> konusunda </a:t>
            </a:r>
            <a:r>
              <a:rPr lang="tr-TR" sz="1800" dirty="0" err="1">
                <a:effectLst/>
                <a:latin typeface="AGaramondPro"/>
              </a:rPr>
              <a:t>düşünceler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çatallaşmaktadır</a:t>
            </a:r>
            <a:r>
              <a:rPr lang="tr-TR" sz="1800" dirty="0">
                <a:effectLst/>
                <a:latin typeface="AGaramondPro"/>
              </a:rPr>
              <a:t> (</a:t>
            </a:r>
            <a:r>
              <a:rPr lang="tr-TR" sz="1800" dirty="0" err="1">
                <a:effectLst/>
                <a:latin typeface="AGaramondPro"/>
              </a:rPr>
              <a:t>Zijderveld</a:t>
            </a:r>
            <a:r>
              <a:rPr lang="tr-TR" sz="1800" dirty="0">
                <a:effectLst/>
                <a:latin typeface="AGaramondPro"/>
              </a:rPr>
              <a:t>, 2013: 55).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4116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239EB3B-7D01-A9F1-9678-D9D8A0AA8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25" y="2614612"/>
            <a:ext cx="10429875" cy="814387"/>
          </a:xfrm>
        </p:spPr>
        <p:txBody>
          <a:bodyPr>
            <a:normAutofit fontScale="90000"/>
          </a:bodyPr>
          <a:lstStyle/>
          <a:p>
            <a:r>
              <a:rPr lang="tr-TR" sz="3600" b="1" dirty="0" err="1">
                <a:solidFill>
                  <a:srgbClr val="A00A35"/>
                </a:solidFill>
                <a:effectLst/>
                <a:latin typeface="Swiss721BT"/>
              </a:rPr>
              <a:t>Kuşak</a:t>
            </a:r>
            <a:r>
              <a:rPr lang="tr-TR" sz="3600" b="1" dirty="0">
                <a:solidFill>
                  <a:srgbClr val="A00A35"/>
                </a:solidFill>
                <a:effectLst/>
                <a:latin typeface="Swiss721BT"/>
              </a:rPr>
              <a:t>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1AF9B4F-F7EA-19F4-2DDC-913351F73C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3275635"/>
            <a:ext cx="10178322" cy="3009418"/>
          </a:xfrm>
        </p:spPr>
        <p:txBody>
          <a:bodyPr>
            <a:normAutofit/>
          </a:bodyPr>
          <a:lstStyle/>
          <a:p>
            <a:r>
              <a:rPr lang="tr-TR" sz="1800" dirty="0" err="1">
                <a:effectLst/>
                <a:latin typeface="AGaramondPro"/>
              </a:rPr>
              <a:t>Kuşak</a:t>
            </a:r>
            <a:r>
              <a:rPr lang="tr-TR" sz="1800" dirty="0">
                <a:effectLst/>
                <a:latin typeface="AGaramondPro"/>
              </a:rPr>
              <a:t>, toplumsal </a:t>
            </a:r>
            <a:r>
              <a:rPr lang="tr-TR" sz="1800" dirty="0" err="1">
                <a:effectLst/>
                <a:latin typeface="AGaramondPro"/>
              </a:rPr>
              <a:t>değişimi</a:t>
            </a:r>
            <a:r>
              <a:rPr lang="tr-TR" sz="1800" dirty="0">
                <a:effectLst/>
                <a:latin typeface="AGaramondPro"/>
              </a:rPr>
              <a:t> anlamayı </a:t>
            </a:r>
            <a:r>
              <a:rPr lang="tr-TR" sz="1800" dirty="0" err="1">
                <a:effectLst/>
                <a:latin typeface="AGaramondPro"/>
              </a:rPr>
              <a:t>kolaylaştırır</a:t>
            </a:r>
            <a:r>
              <a:rPr lang="tr-TR" sz="1800" dirty="0">
                <a:effectLst/>
                <a:latin typeface="AGaramondPro"/>
              </a:rPr>
              <a:t>. Ancak </a:t>
            </a:r>
            <a:r>
              <a:rPr lang="tr-TR" sz="1800" dirty="0" err="1">
                <a:effectLst/>
                <a:latin typeface="AGaramondPro"/>
              </a:rPr>
              <a:t>kuşak</a:t>
            </a:r>
            <a:r>
              <a:rPr lang="tr-TR" sz="1800" dirty="0">
                <a:effectLst/>
                <a:latin typeface="AGaramondPro"/>
              </a:rPr>
              <a:t> kavramı birden fazla anlamda kullanılmaktadır: Bunlardan birincisi aynı tarihsel zamanda </a:t>
            </a:r>
            <a:r>
              <a:rPr lang="tr-TR" sz="1800" dirty="0" err="1">
                <a:effectLst/>
                <a:latin typeface="AGaramondPro"/>
              </a:rPr>
              <a:t>doğmus</a:t>
            </a:r>
            <a:r>
              <a:rPr lang="tr-TR" sz="1800" dirty="0">
                <a:effectLst/>
                <a:latin typeface="AGaramondPro"/>
              </a:rPr>
              <a:t>̧, benzer yaş grubundan olanları tanımlamak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kullanımıdır. </a:t>
            </a:r>
          </a:p>
          <a:p>
            <a:r>
              <a:rPr lang="tr-TR" sz="1800" dirty="0">
                <a:effectLst/>
                <a:latin typeface="AGaramondPro"/>
              </a:rPr>
              <a:t>Bu anlamıyla aynı </a:t>
            </a:r>
            <a:r>
              <a:rPr lang="tr-TR" sz="1800" dirty="0" err="1">
                <a:effectLst/>
                <a:latin typeface="AGaramondPro"/>
              </a:rPr>
              <a:t>kuşaktakiler</a:t>
            </a:r>
            <a:r>
              <a:rPr lang="tr-TR" sz="1800" dirty="0">
                <a:effectLst/>
                <a:latin typeface="AGaramondPro"/>
              </a:rPr>
              <a:t> benzer </a:t>
            </a:r>
            <a:r>
              <a:rPr lang="tr-TR" sz="1800" dirty="0" err="1">
                <a:effectLst/>
                <a:latin typeface="AGaramondPro"/>
              </a:rPr>
              <a:t>yetişme</a:t>
            </a:r>
            <a:r>
              <a:rPr lang="tr-TR" sz="1800" dirty="0">
                <a:effectLst/>
                <a:latin typeface="AGaramondPro"/>
              </a:rPr>
              <a:t> tarzlarına sahip ve </a:t>
            </a:r>
            <a:r>
              <a:rPr lang="tr-TR" sz="1800" dirty="0" err="1">
                <a:effectLst/>
                <a:latin typeface="AGaramondPro"/>
              </a:rPr>
              <a:t>içerisinde</a:t>
            </a:r>
            <a:r>
              <a:rPr lang="tr-TR" sz="1800" dirty="0">
                <a:effectLst/>
                <a:latin typeface="AGaramondPro"/>
              </a:rPr>
              <a:t> bulundukları ortamın </a:t>
            </a:r>
            <a:r>
              <a:rPr lang="tr-TR" sz="1800" dirty="0" err="1">
                <a:effectLst/>
                <a:latin typeface="AGaramondPro"/>
              </a:rPr>
              <a:t>özelliklerini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taşıyan</a:t>
            </a:r>
            <a:r>
              <a:rPr lang="tr-TR" sz="1800" dirty="0">
                <a:effectLst/>
                <a:latin typeface="AGaramondPro"/>
              </a:rPr>
              <a:t> birbirine benzeyen bireyler </a:t>
            </a:r>
            <a:r>
              <a:rPr lang="tr-TR" sz="1800" dirty="0" err="1">
                <a:effectLst/>
                <a:latin typeface="AGaramondPro"/>
              </a:rPr>
              <a:t>topluluğudur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Burada </a:t>
            </a:r>
            <a:r>
              <a:rPr lang="tr-TR" sz="1800" dirty="0" err="1">
                <a:effectLst/>
                <a:latin typeface="AGaramondPro"/>
              </a:rPr>
              <a:t>kuşağı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oluşturan</a:t>
            </a:r>
            <a:r>
              <a:rPr lang="tr-TR" sz="1800" dirty="0">
                <a:effectLst/>
                <a:latin typeface="AGaramondPro"/>
              </a:rPr>
              <a:t> bireyler </a:t>
            </a:r>
            <a:r>
              <a:rPr lang="tr-TR" sz="1800" dirty="0" err="1">
                <a:effectLst/>
                <a:latin typeface="AGaramondPro"/>
              </a:rPr>
              <a:t>aşağı</a:t>
            </a:r>
            <a:r>
              <a:rPr lang="tr-TR" sz="1800" dirty="0">
                <a:effectLst/>
                <a:latin typeface="AGaramondPro"/>
              </a:rPr>
              <a:t> yukarı aynı </a:t>
            </a:r>
            <a:r>
              <a:rPr lang="tr-TR" sz="1800" dirty="0" err="1">
                <a:effectLst/>
                <a:latin typeface="AGaramondPro"/>
              </a:rPr>
              <a:t>yaştan</a:t>
            </a:r>
            <a:r>
              <a:rPr lang="tr-TR" sz="1800" dirty="0">
                <a:effectLst/>
                <a:latin typeface="AGaramondPro"/>
              </a:rPr>
              <a:t> olan, </a:t>
            </a:r>
            <a:r>
              <a:rPr lang="tr-TR" sz="1800" dirty="0" err="1">
                <a:effectLst/>
                <a:latin typeface="AGaramondPro"/>
              </a:rPr>
              <a:t>yaşama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düşünme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biçimlerinde</a:t>
            </a:r>
            <a:r>
              <a:rPr lang="tr-TR" sz="1800" dirty="0">
                <a:effectLst/>
                <a:latin typeface="AGaramondPro"/>
              </a:rPr>
              <a:t> benzerlikler </a:t>
            </a:r>
            <a:r>
              <a:rPr lang="tr-TR" sz="1800" dirty="0" err="1">
                <a:effectLst/>
                <a:latin typeface="AGaramondPro"/>
              </a:rPr>
              <a:t>gösteren</a:t>
            </a:r>
            <a:r>
              <a:rPr lang="tr-TR" sz="1800" dirty="0">
                <a:effectLst/>
                <a:latin typeface="AGaramondPro"/>
              </a:rPr>
              <a:t> insanlardır (</a:t>
            </a:r>
            <a:r>
              <a:rPr lang="tr-TR" sz="1800" dirty="0" err="1">
                <a:effectLst/>
                <a:latin typeface="AGaramondPro"/>
              </a:rPr>
              <a:t>Adıgüzel</a:t>
            </a:r>
            <a:r>
              <a:rPr lang="tr-TR" sz="1800" dirty="0">
                <a:effectLst/>
                <a:latin typeface="AGaramondPro"/>
              </a:rPr>
              <a:t>, Batur ve </a:t>
            </a:r>
            <a:r>
              <a:rPr lang="tr-TR" sz="1800" dirty="0" err="1">
                <a:effectLst/>
                <a:latin typeface="AGaramondPro"/>
              </a:rPr>
              <a:t>Ekşili</a:t>
            </a:r>
            <a:r>
              <a:rPr lang="tr-TR" sz="1800" dirty="0">
                <a:effectLst/>
                <a:latin typeface="AGaramondPro"/>
              </a:rPr>
              <a:t>, 2014: 166). </a:t>
            </a:r>
          </a:p>
          <a:p>
            <a:r>
              <a:rPr lang="tr-TR" sz="1800" dirty="0">
                <a:effectLst/>
                <a:latin typeface="AGaramondPro"/>
              </a:rPr>
              <a:t>Dolayısıyla, her </a:t>
            </a:r>
            <a:r>
              <a:rPr lang="tr-TR" sz="1800" dirty="0" err="1">
                <a:effectLst/>
                <a:latin typeface="AGaramondPro"/>
              </a:rPr>
              <a:t>kuşağa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özgu</a:t>
            </a:r>
            <a:r>
              <a:rPr lang="tr-TR" sz="1800" dirty="0">
                <a:effectLst/>
                <a:latin typeface="AGaramondPro"/>
              </a:rPr>
              <a:t>̈ </a:t>
            </a:r>
            <a:r>
              <a:rPr lang="tr-TR" sz="1800" dirty="0" err="1">
                <a:effectLst/>
                <a:latin typeface="AGaramondPro"/>
              </a:rPr>
              <a:t>oluşan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koşullar</a:t>
            </a:r>
            <a:r>
              <a:rPr lang="tr-TR" sz="1800" dirty="0">
                <a:effectLst/>
                <a:latin typeface="AGaramondPro"/>
              </a:rPr>
              <a:t> toplumsal </a:t>
            </a:r>
            <a:r>
              <a:rPr lang="tr-TR" sz="1800" dirty="0" err="1">
                <a:effectLst/>
                <a:latin typeface="AGaramondPro"/>
              </a:rPr>
              <a:t>değişimi</a:t>
            </a:r>
            <a:r>
              <a:rPr lang="tr-TR" sz="1800" dirty="0">
                <a:effectLst/>
                <a:latin typeface="AGaramondPro"/>
              </a:rPr>
              <a:t> anlamaya olanak tanır. </a:t>
            </a:r>
          </a:p>
          <a:p>
            <a:endParaRPr lang="tr-TR" dirty="0"/>
          </a:p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4573CFE6-A9C2-4A7A-1D24-0A86D75348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872038" cy="2614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416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43DBBD5-3F40-16F5-DE8D-4A49F30AA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131369-F2E5-ED9D-0CB7-A5F31DC4E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1"/>
            <a:ext cx="10178322" cy="3999052"/>
          </a:xfrm>
        </p:spPr>
        <p:txBody>
          <a:bodyPr>
            <a:normAutofit fontScale="92500" lnSpcReduction="10000"/>
          </a:bodyPr>
          <a:lstStyle/>
          <a:p>
            <a:r>
              <a:rPr lang="tr-TR" sz="2000" dirty="0" err="1">
                <a:effectLst/>
                <a:latin typeface="AGaramondPro"/>
              </a:rPr>
              <a:t>Glenn</a:t>
            </a:r>
            <a:r>
              <a:rPr lang="tr-TR" sz="2000" dirty="0">
                <a:effectLst/>
                <a:latin typeface="AGaramondPro"/>
              </a:rPr>
              <a:t> H. </a:t>
            </a:r>
            <a:r>
              <a:rPr lang="tr-TR" sz="2000" dirty="0" err="1">
                <a:effectLst/>
                <a:latin typeface="AGaramondPro"/>
              </a:rPr>
              <a:t>Elder</a:t>
            </a:r>
            <a:r>
              <a:rPr lang="tr-TR" sz="2000" dirty="0">
                <a:effectLst/>
                <a:latin typeface="AGaramondPro"/>
              </a:rPr>
              <a:t> “</a:t>
            </a:r>
            <a:r>
              <a:rPr lang="tr-TR" sz="2000" dirty="0" err="1">
                <a:effectLst/>
                <a:latin typeface="AGaramondPro"/>
              </a:rPr>
              <a:t>Children</a:t>
            </a:r>
            <a:r>
              <a:rPr lang="tr-TR" sz="2000" dirty="0">
                <a:effectLst/>
                <a:latin typeface="AGaramondPro"/>
              </a:rPr>
              <a:t> of </a:t>
            </a:r>
            <a:r>
              <a:rPr lang="tr-TR" sz="2000" dirty="0" err="1">
                <a:effectLst/>
                <a:latin typeface="AGaramondPro"/>
              </a:rPr>
              <a:t>The</a:t>
            </a:r>
            <a:r>
              <a:rPr lang="tr-TR" sz="2000" dirty="0">
                <a:effectLst/>
                <a:latin typeface="AGaramondPro"/>
              </a:rPr>
              <a:t> Great </a:t>
            </a:r>
            <a:r>
              <a:rPr lang="tr-TR" sz="2000" dirty="0" err="1">
                <a:effectLst/>
                <a:latin typeface="AGaramondPro"/>
              </a:rPr>
              <a:t>Depression</a:t>
            </a:r>
            <a:r>
              <a:rPr lang="tr-TR" sz="2000" dirty="0">
                <a:effectLst/>
                <a:latin typeface="AGaramondPro"/>
              </a:rPr>
              <a:t>” (1974) adlı </a:t>
            </a:r>
            <a:r>
              <a:rPr lang="tr-TR" sz="2000" dirty="0" err="1">
                <a:effectLst/>
                <a:latin typeface="AGaramondPro"/>
              </a:rPr>
              <a:t>çalışmasında</a:t>
            </a:r>
            <a:r>
              <a:rPr lang="tr-TR" sz="2000" dirty="0">
                <a:effectLst/>
                <a:latin typeface="AGaramondPro"/>
              </a:rPr>
              <a:t>, </a:t>
            </a:r>
            <a:r>
              <a:rPr lang="tr-TR" sz="2000" dirty="0" err="1">
                <a:effectLst/>
                <a:latin typeface="AGaramondPro"/>
              </a:rPr>
              <a:t>tutumluluğun</a:t>
            </a:r>
            <a:r>
              <a:rPr lang="tr-TR" sz="2000" dirty="0">
                <a:effectLst/>
                <a:latin typeface="AGaramondPro"/>
              </a:rPr>
              <a:t> egemen </a:t>
            </a:r>
            <a:r>
              <a:rPr lang="tr-TR" sz="2000" dirty="0" err="1">
                <a:effectLst/>
                <a:latin typeface="AGaramondPro"/>
              </a:rPr>
              <a:t>olduğu</a:t>
            </a:r>
            <a:r>
              <a:rPr lang="tr-TR" sz="2000" dirty="0">
                <a:effectLst/>
                <a:latin typeface="AGaramondPro"/>
              </a:rPr>
              <a:t> bir </a:t>
            </a:r>
            <a:r>
              <a:rPr lang="tr-TR" sz="2000" dirty="0" err="1">
                <a:effectLst/>
                <a:latin typeface="AGaramondPro"/>
              </a:rPr>
              <a:t>çağda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yetişen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kuşakların</a:t>
            </a:r>
            <a:r>
              <a:rPr lang="tr-TR" sz="2000" dirty="0">
                <a:effectLst/>
                <a:latin typeface="AGaramondPro"/>
              </a:rPr>
              <a:t>, ekonomik refah </a:t>
            </a:r>
            <a:r>
              <a:rPr lang="tr-TR" sz="2000" dirty="0" err="1">
                <a:effectLst/>
                <a:latin typeface="AGaramondPro"/>
              </a:rPr>
              <a:t>dönemlerinde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büyüyen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çocuklara</a:t>
            </a:r>
            <a:r>
              <a:rPr lang="tr-TR" sz="2000" dirty="0">
                <a:effectLst/>
                <a:latin typeface="AGaramondPro"/>
              </a:rPr>
              <a:t> kıyasla </a:t>
            </a:r>
            <a:r>
              <a:rPr lang="tr-TR" sz="2000" dirty="0" err="1">
                <a:effectLst/>
                <a:latin typeface="AGaramondPro"/>
              </a:rPr>
              <a:t>çok</a:t>
            </a:r>
            <a:r>
              <a:rPr lang="tr-TR" sz="2000" dirty="0">
                <a:effectLst/>
                <a:latin typeface="AGaramondPro"/>
              </a:rPr>
              <a:t> farklı </a:t>
            </a:r>
            <a:r>
              <a:rPr lang="tr-TR" sz="2000" dirty="0" err="1">
                <a:effectLst/>
                <a:latin typeface="AGaramondPro"/>
              </a:rPr>
              <a:t>dünya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görüşleri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olduğunu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gözler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önüne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sermiştir</a:t>
            </a:r>
            <a:r>
              <a:rPr lang="tr-TR" sz="2000" dirty="0">
                <a:effectLst/>
                <a:latin typeface="AGaramondPro"/>
              </a:rPr>
              <a:t>.</a:t>
            </a:r>
          </a:p>
          <a:p>
            <a:r>
              <a:rPr lang="tr-TR" sz="2000" dirty="0">
                <a:effectLst/>
                <a:latin typeface="AGaramondPro"/>
              </a:rPr>
              <a:t>Ortalama yirmi, </a:t>
            </a:r>
            <a:r>
              <a:rPr lang="tr-TR" sz="2000" dirty="0" err="1">
                <a:effectLst/>
                <a:latin typeface="AGaramondPro"/>
              </a:rPr>
              <a:t>bes</a:t>
            </a:r>
            <a:r>
              <a:rPr lang="tr-TR" sz="2000" dirty="0">
                <a:effectLst/>
                <a:latin typeface="AGaramondPro"/>
              </a:rPr>
              <a:t>̧-otuz yılı kapsayan yaş gruplarını </a:t>
            </a:r>
            <a:r>
              <a:rPr lang="tr-TR" sz="2000" dirty="0" err="1">
                <a:effectLst/>
                <a:latin typeface="AGaramondPro"/>
              </a:rPr>
              <a:t>oluşturan</a:t>
            </a:r>
            <a:r>
              <a:rPr lang="tr-TR" sz="2000" dirty="0">
                <a:effectLst/>
                <a:latin typeface="AGaramondPro"/>
              </a:rPr>
              <a:t> bireyler </a:t>
            </a:r>
            <a:r>
              <a:rPr lang="tr-TR" sz="2000" dirty="0" err="1">
                <a:effectLst/>
                <a:latin typeface="AGaramondPro"/>
              </a:rPr>
              <a:t>kümesi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kuşak</a:t>
            </a:r>
            <a:r>
              <a:rPr lang="tr-TR" sz="2000" dirty="0">
                <a:effectLst/>
                <a:latin typeface="AGaramondPro"/>
              </a:rPr>
              <a:t> olarak tanımlanmakta ve farklı </a:t>
            </a:r>
            <a:r>
              <a:rPr lang="tr-TR" sz="2000" dirty="0" err="1">
                <a:effectLst/>
                <a:latin typeface="AGaramondPro"/>
              </a:rPr>
              <a:t>toplumsallaşmalar</a:t>
            </a:r>
            <a:r>
              <a:rPr lang="tr-TR" sz="2000" dirty="0">
                <a:effectLst/>
                <a:latin typeface="AGaramondPro"/>
              </a:rPr>
              <a:t> her </a:t>
            </a:r>
            <a:r>
              <a:rPr lang="tr-TR" sz="2000" dirty="0" err="1">
                <a:effectLst/>
                <a:latin typeface="AGaramondPro"/>
              </a:rPr>
              <a:t>kuşağın</a:t>
            </a:r>
            <a:r>
              <a:rPr lang="tr-TR" sz="2000" dirty="0">
                <a:effectLst/>
                <a:latin typeface="AGaramondPro"/>
              </a:rPr>
              <a:t> kendine </a:t>
            </a:r>
            <a:r>
              <a:rPr lang="tr-TR" sz="2000" dirty="0" err="1">
                <a:effectLst/>
                <a:latin typeface="AGaramondPro"/>
              </a:rPr>
              <a:t>özgu</a:t>
            </a:r>
            <a:r>
              <a:rPr lang="tr-TR" sz="2000" dirty="0">
                <a:effectLst/>
                <a:latin typeface="AGaramondPro"/>
              </a:rPr>
              <a:t>̈ karakteristik </a:t>
            </a:r>
            <a:r>
              <a:rPr lang="tr-TR" sz="2000" dirty="0" err="1">
                <a:effectLst/>
                <a:latin typeface="AGaramondPro"/>
              </a:rPr>
              <a:t>özelliklerini</a:t>
            </a:r>
            <a:r>
              <a:rPr lang="tr-TR" sz="2000" dirty="0">
                <a:effectLst/>
                <a:latin typeface="AGaramondPro"/>
              </a:rPr>
              <a:t>, </a:t>
            </a:r>
            <a:r>
              <a:rPr lang="tr-TR" sz="2000" dirty="0" err="1">
                <a:effectLst/>
                <a:latin typeface="AGaramondPro"/>
              </a:rPr>
              <a:t>değer</a:t>
            </a:r>
            <a:r>
              <a:rPr lang="tr-TR" sz="2000" dirty="0">
                <a:effectLst/>
                <a:latin typeface="AGaramondPro"/>
              </a:rPr>
              <a:t> yargıları ve tutumları, </a:t>
            </a:r>
            <a:r>
              <a:rPr lang="tr-TR" sz="2000" dirty="0" err="1">
                <a:effectLst/>
                <a:latin typeface="AGaramondPro"/>
              </a:rPr>
              <a:t>güçlu</a:t>
            </a:r>
            <a:r>
              <a:rPr lang="tr-TR" sz="2000" dirty="0">
                <a:effectLst/>
                <a:latin typeface="AGaramondPro"/>
              </a:rPr>
              <a:t>̈ ve zayıf </a:t>
            </a:r>
            <a:r>
              <a:rPr lang="tr-TR" sz="2000" dirty="0" err="1">
                <a:effectLst/>
                <a:latin typeface="AGaramondPro"/>
              </a:rPr>
              <a:t>yönleri</a:t>
            </a:r>
            <a:r>
              <a:rPr lang="tr-TR" sz="2000" dirty="0">
                <a:effectLst/>
                <a:latin typeface="AGaramondPro"/>
              </a:rPr>
              <a:t> belirlemektedir. </a:t>
            </a:r>
            <a:endParaRPr lang="tr-TR" sz="2000" dirty="0"/>
          </a:p>
          <a:p>
            <a:r>
              <a:rPr lang="tr-TR" dirty="0" err="1">
                <a:effectLst/>
                <a:latin typeface="AGaramondPro"/>
              </a:rPr>
              <a:t>Kuşağın</a:t>
            </a:r>
            <a:r>
              <a:rPr lang="tr-TR" dirty="0">
                <a:effectLst/>
                <a:latin typeface="AGaramondPro"/>
              </a:rPr>
              <a:t> </a:t>
            </a:r>
            <a:r>
              <a:rPr lang="tr-TR" dirty="0" err="1">
                <a:effectLst/>
                <a:latin typeface="AGaramondPro"/>
              </a:rPr>
              <a:t>diğer</a:t>
            </a:r>
            <a:r>
              <a:rPr lang="tr-TR" dirty="0">
                <a:effectLst/>
                <a:latin typeface="AGaramondPro"/>
              </a:rPr>
              <a:t> anlamı ise aynı aile </a:t>
            </a:r>
            <a:r>
              <a:rPr lang="tr-TR" dirty="0" err="1">
                <a:effectLst/>
                <a:latin typeface="AGaramondPro"/>
              </a:rPr>
              <a:t>içerisindeki</a:t>
            </a:r>
            <a:r>
              <a:rPr lang="tr-TR" dirty="0">
                <a:effectLst/>
                <a:latin typeface="AGaramondPro"/>
              </a:rPr>
              <a:t> </a:t>
            </a:r>
            <a:r>
              <a:rPr lang="tr-TR" dirty="0" err="1">
                <a:effectLst/>
                <a:latin typeface="AGaramondPro"/>
              </a:rPr>
              <a:t>kişilerin</a:t>
            </a:r>
            <a:r>
              <a:rPr lang="tr-TR" dirty="0">
                <a:effectLst/>
                <a:latin typeface="AGaramondPro"/>
              </a:rPr>
              <a:t> </a:t>
            </a:r>
            <a:r>
              <a:rPr lang="tr-TR" dirty="0" err="1">
                <a:effectLst/>
                <a:latin typeface="AGaramondPro"/>
              </a:rPr>
              <a:t>ilişkilerini</a:t>
            </a:r>
            <a:r>
              <a:rPr lang="tr-TR" dirty="0">
                <a:effectLst/>
                <a:latin typeface="AGaramondPro"/>
              </a:rPr>
              <a:t> anlamlandırmak </a:t>
            </a:r>
            <a:r>
              <a:rPr lang="tr-TR" dirty="0" err="1">
                <a:effectLst/>
                <a:latin typeface="AGaramondPro"/>
              </a:rPr>
              <a:t>için</a:t>
            </a:r>
            <a:r>
              <a:rPr lang="tr-TR" dirty="0">
                <a:effectLst/>
                <a:latin typeface="AGaramondPro"/>
              </a:rPr>
              <a:t> kullanılır. Burada her bir yeni </a:t>
            </a:r>
            <a:r>
              <a:rPr lang="tr-TR" dirty="0" err="1">
                <a:effectLst/>
                <a:latin typeface="AGaramondPro"/>
              </a:rPr>
              <a:t>üyenin</a:t>
            </a:r>
            <a:r>
              <a:rPr lang="tr-TR" dirty="0">
                <a:effectLst/>
                <a:latin typeface="AGaramondPro"/>
              </a:rPr>
              <a:t> aile </a:t>
            </a:r>
            <a:r>
              <a:rPr lang="tr-TR" dirty="0" err="1">
                <a:effectLst/>
                <a:latin typeface="AGaramondPro"/>
              </a:rPr>
              <a:t>içinde</a:t>
            </a:r>
            <a:r>
              <a:rPr lang="tr-TR" dirty="0">
                <a:effectLst/>
                <a:latin typeface="AGaramondPro"/>
              </a:rPr>
              <a:t> bir fonksiyonu vardır. </a:t>
            </a:r>
          </a:p>
          <a:p>
            <a:r>
              <a:rPr lang="tr-TR" dirty="0" err="1">
                <a:effectLst/>
                <a:latin typeface="AGaramondPro"/>
              </a:rPr>
              <a:t>Önceki</a:t>
            </a:r>
            <a:r>
              <a:rPr lang="tr-TR" dirty="0">
                <a:effectLst/>
                <a:latin typeface="AGaramondPro"/>
              </a:rPr>
              <a:t> </a:t>
            </a:r>
            <a:r>
              <a:rPr lang="tr-TR" dirty="0" err="1">
                <a:effectLst/>
                <a:latin typeface="AGaramondPro"/>
              </a:rPr>
              <a:t>üyelerin</a:t>
            </a:r>
            <a:r>
              <a:rPr lang="tr-TR" dirty="0">
                <a:effectLst/>
                <a:latin typeface="AGaramondPro"/>
              </a:rPr>
              <a:t> belirli </a:t>
            </a:r>
            <a:r>
              <a:rPr lang="tr-TR" dirty="0" err="1">
                <a:effectLst/>
                <a:latin typeface="AGaramondPro"/>
              </a:rPr>
              <a:t>özelliklerini</a:t>
            </a:r>
            <a:r>
              <a:rPr lang="tr-TR" dirty="0">
                <a:effectLst/>
                <a:latin typeface="AGaramondPro"/>
              </a:rPr>
              <a:t> devam ettiren ancak bazı </a:t>
            </a:r>
            <a:r>
              <a:rPr lang="tr-TR" dirty="0" err="1">
                <a:effectLst/>
                <a:latin typeface="AGaramondPro"/>
              </a:rPr>
              <a:t>özelliklerle</a:t>
            </a:r>
            <a:r>
              <a:rPr lang="tr-TR" dirty="0">
                <a:effectLst/>
                <a:latin typeface="AGaramondPro"/>
              </a:rPr>
              <a:t> onlardan </a:t>
            </a:r>
            <a:r>
              <a:rPr lang="tr-TR" dirty="0" err="1">
                <a:effectLst/>
                <a:latin typeface="AGaramondPro"/>
              </a:rPr>
              <a:t>ayrışan</a:t>
            </a:r>
            <a:r>
              <a:rPr lang="tr-TR" dirty="0">
                <a:effectLst/>
                <a:latin typeface="AGaramondPro"/>
              </a:rPr>
              <a:t> yeni </a:t>
            </a:r>
            <a:r>
              <a:rPr lang="tr-TR" dirty="0" err="1">
                <a:effectLst/>
                <a:latin typeface="AGaramondPro"/>
              </a:rPr>
              <a:t>üyeler</a:t>
            </a:r>
            <a:r>
              <a:rPr lang="tr-TR" dirty="0">
                <a:effectLst/>
                <a:latin typeface="AGaramondPro"/>
              </a:rPr>
              <a:t> </a:t>
            </a:r>
            <a:r>
              <a:rPr lang="tr-TR" dirty="0" err="1">
                <a:effectLst/>
                <a:latin typeface="AGaramondPro"/>
              </a:rPr>
              <a:t>görülür</a:t>
            </a:r>
            <a:r>
              <a:rPr lang="tr-TR" dirty="0">
                <a:effectLst/>
                <a:latin typeface="AGaramondPro"/>
              </a:rPr>
              <a:t>. </a:t>
            </a:r>
            <a:r>
              <a:rPr lang="tr-TR" dirty="0" err="1">
                <a:effectLst/>
                <a:latin typeface="AGaramondPro"/>
              </a:rPr>
              <a:t>Örneğin</a:t>
            </a:r>
            <a:r>
              <a:rPr lang="tr-TR" dirty="0">
                <a:effectLst/>
                <a:latin typeface="AGaramondPro"/>
              </a:rPr>
              <a:t>, W. Bush, Bush </a:t>
            </a:r>
            <a:r>
              <a:rPr lang="tr-TR" dirty="0" err="1">
                <a:effectLst/>
                <a:latin typeface="AGaramondPro"/>
              </a:rPr>
              <a:t>başkanlarının</a:t>
            </a:r>
            <a:r>
              <a:rPr lang="tr-TR" dirty="0">
                <a:effectLst/>
                <a:latin typeface="AGaramondPro"/>
              </a:rPr>
              <a:t> ikinci </a:t>
            </a:r>
            <a:r>
              <a:rPr lang="tr-TR" dirty="0" err="1">
                <a:effectLst/>
                <a:latin typeface="AGaramondPro"/>
              </a:rPr>
              <a:t>kuşağındandır</a:t>
            </a:r>
            <a:r>
              <a:rPr lang="tr-TR" dirty="0">
                <a:latin typeface="AGaramondPro"/>
              </a:rPr>
              <a:t>.</a:t>
            </a:r>
            <a:endParaRPr lang="tr-TR" dirty="0"/>
          </a:p>
          <a:p>
            <a:r>
              <a:rPr lang="tr-TR" dirty="0">
                <a:effectLst/>
                <a:latin typeface="AGaramondPro"/>
              </a:rPr>
              <a:t>Genel olarak </a:t>
            </a:r>
            <a:r>
              <a:rPr lang="tr-TR" dirty="0" err="1">
                <a:effectLst/>
                <a:latin typeface="AGaramondPro"/>
              </a:rPr>
              <a:t>kuşakların</a:t>
            </a:r>
            <a:r>
              <a:rPr lang="tr-TR" dirty="0">
                <a:effectLst/>
                <a:latin typeface="AGaramondPro"/>
              </a:rPr>
              <a:t> tanımlanması her toplumsal yapının kendine </a:t>
            </a:r>
            <a:r>
              <a:rPr lang="tr-TR" dirty="0" err="1">
                <a:effectLst/>
                <a:latin typeface="AGaramondPro"/>
              </a:rPr>
              <a:t>özgü</a:t>
            </a:r>
            <a:r>
              <a:rPr lang="tr-TR" dirty="0">
                <a:effectLst/>
                <a:latin typeface="AGaramondPro"/>
              </a:rPr>
              <a:t>  özellikleri esasında olabilmekte ve o toplumu etkileyen </a:t>
            </a:r>
            <a:r>
              <a:rPr lang="tr-TR" dirty="0" err="1">
                <a:effectLst/>
                <a:latin typeface="AGaramondPro"/>
              </a:rPr>
              <a:t>dönemsel</a:t>
            </a:r>
            <a:r>
              <a:rPr lang="tr-TR" dirty="0">
                <a:effectLst/>
                <a:latin typeface="AGaramondPro"/>
              </a:rPr>
              <a:t> </a:t>
            </a:r>
            <a:r>
              <a:rPr lang="tr-TR" dirty="0" err="1">
                <a:effectLst/>
                <a:latin typeface="AGaramondPro"/>
              </a:rPr>
              <a:t>koşullar</a:t>
            </a:r>
            <a:r>
              <a:rPr lang="tr-TR" dirty="0">
                <a:effectLst/>
                <a:latin typeface="AGaramondPro"/>
              </a:rPr>
              <a:t>, </a:t>
            </a:r>
            <a:r>
              <a:rPr lang="tr-TR" dirty="0" err="1">
                <a:effectLst/>
                <a:latin typeface="AGaramondPro"/>
              </a:rPr>
              <a:t>kuşakları</a:t>
            </a:r>
            <a:r>
              <a:rPr lang="tr-TR" dirty="0">
                <a:effectLst/>
                <a:latin typeface="AGaramondPro"/>
              </a:rPr>
              <a:t> ortaya </a:t>
            </a:r>
            <a:r>
              <a:rPr lang="tr-TR" dirty="0" err="1">
                <a:effectLst/>
                <a:latin typeface="AGaramondPro"/>
              </a:rPr>
              <a:t>çıkarmaktadır</a:t>
            </a:r>
            <a:r>
              <a:rPr lang="tr-TR" dirty="0">
                <a:effectLst/>
                <a:latin typeface="AGaramondPro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3922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B5FCD2-365E-AC7A-A05F-DD794EAC4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90E0463-4F52-8EBD-5BD4-B12AA3BD41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77793"/>
            <a:ext cx="10178322" cy="6296628"/>
          </a:xfrm>
        </p:spPr>
        <p:txBody>
          <a:bodyPr>
            <a:normAutofit/>
          </a:bodyPr>
          <a:lstStyle/>
          <a:p>
            <a:r>
              <a:rPr lang="tr-TR" dirty="0" err="1">
                <a:effectLst/>
                <a:latin typeface="AGaramondPro"/>
              </a:rPr>
              <a:t>Kuşak</a:t>
            </a:r>
            <a:r>
              <a:rPr lang="tr-TR" dirty="0">
                <a:effectLst/>
                <a:latin typeface="AGaramondPro"/>
              </a:rPr>
              <a:t> tanımlamalarında </a:t>
            </a:r>
            <a:r>
              <a:rPr lang="tr-TR" dirty="0" err="1">
                <a:effectLst/>
                <a:latin typeface="AGaramondPro"/>
              </a:rPr>
              <a:t>küresel</a:t>
            </a:r>
            <a:r>
              <a:rPr lang="tr-TR" dirty="0">
                <a:effectLst/>
                <a:latin typeface="AGaramondPro"/>
              </a:rPr>
              <a:t> belirleyicilerin etkisi </a:t>
            </a:r>
            <a:r>
              <a:rPr lang="tr-TR" dirty="0" err="1">
                <a:effectLst/>
                <a:latin typeface="AGaramondPro"/>
              </a:rPr>
              <a:t>görülmektedir</a:t>
            </a:r>
            <a:r>
              <a:rPr lang="tr-TR" dirty="0">
                <a:effectLst/>
                <a:latin typeface="AGaramondPro"/>
              </a:rPr>
              <a:t>. </a:t>
            </a:r>
          </a:p>
          <a:p>
            <a:r>
              <a:rPr lang="tr-TR" dirty="0">
                <a:effectLst/>
                <a:latin typeface="AGaramondPro"/>
              </a:rPr>
              <a:t>Bunun sonucunda, </a:t>
            </a:r>
            <a:r>
              <a:rPr lang="tr-TR" dirty="0" err="1">
                <a:effectLst/>
                <a:latin typeface="AGaramondPro"/>
              </a:rPr>
              <a:t>gelenekselciler</a:t>
            </a:r>
            <a:r>
              <a:rPr lang="tr-TR" dirty="0">
                <a:effectLst/>
                <a:latin typeface="AGaramondPro"/>
              </a:rPr>
              <a:t>, sessiz </a:t>
            </a:r>
            <a:r>
              <a:rPr lang="tr-TR" dirty="0" err="1">
                <a:effectLst/>
                <a:latin typeface="AGaramondPro"/>
              </a:rPr>
              <a:t>kuşak</a:t>
            </a:r>
            <a:r>
              <a:rPr lang="tr-TR" dirty="0">
                <a:effectLst/>
                <a:latin typeface="AGaramondPro"/>
              </a:rPr>
              <a:t>, </a:t>
            </a:r>
            <a:r>
              <a:rPr lang="tr-TR" dirty="0" err="1">
                <a:effectLst/>
                <a:latin typeface="AGaramondPro"/>
              </a:rPr>
              <a:t>baby-boomer</a:t>
            </a:r>
            <a:r>
              <a:rPr lang="tr-TR" dirty="0">
                <a:effectLst/>
                <a:latin typeface="AGaramondPro"/>
              </a:rPr>
              <a:t> (bebek patlaması) </a:t>
            </a:r>
            <a:r>
              <a:rPr lang="tr-TR" dirty="0" err="1">
                <a:effectLst/>
                <a:latin typeface="AGaramondPro"/>
              </a:rPr>
              <a:t>kuşağı</a:t>
            </a:r>
            <a:r>
              <a:rPr lang="tr-TR" dirty="0">
                <a:effectLst/>
                <a:latin typeface="AGaramondPro"/>
              </a:rPr>
              <a:t>, X </a:t>
            </a:r>
            <a:r>
              <a:rPr lang="tr-TR" dirty="0" err="1">
                <a:effectLst/>
                <a:latin typeface="AGaramondPro"/>
              </a:rPr>
              <a:t>kuşağı</a:t>
            </a:r>
            <a:r>
              <a:rPr lang="tr-TR" dirty="0">
                <a:effectLst/>
                <a:latin typeface="AGaramondPro"/>
              </a:rPr>
              <a:t> ve Y </a:t>
            </a:r>
            <a:r>
              <a:rPr lang="tr-TR" dirty="0" err="1">
                <a:effectLst/>
                <a:latin typeface="AGaramondPro"/>
              </a:rPr>
              <a:t>kuşağı</a:t>
            </a:r>
            <a:r>
              <a:rPr lang="tr-TR" dirty="0">
                <a:effectLst/>
                <a:latin typeface="AGaramondPro"/>
              </a:rPr>
              <a:t> ve </a:t>
            </a:r>
            <a:r>
              <a:rPr lang="tr-TR" dirty="0" err="1">
                <a:effectLst/>
                <a:latin typeface="AGaramondPro"/>
              </a:rPr>
              <a:t>içinde</a:t>
            </a:r>
            <a:r>
              <a:rPr lang="tr-TR" dirty="0">
                <a:effectLst/>
                <a:latin typeface="AGaramondPro"/>
              </a:rPr>
              <a:t> </a:t>
            </a:r>
            <a:r>
              <a:rPr lang="tr-TR" dirty="0" err="1">
                <a:effectLst/>
                <a:latin typeface="AGaramondPro"/>
              </a:rPr>
              <a:t>bulunduğumuz</a:t>
            </a:r>
            <a:r>
              <a:rPr lang="tr-TR" dirty="0">
                <a:effectLst/>
                <a:latin typeface="AGaramondPro"/>
              </a:rPr>
              <a:t> </a:t>
            </a:r>
            <a:r>
              <a:rPr lang="tr-TR" dirty="0" err="1">
                <a:effectLst/>
                <a:latin typeface="AGaramondPro"/>
              </a:rPr>
              <a:t>dönemi</a:t>
            </a:r>
            <a:r>
              <a:rPr lang="tr-TR" dirty="0">
                <a:effectLst/>
                <a:latin typeface="AGaramondPro"/>
              </a:rPr>
              <a:t> ifade eden Z </a:t>
            </a:r>
            <a:r>
              <a:rPr lang="tr-TR" dirty="0" err="1">
                <a:effectLst/>
                <a:latin typeface="AGaramondPro"/>
              </a:rPr>
              <a:t>kuşağı</a:t>
            </a:r>
            <a:r>
              <a:rPr lang="tr-TR" dirty="0">
                <a:effectLst/>
                <a:latin typeface="AGaramondPro"/>
              </a:rPr>
              <a:t> belirlemeleri </a:t>
            </a:r>
            <a:r>
              <a:rPr lang="tr-TR" dirty="0" err="1">
                <a:effectLst/>
                <a:latin typeface="AGaramondPro"/>
              </a:rPr>
              <a:t>oluşmuştur</a:t>
            </a:r>
            <a:r>
              <a:rPr lang="tr-TR" dirty="0">
                <a:effectLst/>
                <a:latin typeface="AGaramondPro"/>
              </a:rPr>
              <a:t>. </a:t>
            </a:r>
          </a:p>
          <a:p>
            <a:r>
              <a:rPr lang="tr-TR" dirty="0">
                <a:effectLst/>
                <a:latin typeface="AGaramondPro"/>
              </a:rPr>
              <a:t>Birbirinden farklı </a:t>
            </a:r>
            <a:r>
              <a:rPr lang="tr-TR" dirty="0" err="1">
                <a:effectLst/>
                <a:latin typeface="AGaramondPro"/>
              </a:rPr>
              <a:t>özelliklere</a:t>
            </a:r>
            <a:r>
              <a:rPr lang="tr-TR" dirty="0">
                <a:effectLst/>
                <a:latin typeface="AGaramondPro"/>
              </a:rPr>
              <a:t> sahip olan bu </a:t>
            </a:r>
            <a:r>
              <a:rPr lang="tr-TR" dirty="0" err="1">
                <a:effectLst/>
                <a:latin typeface="AGaramondPro"/>
              </a:rPr>
              <a:t>kuşakların</a:t>
            </a:r>
            <a:r>
              <a:rPr lang="tr-TR" dirty="0">
                <a:effectLst/>
                <a:latin typeface="AGaramondPro"/>
              </a:rPr>
              <a:t> birlikte </a:t>
            </a:r>
            <a:r>
              <a:rPr lang="tr-TR" dirty="0" err="1">
                <a:effectLst/>
                <a:latin typeface="AGaramondPro"/>
              </a:rPr>
              <a:t>yaşıyor</a:t>
            </a:r>
            <a:r>
              <a:rPr lang="tr-TR" dirty="0">
                <a:effectLst/>
                <a:latin typeface="AGaramondPro"/>
              </a:rPr>
              <a:t> olmaları, sahip oldukları </a:t>
            </a:r>
            <a:r>
              <a:rPr lang="tr-TR" dirty="0" err="1">
                <a:effectLst/>
                <a:latin typeface="AGaramondPro"/>
              </a:rPr>
              <a:t>kültürel</a:t>
            </a:r>
            <a:r>
              <a:rPr lang="tr-TR" dirty="0">
                <a:effectLst/>
                <a:latin typeface="AGaramondPro"/>
              </a:rPr>
              <a:t> birikim ve </a:t>
            </a:r>
            <a:r>
              <a:rPr lang="tr-TR" dirty="0" err="1">
                <a:effectLst/>
                <a:latin typeface="AGaramondPro"/>
              </a:rPr>
              <a:t>değerleri</a:t>
            </a:r>
            <a:r>
              <a:rPr lang="tr-TR" dirty="0">
                <a:effectLst/>
                <a:latin typeface="AGaramondPro"/>
              </a:rPr>
              <a:t> ile birlikte, </a:t>
            </a:r>
            <a:r>
              <a:rPr lang="tr-TR" dirty="0" err="1">
                <a:effectLst/>
                <a:latin typeface="AGaramondPro"/>
              </a:rPr>
              <a:t>başta</a:t>
            </a:r>
            <a:r>
              <a:rPr lang="tr-TR" dirty="0">
                <a:effectLst/>
                <a:latin typeface="AGaramondPro"/>
              </a:rPr>
              <a:t> </a:t>
            </a:r>
            <a:r>
              <a:rPr lang="tr-TR" dirty="0" err="1">
                <a:effectLst/>
                <a:latin typeface="AGaramondPro"/>
              </a:rPr>
              <a:t>iletişim</a:t>
            </a:r>
            <a:r>
              <a:rPr lang="tr-TR" dirty="0">
                <a:effectLst/>
                <a:latin typeface="AGaramondPro"/>
              </a:rPr>
              <a:t> sorunu olmak </a:t>
            </a:r>
            <a:r>
              <a:rPr lang="tr-TR" dirty="0" err="1">
                <a:effectLst/>
                <a:latin typeface="AGaramondPro"/>
              </a:rPr>
              <a:t>üzere</a:t>
            </a:r>
            <a:r>
              <a:rPr lang="tr-TR" dirty="0">
                <a:effectLst/>
                <a:latin typeface="AGaramondPro"/>
              </a:rPr>
              <a:t> pek </a:t>
            </a:r>
            <a:r>
              <a:rPr lang="tr-TR" dirty="0" err="1">
                <a:effectLst/>
                <a:latin typeface="AGaramondPro"/>
              </a:rPr>
              <a:t>çok</a:t>
            </a:r>
            <a:r>
              <a:rPr lang="tr-TR" dirty="0">
                <a:effectLst/>
                <a:latin typeface="AGaramondPro"/>
              </a:rPr>
              <a:t> sorunları ve </a:t>
            </a:r>
            <a:r>
              <a:rPr lang="tr-TR" dirty="0" err="1">
                <a:effectLst/>
                <a:latin typeface="AGaramondPro"/>
              </a:rPr>
              <a:t>çatışmaları</a:t>
            </a:r>
            <a:r>
              <a:rPr lang="tr-TR" dirty="0">
                <a:effectLst/>
                <a:latin typeface="AGaramondPro"/>
              </a:rPr>
              <a:t> beraberinde getirmektedir. 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CDC6EAAE-D638-FC51-468A-4100632A17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9888" y="4137367"/>
            <a:ext cx="4942389" cy="2720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969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198211A-52C4-13AF-59F9-5982D3C0C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B4C1CB6-184B-7A58-FFA0-001209209F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509286"/>
            <a:ext cx="10178322" cy="6227179"/>
          </a:xfrm>
        </p:spPr>
        <p:txBody>
          <a:bodyPr>
            <a:normAutofit/>
          </a:bodyPr>
          <a:lstStyle/>
          <a:p>
            <a:r>
              <a:rPr lang="tr-TR" sz="1800" dirty="0">
                <a:effectLst/>
                <a:latin typeface="AGaramondPro"/>
              </a:rPr>
              <a:t>Onur (1980) anne-baba ve </a:t>
            </a:r>
            <a:r>
              <a:rPr lang="tr-TR" sz="1800" dirty="0" err="1">
                <a:effectLst/>
                <a:latin typeface="AGaramondPro"/>
              </a:rPr>
              <a:t>çocuğu</a:t>
            </a:r>
            <a:r>
              <a:rPr lang="tr-TR" sz="1800" dirty="0">
                <a:effectLst/>
                <a:latin typeface="AGaramondPro"/>
              </a:rPr>
              <a:t> ifade eden iki </a:t>
            </a:r>
            <a:r>
              <a:rPr lang="tr-TR" sz="1800" dirty="0" err="1">
                <a:effectLst/>
                <a:latin typeface="AGaramondPro"/>
              </a:rPr>
              <a:t>kuşağın</a:t>
            </a:r>
            <a:r>
              <a:rPr lang="tr-TR" sz="1800" dirty="0">
                <a:effectLst/>
                <a:latin typeface="AGaramondPro"/>
              </a:rPr>
              <a:t> arasındaki </a:t>
            </a:r>
            <a:r>
              <a:rPr lang="tr-TR" sz="1800" dirty="0" err="1">
                <a:effectLst/>
                <a:latin typeface="AGaramondPro"/>
              </a:rPr>
              <a:t>kültür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farklılığının</a:t>
            </a:r>
            <a:r>
              <a:rPr lang="tr-TR" sz="1800" dirty="0">
                <a:effectLst/>
                <a:latin typeface="AGaramondPro"/>
              </a:rPr>
              <a:t>, ana-babalarda engellenme ve </a:t>
            </a:r>
            <a:r>
              <a:rPr lang="tr-TR" sz="1800" dirty="0" err="1">
                <a:effectLst/>
                <a:latin typeface="AGaramondPro"/>
              </a:rPr>
              <a:t>aşılma</a:t>
            </a:r>
            <a:r>
              <a:rPr lang="tr-TR" sz="1800" dirty="0">
                <a:effectLst/>
                <a:latin typeface="AGaramondPro"/>
              </a:rPr>
              <a:t> duygusu </a:t>
            </a:r>
            <a:r>
              <a:rPr lang="tr-TR" sz="1800" dirty="0" err="1">
                <a:effectLst/>
                <a:latin typeface="AGaramondPro"/>
              </a:rPr>
              <a:t>yarattığını</a:t>
            </a:r>
            <a:r>
              <a:rPr lang="tr-TR" sz="1800" dirty="0">
                <a:effectLst/>
                <a:latin typeface="AGaramondPro"/>
              </a:rPr>
              <a:t>, bunun da </a:t>
            </a:r>
            <a:r>
              <a:rPr lang="tr-TR" sz="1800" dirty="0" err="1">
                <a:effectLst/>
                <a:latin typeface="AGaramondPro"/>
              </a:rPr>
              <a:t>özdeşleşme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sürecini</a:t>
            </a:r>
            <a:r>
              <a:rPr lang="tr-TR" sz="1800" dirty="0">
                <a:effectLst/>
                <a:latin typeface="AGaramondPro"/>
              </a:rPr>
              <a:t> olumsuz </a:t>
            </a:r>
            <a:r>
              <a:rPr lang="tr-TR" sz="1800" dirty="0" err="1">
                <a:effectLst/>
                <a:latin typeface="AGaramondPro"/>
              </a:rPr>
              <a:t>yönde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etkilediği</a:t>
            </a:r>
            <a:r>
              <a:rPr lang="tr-TR" sz="1800" dirty="0">
                <a:effectLst/>
                <a:latin typeface="AGaramondPro"/>
              </a:rPr>
              <a:t> belirtir. </a:t>
            </a:r>
          </a:p>
          <a:p>
            <a:r>
              <a:rPr lang="tr-TR" sz="1800" dirty="0">
                <a:effectLst/>
                <a:latin typeface="AGaramondPro"/>
              </a:rPr>
              <a:t>Onur’a </a:t>
            </a:r>
            <a:r>
              <a:rPr lang="tr-TR" sz="1800" dirty="0" err="1">
                <a:effectLst/>
                <a:latin typeface="AGaramondPro"/>
              </a:rPr>
              <a:t>göre</a:t>
            </a:r>
            <a:r>
              <a:rPr lang="tr-TR" sz="1800" dirty="0">
                <a:effectLst/>
                <a:latin typeface="AGaramondPro"/>
              </a:rPr>
              <a:t>, eskiden </a:t>
            </a:r>
            <a:r>
              <a:rPr lang="tr-TR" sz="1800" dirty="0" err="1">
                <a:effectLst/>
                <a:latin typeface="AGaramondPro"/>
              </a:rPr>
              <a:t>kuşakların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ilişkilerini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kolaylaştıran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eğitim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yöntemi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bugün</a:t>
            </a:r>
            <a:r>
              <a:rPr lang="tr-TR" sz="1800" dirty="0">
                <a:effectLst/>
                <a:latin typeface="AGaramondPro"/>
              </a:rPr>
              <a:t> mevcut </a:t>
            </a:r>
            <a:r>
              <a:rPr lang="tr-TR" sz="1800" dirty="0" err="1">
                <a:effectLst/>
                <a:latin typeface="AGaramondPro"/>
              </a:rPr>
              <a:t>değildir</a:t>
            </a:r>
            <a:r>
              <a:rPr lang="tr-TR" sz="1800" dirty="0">
                <a:effectLst/>
                <a:latin typeface="AGaramondPro"/>
              </a:rPr>
              <a:t>, iyi </a:t>
            </a:r>
            <a:r>
              <a:rPr lang="tr-TR" sz="1800" dirty="0" err="1">
                <a:effectLst/>
                <a:latin typeface="AGaramondPro"/>
              </a:rPr>
              <a:t>yetişmis</a:t>
            </a:r>
            <a:r>
              <a:rPr lang="tr-TR" sz="1800" dirty="0">
                <a:effectLst/>
                <a:latin typeface="AGaramondPro"/>
              </a:rPr>
              <a:t>̧ ana-babalar bile yeni </a:t>
            </a:r>
            <a:r>
              <a:rPr lang="tr-TR" sz="1800" dirty="0" err="1">
                <a:effectLst/>
                <a:latin typeface="AGaramondPro"/>
              </a:rPr>
              <a:t>eğitim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öğretim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yöntemlerinin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çokluğu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karşısında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çocuklarına</a:t>
            </a:r>
            <a:r>
              <a:rPr lang="tr-TR" sz="1800" dirty="0">
                <a:effectLst/>
                <a:latin typeface="AGaramondPro"/>
              </a:rPr>
              <a:t> yardım etme konusunda </a:t>
            </a:r>
            <a:r>
              <a:rPr lang="tr-TR" sz="1800" dirty="0" err="1">
                <a:effectLst/>
                <a:latin typeface="AGaramondPro"/>
              </a:rPr>
              <a:t>güçlük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tereddüt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yaşamaktadırlar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Bunun sonucu olarak da </a:t>
            </a:r>
            <a:r>
              <a:rPr lang="tr-TR" sz="1800" dirty="0" err="1">
                <a:effectLst/>
                <a:latin typeface="AGaramondPro"/>
              </a:rPr>
              <a:t>çatışma</a:t>
            </a:r>
            <a:r>
              <a:rPr lang="tr-TR" sz="1800" dirty="0">
                <a:effectLst/>
                <a:latin typeface="AGaramondPro"/>
              </a:rPr>
              <a:t> gelmektedir. </a:t>
            </a:r>
          </a:p>
          <a:p>
            <a:r>
              <a:rPr lang="tr-TR" sz="1800" dirty="0">
                <a:effectLst/>
                <a:latin typeface="AGaramondPro"/>
              </a:rPr>
              <a:t>Onur (1980) </a:t>
            </a:r>
            <a:r>
              <a:rPr lang="tr-TR" sz="1800" dirty="0" err="1">
                <a:effectLst/>
                <a:latin typeface="AGaramondPro"/>
              </a:rPr>
              <a:t>çalışmasında</a:t>
            </a:r>
            <a:r>
              <a:rPr lang="tr-TR" sz="1800" dirty="0">
                <a:effectLst/>
                <a:latin typeface="AGaramondPro"/>
              </a:rPr>
              <a:t> bu </a:t>
            </a:r>
            <a:r>
              <a:rPr lang="tr-TR" sz="1800" dirty="0" err="1">
                <a:effectLst/>
                <a:latin typeface="AGaramondPro"/>
              </a:rPr>
              <a:t>çatışmanın</a:t>
            </a:r>
            <a:r>
              <a:rPr lang="tr-TR" sz="1800" dirty="0">
                <a:effectLst/>
                <a:latin typeface="AGaramondPro"/>
              </a:rPr>
              <a:t> iki </a:t>
            </a:r>
            <a:r>
              <a:rPr lang="tr-TR" sz="1800" dirty="0" err="1">
                <a:effectLst/>
                <a:latin typeface="AGaramondPro"/>
              </a:rPr>
              <a:t>kaynağını</a:t>
            </a:r>
            <a:r>
              <a:rPr lang="tr-TR" sz="1800" dirty="0">
                <a:effectLst/>
                <a:latin typeface="AGaramondPro"/>
              </a:rPr>
              <a:t> belirtir: Birincisi, </a:t>
            </a:r>
            <a:r>
              <a:rPr lang="tr-TR" sz="1800" dirty="0" err="1">
                <a:effectLst/>
                <a:latin typeface="AGaramondPro"/>
              </a:rPr>
              <a:t>büyümeyle</a:t>
            </a:r>
            <a:r>
              <a:rPr lang="tr-TR" sz="1800" dirty="0">
                <a:effectLst/>
                <a:latin typeface="AGaramondPro"/>
              </a:rPr>
              <a:t> birlikte yeni olanaklarla donanan ergenin kendini </a:t>
            </a:r>
            <a:r>
              <a:rPr lang="tr-TR" sz="1800" dirty="0" err="1">
                <a:effectLst/>
                <a:latin typeface="AGaramondPro"/>
              </a:rPr>
              <a:t>yetişkin</a:t>
            </a:r>
            <a:r>
              <a:rPr lang="tr-TR" sz="1800" dirty="0">
                <a:effectLst/>
                <a:latin typeface="AGaramondPro"/>
              </a:rPr>
              <a:t> olarak kabul ettirme </a:t>
            </a:r>
            <a:r>
              <a:rPr lang="tr-TR" sz="1800" dirty="0" err="1">
                <a:effectLst/>
                <a:latin typeface="AGaramondPro"/>
              </a:rPr>
              <a:t>çabasından</a:t>
            </a:r>
            <a:r>
              <a:rPr lang="tr-TR" sz="1800" dirty="0">
                <a:effectLst/>
                <a:latin typeface="AGaramondPro"/>
              </a:rPr>
              <a:t> kaynaklanan </a:t>
            </a:r>
            <a:r>
              <a:rPr lang="tr-TR" sz="1800" dirty="0" err="1">
                <a:effectLst/>
                <a:latin typeface="AGaramondPro"/>
              </a:rPr>
              <a:t>çatışmalardır</a:t>
            </a:r>
            <a:r>
              <a:rPr lang="tr-TR" sz="1800" dirty="0">
                <a:effectLst/>
                <a:latin typeface="AGaramondPro"/>
              </a:rPr>
              <a:t>. Burada ergen, </a:t>
            </a:r>
            <a:r>
              <a:rPr lang="tr-TR" sz="1800" dirty="0" err="1">
                <a:effectLst/>
                <a:latin typeface="AGaramondPro"/>
              </a:rPr>
              <a:t>kişiliğini</a:t>
            </a:r>
            <a:r>
              <a:rPr lang="tr-TR" sz="1800" dirty="0">
                <a:effectLst/>
                <a:latin typeface="AGaramondPro"/>
              </a:rPr>
              <a:t> kabul ettirme </a:t>
            </a:r>
            <a:r>
              <a:rPr lang="tr-TR" sz="1800" dirty="0" err="1">
                <a:effectLst/>
                <a:latin typeface="AGaramondPro"/>
              </a:rPr>
              <a:t>sürecinde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yetişkinlere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özellikle</a:t>
            </a:r>
            <a:r>
              <a:rPr lang="tr-TR" sz="1800" dirty="0">
                <a:effectLst/>
                <a:latin typeface="AGaramondPro"/>
              </a:rPr>
              <a:t> en yakın otorite olan ana-babalara </a:t>
            </a:r>
            <a:r>
              <a:rPr lang="tr-TR" sz="1800" dirty="0" err="1">
                <a:effectLst/>
                <a:latin typeface="AGaramondPro"/>
              </a:rPr>
              <a:t>karşı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karşıtlık</a:t>
            </a:r>
            <a:r>
              <a:rPr lang="tr-TR" sz="1800" dirty="0">
                <a:effectLst/>
                <a:latin typeface="AGaramondPro"/>
              </a:rPr>
              <a:t> tepkileri ortaya koyar. </a:t>
            </a:r>
          </a:p>
          <a:p>
            <a:r>
              <a:rPr lang="tr-TR" sz="1800" dirty="0" err="1">
                <a:effectLst/>
                <a:latin typeface="AGaramondPro"/>
              </a:rPr>
              <a:t>Çatışmanın</a:t>
            </a:r>
            <a:r>
              <a:rPr lang="tr-TR" sz="1800" dirty="0">
                <a:effectLst/>
                <a:latin typeface="AGaramondPro"/>
              </a:rPr>
              <a:t> ikinci </a:t>
            </a:r>
            <a:r>
              <a:rPr lang="tr-TR" sz="1800" dirty="0" err="1">
                <a:effectLst/>
                <a:latin typeface="AGaramondPro"/>
              </a:rPr>
              <a:t>kaynağı</a:t>
            </a:r>
            <a:r>
              <a:rPr lang="tr-TR" sz="1800" dirty="0">
                <a:effectLst/>
                <a:latin typeface="AGaramondPro"/>
              </a:rPr>
              <a:t> ise </a:t>
            </a:r>
            <a:r>
              <a:rPr lang="tr-TR" sz="1800" dirty="0" err="1">
                <a:effectLst/>
                <a:latin typeface="AGaramondPro"/>
              </a:rPr>
              <a:t>ergenliğin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değişik</a:t>
            </a:r>
            <a:r>
              <a:rPr lang="tr-TR" sz="1800" dirty="0">
                <a:effectLst/>
                <a:latin typeface="AGaramondPro"/>
              </a:rPr>
              <a:t> topluluklarla sayısız </a:t>
            </a:r>
            <a:r>
              <a:rPr lang="tr-TR" sz="1800" dirty="0" err="1">
                <a:effectLst/>
                <a:latin typeface="AGaramondPro"/>
              </a:rPr>
              <a:t>ilişkiler</a:t>
            </a:r>
            <a:r>
              <a:rPr lang="tr-TR" sz="1800" dirty="0">
                <a:effectLst/>
                <a:latin typeface="AGaramondPro"/>
              </a:rPr>
              <a:t> kurmanın etkisiyle, ana-babaların mensup </a:t>
            </a:r>
            <a:r>
              <a:rPr lang="tr-TR" sz="1800" dirty="0" err="1">
                <a:effectLst/>
                <a:latin typeface="AGaramondPro"/>
              </a:rPr>
              <a:t>olduğundan</a:t>
            </a:r>
            <a:r>
              <a:rPr lang="tr-TR" sz="1800" dirty="0">
                <a:effectLst/>
                <a:latin typeface="AGaramondPro"/>
              </a:rPr>
              <a:t> farklı bir toplumsal </a:t>
            </a:r>
            <a:r>
              <a:rPr lang="tr-TR" sz="1800" dirty="0" err="1">
                <a:effectLst/>
                <a:latin typeface="AGaramondPro"/>
              </a:rPr>
              <a:t>kuşağa</a:t>
            </a:r>
            <a:r>
              <a:rPr lang="tr-TR" sz="1800" dirty="0">
                <a:effectLst/>
                <a:latin typeface="AGaramondPro"/>
              </a:rPr>
              <a:t> mensup olma duygusunun </a:t>
            </a:r>
            <a:r>
              <a:rPr lang="tr-TR" sz="1800" dirty="0" err="1">
                <a:effectLst/>
                <a:latin typeface="AGaramondPro"/>
              </a:rPr>
              <a:t>uyandığı</a:t>
            </a:r>
            <a:r>
              <a:rPr lang="tr-TR" sz="1800" dirty="0">
                <a:effectLst/>
                <a:latin typeface="AGaramondPro"/>
              </a:rPr>
              <a:t> bir </a:t>
            </a:r>
            <a:r>
              <a:rPr lang="tr-TR" sz="1800" dirty="0" err="1">
                <a:effectLst/>
                <a:latin typeface="AGaramondPro"/>
              </a:rPr>
              <a:t>gelişim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dönemi</a:t>
            </a:r>
            <a:r>
              <a:rPr lang="tr-TR" sz="1800" dirty="0">
                <a:effectLst/>
                <a:latin typeface="AGaramondPro"/>
              </a:rPr>
              <a:t> olması- </a:t>
            </a:r>
            <a:r>
              <a:rPr lang="tr-TR" sz="1800" dirty="0" err="1">
                <a:effectLst/>
                <a:latin typeface="AGaramondPro"/>
              </a:rPr>
              <a:t>dır</a:t>
            </a:r>
            <a:r>
              <a:rPr lang="tr-TR" sz="1800" dirty="0">
                <a:effectLst/>
                <a:latin typeface="AGaramondPro"/>
              </a:rPr>
              <a:t>. </a:t>
            </a:r>
            <a:r>
              <a:rPr lang="tr-TR" sz="1800" dirty="0" err="1">
                <a:effectLst/>
                <a:latin typeface="AGaramondPro"/>
              </a:rPr>
              <a:t>Böylece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kuşaklar</a:t>
            </a:r>
            <a:r>
              <a:rPr lang="tr-TR" sz="1800" dirty="0">
                <a:effectLst/>
                <a:latin typeface="AGaramondPro"/>
              </a:rPr>
              <a:t> arasındaki mesafe, yaş farkı sorunu olmanın </a:t>
            </a:r>
            <a:r>
              <a:rPr lang="tr-TR" sz="1800" dirty="0" err="1">
                <a:effectLst/>
                <a:latin typeface="AGaramondPro"/>
              </a:rPr>
              <a:t>ötesinde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özellikle</a:t>
            </a:r>
            <a:r>
              <a:rPr lang="tr-TR" sz="1800" dirty="0">
                <a:effectLst/>
                <a:latin typeface="AGaramondPro"/>
              </a:rPr>
              <a:t> kanılar, yargılar, </a:t>
            </a:r>
            <a:r>
              <a:rPr lang="tr-TR" sz="1800" dirty="0" err="1">
                <a:effectLst/>
                <a:latin typeface="AGaramondPro"/>
              </a:rPr>
              <a:t>yaşama</a:t>
            </a:r>
            <a:r>
              <a:rPr lang="tr-TR" sz="1800" dirty="0">
                <a:effectLst/>
                <a:latin typeface="AGaramondPro"/>
              </a:rPr>
              <a:t> ve hissetme </a:t>
            </a:r>
            <a:r>
              <a:rPr lang="tr-TR" sz="1800" dirty="0" err="1">
                <a:effectLst/>
                <a:latin typeface="AGaramondPro"/>
              </a:rPr>
              <a:t>biçimi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farklılığı</a:t>
            </a:r>
            <a:r>
              <a:rPr lang="tr-TR" sz="1800" dirty="0">
                <a:effectLst/>
                <a:latin typeface="AGaramondPro"/>
              </a:rPr>
              <a:t> sorunu olarak ortaya </a:t>
            </a:r>
            <a:r>
              <a:rPr lang="tr-TR" sz="1800" dirty="0" err="1">
                <a:effectLst/>
                <a:latin typeface="AGaramondPro"/>
              </a:rPr>
              <a:t>çıkar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Böylece</a:t>
            </a:r>
            <a:r>
              <a:rPr lang="tr-TR" sz="1800" dirty="0">
                <a:effectLst/>
                <a:latin typeface="AGaramondPro"/>
              </a:rPr>
              <a:t>, ergenin hem kendi </a:t>
            </a:r>
            <a:r>
              <a:rPr lang="tr-TR" sz="1800" dirty="0" err="1">
                <a:effectLst/>
                <a:latin typeface="AGaramondPro"/>
              </a:rPr>
              <a:t>kişiliğini</a:t>
            </a:r>
            <a:r>
              <a:rPr lang="tr-TR" sz="1800" dirty="0">
                <a:effectLst/>
                <a:latin typeface="AGaramondPro"/>
              </a:rPr>
              <a:t> kazanması hem de kendi </a:t>
            </a:r>
            <a:r>
              <a:rPr lang="tr-TR" sz="1800" dirty="0" err="1">
                <a:effectLst/>
                <a:latin typeface="AGaramondPro"/>
              </a:rPr>
              <a:t>çağdaşlarının</a:t>
            </a:r>
            <a:r>
              <a:rPr lang="tr-TR" sz="1800" dirty="0">
                <a:effectLst/>
                <a:latin typeface="AGaramondPro"/>
              </a:rPr>
              <a:t> toplumsal </a:t>
            </a:r>
            <a:r>
              <a:rPr lang="tr-TR" sz="1800" dirty="0" err="1">
                <a:effectLst/>
                <a:latin typeface="AGaramondPro"/>
              </a:rPr>
              <a:t>yaşamına</a:t>
            </a:r>
            <a:r>
              <a:rPr lang="tr-TR" sz="1800" dirty="0">
                <a:effectLst/>
                <a:latin typeface="AGaramondPro"/>
              </a:rPr>
              <a:t> katılması ile </a:t>
            </a:r>
            <a:r>
              <a:rPr lang="tr-TR" sz="1800" dirty="0" err="1">
                <a:effectLst/>
                <a:latin typeface="AGaramondPro"/>
              </a:rPr>
              <a:t>gençler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yaşlılar</a:t>
            </a:r>
            <a:r>
              <a:rPr lang="tr-TR" sz="1800" dirty="0">
                <a:effectLst/>
                <a:latin typeface="AGaramondPro"/>
              </a:rPr>
              <a:t> arasında bir </a:t>
            </a:r>
            <a:r>
              <a:rPr lang="tr-TR" sz="1800" dirty="0" err="1">
                <a:effectLst/>
                <a:latin typeface="AGaramondPro"/>
              </a:rPr>
              <a:t>uçurum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oluşur</a:t>
            </a:r>
            <a:r>
              <a:rPr lang="tr-TR" sz="1800" dirty="0">
                <a:effectLst/>
                <a:latin typeface="AGaramondPro"/>
              </a:rPr>
              <a:t> (Onur, 1980: 16-18).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0635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09A8AC-B8E2-1577-9DAF-3EB70DD2F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002A3E6-8018-32ED-C1A8-31288BCD1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2825" y="382385"/>
            <a:ext cx="10857053" cy="6006840"/>
          </a:xfrm>
        </p:spPr>
        <p:txBody>
          <a:bodyPr>
            <a:normAutofit/>
          </a:bodyPr>
          <a:lstStyle/>
          <a:p>
            <a:r>
              <a:rPr lang="tr-TR" sz="1800" dirty="0" err="1">
                <a:effectLst/>
                <a:latin typeface="AGaramondPro"/>
              </a:rPr>
              <a:t>Türkiye’de</a:t>
            </a:r>
            <a:r>
              <a:rPr lang="tr-TR" sz="1800" dirty="0">
                <a:effectLst/>
                <a:latin typeface="AGaramondPro"/>
              </a:rPr>
              <a:t> de </a:t>
            </a:r>
            <a:r>
              <a:rPr lang="tr-TR" sz="1800" dirty="0" err="1">
                <a:effectLst/>
                <a:latin typeface="AGaramondPro"/>
              </a:rPr>
              <a:t>yaşlı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nüfus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gün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geçtikçe</a:t>
            </a:r>
            <a:r>
              <a:rPr lang="tr-TR" sz="1800" dirty="0">
                <a:effectLst/>
                <a:latin typeface="AGaramondPro"/>
              </a:rPr>
              <a:t> artmaktadır. </a:t>
            </a:r>
          </a:p>
          <a:p>
            <a:r>
              <a:rPr lang="tr-TR" sz="1800" dirty="0" err="1">
                <a:effectLst/>
                <a:latin typeface="AGaramondPro"/>
              </a:rPr>
              <a:t>Genis</a:t>
            </a:r>
            <a:r>
              <a:rPr lang="tr-TR" sz="1800" dirty="0">
                <a:effectLst/>
                <a:latin typeface="AGaramondPro"/>
              </a:rPr>
              <a:t>̧ aile yapılarından, az sayıda aile </a:t>
            </a:r>
            <a:r>
              <a:rPr lang="tr-TR" sz="1800" dirty="0" err="1">
                <a:effectLst/>
                <a:latin typeface="AGaramondPro"/>
              </a:rPr>
              <a:t>üyesinin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bulunduğu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küçük</a:t>
            </a:r>
            <a:r>
              <a:rPr lang="tr-TR" sz="1800" dirty="0">
                <a:effectLst/>
                <a:latin typeface="AGaramondPro"/>
              </a:rPr>
              <a:t> aile yapılarına </a:t>
            </a:r>
            <a:r>
              <a:rPr lang="tr-TR" sz="1800" dirty="0" err="1">
                <a:effectLst/>
                <a:latin typeface="AGaramondPro"/>
              </a:rPr>
              <a:t>geçis</a:t>
            </a:r>
            <a:r>
              <a:rPr lang="tr-TR" sz="1800" dirty="0">
                <a:effectLst/>
                <a:latin typeface="AGaramondPro"/>
              </a:rPr>
              <a:t>̧, aile ve kuşaklararası </a:t>
            </a:r>
            <a:r>
              <a:rPr lang="tr-TR" sz="1800" dirty="0" err="1">
                <a:effectLst/>
                <a:latin typeface="AGaramondPro"/>
              </a:rPr>
              <a:t>ilişkiler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üzerindeki</a:t>
            </a:r>
            <a:r>
              <a:rPr lang="tr-TR" sz="1800" dirty="0">
                <a:effectLst/>
                <a:latin typeface="AGaramondPro"/>
              </a:rPr>
              <a:t> baskıyı </a:t>
            </a:r>
            <a:r>
              <a:rPr lang="tr-TR" sz="1800" dirty="0" err="1">
                <a:effectLst/>
                <a:latin typeface="AGaramondPro"/>
              </a:rPr>
              <a:t>artırmıştır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Diğer</a:t>
            </a:r>
            <a:r>
              <a:rPr lang="tr-TR" sz="1800" dirty="0">
                <a:effectLst/>
                <a:latin typeface="AGaramondPro"/>
              </a:rPr>
              <a:t> yandan </a:t>
            </a:r>
            <a:r>
              <a:rPr lang="tr-TR" sz="1800" dirty="0" err="1">
                <a:effectLst/>
                <a:latin typeface="AGaramondPro"/>
              </a:rPr>
              <a:t>endüstrileşme</a:t>
            </a:r>
            <a:r>
              <a:rPr lang="tr-TR" sz="1800" dirty="0">
                <a:effectLst/>
                <a:latin typeface="AGaramondPro"/>
              </a:rPr>
              <a:t>, modern toplum ve </a:t>
            </a:r>
            <a:r>
              <a:rPr lang="tr-TR" sz="1800" dirty="0" err="1">
                <a:effectLst/>
                <a:latin typeface="AGaramondPro"/>
              </a:rPr>
              <a:t>kentleşme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süreci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yaşlıların</a:t>
            </a:r>
            <a:r>
              <a:rPr lang="tr-TR" sz="1800" dirty="0">
                <a:effectLst/>
                <a:latin typeface="AGaramondPro"/>
              </a:rPr>
              <a:t> sosyal </a:t>
            </a:r>
            <a:r>
              <a:rPr lang="tr-TR" sz="1800" dirty="0" err="1">
                <a:effectLst/>
                <a:latin typeface="AGaramondPro"/>
              </a:rPr>
              <a:t>yaşamlarına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diğer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yaşam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koşullarına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ilişkin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değişimi</a:t>
            </a:r>
            <a:r>
              <a:rPr lang="tr-TR" sz="1800" dirty="0">
                <a:effectLst/>
                <a:latin typeface="AGaramondPro"/>
              </a:rPr>
              <a:t> de beraberinde getirmektedir. </a:t>
            </a:r>
          </a:p>
          <a:p>
            <a:r>
              <a:rPr lang="tr-TR" sz="1800" dirty="0" err="1">
                <a:effectLst/>
                <a:latin typeface="AGaramondPro"/>
              </a:rPr>
              <a:t>Gerçekte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yaşlılığın</a:t>
            </a:r>
            <a:r>
              <a:rPr lang="tr-TR" sz="1800" dirty="0">
                <a:effectLst/>
                <a:latin typeface="AGaramondPro"/>
              </a:rPr>
              <a:t> en </a:t>
            </a:r>
            <a:r>
              <a:rPr lang="tr-TR" sz="1800" dirty="0" err="1">
                <a:effectLst/>
                <a:latin typeface="AGaramondPro"/>
              </a:rPr>
              <a:t>önemli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işlevi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kuşaklararası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ilişkilerin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özelliğinde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görülür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Yaşlıların</a:t>
            </a:r>
            <a:r>
              <a:rPr lang="tr-TR" sz="1800" dirty="0">
                <a:effectLst/>
                <a:latin typeface="AGaramondPro"/>
              </a:rPr>
              <a:t> kendileri (1. nesil) ile </a:t>
            </a:r>
            <a:r>
              <a:rPr lang="tr-TR" sz="1800" dirty="0" err="1">
                <a:effectLst/>
                <a:latin typeface="AGaramondPro"/>
              </a:rPr>
              <a:t>çocukları</a:t>
            </a:r>
            <a:r>
              <a:rPr lang="tr-TR" sz="1800" dirty="0">
                <a:effectLst/>
                <a:latin typeface="AGaramondPro"/>
              </a:rPr>
              <a:t> (2. nesil) ve torunları (3. nesil) arasında bulunan </a:t>
            </a:r>
            <a:r>
              <a:rPr lang="tr-TR" sz="1800" dirty="0" err="1">
                <a:effectLst/>
                <a:latin typeface="AGaramondPro"/>
              </a:rPr>
              <a:t>bağlantının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önemi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küçük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gelişiminde</a:t>
            </a:r>
            <a:r>
              <a:rPr lang="tr-TR" sz="1800" dirty="0">
                <a:effectLst/>
                <a:latin typeface="AGaramondPro"/>
              </a:rPr>
              <a:t> kendini </a:t>
            </a:r>
            <a:r>
              <a:rPr lang="tr-TR" sz="1800" dirty="0" err="1">
                <a:effectLst/>
                <a:latin typeface="AGaramondPro"/>
              </a:rPr>
              <a:t>gösterir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sosyalleştirme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işlevi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görür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Özellikle</a:t>
            </a:r>
            <a:r>
              <a:rPr lang="tr-TR" sz="1800" dirty="0">
                <a:effectLst/>
                <a:latin typeface="AGaramondPro"/>
              </a:rPr>
              <a:t> 1-5 ve 6-12 </a:t>
            </a:r>
            <a:r>
              <a:rPr lang="tr-TR" sz="1800" dirty="0" err="1">
                <a:effectLst/>
                <a:latin typeface="AGaramondPro"/>
              </a:rPr>
              <a:t>yaşları</a:t>
            </a:r>
            <a:r>
              <a:rPr lang="tr-TR" sz="1800" dirty="0">
                <a:effectLst/>
                <a:latin typeface="AGaramondPro"/>
              </a:rPr>
              <a:t> arasındaki </a:t>
            </a:r>
            <a:r>
              <a:rPr lang="tr-TR" sz="1800" dirty="0" err="1">
                <a:effectLst/>
                <a:latin typeface="AGaramondPro"/>
              </a:rPr>
              <a:t>çocuklar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büyüklerle</a:t>
            </a:r>
            <a:r>
              <a:rPr lang="tr-TR" sz="1800" dirty="0">
                <a:effectLst/>
                <a:latin typeface="AGaramondPro"/>
              </a:rPr>
              <a:t> birlikte olmak en </a:t>
            </a:r>
            <a:r>
              <a:rPr lang="tr-TR" sz="1800" dirty="0" err="1">
                <a:effectLst/>
                <a:latin typeface="AGaramondPro"/>
              </a:rPr>
              <a:t>önemli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eğitim</a:t>
            </a:r>
            <a:r>
              <a:rPr lang="tr-TR" sz="1800" dirty="0">
                <a:effectLst/>
                <a:latin typeface="AGaramondPro"/>
              </a:rPr>
              <a:t>/sosyalizasyon ortamıdır. </a:t>
            </a:r>
          </a:p>
          <a:p>
            <a:r>
              <a:rPr lang="tr-TR" sz="1800" dirty="0">
                <a:effectLst/>
                <a:latin typeface="AGaramondPro"/>
              </a:rPr>
              <a:t>Bu ortamda 2. neslin yani ana-babaların durumunu </a:t>
            </a:r>
            <a:r>
              <a:rPr lang="tr-TR" sz="1800" dirty="0" err="1">
                <a:effectLst/>
                <a:latin typeface="AGaramondPro"/>
              </a:rPr>
              <a:t>göz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önüne</a:t>
            </a:r>
            <a:r>
              <a:rPr lang="tr-TR" sz="1800" dirty="0">
                <a:effectLst/>
                <a:latin typeface="AGaramondPro"/>
              </a:rPr>
              <a:t> alacak olursak daha </a:t>
            </a:r>
            <a:r>
              <a:rPr lang="tr-TR" sz="1800" dirty="0" err="1">
                <a:effectLst/>
                <a:latin typeface="AGaramondPro"/>
              </a:rPr>
              <a:t>çok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üretme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üreme</a:t>
            </a:r>
            <a:r>
              <a:rPr lang="tr-TR" sz="1800" dirty="0">
                <a:effectLst/>
                <a:latin typeface="AGaramondPro"/>
              </a:rPr>
              <a:t>, kazanma ve getirme, yetme ve </a:t>
            </a:r>
            <a:r>
              <a:rPr lang="tr-TR" sz="1800" dirty="0" err="1">
                <a:effectLst/>
                <a:latin typeface="AGaramondPro"/>
              </a:rPr>
              <a:t>yetiştirme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işleri</a:t>
            </a:r>
            <a:r>
              <a:rPr lang="tr-TR" sz="1800" dirty="0">
                <a:effectLst/>
                <a:latin typeface="AGaramondPro"/>
              </a:rPr>
              <a:t> ile </a:t>
            </a:r>
            <a:r>
              <a:rPr lang="tr-TR" sz="1800" dirty="0" err="1">
                <a:effectLst/>
                <a:latin typeface="AGaramondPro"/>
              </a:rPr>
              <a:t>meşgul</a:t>
            </a:r>
            <a:r>
              <a:rPr lang="tr-TR" sz="1800" dirty="0">
                <a:effectLst/>
                <a:latin typeface="AGaramondPro"/>
              </a:rPr>
              <a:t> oldukları </a:t>
            </a:r>
            <a:r>
              <a:rPr lang="tr-TR" sz="1800" dirty="0" err="1">
                <a:effectLst/>
                <a:latin typeface="AGaramondPro"/>
              </a:rPr>
              <a:t>görülür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Tempoları hızlı, talep ettikleri, istek ve arzuları </a:t>
            </a:r>
            <a:r>
              <a:rPr lang="tr-TR" sz="1800" dirty="0" err="1">
                <a:effectLst/>
                <a:latin typeface="AGaramondPro"/>
              </a:rPr>
              <a:t>çok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yaşanmamıs</a:t>
            </a:r>
            <a:r>
              <a:rPr lang="tr-TR" sz="1800" dirty="0">
                <a:effectLst/>
                <a:latin typeface="AGaramondPro"/>
              </a:rPr>
              <a:t>̧ deneyimleri fazladır.</a:t>
            </a:r>
          </a:p>
          <a:p>
            <a:r>
              <a:rPr lang="tr-TR" sz="1800" dirty="0">
                <a:latin typeface="AGaramondPro"/>
              </a:rPr>
              <a:t>Ç</a:t>
            </a:r>
            <a:r>
              <a:rPr lang="tr-TR" sz="1800" dirty="0">
                <a:effectLst/>
                <a:latin typeface="AGaramondPro"/>
              </a:rPr>
              <a:t>ocuk sayısı fazla ise </a:t>
            </a:r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daha az kıymetli ama daha </a:t>
            </a:r>
            <a:r>
              <a:rPr lang="tr-TR" sz="1800" dirty="0" err="1">
                <a:effectLst/>
                <a:latin typeface="AGaramondPro"/>
              </a:rPr>
              <a:t>çok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özgür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sayısı az ise </a:t>
            </a:r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daha kıymetli ama daha az </a:t>
            </a:r>
            <a:r>
              <a:rPr lang="tr-TR" sz="1800" dirty="0" err="1">
                <a:effectLst/>
                <a:latin typeface="AGaramondPro"/>
              </a:rPr>
              <a:t>özgürdür</a:t>
            </a:r>
            <a:r>
              <a:rPr lang="tr-TR" sz="1800" dirty="0">
                <a:effectLst/>
                <a:latin typeface="AGaramondPro"/>
              </a:rPr>
              <a:t>, ailenin beklentilerini </a:t>
            </a:r>
            <a:r>
              <a:rPr lang="tr-TR" sz="1800" dirty="0" err="1">
                <a:effectLst/>
                <a:latin typeface="AGaramondPro"/>
              </a:rPr>
              <a:t>gerçekleştirme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görevleri</a:t>
            </a:r>
            <a:r>
              <a:rPr lang="tr-TR" sz="1800" dirty="0">
                <a:effectLst/>
                <a:latin typeface="AGaramondPro"/>
              </a:rPr>
              <a:t> daha fazladır (</a:t>
            </a:r>
            <a:r>
              <a:rPr lang="tr-TR" sz="1800" dirty="0" err="1">
                <a:effectLst/>
                <a:latin typeface="AGaramondPro"/>
              </a:rPr>
              <a:t>Özmete</a:t>
            </a:r>
            <a:r>
              <a:rPr lang="tr-TR" sz="1800" dirty="0">
                <a:effectLst/>
                <a:latin typeface="AGaramondPro"/>
              </a:rPr>
              <a:t>, 2017: 1-2).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62339180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D71F8F05-6246-47AF-9E68-E57F6C93F792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Rozet</Template>
  <TotalTime>9772</TotalTime>
  <Words>7877</Words>
  <Application>Microsoft Macintosh PowerPoint</Application>
  <PresentationFormat>Geniş ekran</PresentationFormat>
  <Paragraphs>241</Paragraphs>
  <Slides>36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36</vt:i4>
      </vt:variant>
    </vt:vector>
  </HeadingPairs>
  <TitlesOfParts>
    <vt:vector size="43" baseType="lpstr">
      <vt:lpstr>AGaramondPro</vt:lpstr>
      <vt:lpstr>Arial</vt:lpstr>
      <vt:lpstr>Calibri</vt:lpstr>
      <vt:lpstr>Gill Sans MT</vt:lpstr>
      <vt:lpstr>Swiss721BT</vt:lpstr>
      <vt:lpstr>Times New Roman</vt:lpstr>
      <vt:lpstr>Badge</vt:lpstr>
      <vt:lpstr>AİLE SOSYOLOJİSİ</vt:lpstr>
      <vt:lpstr> </vt:lpstr>
      <vt:lpstr>TOPLUMSAL DEĞİŞME SÜRECİ VE AİLE  </vt:lpstr>
      <vt:lpstr> </vt:lpstr>
      <vt:lpstr>Kuşak  </vt:lpstr>
      <vt:lpstr> </vt:lpstr>
      <vt:lpstr>  </vt:lpstr>
      <vt:lpstr> </vt:lpstr>
      <vt:lpstr> </vt:lpstr>
      <vt:lpstr>AİLEDE DEĞİŞİMİ SAĞLAYAN FAKTÖRLER  </vt:lpstr>
      <vt:lpstr>1.Siyasal faktörler</vt:lpstr>
      <vt:lpstr> </vt:lpstr>
      <vt:lpstr> </vt:lpstr>
      <vt:lpstr> </vt:lpstr>
      <vt:lpstr> </vt:lpstr>
      <vt:lpstr>  </vt:lpstr>
      <vt:lpstr> </vt:lpstr>
      <vt:lpstr>2.Ekonomik faktörler</vt:lpstr>
      <vt:lpstr> </vt:lpstr>
      <vt:lpstr> </vt:lpstr>
      <vt:lpstr>3.Kültürel faktörler</vt:lpstr>
      <vt:lpstr> </vt:lpstr>
      <vt:lpstr> </vt:lpstr>
      <vt:lpstr> </vt:lpstr>
      <vt:lpstr> </vt:lpstr>
      <vt:lpstr> </vt:lpstr>
      <vt:lpstr>4.Ekolojik faktörler</vt:lpstr>
      <vt:lpstr> </vt:lpstr>
      <vt:lpstr>EVLİLİĞE ALTERNATİF YAŞAM BİÇİMLERİ VE YENİ AİLE TÜRLERİ  </vt:lpstr>
      <vt:lpstr> </vt:lpstr>
      <vt:lpstr>Tek ebeveynli aileler</vt:lpstr>
      <vt:lpstr> </vt:lpstr>
      <vt:lpstr> </vt:lpstr>
      <vt:lpstr>Yeniden kurulmuş aile</vt:lpstr>
      <vt:lpstr>Birlikte yaşama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Ali M</dc:creator>
  <cp:lastModifiedBy>Emine Saraç</cp:lastModifiedBy>
  <cp:revision>21</cp:revision>
  <dcterms:created xsi:type="dcterms:W3CDTF">2020-01-29T07:10:30Z</dcterms:created>
  <dcterms:modified xsi:type="dcterms:W3CDTF">2023-11-05T09:56:40Z</dcterms:modified>
</cp:coreProperties>
</file>