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85" r:id="rId5"/>
    <p:sldId id="286" r:id="rId6"/>
    <p:sldId id="259" r:id="rId7"/>
    <p:sldId id="260" r:id="rId8"/>
    <p:sldId id="318" r:id="rId9"/>
    <p:sldId id="268" r:id="rId10"/>
    <p:sldId id="290" r:id="rId11"/>
    <p:sldId id="291" r:id="rId12"/>
    <p:sldId id="293" r:id="rId13"/>
    <p:sldId id="315" r:id="rId14"/>
    <p:sldId id="316" r:id="rId15"/>
    <p:sldId id="310" r:id="rId16"/>
    <p:sldId id="320" r:id="rId17"/>
    <p:sldId id="312" r:id="rId18"/>
    <p:sldId id="31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64" y="3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6B248A-5545-4374-A8DA-B17C19883A9E}" type="datetimeFigureOut">
              <a:rPr lang="tr-TR" smtClean="0"/>
              <a:t>10.03.2023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2801076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6B248A-5545-4374-A8DA-B17C19883A9E}" type="datetimeFigureOut">
              <a:rPr lang="tr-TR" smtClean="0"/>
              <a:t>10.03.2023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1331950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6B248A-5545-4374-A8DA-B17C19883A9E}" type="datetimeFigureOut">
              <a:rPr lang="tr-TR" smtClean="0"/>
              <a:t>10.03.2023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7692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6B248A-5545-4374-A8DA-B17C19883A9E}" type="datetimeFigureOut">
              <a:rPr lang="tr-TR" smtClean="0"/>
              <a:t>10.03.2023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283593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6B248A-5545-4374-A8DA-B17C19883A9E}" type="datetimeFigureOut">
              <a:rPr lang="tr-TR" smtClean="0"/>
              <a:t>10.03.2023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2861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6B248A-5545-4374-A8DA-B17C19883A9E}" type="datetimeFigureOut">
              <a:rPr lang="tr-TR" smtClean="0"/>
              <a:t>10.03.2023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29430821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6B248A-5545-4374-A8DA-B17C19883A9E}" type="datetimeFigureOut">
              <a:rPr lang="tr-TR" smtClean="0"/>
              <a:t>10.03.2023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1503207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6B248A-5545-4374-A8DA-B17C19883A9E}" type="datetimeFigureOut">
              <a:rPr lang="tr-TR" smtClean="0"/>
              <a:t>10.03.2023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3959551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6B248A-5545-4374-A8DA-B17C19883A9E}" type="datetimeFigureOut">
              <a:rPr lang="tr-TR" smtClean="0"/>
              <a:t>10.03.2023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3076573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6B248A-5545-4374-A8DA-B17C19883A9E}" type="datetimeFigureOut">
              <a:rPr lang="tr-TR" smtClean="0"/>
              <a:t>10.03.2023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1474126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6B248A-5545-4374-A8DA-B17C19883A9E}" type="datetimeFigureOut">
              <a:rPr lang="tr-TR" smtClean="0"/>
              <a:t>10.03.2023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1795861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6B248A-5545-4374-A8DA-B17C19883A9E}" type="datetimeFigureOut">
              <a:rPr lang="tr-TR" smtClean="0"/>
              <a:t>10.03.2023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2505349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6B248A-5545-4374-A8DA-B17C19883A9E}" type="datetimeFigureOut">
              <a:rPr lang="tr-TR" smtClean="0"/>
              <a:t>10.03.2023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2415996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6B248A-5545-4374-A8DA-B17C19883A9E}" type="datetimeFigureOut">
              <a:rPr lang="tr-TR" smtClean="0"/>
              <a:t>10.03.2023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3269475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6B248A-5545-4374-A8DA-B17C19883A9E}" type="datetimeFigureOut">
              <a:rPr lang="tr-TR" smtClean="0"/>
              <a:t>10.03.2023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2930558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6B248A-5545-4374-A8DA-B17C19883A9E}" type="datetimeFigureOut">
              <a:rPr lang="tr-TR" smtClean="0"/>
              <a:t>10.03.2023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9C9EBA3-F6B7-48F7-918B-59D8D9763AB8}" type="slidenum">
              <a:rPr lang="tr-TR" smtClean="0"/>
              <a:t>‹#›</a:t>
            </a:fld>
            <a:endParaRPr lang="tr-TR"/>
          </a:p>
        </p:txBody>
      </p:sp>
    </p:spTree>
    <p:extLst>
      <p:ext uri="{BB962C8B-B14F-4D97-AF65-F5344CB8AC3E}">
        <p14:creationId xmlns:p14="http://schemas.microsoft.com/office/powerpoint/2010/main" val="983079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6B248A-5545-4374-A8DA-B17C19883A9E}" type="datetimeFigureOut">
              <a:rPr lang="tr-TR" smtClean="0"/>
              <a:t>10.03.2023</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9C9EBA3-F6B7-48F7-918B-59D8D9763AB8}" type="slidenum">
              <a:rPr lang="tr-TR" smtClean="0"/>
              <a:t>‹#›</a:t>
            </a:fld>
            <a:endParaRPr lang="tr-TR"/>
          </a:p>
        </p:txBody>
      </p:sp>
    </p:spTree>
    <p:extLst>
      <p:ext uri="{BB962C8B-B14F-4D97-AF65-F5344CB8AC3E}">
        <p14:creationId xmlns:p14="http://schemas.microsoft.com/office/powerpoint/2010/main" val="28391783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C58732-B080-4DE3-9941-066084385016}"/>
              </a:ext>
            </a:extLst>
          </p:cNvPr>
          <p:cNvSpPr>
            <a:spLocks noGrp="1"/>
          </p:cNvSpPr>
          <p:nvPr>
            <p:ph type="ctrTitle"/>
          </p:nvPr>
        </p:nvSpPr>
        <p:spPr>
          <a:xfrm>
            <a:off x="505691" y="2404534"/>
            <a:ext cx="9254836" cy="1646302"/>
          </a:xfrm>
        </p:spPr>
        <p:txBody>
          <a:bodyPr/>
          <a:lstStyle/>
          <a:p>
            <a:pPr algn="ctr"/>
            <a:r>
              <a:rPr lang="tr-TR" dirty="0"/>
              <a:t>ÇOCUKLARLA SOSYAL HİZMET UYGULAMASI</a:t>
            </a:r>
          </a:p>
        </p:txBody>
      </p:sp>
      <p:sp>
        <p:nvSpPr>
          <p:cNvPr id="3" name="Alt Başlık 2">
            <a:extLst>
              <a:ext uri="{FF2B5EF4-FFF2-40B4-BE49-F238E27FC236}">
                <a16:creationId xmlns:a16="http://schemas.microsoft.com/office/drawing/2014/main" id="{90F6787B-D63C-4104-AB4E-16AFB63EA21E}"/>
              </a:ext>
            </a:extLst>
          </p:cNvPr>
          <p:cNvSpPr>
            <a:spLocks noGrp="1"/>
          </p:cNvSpPr>
          <p:nvPr>
            <p:ph type="subTitle" idx="1"/>
          </p:nvPr>
        </p:nvSpPr>
        <p:spPr/>
        <p:txBody>
          <a:bodyPr/>
          <a:lstStyle/>
          <a:p>
            <a:pPr algn="ctr"/>
            <a:endParaRPr lang="tr-TR" dirty="0"/>
          </a:p>
          <a:p>
            <a:pPr algn="ctr"/>
            <a:r>
              <a:rPr lang="tr-TR" dirty="0"/>
              <a:t>2. HAFTA: ÇOCUK KAVRAMI VE ÇOCUK SORUNLARI</a:t>
            </a:r>
          </a:p>
        </p:txBody>
      </p:sp>
    </p:spTree>
    <p:extLst>
      <p:ext uri="{BB962C8B-B14F-4D97-AF65-F5344CB8AC3E}">
        <p14:creationId xmlns:p14="http://schemas.microsoft.com/office/powerpoint/2010/main" val="1598103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734291" y="978172"/>
            <a:ext cx="8229600" cy="5577483"/>
          </a:xfrm>
        </p:spPr>
        <p:txBody>
          <a:bodyPr>
            <a:normAutofit/>
          </a:bodyPr>
          <a:lstStyle/>
          <a:p>
            <a:pPr marL="0" indent="0" algn="just">
              <a:buNone/>
            </a:pPr>
            <a:r>
              <a:rPr lang="tr-TR" dirty="0"/>
              <a:t>Uluslararası Çalışma Örgütü (ILO) çocuk işçiliği kategorisinde:</a:t>
            </a:r>
          </a:p>
          <a:p>
            <a:pPr marL="0" indent="0" algn="just">
              <a:buNone/>
            </a:pPr>
            <a:endParaRPr lang="tr-TR" dirty="0"/>
          </a:p>
          <a:p>
            <a:pPr marL="0" indent="0" algn="just">
              <a:buNone/>
            </a:pPr>
            <a:r>
              <a:rPr lang="tr-TR" dirty="0"/>
              <a:t>1- Kölelik ve zorla çalıştırılma</a:t>
            </a:r>
          </a:p>
          <a:p>
            <a:pPr marL="0" indent="0" algn="just">
              <a:buNone/>
            </a:pPr>
            <a:r>
              <a:rPr lang="tr-TR" dirty="0"/>
              <a:t>2- Çocukların fuhşa zorlanması</a:t>
            </a:r>
          </a:p>
          <a:p>
            <a:pPr marL="0" indent="0" algn="just">
              <a:buNone/>
            </a:pPr>
            <a:r>
              <a:rPr lang="tr-TR" dirty="0"/>
              <a:t>3- Ağır ve tehlikeli işleri</a:t>
            </a:r>
          </a:p>
          <a:p>
            <a:pPr marL="0" indent="0" algn="just">
              <a:buNone/>
            </a:pPr>
            <a:endParaRPr lang="tr-TR" dirty="0"/>
          </a:p>
          <a:p>
            <a:pPr marL="0" indent="0" algn="just">
              <a:buNone/>
            </a:pPr>
            <a:r>
              <a:rPr lang="tr-TR" dirty="0"/>
              <a:t>Çocuk işçiliğinin en kötü biçimleri olarak sıralayarak, yapılan çalışmalarda da bu alanlarda yer alan çocuklara özel öncelik tanımıştır.</a:t>
            </a:r>
          </a:p>
          <a:p>
            <a:pPr marL="0" indent="0" algn="just">
              <a:buNone/>
            </a:pPr>
            <a:r>
              <a:rPr lang="tr-TR" dirty="0"/>
              <a:t>Devletler; sorunları çok boyutlu olan çocuklara yönelik geniş odaklı ve kapsamlı politikalar izlemeli ve söz konusu politikaları ekonomik bir bütünlük içinde ele almalıdır.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ADCBC0-9D96-4823-9A0E-80493EFAC41F}"/>
              </a:ext>
            </a:extLst>
          </p:cNvPr>
          <p:cNvSpPr>
            <a:spLocks noGrp="1"/>
          </p:cNvSpPr>
          <p:nvPr>
            <p:ph type="title"/>
          </p:nvPr>
        </p:nvSpPr>
        <p:spPr>
          <a:xfrm>
            <a:off x="187038" y="-32327"/>
            <a:ext cx="8596668" cy="1320800"/>
          </a:xfrm>
        </p:spPr>
        <p:txBody>
          <a:bodyPr/>
          <a:lstStyle/>
          <a:p>
            <a:pPr algn="ctr"/>
            <a:r>
              <a:rPr lang="tr-TR" sz="3200" b="1" i="0" dirty="0">
                <a:effectLst/>
                <a:latin typeface="Arial" panose="020B0604020202020204" pitchFamily="34" charset="0"/>
              </a:rPr>
              <a:t>2-ÇOCUK VE YOKSULLUK</a:t>
            </a:r>
            <a:br>
              <a:rPr lang="tr-TR" b="0" i="0" dirty="0">
                <a:solidFill>
                  <a:srgbClr val="222222"/>
                </a:solidFill>
                <a:effectLst/>
                <a:latin typeface="Arial" panose="020B0604020202020204" pitchFamily="34" charset="0"/>
              </a:rPr>
            </a:br>
            <a:endParaRPr lang="tr-TR" dirty="0"/>
          </a:p>
        </p:txBody>
      </p:sp>
      <p:sp>
        <p:nvSpPr>
          <p:cNvPr id="3" name="İçerik Yer Tutucusu 2">
            <a:extLst>
              <a:ext uri="{FF2B5EF4-FFF2-40B4-BE49-F238E27FC236}">
                <a16:creationId xmlns:a16="http://schemas.microsoft.com/office/drawing/2014/main" id="{969D15DC-545D-446F-861C-A14B7E0EF1FE}"/>
              </a:ext>
            </a:extLst>
          </p:cNvPr>
          <p:cNvSpPr>
            <a:spLocks noGrp="1"/>
          </p:cNvSpPr>
          <p:nvPr>
            <p:ph idx="1"/>
          </p:nvPr>
        </p:nvSpPr>
        <p:spPr>
          <a:xfrm>
            <a:off x="415638" y="327890"/>
            <a:ext cx="9012380" cy="5823527"/>
          </a:xfrm>
        </p:spPr>
        <p:txBody>
          <a:bodyPr>
            <a:normAutofit fontScale="92500" lnSpcReduction="10000"/>
          </a:bodyPr>
          <a:lstStyle/>
          <a:p>
            <a:pPr marL="0" indent="0" algn="just">
              <a:buNone/>
            </a:pPr>
            <a:br>
              <a:rPr lang="tr-TR" dirty="0"/>
            </a:br>
            <a:br>
              <a:rPr lang="tr-TR" dirty="0"/>
            </a:br>
            <a:r>
              <a:rPr lang="tr-TR" sz="1900" b="0" i="0" dirty="0">
                <a:effectLst/>
                <a:latin typeface="+mj-lt"/>
              </a:rPr>
              <a:t>Yoksulluk ailenin eğitim düzeyinin düşük olması ile ailede huzur ve güven ortamının yanında çocuk sorunlarının temelinde yatan en önemli etkendir. Çocukların eğitimini tamamlayamama, işçi çocuk ve sokak çocuğu olma durumu yoksulluğun tetiklediği önemli sorunlardır. Yoksulluğa bağlı çocuk sorunlarını sıkça yaşayan önemli guruplardan birisi Romanlar, diğeri ise göç edip oralarda ekonomik ve sosyal alanlarda kendilerine yeterince yer edinemeyen çok çocuklu ailelerdir.</a:t>
            </a:r>
            <a:br>
              <a:rPr lang="tr-TR" sz="1900" dirty="0">
                <a:latin typeface="+mj-lt"/>
              </a:rPr>
            </a:br>
            <a:br>
              <a:rPr lang="tr-TR" sz="1900" dirty="0">
                <a:latin typeface="+mj-lt"/>
              </a:rPr>
            </a:br>
            <a:r>
              <a:rPr lang="tr-TR" sz="1900" b="0" i="0" dirty="0">
                <a:effectLst/>
                <a:latin typeface="+mj-lt"/>
              </a:rPr>
              <a:t>Yoksulluk, diğer sosyal alanlardaki imkânlardan faydalanamama anlamında özellikle toplumun güçsüz bireyleri olan yaşlı ve çocukları olumsuz yönden derinden etkileyen bir olgudur. Yoksulluk sadece maddi alanlarda (yiyecek, giyecek, barınma, ulaşım ve benzeri) ferdin az şeye sahip olması anlamına gelmemektedir. Yoksulluk, ayrıca sağlık, eğitim, eğlence, boş zamanları faydalı değerlendirme anlam</a:t>
            </a:r>
            <a:r>
              <a:rPr lang="tr-TR" sz="1900" dirty="0">
                <a:latin typeface="+mj-lt"/>
              </a:rPr>
              <a:t>ında</a:t>
            </a:r>
            <a:r>
              <a:rPr lang="tr-TR" sz="1900" b="0" i="0" dirty="0">
                <a:effectLst/>
                <a:latin typeface="+mj-lt"/>
              </a:rPr>
              <a:t> da kişinin yetersiz olanaklara sahip olma durumunu ifade eder. Bu durum ferdin toplumda yalnızlaşması ve sosyal dışlanmış gruplar içine düşmesi sonucu da beraberinde getirebilir</a:t>
            </a:r>
            <a:r>
              <a:rPr lang="tr-TR" sz="1900" b="0" i="0" dirty="0">
                <a:solidFill>
                  <a:srgbClr val="222222"/>
                </a:solidFill>
                <a:effectLst/>
                <a:latin typeface="+mj-lt"/>
              </a:rPr>
              <a:t>.</a:t>
            </a:r>
          </a:p>
          <a:p>
            <a:pPr marL="0" indent="0" algn="just">
              <a:buNone/>
            </a:pPr>
            <a:endParaRPr lang="tr-TR" sz="1900" dirty="0">
              <a:solidFill>
                <a:srgbClr val="222222"/>
              </a:solidFill>
              <a:latin typeface="+mj-lt"/>
            </a:endParaRPr>
          </a:p>
          <a:p>
            <a:pPr marL="0" indent="0" algn="just">
              <a:buNone/>
            </a:pPr>
            <a:r>
              <a:rPr lang="tr-TR" sz="1900" dirty="0">
                <a:solidFill>
                  <a:srgbClr val="222222"/>
                </a:solidFill>
                <a:latin typeface="+mj-lt"/>
              </a:rPr>
              <a:t>Ailenin bütçesinin daralması çocukların beslenme, eğitim ve sağlık alanlarındaki ihtiyaçlarının karşılanması üzerinde olumsuz etki yapmaktadır. Bu daralma süreklilik arz ettikçe çocukların okullarını terk etmeleri, çocuk işçiliği ve sokak çocuğu durumuna düşmeleri sıklaşmaktadır.</a:t>
            </a:r>
            <a:endParaRPr lang="tr-TR" sz="1900" dirty="0">
              <a:latin typeface="+mj-lt"/>
            </a:endParaRPr>
          </a:p>
        </p:txBody>
      </p:sp>
    </p:spTree>
    <p:extLst>
      <p:ext uri="{BB962C8B-B14F-4D97-AF65-F5344CB8AC3E}">
        <p14:creationId xmlns:p14="http://schemas.microsoft.com/office/powerpoint/2010/main" val="18294845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2D0063B0-0FFD-487A-89BD-6988FC6D5E87}"/>
              </a:ext>
            </a:extLst>
          </p:cNvPr>
          <p:cNvSpPr>
            <a:spLocks noGrp="1" noChangeArrowheads="1"/>
          </p:cNvSpPr>
          <p:nvPr>
            <p:ph idx="1"/>
          </p:nvPr>
        </p:nvSpPr>
        <p:spPr bwMode="auto">
          <a:xfrm>
            <a:off x="180109" y="916694"/>
            <a:ext cx="9538855" cy="495520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3200" b="1" i="0" u="none" strike="noStrike" cap="none" normalizeH="0" baseline="0" dirty="0">
                <a:ln>
                  <a:noFill/>
                </a:ln>
                <a:solidFill>
                  <a:schemeClr val="accent1"/>
                </a:solidFill>
                <a:effectLst/>
                <a:latin typeface="Arial" panose="020B0604020202020204" pitchFamily="34" charset="0"/>
                <a:cs typeface="Arial" panose="020B0604020202020204" pitchFamily="34" charset="0"/>
              </a:rPr>
              <a:t>3- ÇOCUKLARIN EĞİTİM, ÖĞRETİM VE MESLEK EDİNMEYLE İLGİLİ SORUNLARI</a:t>
            </a:r>
            <a:br>
              <a:rPr kumimoji="0" lang="tr-TR" altLang="tr-TR" sz="1800" b="0" i="0" u="none" strike="noStrike" cap="none" normalizeH="0" baseline="0" dirty="0">
                <a:ln>
                  <a:noFill/>
                </a:ln>
                <a:solidFill>
                  <a:schemeClr val="tx1"/>
                </a:solidFill>
                <a:effectLst/>
              </a:rPr>
            </a:br>
            <a:br>
              <a:rPr kumimoji="0" lang="tr-TR" altLang="tr-TR" sz="1800" b="0" i="0" u="none" strike="noStrike" cap="none" normalizeH="0" baseline="0" dirty="0">
                <a:ln>
                  <a:noFill/>
                </a:ln>
                <a:solidFill>
                  <a:schemeClr val="tx1"/>
                </a:solidFill>
                <a:effectLst/>
                <a:latin typeface="Arial" panose="020B0604020202020204" pitchFamily="34" charset="0"/>
              </a:rPr>
            </a:br>
            <a:r>
              <a:rPr kumimoji="0" lang="tr-TR" altLang="tr-TR" sz="1800" b="0" i="0" u="none" strike="noStrike" cap="none" normalizeH="0" baseline="0" dirty="0">
                <a:ln>
                  <a:noFill/>
                </a:ln>
                <a:solidFill>
                  <a:schemeClr val="tx1">
                    <a:lumMod val="75000"/>
                    <a:lumOff val="25000"/>
                  </a:schemeClr>
                </a:solidFill>
                <a:effectLst/>
                <a:latin typeface="Arial" panose="020B0604020202020204" pitchFamily="34" charset="0"/>
                <a:cs typeface="Arial" panose="020B0604020202020204" pitchFamily="34" charset="0"/>
              </a:rPr>
              <a:t>Son yıllarda Türkiye'de hem genel okullaşma oranı hem de erkek çocuklarınkine göre daha düşük olan kız çocuklarının okullaşma oranı hızla yükselmektedir. Olumsuzluğun hala devam ettiği durum ise, hem okul öncesi eğitimde hem de okul eğitiminde bölgeler arasındaki farkların hala giderilmemesi durumudur. Milli Eğim Bakanlığının istatistiklerine göre Doğu ve Güneydoğu Anadolu'daki okullaşma oranı diğer bölgelerden daha geridedir. Bu geri kalmışlık sadece nicelik, yani sayısal yönden değil, aynı zamanda okul kalitesi, yani nitelik yönünde bu şekilde devam etmektedir. </a:t>
            </a:r>
            <a:br>
              <a:rPr kumimoji="0" lang="tr-TR" altLang="tr-TR" sz="1800" b="0" i="0" u="none" strike="noStrike" cap="none" normalizeH="0" baseline="0" dirty="0">
                <a:ln>
                  <a:noFill/>
                </a:ln>
                <a:solidFill>
                  <a:schemeClr val="tx1">
                    <a:lumMod val="75000"/>
                    <a:lumOff val="25000"/>
                  </a:schemeClr>
                </a:solidFill>
                <a:effectLst/>
              </a:rPr>
            </a:br>
            <a:endParaRPr lang="tr-TR" altLang="tr-TR" dirty="0">
              <a:solidFill>
                <a:schemeClr val="tx1">
                  <a:lumMod val="75000"/>
                  <a:lumOff val="25000"/>
                </a:schemeClr>
              </a:solidFill>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dirty="0">
                <a:ln>
                  <a:noFill/>
                </a:ln>
                <a:solidFill>
                  <a:srgbClr val="222222"/>
                </a:solidFill>
                <a:effectLst/>
                <a:latin typeface="Arial" panose="020B0604020202020204" pitchFamily="34" charset="0"/>
                <a:cs typeface="Arial" panose="020B0604020202020204" pitchFamily="34" charset="0"/>
              </a:rPr>
              <a:t>Eğitimsizlik veya meslek edinmedeki başarısızlık çocukların ve gençlerin suç işleyebilecekleri psikolojik ve sosyal şartlara ve ortamlara düşmelerinde önemli bir etkendir. Nitekim suç işleyen çocukların okul ve meslek eğitimindeki başarı oranlarının diğer çocuk ve gençlere göre daha düşük olduğu görülmektedir.</a:t>
            </a:r>
            <a:br>
              <a:rPr kumimoji="0" lang="tr-TR" altLang="tr-TR" sz="1800" b="0" i="0" u="none" strike="noStrike" cap="none" normalizeH="0" baseline="0" dirty="0">
                <a:ln>
                  <a:noFill/>
                </a:ln>
                <a:solidFill>
                  <a:schemeClr val="tx1"/>
                </a:solidFill>
                <a:effectLst/>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37077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2000" y="264840"/>
            <a:ext cx="8229600" cy="792088"/>
          </a:xfrm>
        </p:spPr>
        <p:txBody>
          <a:bodyPr/>
          <a:lstStyle/>
          <a:p>
            <a:pPr algn="ctr"/>
            <a:r>
              <a:rPr lang="tr-TR" b="1" dirty="0"/>
              <a:t>4-MADDE BAĞIMLISI ÇOCUKLAR</a:t>
            </a:r>
          </a:p>
        </p:txBody>
      </p:sp>
      <p:sp>
        <p:nvSpPr>
          <p:cNvPr id="3" name="İçerik Yer Tutucusu 2"/>
          <p:cNvSpPr>
            <a:spLocks noGrp="1"/>
          </p:cNvSpPr>
          <p:nvPr>
            <p:ph idx="1"/>
          </p:nvPr>
        </p:nvSpPr>
        <p:spPr>
          <a:xfrm>
            <a:off x="484312" y="1406027"/>
            <a:ext cx="8784976" cy="5616624"/>
          </a:xfrm>
        </p:spPr>
        <p:txBody>
          <a:bodyPr/>
          <a:lstStyle/>
          <a:p>
            <a:pPr marL="0" indent="0" algn="just">
              <a:buNone/>
            </a:pPr>
            <a:r>
              <a:rPr lang="tr-TR" b="1" i="1" dirty="0"/>
              <a:t> Bağımlılık;</a:t>
            </a:r>
            <a:r>
              <a:rPr lang="tr-TR" dirty="0"/>
              <a:t> Bir maddenin yaşamı, sağlığı olumsuz etkilemesine ve kullanmaya başladıktan sonra kişinin kendisini durduramamasına neden olmaktadır. Bu duruma bağımlılık denir.</a:t>
            </a:r>
          </a:p>
          <a:p>
            <a:pPr marL="0" indent="0" algn="just">
              <a:buNone/>
            </a:pPr>
            <a:r>
              <a:rPr lang="tr-TR" b="1" i="1" dirty="0"/>
              <a:t> Bağımlılık</a:t>
            </a:r>
            <a:r>
              <a:rPr lang="tr-TR" dirty="0"/>
              <a:t> bir beyin hastalığı olup, mutlaka tedavi edilmesi gerekmektedir.</a:t>
            </a:r>
          </a:p>
          <a:p>
            <a:pPr marL="0" indent="0" algn="just">
              <a:buNone/>
            </a:pPr>
            <a:r>
              <a:rPr lang="tr-TR" dirty="0"/>
              <a:t>  Bağımlılığın davranışsal, sosyal, biyolojik ve genetik nedenleri vardır; ancak hiçbir neden bağımlılığı tek başına açıklamaya yeterli değildir. Madde kullanımının bağımlılığa dönüşmesinde sebep olan birçok etken olmasına rağmen, temelde biyolojik bir süreçtir. </a:t>
            </a:r>
          </a:p>
          <a:p>
            <a:pPr marL="0" indent="0" algn="just">
              <a:buNone/>
            </a:pPr>
            <a:r>
              <a:rPr lang="tr-TR" dirty="0"/>
              <a:t>  </a:t>
            </a:r>
            <a:r>
              <a:rPr lang="tr-TR" i="1" u="sng" dirty="0"/>
              <a:t>Kişinin ruhsal özellikleri, genetik yatkınlık, çevresel faktörler, maddeye ulaşılabilirlik, aile yapısı, toplumsal çevre ve kültürel özellikler kişinin madde kullanmaya başlaması ve bağımlılığa dönüşmesinde en önemli etkenlerdir.</a:t>
            </a:r>
          </a:p>
        </p:txBody>
      </p:sp>
    </p:spTree>
    <p:extLst>
      <p:ext uri="{BB962C8B-B14F-4D97-AF65-F5344CB8AC3E}">
        <p14:creationId xmlns:p14="http://schemas.microsoft.com/office/powerpoint/2010/main" val="697855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1" y="-284018"/>
            <a:ext cx="9366269" cy="7036506"/>
          </a:xfrm>
        </p:spPr>
        <p:txBody>
          <a:bodyPr>
            <a:normAutofit fontScale="92500" lnSpcReduction="10000"/>
          </a:bodyPr>
          <a:lstStyle/>
          <a:p>
            <a:pPr marL="0" indent="0" algn="just">
              <a:buNone/>
            </a:pPr>
            <a:endParaRPr lang="tr-TR" dirty="0"/>
          </a:p>
          <a:p>
            <a:pPr marL="0" indent="0" algn="just">
              <a:buNone/>
            </a:pPr>
            <a:r>
              <a:rPr lang="tr-TR" dirty="0"/>
              <a:t>Madde Bağımlılığı sadece bağımlının kendisini değil tüm aile çevresini etkileyen ve sorumluluk yükleyen  bir durumdur. </a:t>
            </a:r>
          </a:p>
          <a:p>
            <a:pPr marL="0" indent="0" algn="just">
              <a:buNone/>
            </a:pPr>
            <a:r>
              <a:rPr lang="tr-TR" dirty="0"/>
              <a:t> Ailenin,</a:t>
            </a:r>
          </a:p>
          <a:p>
            <a:pPr marL="0" indent="0" algn="just">
              <a:buNone/>
            </a:pPr>
            <a:r>
              <a:rPr lang="tr-TR" dirty="0"/>
              <a:t> -kötü alışkanlıklara karşı duyarlı olması</a:t>
            </a:r>
          </a:p>
          <a:p>
            <a:pPr marL="0" indent="0" algn="just">
              <a:buNone/>
            </a:pPr>
            <a:r>
              <a:rPr lang="tr-TR" dirty="0"/>
              <a:t> -bağımlılık durumunu erken fark etmesi</a:t>
            </a:r>
          </a:p>
          <a:p>
            <a:pPr marL="0" indent="0" algn="just">
              <a:buNone/>
            </a:pPr>
            <a:r>
              <a:rPr lang="tr-TR" dirty="0"/>
              <a:t> -bağımlıya karşı uygun davranış şekilleri geliştirmesi</a:t>
            </a:r>
          </a:p>
          <a:p>
            <a:pPr marL="0" indent="0" algn="just">
              <a:buNone/>
            </a:pPr>
            <a:r>
              <a:rPr lang="tr-TR" dirty="0"/>
              <a:t> -çocuğunun tedavisine gereken katkıyı sunabilmesi çok önemlidir. </a:t>
            </a:r>
          </a:p>
          <a:p>
            <a:pPr marL="0" indent="0" algn="just">
              <a:buNone/>
            </a:pPr>
            <a:r>
              <a:rPr lang="tr-TR" dirty="0"/>
              <a:t>Bu hususta devletin ve sivil toplum kuruluşlarının aileleri bilgilendirici ve bilinçlendirici hizmetleri mevcuttur fakat bu hizmetlerin arttırılması da gereklidir.</a:t>
            </a:r>
          </a:p>
          <a:p>
            <a:pPr algn="just"/>
            <a:r>
              <a:rPr lang="tr-TR" dirty="0"/>
              <a:t>Çocukların kendilerinin bağımlı olma durumlarının yanında onları etkileyen diğer bir husus ise onların kendileri bağımlı olmasalar bile madde bağımlılığı yaşayan fertlerinin bulunduğu ortamda büyümek zorunda kalmalarıdır.</a:t>
            </a:r>
          </a:p>
          <a:p>
            <a:pPr algn="just"/>
            <a:endParaRPr lang="tr-TR" dirty="0"/>
          </a:p>
          <a:p>
            <a:pPr algn="just"/>
            <a:r>
              <a:rPr lang="tr-TR" dirty="0"/>
              <a:t>Aile büyükleri madde bağımlısı olan çocuklar ailenin en zayıf ve korunmaya muhtaç bireyleri olarak ailedeki bu dramdan hem psikolojik hem de sosyal olarak mağdur olabilmektedir.</a:t>
            </a:r>
          </a:p>
          <a:p>
            <a:pPr algn="just"/>
            <a:endParaRPr lang="tr-TR" dirty="0"/>
          </a:p>
          <a:p>
            <a:pPr algn="just"/>
            <a:r>
              <a:rPr lang="tr-TR" dirty="0"/>
              <a:t>Bağımlı çocukların hayat hikayelerine baktığımızda, ya kendilerinden ya da ailelerinden kaynaklanan olumsuzlukların ve dramların onların bağımlı olma süreçlerini tetiklediğini görebiliriz.</a:t>
            </a:r>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43302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073" y="116632"/>
            <a:ext cx="8229600" cy="634082"/>
          </a:xfrm>
        </p:spPr>
        <p:txBody>
          <a:bodyPr>
            <a:noAutofit/>
          </a:bodyPr>
          <a:lstStyle/>
          <a:p>
            <a:pPr algn="ctr"/>
            <a:r>
              <a:rPr lang="tr-TR" dirty="0"/>
              <a:t>5- ŞİDDETE UĞRAYAN ÇOCUKLAR</a:t>
            </a:r>
          </a:p>
        </p:txBody>
      </p:sp>
      <p:sp>
        <p:nvSpPr>
          <p:cNvPr id="3" name="İçerik Yer Tutucusu 2"/>
          <p:cNvSpPr>
            <a:spLocks noGrp="1"/>
          </p:cNvSpPr>
          <p:nvPr>
            <p:ph idx="1"/>
          </p:nvPr>
        </p:nvSpPr>
        <p:spPr>
          <a:xfrm>
            <a:off x="176775" y="908720"/>
            <a:ext cx="9410569" cy="5832648"/>
          </a:xfrm>
        </p:spPr>
        <p:txBody>
          <a:bodyPr>
            <a:normAutofit/>
          </a:bodyPr>
          <a:lstStyle/>
          <a:p>
            <a:pPr algn="just"/>
            <a:r>
              <a:rPr lang="tr-TR" i="1" u="sng" dirty="0"/>
              <a:t>Çocuğa Karşı Şiddet,</a:t>
            </a:r>
            <a:r>
              <a:rPr lang="tr-TR" dirty="0"/>
              <a:t> bir çocuğa bir yetişkin tarafından pasif veya aktif kötü davranılması; ona </a:t>
            </a:r>
            <a:r>
              <a:rPr lang="tr-TR" dirty="0" err="1"/>
              <a:t>fiziken</a:t>
            </a:r>
            <a:r>
              <a:rPr lang="tr-TR" dirty="0"/>
              <a:t> ve ruhen istemediği ve acı veren bir şeyi yaşatmaktır.</a:t>
            </a:r>
          </a:p>
          <a:p>
            <a:pPr algn="just"/>
            <a:r>
              <a:rPr lang="tr-TR" dirty="0"/>
              <a:t> Çocuğa şiddet ana hatlarıyla iki şekilde kendini göstermiştir:</a:t>
            </a:r>
          </a:p>
          <a:p>
            <a:pPr algn="just"/>
            <a:endParaRPr lang="tr-TR" dirty="0"/>
          </a:p>
          <a:p>
            <a:pPr marL="0" indent="0" algn="just">
              <a:buNone/>
            </a:pPr>
            <a:r>
              <a:rPr lang="tr-TR" dirty="0"/>
              <a:t> 1-Fiziksel Şiddet: çocuğa bedenen acı verecek şiddettir, dövme ve yaralama fiili olarak kendini gösterir.</a:t>
            </a:r>
          </a:p>
          <a:p>
            <a:pPr algn="just"/>
            <a:endParaRPr lang="tr-TR" dirty="0"/>
          </a:p>
          <a:p>
            <a:pPr marL="0" indent="0" algn="just">
              <a:buNone/>
            </a:pPr>
            <a:r>
              <a:rPr lang="tr-TR" dirty="0"/>
              <a:t> 2-Psikolojik Şiddet: bu şiddet türü çocuğu korkutma, tedirgin etme, baskı altına alma, onu küçümseme, ona küfür etme, ondan aşırı talepte bulunma ve çocuğun ailedeki fertler arasındaki şiddet şahit olma durumunda bırakılması şeklinde kendini göstermektedir.</a:t>
            </a:r>
          </a:p>
          <a:p>
            <a:pPr marL="0" indent="0" algn="just">
              <a:buNone/>
            </a:pPr>
            <a:r>
              <a:rPr lang="tr-TR" dirty="0"/>
              <a:t>  Çocuğa karşı psikolojik şiddette en güncel konular: eğitimde başarısızlık, namus algısı, akran zorbalığı örnek gösterilebilir.</a:t>
            </a:r>
          </a:p>
          <a:p>
            <a:endParaRPr lang="tr-TR" dirty="0"/>
          </a:p>
        </p:txBody>
      </p:sp>
    </p:spTree>
    <p:extLst>
      <p:ext uri="{BB962C8B-B14F-4D97-AF65-F5344CB8AC3E}">
        <p14:creationId xmlns:p14="http://schemas.microsoft.com/office/powerpoint/2010/main" val="12054382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8489" y="91659"/>
            <a:ext cx="8229600" cy="868958"/>
          </a:xfrm>
        </p:spPr>
        <p:txBody>
          <a:bodyPr>
            <a:normAutofit/>
          </a:bodyPr>
          <a:lstStyle/>
          <a:p>
            <a:pPr algn="ctr"/>
            <a:r>
              <a:rPr lang="tr-TR" sz="3200" b="1" dirty="0"/>
              <a:t>6- SUÇA SÜRÜKLENEN ÇOCUKLAR</a:t>
            </a:r>
          </a:p>
        </p:txBody>
      </p:sp>
      <p:sp>
        <p:nvSpPr>
          <p:cNvPr id="3" name="İçerik Yer Tutucusu 2"/>
          <p:cNvSpPr>
            <a:spLocks noGrp="1"/>
          </p:cNvSpPr>
          <p:nvPr>
            <p:ph idx="1"/>
          </p:nvPr>
        </p:nvSpPr>
        <p:spPr>
          <a:xfrm>
            <a:off x="758489" y="722963"/>
            <a:ext cx="8784976" cy="5544616"/>
          </a:xfrm>
        </p:spPr>
        <p:txBody>
          <a:bodyPr/>
          <a:lstStyle/>
          <a:p>
            <a:endParaRPr lang="tr-TR" dirty="0"/>
          </a:p>
          <a:p>
            <a:pPr algn="just"/>
            <a:endParaRPr lang="tr-TR" dirty="0"/>
          </a:p>
          <a:p>
            <a:pPr algn="just"/>
            <a:r>
              <a:rPr lang="tr-TR" dirty="0"/>
              <a:t>5395 Sayılı Çocuk Koruma Kanunu’nda</a:t>
            </a:r>
          </a:p>
          <a:p>
            <a:pPr marL="0" indent="0" algn="just">
              <a:buNone/>
            </a:pPr>
            <a:endParaRPr lang="tr-TR" dirty="0"/>
          </a:p>
          <a:p>
            <a:pPr marL="0" indent="0" algn="just">
              <a:buNone/>
            </a:pPr>
            <a:r>
              <a:rPr lang="tr-TR" b="1" i="1" dirty="0"/>
              <a:t>Suça sürüklenen çocuk,</a:t>
            </a:r>
          </a:p>
          <a:p>
            <a:pPr marL="0" indent="0" algn="just">
              <a:buNone/>
            </a:pPr>
            <a:r>
              <a:rPr lang="tr-TR" dirty="0"/>
              <a:t>Kanunlarda suç olarak tanımlanan bir fiili işlediği iddiası ile hakkında soruşturma veya kovuşturma yapılan ya da işlediği fiilden dolayı hakkında güvenlik tedbirine karar verilen  çocuktur.</a:t>
            </a:r>
          </a:p>
          <a:p>
            <a:pPr marL="0" indent="0" algn="just">
              <a:buNone/>
            </a:pPr>
            <a:endParaRPr lang="tr-TR" dirty="0"/>
          </a:p>
          <a:p>
            <a:pPr marL="0" indent="0" algn="just">
              <a:buNone/>
            </a:pPr>
            <a:r>
              <a:rPr lang="tr-TR" dirty="0"/>
              <a:t>Bu çocuklar için alınması gereken yasal güvenlik tedbirleri şöyledir:</a:t>
            </a:r>
          </a:p>
        </p:txBody>
      </p:sp>
    </p:spTree>
    <p:extLst>
      <p:ext uri="{BB962C8B-B14F-4D97-AF65-F5344CB8AC3E}">
        <p14:creationId xmlns:p14="http://schemas.microsoft.com/office/powerpoint/2010/main" val="86496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5711" y="55418"/>
            <a:ext cx="9331633" cy="6480720"/>
          </a:xfrm>
        </p:spPr>
        <p:txBody>
          <a:bodyPr>
            <a:normAutofit lnSpcReduction="10000"/>
          </a:bodyPr>
          <a:lstStyle/>
          <a:p>
            <a:pPr marL="0" indent="0" algn="just">
              <a:buNone/>
            </a:pPr>
            <a:r>
              <a:rPr lang="tr-TR" b="1" dirty="0"/>
              <a:t>Koruyucu ve destekleyici tedbirler </a:t>
            </a:r>
          </a:p>
          <a:p>
            <a:pPr marL="0" indent="0" algn="just">
              <a:buNone/>
            </a:pPr>
            <a:endParaRPr lang="tr-TR" b="1" dirty="0"/>
          </a:p>
          <a:p>
            <a:pPr marL="0" indent="0" algn="just">
              <a:buNone/>
            </a:pPr>
            <a:r>
              <a:rPr lang="tr-TR" dirty="0"/>
              <a:t>Madde 5- (1) Koruyucu ve destekleyici tedbirler, çocuğun öncelikle kendi aile ortamında korunmasını sağlamaya yönelik danışmanlık, eğitim, bakım, sağlık ve barınma konularında alınacak tedbirlerdir. Bunlardan;</a:t>
            </a:r>
          </a:p>
          <a:p>
            <a:pPr marL="0" indent="0" algn="just">
              <a:buNone/>
            </a:pPr>
            <a:r>
              <a:rPr lang="tr-TR" dirty="0"/>
              <a:t> </a:t>
            </a:r>
            <a:r>
              <a:rPr lang="tr-TR" i="1" u="sng" dirty="0"/>
              <a:t>a) Danışmanlık tedbiri, </a:t>
            </a:r>
            <a:r>
              <a:rPr lang="tr-TR" dirty="0"/>
              <a:t>çocuğun bakımından sorumlu olan kimselere çocuk yetiştirme konusunda; çocuklara da eğitim ve gelişimleri ile ilgili sorunlarının çözümünde yol göstermeye,</a:t>
            </a:r>
          </a:p>
          <a:p>
            <a:pPr marL="0" indent="0" algn="just">
              <a:buNone/>
            </a:pPr>
            <a:r>
              <a:rPr lang="tr-TR" dirty="0"/>
              <a:t> </a:t>
            </a:r>
            <a:r>
              <a:rPr lang="tr-TR" i="1" u="sng" dirty="0"/>
              <a:t>b) Eğitim tedbiri, </a:t>
            </a:r>
            <a:r>
              <a:rPr lang="tr-TR" dirty="0"/>
              <a:t>çocuğun bir eğitim kurumuna gündüzlü veya yatılı olarak devamına; iş ve meslek edinmesi amacıyla bir meslek veya sanat edinme kursuna gitmesine veya meslek sahibi bir ustanın yanına yahut kamuya ya da özel sektöre ait işyerlerine yerleştirilmesine, </a:t>
            </a:r>
          </a:p>
          <a:p>
            <a:pPr marL="0" indent="0" algn="just">
              <a:buNone/>
            </a:pPr>
            <a:r>
              <a:rPr lang="tr-TR" i="1" u="sng" dirty="0"/>
              <a:t>c) Bakım tedbiri, </a:t>
            </a:r>
            <a:r>
              <a:rPr lang="tr-TR" dirty="0"/>
              <a:t>çocuğun bakımından sorumlu olan kimsenin herhangi bir nedenle görevini yerine getirememesi hâlinde, çocuğun resmî veya özel bakım yurdu ya da koruyucu aile hizmetlerinden yararlandırılması veya bu kurumlara yerleştirilmesine, </a:t>
            </a:r>
          </a:p>
          <a:p>
            <a:pPr marL="0" indent="0" algn="just">
              <a:buNone/>
            </a:pPr>
            <a:r>
              <a:rPr lang="tr-TR" i="1" u="sng" dirty="0"/>
              <a:t>d) Sağlık tedbiri, </a:t>
            </a:r>
            <a:r>
              <a:rPr lang="tr-TR" dirty="0"/>
              <a:t>çocuğun fiziksel ve ruhsal sağlığının korunması ve tedavisi için gerekli geçici veya sürekli tıbbî bakım ve rehabilitasyonuna, bağımlılık yapan maddeleri kullananların tedavilerinin yapılmasına,</a:t>
            </a:r>
          </a:p>
          <a:p>
            <a:pPr marL="0" indent="0" algn="just">
              <a:buNone/>
            </a:pPr>
            <a:r>
              <a:rPr lang="tr-TR" i="1" u="sng" dirty="0"/>
              <a:t>e) Barınma tedbiri, </a:t>
            </a:r>
            <a:r>
              <a:rPr lang="tr-TR" dirty="0"/>
              <a:t>barınma yeri olmayan çocuklu kimselere veya hayatı tehlikede olan hamile kadınlara uygun barınma yeri sağlamaya, </a:t>
            </a:r>
          </a:p>
          <a:p>
            <a:pPr marL="0" indent="0" algn="just">
              <a:buNone/>
            </a:pPr>
            <a:r>
              <a:rPr lang="tr-TR" dirty="0"/>
              <a:t>   Yönelik tedbirdir.</a:t>
            </a:r>
          </a:p>
        </p:txBody>
      </p:sp>
    </p:spTree>
    <p:extLst>
      <p:ext uri="{BB962C8B-B14F-4D97-AF65-F5344CB8AC3E}">
        <p14:creationId xmlns:p14="http://schemas.microsoft.com/office/powerpoint/2010/main" val="2507123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6603" y="914399"/>
            <a:ext cx="8784976" cy="5889313"/>
          </a:xfrm>
        </p:spPr>
        <p:txBody>
          <a:bodyPr>
            <a:normAutofit/>
          </a:bodyPr>
          <a:lstStyle/>
          <a:p>
            <a:pPr marL="0" indent="0" algn="just">
              <a:buNone/>
            </a:pPr>
            <a:r>
              <a:rPr lang="tr-TR" dirty="0"/>
              <a:t>(2) Hakkında, birinci fıkranın (e) bendinde tanımlanan barınma tedbiri uygulanan kimselerin, talepleri hâlinde kimlikleri ve adresleri gizli tutulur. </a:t>
            </a:r>
          </a:p>
          <a:p>
            <a:pPr marL="0" indent="0" algn="just">
              <a:buNone/>
            </a:pPr>
            <a:r>
              <a:rPr lang="tr-TR" dirty="0"/>
              <a:t>(3) Tehlike altında bulunmadığının tespiti ya da tehlike altında bulunmakla birlikte veli veya vasisinin ya da bakım ve gözetiminden sorumlu kimsenin desteklenmesi suretiyle tehlikenin bertaraf edileceğinin anlaşılması hâlinde; çocuk, bu kişilere teslim edilir.</a:t>
            </a:r>
          </a:p>
          <a:p>
            <a:pPr marL="0" indent="0" algn="just">
              <a:buNone/>
            </a:pPr>
            <a:endParaRPr lang="tr-TR" dirty="0"/>
          </a:p>
          <a:p>
            <a:pPr algn="just"/>
            <a:r>
              <a:rPr lang="tr-TR" dirty="0"/>
              <a:t>Bu saydığımız tedbirlerin yerine getirilmesi devletin başlıca görevidir. Bu tedbirler, hem çocukları suça sürüklenmekten koruyan hem de suç işleme durumuna düşmüş çocukların rehabilitasyonu için gerekli tedbirlerdir.</a:t>
            </a:r>
          </a:p>
          <a:p>
            <a:pPr algn="just"/>
            <a:endParaRPr lang="tr-TR" dirty="0"/>
          </a:p>
          <a:p>
            <a:pPr algn="just"/>
            <a:r>
              <a:rPr lang="tr-TR" dirty="0"/>
              <a:t>Tutuklu ve hükümlü çocuk ve gençlerin kendilerine özel rehabilitasyon kurumlarında, ceza ve tevkif evlerinde eğitim ve öğretimlerini tamamlamaları, meslek edinmeleri, psikolojik ve sosyal yardım alabilmeleri için mevcut eksikliklerin giderilmesi ivedilikle yapılması gereken bir iştir.</a:t>
            </a:r>
          </a:p>
        </p:txBody>
      </p:sp>
    </p:spTree>
    <p:extLst>
      <p:ext uri="{BB962C8B-B14F-4D97-AF65-F5344CB8AC3E}">
        <p14:creationId xmlns:p14="http://schemas.microsoft.com/office/powerpoint/2010/main" val="3274272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BA3DABA-FB5E-4412-9BE0-07B4FB787E9B}"/>
              </a:ext>
            </a:extLst>
          </p:cNvPr>
          <p:cNvSpPr>
            <a:spLocks noGrp="1"/>
          </p:cNvSpPr>
          <p:nvPr>
            <p:ph idx="1"/>
          </p:nvPr>
        </p:nvSpPr>
        <p:spPr>
          <a:xfrm>
            <a:off x="677334" y="214745"/>
            <a:ext cx="8596668" cy="6428510"/>
          </a:xfrm>
        </p:spPr>
        <p:txBody>
          <a:bodyPr>
            <a:normAutofit fontScale="92500" lnSpcReduction="20000"/>
          </a:bodyPr>
          <a:lstStyle/>
          <a:p>
            <a:endParaRPr lang="tr-TR" b="0" i="0" dirty="0">
              <a:solidFill>
                <a:srgbClr val="222222"/>
              </a:solidFill>
              <a:effectLst/>
              <a:latin typeface="Arial" panose="020B0604020202020204" pitchFamily="34" charset="0"/>
            </a:endParaRPr>
          </a:p>
          <a:p>
            <a:pPr marL="0" indent="0" algn="ctr">
              <a:buNone/>
            </a:pPr>
            <a:r>
              <a:rPr lang="tr-TR" sz="3500" dirty="0">
                <a:solidFill>
                  <a:schemeClr val="accent1"/>
                </a:solidFill>
                <a:latin typeface="Arial" panose="020B0604020202020204" pitchFamily="34" charset="0"/>
              </a:rPr>
              <a:t>ÇOCUK KAVRAMI</a:t>
            </a:r>
          </a:p>
          <a:p>
            <a:endParaRPr lang="tr-TR" b="0" i="0" dirty="0">
              <a:solidFill>
                <a:srgbClr val="222222"/>
              </a:solidFill>
              <a:effectLst/>
              <a:latin typeface="Arial" panose="020B0604020202020204" pitchFamily="34" charset="0"/>
            </a:endParaRPr>
          </a:p>
          <a:p>
            <a:pPr algn="just"/>
            <a:r>
              <a:rPr lang="tr-TR" sz="1900" b="0" i="0" dirty="0">
                <a:effectLst/>
              </a:rPr>
              <a:t>Terim olarak "çocuk”, bebeklik çağı ile erginlik çağı arasındaki gelişme döneminde bulunan insan anlamına gelmektedir . Bu dönemde bireyin fiziksel (bedensel), düşünsel (psikolojik) yönden gelişmesi ile temel ve mesleki eğitim süreçleri henüz tamamlanmamıştır. </a:t>
            </a:r>
          </a:p>
          <a:p>
            <a:pPr algn="just"/>
            <a:r>
              <a:rPr lang="tr-TR" sz="1900" b="0" i="0" dirty="0">
                <a:effectLst/>
              </a:rPr>
              <a:t>Pek çok çalışmada ise, bu dönem çocukluk ve gençlik olarak ikiye ayrılmakta ve "çocukluk” gençlikten önce gelen ve buluğ ile sona eren dönem olarak tanımlanmaktadır. Ancak her ne şekilde olursa olsun, çocukluğun, sürekli bir değişiklik ve ilerleyen bir olgunlaşma çağı olduğu ve bundan dolayı, çocuk kavramına değişmeyen bir tanım yüklemenin imkânsız olduğu unutulmamalıdır. </a:t>
            </a:r>
          </a:p>
          <a:p>
            <a:pPr algn="just"/>
            <a:r>
              <a:rPr lang="tr-TR" sz="1900" b="0" i="0" dirty="0">
                <a:effectLst/>
              </a:rPr>
              <a:t>Yapılan antropolojik çalışmalar da çocukluk olgusunun kültürel çeşitliliğini ve göreliliğini ortaya koymaktadır. Yine de yapılan bilimsel çalışmalarda esas olarak çocukluk döneminin yaş faktörüne bağlı bir şekilde tanımlanmaya çalışıldığı söylenebilir. Buna karşın ülkemizde de görülebileceği gibi, çocukluk olgusuna siyasal, hukuksal ve diğer alanlardaki yaklaşım farklılıklar dolayısıyla farklı yaş kriterlerinin konulması çocuklukla, gençlik veya yetişkinlik grubu ayrım çizgisi bakımından çelişkiler yaratmaktadır. Ancak evrensel bir kaynak olarak </a:t>
            </a:r>
            <a:r>
              <a:rPr lang="tr-TR" sz="1900" b="0" i="0">
                <a:effectLst/>
              </a:rPr>
              <a:t>Çocuk Hakları </a:t>
            </a:r>
            <a:r>
              <a:rPr lang="tr-TR" sz="1900" b="0" i="0" dirty="0">
                <a:effectLst/>
              </a:rPr>
              <a:t>Sözleşmesi'nin tanımı önemlidir.</a:t>
            </a:r>
            <a:br>
              <a:rPr lang="tr-TR" dirty="0"/>
            </a:br>
            <a:br>
              <a:rPr lang="tr-TR" dirty="0"/>
            </a:br>
            <a:endParaRPr lang="tr-TR" dirty="0"/>
          </a:p>
        </p:txBody>
      </p:sp>
    </p:spTree>
    <p:extLst>
      <p:ext uri="{BB962C8B-B14F-4D97-AF65-F5344CB8AC3E}">
        <p14:creationId xmlns:p14="http://schemas.microsoft.com/office/powerpoint/2010/main" val="142684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194147D-2244-4C80-98D3-864E68BA49B3}"/>
              </a:ext>
            </a:extLst>
          </p:cNvPr>
          <p:cNvSpPr>
            <a:spLocks noGrp="1"/>
          </p:cNvSpPr>
          <p:nvPr>
            <p:ph idx="1"/>
          </p:nvPr>
        </p:nvSpPr>
        <p:spPr>
          <a:xfrm>
            <a:off x="698116" y="768929"/>
            <a:ext cx="8596668" cy="5771198"/>
          </a:xfrm>
        </p:spPr>
        <p:txBody>
          <a:bodyPr>
            <a:normAutofit fontScale="92500" lnSpcReduction="20000"/>
          </a:bodyPr>
          <a:lstStyle/>
          <a:p>
            <a:pPr algn="just"/>
            <a:r>
              <a:rPr lang="tr-TR" sz="1900" b="0" i="0" dirty="0">
                <a:effectLst/>
                <a:latin typeface="+mj-lt"/>
              </a:rPr>
              <a:t>1990 yılında kabul edilen "Birleşmiş Milletler Çocuk Hakları Sözleşmesinin” birinci maddesinde kimin çocuk sayılacağına değinilmektedir. Buna göre:</a:t>
            </a:r>
          </a:p>
          <a:p>
            <a:pPr algn="just"/>
            <a:r>
              <a:rPr lang="tr-TR" sz="1900" b="1" i="1" dirty="0">
                <a:effectLst/>
                <a:latin typeface="+mj-lt"/>
              </a:rPr>
              <a:t>Çocuğa uygulanabilecek olan kanuna göre daha erken yaşta reşit olma durumu hariç, on sekiz yaşına kadar her insan çocuk sayılır</a:t>
            </a:r>
            <a:br>
              <a:rPr lang="tr-TR" sz="1900" dirty="0">
                <a:latin typeface="+mj-lt"/>
              </a:rPr>
            </a:br>
            <a:br>
              <a:rPr lang="tr-TR" sz="1900" dirty="0">
                <a:latin typeface="+mj-lt"/>
              </a:rPr>
            </a:br>
            <a:r>
              <a:rPr lang="tr-TR" sz="1900" b="0" i="0" dirty="0">
                <a:effectLst/>
                <a:latin typeface="+mj-lt"/>
              </a:rPr>
              <a:t>Bu tanım Türk Medeni Kanunu'nda ise "küçük” kavramı ile ortaya konulmaktadır. Yani Medeni Kanunumuza göre rüşt yaşı dikkate alınarak, 18 yaşını doldurmamış olan herkes "küçük” eş deyişle "çocuk” olarak algılanmalıdır. </a:t>
            </a:r>
          </a:p>
          <a:p>
            <a:pPr algn="just"/>
            <a:r>
              <a:rPr lang="tr-TR" sz="1900" dirty="0">
                <a:latin typeface="+mj-lt"/>
              </a:rPr>
              <a:t>O</a:t>
            </a:r>
            <a:r>
              <a:rPr lang="tr-TR" sz="1900" b="0" i="0" dirty="0">
                <a:effectLst/>
                <a:latin typeface="+mj-lt"/>
              </a:rPr>
              <a:t>ysa, örneğin Türkiye İstatistik Kurumu, Devlet Planlama Teşkilatı veya Milli Eğitim Bakanlığı'nın çocuk kavramını çeşitli tarihlerde farklı tanımladıkları görülmektedir.</a:t>
            </a:r>
            <a:br>
              <a:rPr lang="tr-TR" sz="1900" dirty="0">
                <a:latin typeface="+mj-lt"/>
              </a:rPr>
            </a:br>
            <a:endParaRPr lang="tr-TR" sz="1900" dirty="0">
              <a:latin typeface="+mj-lt"/>
            </a:endParaRPr>
          </a:p>
          <a:p>
            <a:pPr algn="just"/>
            <a:r>
              <a:rPr lang="tr-TR" sz="1900" b="0" i="0" dirty="0">
                <a:effectLst/>
                <a:latin typeface="+mj-lt"/>
              </a:rPr>
              <a:t>Genel olarak ise, 0—5 yaşları arasındaki insanların okul öncesi çocuk konumunda oldukları söylenilebilir. 6—15 yaşları arasındaki insanlar ise yine genel olarak temel okul eğitimini zorunlu olarak alması gereken okul çocuğu kategorisinde görülür. Nüfusun 16—18 yaşları arasındaki kesimi İçin yukarıda da belirtildiği gibi çocuk sıfatından daha çok "genç” sıfatı kullanılmaktadır. Bu sıfatın sosyal hukuk, İş hukuku ve ceza hukuku alanlarında da sonuçları vardır. Bu yaştakiler kısmen reşit ve hukuken sorumlu tutulabilir sayılmaktadırlar. Tam reşit olma yaşı ise genelde on sekizdir.</a:t>
            </a:r>
          </a:p>
          <a:p>
            <a:pPr marL="0" indent="0">
              <a:buNone/>
            </a:pPr>
            <a:br>
              <a:rPr lang="tr-TR" dirty="0"/>
            </a:br>
            <a:endParaRPr lang="tr-TR" dirty="0"/>
          </a:p>
        </p:txBody>
      </p:sp>
    </p:spTree>
    <p:extLst>
      <p:ext uri="{BB962C8B-B14F-4D97-AF65-F5344CB8AC3E}">
        <p14:creationId xmlns:p14="http://schemas.microsoft.com/office/powerpoint/2010/main" val="1951243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49676" y="0"/>
            <a:ext cx="8784976" cy="6858000"/>
          </a:xfrm>
        </p:spPr>
        <p:txBody>
          <a:bodyPr>
            <a:normAutofit/>
          </a:bodyPr>
          <a:lstStyle/>
          <a:p>
            <a:pPr marL="0" indent="0" algn="just">
              <a:buNone/>
            </a:pPr>
            <a:endParaRPr lang="tr-TR" b="1" dirty="0"/>
          </a:p>
          <a:p>
            <a:pPr marL="0" indent="0" algn="just">
              <a:buNone/>
            </a:pPr>
            <a:endParaRPr lang="tr-TR" b="1" dirty="0"/>
          </a:p>
          <a:p>
            <a:pPr marL="0" indent="0" algn="just">
              <a:buNone/>
            </a:pPr>
            <a:endParaRPr lang="tr-TR" b="1" dirty="0"/>
          </a:p>
          <a:p>
            <a:pPr marL="0" indent="0" algn="just">
              <a:buNone/>
            </a:pPr>
            <a:endParaRPr lang="tr-TR" b="1" dirty="0"/>
          </a:p>
          <a:p>
            <a:pPr marL="0" indent="0" algn="ctr">
              <a:buNone/>
            </a:pPr>
            <a:r>
              <a:rPr lang="tr-TR" sz="3600" b="1" dirty="0">
                <a:solidFill>
                  <a:schemeClr val="accent1"/>
                </a:solidFill>
              </a:rPr>
              <a:t>ÇOCUK HAKLARI</a:t>
            </a:r>
          </a:p>
          <a:p>
            <a:pPr marL="0" indent="0" algn="just">
              <a:buNone/>
            </a:pPr>
            <a:r>
              <a:rPr lang="tr-TR" sz="2800" dirty="0"/>
              <a:t>  </a:t>
            </a:r>
            <a:r>
              <a:rPr lang="tr-TR" dirty="0"/>
              <a:t>Çocuk hakları çerçevesinde evrensel boyutta en kapsamlı belge 1989 yılında Birleşmiş Milletler Kurulu tarafından kabul edilen «</a:t>
            </a:r>
            <a:r>
              <a:rPr lang="tr-TR" u="sng" dirty="0"/>
              <a:t>Birleşmiş Milletler Çocuk Hakları Sözleşmesi</a:t>
            </a:r>
            <a:r>
              <a:rPr lang="tr-TR" dirty="0"/>
              <a:t>» </a:t>
            </a:r>
            <a:r>
              <a:rPr lang="tr-TR" dirty="0" err="1"/>
              <a:t>dir</a:t>
            </a:r>
            <a:r>
              <a:rPr lang="tr-TR" dirty="0"/>
              <a:t>. Türkiye’nin 1995 yılında onayladığı bu sözleşme dünyadaki ülkelerin tamamına yakını tarafından imzalanmıştır. </a:t>
            </a:r>
          </a:p>
          <a:p>
            <a:pPr marL="0" indent="0" algn="just">
              <a:buNone/>
            </a:pPr>
            <a:r>
              <a:rPr lang="tr-TR" dirty="0"/>
              <a:t>   Bu Sözleşme; sivil, kültürel, ekonomik, siyasi ve sosyal haklar olduğu gibi insancıl hukuk da dâhil, sadece çocukları ilgilendiren tüm uluslararası insan haklarını kapsamak üzere geliştirilmiş ilk araçtır.</a:t>
            </a:r>
          </a:p>
          <a:p>
            <a:pPr marL="0" indent="0" algn="just">
              <a:buNone/>
            </a:pPr>
            <a:r>
              <a:rPr lang="tr-TR"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84596" y="740088"/>
            <a:ext cx="8887929" cy="7848302"/>
          </a:xfrm>
          <a:prstGeom prst="rect">
            <a:avLst/>
          </a:prstGeom>
        </p:spPr>
        <p:txBody>
          <a:bodyPr wrap="square">
            <a:spAutoFit/>
          </a:bodyPr>
          <a:lstStyle/>
          <a:p>
            <a:pPr algn="just"/>
            <a:r>
              <a:rPr lang="tr-TR" dirty="0">
                <a:solidFill>
                  <a:schemeClr val="tx1">
                    <a:lumMod val="75000"/>
                    <a:lumOff val="25000"/>
                  </a:schemeClr>
                </a:solidFill>
              </a:rPr>
              <a:t>Sözleşme’nin </a:t>
            </a:r>
            <a:r>
              <a:rPr lang="tr-TR" b="1" i="1" u="sng" dirty="0">
                <a:solidFill>
                  <a:schemeClr val="tx1">
                    <a:lumMod val="75000"/>
                    <a:lumOff val="25000"/>
                  </a:schemeClr>
                </a:solidFill>
              </a:rPr>
              <a:t>dört adet yol gösterici ilkesi </a:t>
            </a:r>
            <a:r>
              <a:rPr lang="tr-TR" dirty="0">
                <a:solidFill>
                  <a:schemeClr val="tx1">
                    <a:lumMod val="75000"/>
                    <a:lumOff val="25000"/>
                  </a:schemeClr>
                </a:solidFill>
              </a:rPr>
              <a:t>bulunmaktadır ve bu ilkeler hakların tümünün yerine getirilmesi için temel gerekliliklerdir. Bu ilkeler:</a:t>
            </a:r>
          </a:p>
          <a:p>
            <a:pPr algn="just"/>
            <a:endParaRPr lang="tr-TR" dirty="0">
              <a:solidFill>
                <a:schemeClr val="tx1">
                  <a:lumMod val="75000"/>
                  <a:lumOff val="25000"/>
                </a:schemeClr>
              </a:solidFill>
            </a:endParaRPr>
          </a:p>
          <a:p>
            <a:pPr algn="just"/>
            <a:r>
              <a:rPr lang="tr-TR" b="1" dirty="0">
                <a:solidFill>
                  <a:schemeClr val="tx1">
                    <a:lumMod val="75000"/>
                    <a:lumOff val="25000"/>
                  </a:schemeClr>
                </a:solidFill>
              </a:rPr>
              <a:t>Ayrımcılık yapmama: </a:t>
            </a:r>
            <a:r>
              <a:rPr lang="tr-TR" dirty="0">
                <a:solidFill>
                  <a:schemeClr val="tx1">
                    <a:lumMod val="75000"/>
                    <a:lumOff val="25000"/>
                  </a:schemeClr>
                </a:solidFill>
              </a:rPr>
              <a:t>ÇHS’ </a:t>
            </a:r>
            <a:r>
              <a:rPr lang="tr-TR" dirty="0" err="1">
                <a:solidFill>
                  <a:schemeClr val="tx1">
                    <a:lumMod val="75000"/>
                    <a:lumOff val="25000"/>
                  </a:schemeClr>
                </a:solidFill>
              </a:rPr>
              <a:t>nin</a:t>
            </a:r>
            <a:r>
              <a:rPr lang="tr-TR" dirty="0">
                <a:solidFill>
                  <a:schemeClr val="tx1">
                    <a:lumMod val="75000"/>
                    <a:lumOff val="25000"/>
                  </a:schemeClr>
                </a:solidFill>
              </a:rPr>
              <a:t> 42 maddesi dinleri, ırkları veya yetenekleri ne olursa olsun; ne düşündükleri veya söyledikleri gözetilmeksizin; kültürleri ne olursa olsun; kız veya erkek, zengin veya fakir fark etmeksizin tüm çocukların haklarına ilişkindir.</a:t>
            </a:r>
          </a:p>
          <a:p>
            <a:pPr algn="just"/>
            <a:endParaRPr lang="tr-TR" dirty="0">
              <a:solidFill>
                <a:schemeClr val="tx1">
                  <a:lumMod val="75000"/>
                  <a:lumOff val="25000"/>
                </a:schemeClr>
              </a:solidFill>
            </a:endParaRPr>
          </a:p>
          <a:p>
            <a:pPr algn="just"/>
            <a:r>
              <a:rPr lang="tr-TR" b="1" dirty="0">
                <a:solidFill>
                  <a:schemeClr val="tx1">
                    <a:lumMod val="75000"/>
                    <a:lumOff val="25000"/>
                  </a:schemeClr>
                </a:solidFill>
              </a:rPr>
              <a:t>Çocuğun üstün yararı:</a:t>
            </a:r>
            <a:r>
              <a:rPr lang="tr-TR" dirty="0">
                <a:solidFill>
                  <a:schemeClr val="tx1">
                    <a:lumMod val="75000"/>
                    <a:lumOff val="25000"/>
                  </a:schemeClr>
                </a:solidFill>
              </a:rPr>
              <a:t> çocukları etkileyebilecek yönde verilen her karar veya yapılan her işlem her zaman için onların üstün yararına öncelik tanımalıdır.</a:t>
            </a:r>
          </a:p>
          <a:p>
            <a:pPr algn="just"/>
            <a:endParaRPr lang="tr-TR" dirty="0">
              <a:solidFill>
                <a:schemeClr val="tx1">
                  <a:lumMod val="75000"/>
                  <a:lumOff val="25000"/>
                </a:schemeClr>
              </a:solidFill>
            </a:endParaRPr>
          </a:p>
          <a:p>
            <a:pPr algn="just"/>
            <a:r>
              <a:rPr lang="tr-TR" b="1" dirty="0">
                <a:solidFill>
                  <a:schemeClr val="tx1">
                    <a:lumMod val="75000"/>
                    <a:lumOff val="25000"/>
                  </a:schemeClr>
                </a:solidFill>
              </a:rPr>
              <a:t>Çocuğun varlığını ve gelişimini sürdürmesini sağlama:</a:t>
            </a:r>
            <a:r>
              <a:rPr lang="tr-TR" dirty="0">
                <a:solidFill>
                  <a:schemeClr val="tx1">
                    <a:lumMod val="75000"/>
                    <a:lumOff val="25000"/>
                  </a:schemeClr>
                </a:solidFill>
              </a:rPr>
              <a:t> her çocuğun doğal olarak yaşama hakkı vardır. Onlara gelişmeleri ve potansiyellerini gerçekleştirebilmeleri için her fırsatın temin edilmesi, karar verme yetkisine sahip bireylerin sorumluluğundadır. </a:t>
            </a:r>
          </a:p>
          <a:p>
            <a:pPr algn="just"/>
            <a:endParaRPr lang="tr-TR" dirty="0">
              <a:solidFill>
                <a:schemeClr val="tx1">
                  <a:lumMod val="75000"/>
                  <a:lumOff val="25000"/>
                </a:schemeClr>
              </a:solidFill>
            </a:endParaRPr>
          </a:p>
          <a:p>
            <a:pPr algn="just"/>
            <a:r>
              <a:rPr lang="tr-TR" b="1" dirty="0">
                <a:solidFill>
                  <a:schemeClr val="tx1">
                    <a:lumMod val="75000"/>
                    <a:lumOff val="25000"/>
                  </a:schemeClr>
                </a:solidFill>
              </a:rPr>
              <a:t>Katılım:</a:t>
            </a:r>
            <a:r>
              <a:rPr lang="tr-TR" dirty="0">
                <a:solidFill>
                  <a:schemeClr val="tx1">
                    <a:lumMod val="75000"/>
                    <a:lumOff val="25000"/>
                  </a:schemeClr>
                </a:solidFill>
              </a:rPr>
              <a:t> Çocuklar kendi yaşam ve tecrübelerinin uzmanlarıdır ve kendilerini etkileyecek kararlarda onlara danışılması gerekmektedir. Her çocuğun kendi düşüncesini ifade etme hakkı vardır ve haklarının en iyi şekilde nasıl korunacağı ve yerine getirileceğine ilişkin tavsiye ve değerli bilgiler verebilirler.</a:t>
            </a:r>
          </a:p>
          <a:p>
            <a:endParaRPr lang="tr-TR" dirty="0"/>
          </a:p>
          <a:p>
            <a:endParaRPr lang="tr-TR" dirty="0"/>
          </a:p>
          <a:p>
            <a:endParaRPr lang="tr-TR" dirty="0"/>
          </a:p>
          <a:p>
            <a:endParaRPr lang="tr-TR" dirty="0"/>
          </a:p>
          <a:p>
            <a:endParaRPr lang="tr-TR" dirty="0"/>
          </a:p>
          <a:p>
            <a:endParaRPr lang="tr-TR" dirty="0"/>
          </a:p>
          <a:p>
            <a:endParaRPr lang="tr-TR" dirty="0"/>
          </a:p>
          <a:p>
            <a:endParaRPr lang="tr-TR" dirty="0"/>
          </a:p>
          <a:p>
            <a:endParaRPr lang="tr-TR" dirty="0"/>
          </a:p>
        </p:txBody>
      </p:sp>
    </p:spTree>
    <p:extLst>
      <p:ext uri="{BB962C8B-B14F-4D97-AF65-F5344CB8AC3E}">
        <p14:creationId xmlns:p14="http://schemas.microsoft.com/office/powerpoint/2010/main" val="1984269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31619" y="893618"/>
            <a:ext cx="9725891" cy="1320800"/>
          </a:xfrm>
        </p:spPr>
        <p:txBody>
          <a:bodyPr>
            <a:noAutofit/>
          </a:bodyPr>
          <a:lstStyle/>
          <a:p>
            <a:pPr algn="ctr"/>
            <a:r>
              <a:rPr lang="tr-TR" sz="2800" dirty="0"/>
              <a:t>BİRLEŞMİŞ MİLLETLER ÇOCUK HAKLARI SÖZLEŞMESİNDE YER ALAN EN ÖNEMLİ ÇOCUK HAKLARI</a:t>
            </a:r>
          </a:p>
        </p:txBody>
      </p:sp>
      <p:sp>
        <p:nvSpPr>
          <p:cNvPr id="3" name="İçerik Yer Tutucusu 2"/>
          <p:cNvSpPr>
            <a:spLocks noGrp="1"/>
          </p:cNvSpPr>
          <p:nvPr>
            <p:ph idx="1"/>
          </p:nvPr>
        </p:nvSpPr>
        <p:spPr/>
        <p:txBody>
          <a:bodyPr>
            <a:normAutofit/>
          </a:bodyPr>
          <a:lstStyle/>
          <a:p>
            <a:r>
              <a:rPr lang="tr-TR" dirty="0"/>
              <a:t>Korunmaya muhtaç durumlarda korunma ve sahip çıkılma</a:t>
            </a:r>
          </a:p>
          <a:p>
            <a:r>
              <a:rPr lang="tr-TR" dirty="0"/>
              <a:t>Uyuşturucu  maddelere karşı korunma</a:t>
            </a:r>
          </a:p>
          <a:p>
            <a:r>
              <a:rPr lang="tr-TR" dirty="0"/>
              <a:t>Cinsel istismara karşı korunma</a:t>
            </a:r>
          </a:p>
          <a:p>
            <a:r>
              <a:rPr lang="tr-TR" dirty="0"/>
              <a:t>Silahlı çatışmalardan ve askeri eğitimden uzak tutulma</a:t>
            </a:r>
          </a:p>
          <a:p>
            <a:r>
              <a:rPr lang="tr-TR" dirty="0"/>
              <a:t>Çocuk kaçırmalarına ve ticaretine karşı korunma</a:t>
            </a:r>
          </a:p>
          <a:p>
            <a:r>
              <a:rPr lang="tr-TR" dirty="0"/>
              <a:t>Çocuğa uygun olmayan soruşturma ve yargı şekline maruz kalmama</a:t>
            </a:r>
          </a:p>
          <a:p>
            <a:r>
              <a:rPr lang="tr-TR" dirty="0"/>
              <a:t>Şiddetten korunma</a:t>
            </a:r>
          </a:p>
          <a:p>
            <a:r>
              <a:rPr lang="tr-TR" dirty="0"/>
              <a:t>Kendisi için ağır olan bir işte çalıştırılmama ve sömürülmeme</a:t>
            </a:r>
          </a:p>
        </p:txBody>
      </p:sp>
    </p:spTree>
    <p:extLst>
      <p:ext uri="{BB962C8B-B14F-4D97-AF65-F5344CB8AC3E}">
        <p14:creationId xmlns:p14="http://schemas.microsoft.com/office/powerpoint/2010/main" val="3538973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57598" y="694153"/>
            <a:ext cx="8229600" cy="5606083"/>
          </a:xfrm>
        </p:spPr>
        <p:txBody>
          <a:bodyPr>
            <a:normAutofit/>
          </a:bodyPr>
          <a:lstStyle/>
          <a:p>
            <a:pPr algn="just"/>
            <a:r>
              <a:rPr lang="tr-TR" dirty="0"/>
              <a:t>Azınlık çocuklarının kendi kültürünü, dilini ve dinini öğrenme ve yaşayabilmesi</a:t>
            </a:r>
          </a:p>
          <a:p>
            <a:pPr algn="just"/>
            <a:r>
              <a:rPr lang="tr-TR" dirty="0"/>
              <a:t>Sığınmacı çocukların korunma, barınma ve diğer sosyal ihtiyaçlarının giderilmesi</a:t>
            </a:r>
          </a:p>
          <a:p>
            <a:pPr algn="just"/>
            <a:r>
              <a:rPr lang="tr-TR" dirty="0"/>
              <a:t>Kendisine zarar verilen çocuğun iyileştirilme ve uyumlu hale getirilmesi</a:t>
            </a:r>
          </a:p>
          <a:p>
            <a:pPr algn="just"/>
            <a:r>
              <a:rPr lang="tr-TR" dirty="0"/>
              <a:t>Çocuğun özel hayatı ve onuruna saygı</a:t>
            </a:r>
          </a:p>
          <a:p>
            <a:pPr algn="just"/>
            <a:r>
              <a:rPr lang="tr-TR" dirty="0"/>
              <a:t>Ana ve babanın çocuk ile ilgili haklarına saygı</a:t>
            </a:r>
          </a:p>
          <a:p>
            <a:pPr algn="just"/>
            <a:r>
              <a:rPr lang="tr-TR" dirty="0"/>
              <a:t>Çocuğun ebeveyni ile beraber yaşaması ve onları görebilmesi</a:t>
            </a:r>
          </a:p>
          <a:p>
            <a:pPr algn="just"/>
            <a:r>
              <a:rPr lang="tr-TR" dirty="0"/>
              <a:t>Sağlıklı yaşam sürdürebilmesi için gerekli önlemler alınması</a:t>
            </a:r>
          </a:p>
          <a:p>
            <a:pPr algn="just"/>
            <a:r>
              <a:rPr lang="tr-TR" dirty="0"/>
              <a:t>Sosyal güvence</a:t>
            </a:r>
          </a:p>
          <a:p>
            <a:pPr algn="just"/>
            <a:r>
              <a:rPr lang="tr-TR" dirty="0"/>
              <a:t>Engelli ise yardım ve teşvik görme</a:t>
            </a:r>
          </a:p>
          <a:p>
            <a:pPr algn="just"/>
            <a:r>
              <a:rPr lang="tr-TR" dirty="0"/>
              <a:t>Okuma ve meslek edinme</a:t>
            </a:r>
          </a:p>
          <a:p>
            <a:pPr algn="just"/>
            <a:r>
              <a:rPr lang="tr-TR" dirty="0"/>
              <a:t>Çocuğun istek ve iradesinin dikkate alınması</a:t>
            </a:r>
          </a:p>
          <a:p>
            <a:pPr algn="just"/>
            <a:r>
              <a:rPr lang="tr-TR" dirty="0"/>
              <a:t>Mutlu olma ve yaşama</a:t>
            </a:r>
          </a:p>
          <a:p>
            <a:endParaRPr lang="tr-TR" dirty="0"/>
          </a:p>
        </p:txBody>
      </p:sp>
    </p:spTree>
    <p:extLst>
      <p:ext uri="{BB962C8B-B14F-4D97-AF65-F5344CB8AC3E}">
        <p14:creationId xmlns:p14="http://schemas.microsoft.com/office/powerpoint/2010/main" val="1847844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469D57-AB3A-4FAE-8016-89E9AF52EDBF}"/>
              </a:ext>
            </a:extLst>
          </p:cNvPr>
          <p:cNvSpPr>
            <a:spLocks noGrp="1"/>
          </p:cNvSpPr>
          <p:nvPr>
            <p:ph type="title"/>
          </p:nvPr>
        </p:nvSpPr>
        <p:spPr>
          <a:xfrm>
            <a:off x="303261" y="2108200"/>
            <a:ext cx="8596668" cy="1320800"/>
          </a:xfrm>
        </p:spPr>
        <p:txBody>
          <a:bodyPr>
            <a:normAutofit fontScale="90000"/>
          </a:bodyPr>
          <a:lstStyle/>
          <a:p>
            <a:pPr algn="ctr"/>
            <a:r>
              <a:rPr lang="tr-TR" sz="8000" dirty="0"/>
              <a:t>ÇOCUK SORUNLARI</a:t>
            </a:r>
          </a:p>
        </p:txBody>
      </p:sp>
    </p:spTree>
    <p:extLst>
      <p:ext uri="{BB962C8B-B14F-4D97-AF65-F5344CB8AC3E}">
        <p14:creationId xmlns:p14="http://schemas.microsoft.com/office/powerpoint/2010/main" val="3059281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663710"/>
            <a:ext cx="8229600" cy="5649491"/>
          </a:xfrm>
        </p:spPr>
        <p:txBody>
          <a:bodyPr>
            <a:normAutofit lnSpcReduction="10000"/>
          </a:bodyPr>
          <a:lstStyle/>
          <a:p>
            <a:pPr marL="0" indent="0" algn="ctr">
              <a:buNone/>
            </a:pPr>
            <a:r>
              <a:rPr lang="tr-TR" sz="3200" b="1" dirty="0">
                <a:solidFill>
                  <a:schemeClr val="accent1"/>
                </a:solidFill>
              </a:rPr>
              <a:t>1-ÇALIŞAN ÇOCUK SORUNLARI</a:t>
            </a:r>
          </a:p>
          <a:p>
            <a:pPr marL="0" indent="0" algn="ctr">
              <a:buNone/>
            </a:pPr>
            <a:endParaRPr lang="tr-TR" sz="3200" dirty="0"/>
          </a:p>
          <a:p>
            <a:pPr marL="0" indent="0">
              <a:buNone/>
            </a:pPr>
            <a:r>
              <a:rPr lang="tr-TR" dirty="0"/>
              <a:t>Maddi kazanç ve meslek edinebilmek için iş alanlarının herhangi birinde yer alan ve on sekiz yaşını geçmemiş çalışanlara </a:t>
            </a:r>
            <a:r>
              <a:rPr lang="tr-TR" i="1" u="sng" dirty="0"/>
              <a:t>çocuk çalışanlar</a:t>
            </a:r>
            <a:r>
              <a:rPr lang="tr-TR" dirty="0"/>
              <a:t> denir.</a:t>
            </a:r>
          </a:p>
          <a:p>
            <a:pPr marL="0" indent="0">
              <a:buNone/>
            </a:pPr>
            <a:endParaRPr lang="tr-TR" dirty="0"/>
          </a:p>
          <a:p>
            <a:pPr marL="0" indent="0">
              <a:buNone/>
            </a:pPr>
            <a:r>
              <a:rPr lang="tr-TR" dirty="0"/>
              <a:t>Orta ve az gelişmiş ülkelerde çocukların çalıştırılmasının temelde üç nedeni vardır:</a:t>
            </a:r>
          </a:p>
          <a:p>
            <a:pPr marL="0" indent="0">
              <a:buNone/>
            </a:pPr>
            <a:r>
              <a:rPr lang="tr-TR" dirty="0"/>
              <a:t>1-Yoksulluk: Yoksul ailelerde çalışan çocuklar aile gelirine özellikle gıda temini açısından önemli katkı sağlar.</a:t>
            </a:r>
          </a:p>
          <a:p>
            <a:pPr marL="0" indent="0">
              <a:buNone/>
            </a:pPr>
            <a:r>
              <a:rPr lang="tr-TR" dirty="0"/>
              <a:t>2- Eğitim Düzeyi</a:t>
            </a:r>
          </a:p>
          <a:p>
            <a:pPr marL="0" indent="0">
              <a:buNone/>
            </a:pPr>
            <a:r>
              <a:rPr lang="tr-TR" dirty="0"/>
              <a:t>3-Geleneksel Kültür: Kırsal kültürde çocuk yetişkin rolünü çok erken yaşta üstlenmektedir. Toplum da bu yapıyı normal karşılamakta ve kültür olarak benimsemektedir.</a:t>
            </a:r>
          </a:p>
          <a:p>
            <a:pPr marL="0" indent="0">
              <a:buNone/>
            </a:pPr>
            <a:endParaRPr lang="tr-TR" sz="3200" b="1" dirty="0"/>
          </a:p>
          <a:p>
            <a:pPr marL="0" indent="0">
              <a:buNone/>
            </a:pPr>
            <a:r>
              <a:rPr lang="tr-TR" dirty="0"/>
              <a:t>   </a:t>
            </a:r>
          </a:p>
        </p:txBody>
      </p:sp>
    </p:spTree>
    <p:extLst>
      <p:ext uri="{BB962C8B-B14F-4D97-AF65-F5344CB8AC3E}">
        <p14:creationId xmlns:p14="http://schemas.microsoft.com/office/powerpoint/2010/main" val="3531498267"/>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2007</Words>
  <Application>Microsoft Office PowerPoint</Application>
  <PresentationFormat>Geniş ekran</PresentationFormat>
  <Paragraphs>134</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Trebuchet MS</vt:lpstr>
      <vt:lpstr>Wingdings 3</vt:lpstr>
      <vt:lpstr>Yüzeyler</vt:lpstr>
      <vt:lpstr>ÇOCUKLARLA SOSYAL HİZMET UYGULAMASI</vt:lpstr>
      <vt:lpstr>PowerPoint Sunusu</vt:lpstr>
      <vt:lpstr>PowerPoint Sunusu</vt:lpstr>
      <vt:lpstr>PowerPoint Sunusu</vt:lpstr>
      <vt:lpstr>PowerPoint Sunusu</vt:lpstr>
      <vt:lpstr>BİRLEŞMİŞ MİLLETLER ÇOCUK HAKLARI SÖZLEŞMESİNDE YER ALAN EN ÖNEMLİ ÇOCUK HAKLARI</vt:lpstr>
      <vt:lpstr>PowerPoint Sunusu</vt:lpstr>
      <vt:lpstr>ÇOCUK SORUNLARI</vt:lpstr>
      <vt:lpstr>PowerPoint Sunusu</vt:lpstr>
      <vt:lpstr>PowerPoint Sunusu</vt:lpstr>
      <vt:lpstr>2-ÇOCUK VE YOKSULLUK </vt:lpstr>
      <vt:lpstr>PowerPoint Sunusu</vt:lpstr>
      <vt:lpstr>4-MADDE BAĞIMLISI ÇOCUKLAR</vt:lpstr>
      <vt:lpstr>PowerPoint Sunusu</vt:lpstr>
      <vt:lpstr>5- ŞİDDETE UĞRAYAN ÇOCUKLAR</vt:lpstr>
      <vt:lpstr>6- SUÇA SÜRÜKLENEN ÇOCUKLAR</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ÇOCUKLARLA SOSYAL HİZMET UYGULAMASI</dc:title>
  <dc:creator>Elif GÜRHAN DURAN</dc:creator>
  <cp:lastModifiedBy>Elif GÜRHAN DURAN</cp:lastModifiedBy>
  <cp:revision>19</cp:revision>
  <dcterms:created xsi:type="dcterms:W3CDTF">2021-02-07T17:33:19Z</dcterms:created>
  <dcterms:modified xsi:type="dcterms:W3CDTF">2023-03-10T10:43:21Z</dcterms:modified>
</cp:coreProperties>
</file>