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4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tr-TR" dirty="0" err="1"/>
              <a:t>Öğr</a:t>
            </a:r>
            <a:r>
              <a:rPr lang="tr-TR" dirty="0"/>
              <a:t>. Gör. Emine SARAÇ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82317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15.10.2023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4400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15.10.2023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956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C537F620-9782-D2B5-DD37-61C72DC2E4E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3137" y="6081312"/>
            <a:ext cx="694064" cy="732416"/>
          </a:xfrm>
          <a:prstGeom prst="rect">
            <a:avLst/>
          </a:prstGeom>
        </p:spPr>
      </p:pic>
      <p:sp>
        <p:nvSpPr>
          <p:cNvPr id="8" name="Veri Yer Tutucusu 7">
            <a:extLst>
              <a:ext uri="{FF2B5EF4-FFF2-40B4-BE49-F238E27FC236}">
                <a16:creationId xmlns:a16="http://schemas.microsoft.com/office/drawing/2014/main" id="{14588595-7B53-A175-CE1C-6D444FA66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Emine SARAÇ</a:t>
            </a:r>
          </a:p>
        </p:txBody>
      </p:sp>
      <p:sp>
        <p:nvSpPr>
          <p:cNvPr id="9" name="Alt Bilgi Yer Tutucusu 8">
            <a:extLst>
              <a:ext uri="{FF2B5EF4-FFF2-40B4-BE49-F238E27FC236}">
                <a16:creationId xmlns:a16="http://schemas.microsoft.com/office/drawing/2014/main" id="{C6673FA2-EB9A-228F-7569-46A95098A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ayt Numarası Yer Tutucusu 9">
            <a:extLst>
              <a:ext uri="{FF2B5EF4-FFF2-40B4-BE49-F238E27FC236}">
                <a16:creationId xmlns:a16="http://schemas.microsoft.com/office/drawing/2014/main" id="{295D8BDE-DB23-2803-2A0F-10FBE4739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79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3E507BC-FD8B-44F4-99E9-7D50164BD102}" type="datetimeFigureOut">
              <a:rPr lang="tr-TR" smtClean="0"/>
              <a:t>15.10.2023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935906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15.10.2023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12873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15.10.2023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9292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15.10.2023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7895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507BC-FD8B-44F4-99E9-7D50164BD102}" type="datetimeFigureOut">
              <a:rPr lang="tr-TR" smtClean="0"/>
              <a:t>15.10.2023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3952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3E507BC-FD8B-44F4-99E9-7D50164BD102}" type="datetimeFigureOut">
              <a:rPr lang="tr-TR" smtClean="0"/>
              <a:t>15.10.2023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382887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3E507BC-FD8B-44F4-99E9-7D50164BD102}" type="datetimeFigureOut">
              <a:rPr lang="tr-TR" smtClean="0"/>
              <a:t>15.10.2023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597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3E507BC-FD8B-44F4-99E9-7D50164BD102}" type="datetimeFigureOut">
              <a:rPr lang="tr-TR" smtClean="0"/>
              <a:t>15.10.2023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7ABE4F3-D43A-4DFB-BCD1-4A8B62BE63F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39143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F5388A-069C-01B7-F6A7-F574CF278D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AİLE SOSYOLOJİSİ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46D4B5C-9C8A-7E0E-4701-0B134FE9C2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5045" y="5759612"/>
            <a:ext cx="8045373" cy="961863"/>
          </a:xfrm>
        </p:spPr>
        <p:txBody>
          <a:bodyPr>
            <a:noAutofit/>
          </a:bodyPr>
          <a:lstStyle/>
          <a:p>
            <a:r>
              <a:rPr lang="tr-TR" sz="2800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BİLİMSEL ve KURAMSAL ÇERÇEVE</a:t>
            </a:r>
          </a:p>
        </p:txBody>
      </p:sp>
    </p:spTree>
    <p:extLst>
      <p:ext uri="{BB962C8B-B14F-4D97-AF65-F5344CB8AC3E}">
        <p14:creationId xmlns:p14="http://schemas.microsoft.com/office/powerpoint/2010/main" val="3392000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C19C239-6069-44C7-1FC7-646CDF303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23A903-C238-7360-88E8-9BB15E389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4379" y="2015732"/>
            <a:ext cx="9603275" cy="3450613"/>
          </a:xfrm>
        </p:spPr>
        <p:txBody>
          <a:bodyPr/>
          <a:lstStyle/>
          <a:p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güçleri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belirlenen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dört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farklı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biçimi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dört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farklı toplumun politik, hukuksal, ideolojik ve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yapısının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şekillenmesinde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etkin bir rol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oynamıştır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Buna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olarak toplumun bir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üst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yapısı olan ailenin, alt yapıdaki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değişimlere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değiştiğini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dönüştüğünu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söylemek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mümkündür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Tarihsel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sürec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aile kavramının yapısı,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türleri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işlevleri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ilişkilerindeki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değişime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bağlı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dönüşüme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uğramıştır</a:t>
            </a:r>
            <a:r>
              <a:rPr lang="tr-TR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(Adak, 2012: 15-16).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7626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5E738F-82F8-67D6-5426-7AB5EAAC5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</a:rPr>
              <a:t>Avcı ve Toplayıcı Toplumda Aile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45859A-A824-7BE8-528B-BBB094F09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9297" y="2015732"/>
            <a:ext cx="9705557" cy="3450613"/>
          </a:xfrm>
        </p:spPr>
        <p:txBody>
          <a:bodyPr/>
          <a:lstStyle/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Etnograflar, avcı ve toplayıcı toplum olarak adlandırılan insan topluluklarının anaerkil yapıya sahip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olduğunu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belirtmektedir.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Anaerkillik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kavramı, annenin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hâkimiyeti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anlamına gelmektedir. Anne, aile reisidir ve soy anneye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belirlenmektedir (Sayın, 1990: 76). </a:t>
            </a:r>
          </a:p>
          <a:p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10.000 yıl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öncesine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kadar, topluluklar otuz veya kırk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kişiden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oluşan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sürüler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hâlinde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göçebe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olarak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yaşamaktaydı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 topluluklar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geçimlerini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hayvan avlayarak, bitki, meyve vb. toplayarak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sağlamışlardır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Giddens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2000:48).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4795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8F1ED6-4C5D-91A4-1611-0E49EF8B1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E62A8C-22B3-A815-CEFC-0F47A1688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5054" y="1449659"/>
            <a:ext cx="8162692" cy="5107257"/>
          </a:xfrm>
        </p:spPr>
        <p:txBody>
          <a:bodyPr>
            <a:normAutofit/>
          </a:bodyPr>
          <a:lstStyle/>
          <a:p>
            <a:r>
              <a:rPr lang="tr-TR" dirty="0">
                <a:effectLst/>
                <a:latin typeface="+mj-lt"/>
              </a:rPr>
              <a:t>Avcı ve toplayıcı toplumlarda </a:t>
            </a:r>
            <a:r>
              <a:rPr lang="tr-TR" dirty="0" err="1">
                <a:effectLst/>
                <a:latin typeface="+mj-lt"/>
              </a:rPr>
              <a:t>yaşamı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sürdürme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koşullarını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sağlayan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geçim</a:t>
            </a:r>
            <a:r>
              <a:rPr lang="tr-TR" dirty="0">
                <a:effectLst/>
                <a:latin typeface="+mj-lt"/>
              </a:rPr>
              <a:t> kaynakları; kadınların yiyecek </a:t>
            </a:r>
            <a:r>
              <a:rPr lang="tr-TR" dirty="0" err="1">
                <a:effectLst/>
                <a:latin typeface="+mj-lt"/>
              </a:rPr>
              <a:t>topladığı</a:t>
            </a:r>
            <a:r>
              <a:rPr lang="tr-TR" dirty="0">
                <a:effectLst/>
                <a:latin typeface="+mj-lt"/>
              </a:rPr>
              <a:t>, erkeklerin </a:t>
            </a:r>
            <a:r>
              <a:rPr lang="tr-TR" dirty="0" err="1">
                <a:effectLst/>
                <a:latin typeface="+mj-lt"/>
              </a:rPr>
              <a:t>avlandığı</a:t>
            </a:r>
            <a:r>
              <a:rPr lang="tr-TR" dirty="0">
                <a:effectLst/>
                <a:latin typeface="+mj-lt"/>
              </a:rPr>
              <a:t> ortak bir iş </a:t>
            </a:r>
            <a:r>
              <a:rPr lang="tr-TR" dirty="0" err="1">
                <a:effectLst/>
                <a:latin typeface="+mj-lt"/>
              </a:rPr>
              <a:t>bölümünu</a:t>
            </a:r>
            <a:r>
              <a:rPr lang="tr-TR" dirty="0">
                <a:effectLst/>
                <a:latin typeface="+mj-lt"/>
              </a:rPr>
              <a:t>̈ </a:t>
            </a:r>
            <a:r>
              <a:rPr lang="tr-TR" dirty="0" err="1">
                <a:effectLst/>
                <a:latin typeface="+mj-lt"/>
              </a:rPr>
              <a:t>yaratmıştır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>
                <a:effectLst/>
                <a:latin typeface="+mj-lt"/>
              </a:rPr>
              <a:t>Cinsiyete dayalı olarak ortaya </a:t>
            </a:r>
            <a:r>
              <a:rPr lang="tr-TR" dirty="0" err="1">
                <a:effectLst/>
                <a:latin typeface="+mj-lt"/>
              </a:rPr>
              <a:t>çıkan</a:t>
            </a:r>
            <a:r>
              <a:rPr lang="tr-TR" dirty="0">
                <a:effectLst/>
                <a:latin typeface="+mj-lt"/>
              </a:rPr>
              <a:t> iş </a:t>
            </a:r>
            <a:r>
              <a:rPr lang="tr-TR" dirty="0" err="1">
                <a:effectLst/>
                <a:latin typeface="+mj-lt"/>
              </a:rPr>
              <a:t>bölümu</a:t>
            </a:r>
            <a:r>
              <a:rPr lang="tr-TR" dirty="0">
                <a:effectLst/>
                <a:latin typeface="+mj-lt"/>
              </a:rPr>
              <a:t>̈, kadın ve erkek arasın- </a:t>
            </a:r>
            <a:r>
              <a:rPr lang="tr-TR" dirty="0" err="1">
                <a:effectLst/>
                <a:latin typeface="+mj-lt"/>
              </a:rPr>
              <a:t>daki</a:t>
            </a:r>
            <a:r>
              <a:rPr lang="tr-TR" dirty="0">
                <a:effectLst/>
                <a:latin typeface="+mj-lt"/>
              </a:rPr>
              <a:t> anatomik farklılıklardan kaynaklanarak </a:t>
            </a:r>
            <a:r>
              <a:rPr lang="tr-TR" dirty="0" err="1">
                <a:effectLst/>
                <a:latin typeface="+mj-lt"/>
              </a:rPr>
              <a:t>şekillenmiştir</a:t>
            </a:r>
            <a:r>
              <a:rPr lang="tr-TR" dirty="0">
                <a:effectLst/>
                <a:latin typeface="+mj-lt"/>
              </a:rPr>
              <a:t>. Bu iş </a:t>
            </a:r>
            <a:r>
              <a:rPr lang="tr-TR" dirty="0" err="1">
                <a:effectLst/>
                <a:latin typeface="+mj-lt"/>
              </a:rPr>
              <a:t>bölümünu</a:t>
            </a:r>
            <a:r>
              <a:rPr lang="tr-TR" dirty="0">
                <a:effectLst/>
                <a:latin typeface="+mj-lt"/>
              </a:rPr>
              <a:t>̈ yaratan en </a:t>
            </a:r>
            <a:r>
              <a:rPr lang="tr-TR" dirty="0" err="1">
                <a:effectLst/>
                <a:latin typeface="+mj-lt"/>
              </a:rPr>
              <a:t>önemli</a:t>
            </a:r>
            <a:r>
              <a:rPr lang="tr-TR" dirty="0">
                <a:effectLst/>
                <a:latin typeface="+mj-lt"/>
              </a:rPr>
              <a:t> nedenlerden biri, kadının </a:t>
            </a:r>
            <a:r>
              <a:rPr lang="tr-TR" dirty="0" err="1">
                <a:effectLst/>
                <a:latin typeface="+mj-lt"/>
              </a:rPr>
              <a:t>doğurganlığı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olmuştur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>
                <a:effectLst/>
                <a:latin typeface="+mj-lt"/>
              </a:rPr>
              <a:t>Kadının, hamile veya </a:t>
            </a:r>
            <a:r>
              <a:rPr lang="tr-TR" dirty="0" err="1">
                <a:effectLst/>
                <a:latin typeface="+mj-lt"/>
              </a:rPr>
              <a:t>bebeğini</a:t>
            </a:r>
            <a:r>
              <a:rPr lang="tr-TR" dirty="0">
                <a:effectLst/>
                <a:latin typeface="+mj-lt"/>
              </a:rPr>
              <a:t> emzirmek zorunda olması, </a:t>
            </a:r>
            <a:r>
              <a:rPr lang="tr-TR" dirty="0" err="1">
                <a:effectLst/>
                <a:latin typeface="+mj-lt"/>
              </a:rPr>
              <a:t>topluluğun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geçim</a:t>
            </a:r>
            <a:r>
              <a:rPr lang="tr-TR" dirty="0">
                <a:effectLst/>
                <a:latin typeface="+mj-lt"/>
              </a:rPr>
              <a:t> kaynaklarından biri olan yiyecek </a:t>
            </a:r>
            <a:r>
              <a:rPr lang="tr-TR" dirty="0" err="1">
                <a:effectLst/>
                <a:latin typeface="+mj-lt"/>
              </a:rPr>
              <a:t>toplayıcılığı</a:t>
            </a:r>
            <a:r>
              <a:rPr lang="tr-TR" dirty="0">
                <a:effectLst/>
                <a:latin typeface="+mj-lt"/>
              </a:rPr>
              <a:t> ile </a:t>
            </a:r>
            <a:r>
              <a:rPr lang="tr-TR" dirty="0" err="1">
                <a:effectLst/>
                <a:latin typeface="+mj-lt"/>
              </a:rPr>
              <a:t>uğraşmasına</a:t>
            </a:r>
            <a:r>
              <a:rPr lang="tr-TR" dirty="0">
                <a:effectLst/>
                <a:latin typeface="+mj-lt"/>
              </a:rPr>
              <a:t> yol </a:t>
            </a:r>
            <a:r>
              <a:rPr lang="tr-TR" dirty="0" err="1">
                <a:effectLst/>
                <a:latin typeface="+mj-lt"/>
              </a:rPr>
              <a:t>açmıştır</a:t>
            </a:r>
            <a:r>
              <a:rPr lang="tr-TR" dirty="0">
                <a:effectLst/>
                <a:latin typeface="+mj-lt"/>
              </a:rPr>
              <a:t> (</a:t>
            </a:r>
            <a:r>
              <a:rPr lang="tr-TR" dirty="0" err="1">
                <a:effectLst/>
                <a:latin typeface="+mj-lt"/>
              </a:rPr>
              <a:t>Kottak</a:t>
            </a:r>
            <a:r>
              <a:rPr lang="tr-TR" dirty="0">
                <a:effectLst/>
                <a:latin typeface="+mj-lt"/>
              </a:rPr>
              <a:t>, 2001: 445). </a:t>
            </a:r>
          </a:p>
          <a:p>
            <a:r>
              <a:rPr lang="tr-TR" dirty="0" err="1">
                <a:effectLst/>
                <a:latin typeface="+mj-lt"/>
              </a:rPr>
              <a:t>Doğanın</a:t>
            </a:r>
            <a:r>
              <a:rPr lang="tr-TR" dirty="0">
                <a:effectLst/>
                <a:latin typeface="+mj-lt"/>
              </a:rPr>
              <a:t> zorlu </a:t>
            </a:r>
            <a:r>
              <a:rPr lang="tr-TR" dirty="0" err="1">
                <a:effectLst/>
                <a:latin typeface="+mj-lt"/>
              </a:rPr>
              <a:t>koşulları</a:t>
            </a:r>
            <a:r>
              <a:rPr lang="tr-TR" dirty="0">
                <a:effectLst/>
                <a:latin typeface="+mj-lt"/>
              </a:rPr>
              <a:t>, avcı ve toplayıcı topluluklarının </a:t>
            </a:r>
            <a:r>
              <a:rPr lang="tr-TR" dirty="0" err="1">
                <a:effectLst/>
                <a:latin typeface="+mj-lt"/>
              </a:rPr>
              <a:t>mücadele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içerisinde</a:t>
            </a:r>
            <a:r>
              <a:rPr lang="tr-TR" dirty="0">
                <a:effectLst/>
                <a:latin typeface="+mj-lt"/>
              </a:rPr>
              <a:t> birlikte </a:t>
            </a:r>
            <a:r>
              <a:rPr lang="tr-TR" dirty="0" err="1">
                <a:effectLst/>
                <a:latin typeface="+mj-lt"/>
              </a:rPr>
              <a:t>çalışmasını</a:t>
            </a:r>
            <a:r>
              <a:rPr lang="tr-TR" dirty="0">
                <a:effectLst/>
                <a:latin typeface="+mj-lt"/>
              </a:rPr>
              <a:t> ve birlikte </a:t>
            </a:r>
            <a:r>
              <a:rPr lang="tr-TR" dirty="0" err="1">
                <a:effectLst/>
                <a:latin typeface="+mj-lt"/>
              </a:rPr>
              <a:t>yaşamasını</a:t>
            </a:r>
            <a:r>
              <a:rPr lang="tr-TR" dirty="0">
                <a:effectLst/>
                <a:latin typeface="+mj-lt"/>
              </a:rPr>
              <a:t> zorunlu </a:t>
            </a:r>
            <a:r>
              <a:rPr lang="tr-TR" dirty="0" err="1">
                <a:effectLst/>
                <a:latin typeface="+mj-lt"/>
              </a:rPr>
              <a:t>kılmıştır</a:t>
            </a:r>
            <a:r>
              <a:rPr lang="tr-TR" dirty="0">
                <a:effectLst/>
                <a:latin typeface="+mj-lt"/>
              </a:rPr>
              <a:t>. Ortak </a:t>
            </a:r>
            <a:r>
              <a:rPr lang="tr-TR" dirty="0" err="1">
                <a:effectLst/>
                <a:latin typeface="+mj-lt"/>
              </a:rPr>
              <a:t>yaşamın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doğal</a:t>
            </a:r>
            <a:r>
              <a:rPr lang="tr-TR" dirty="0">
                <a:effectLst/>
                <a:latin typeface="+mj-lt"/>
              </a:rPr>
              <a:t> bir sonucu olarak ortaya </a:t>
            </a:r>
            <a:r>
              <a:rPr lang="tr-TR" dirty="0" err="1">
                <a:effectLst/>
                <a:latin typeface="+mj-lt"/>
              </a:rPr>
              <a:t>çıkan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ilişki</a:t>
            </a:r>
            <a:r>
              <a:rPr lang="tr-TR" dirty="0">
                <a:effectLst/>
                <a:latin typeface="+mj-lt"/>
              </a:rPr>
              <a:t> yapısı, avcı ve toplayıcı </a:t>
            </a:r>
            <a:r>
              <a:rPr lang="tr-TR" dirty="0" err="1">
                <a:effectLst/>
                <a:latin typeface="+mj-lt"/>
              </a:rPr>
              <a:t>topluluğun</a:t>
            </a:r>
            <a:r>
              <a:rPr lang="tr-TR" dirty="0">
                <a:effectLst/>
                <a:latin typeface="+mj-lt"/>
              </a:rPr>
              <a:t> cinsellik </a:t>
            </a:r>
            <a:r>
              <a:rPr lang="tr-TR" dirty="0" err="1">
                <a:effectLst/>
                <a:latin typeface="+mj-lt"/>
              </a:rPr>
              <a:t>üzerinde</a:t>
            </a:r>
            <a:r>
              <a:rPr lang="tr-TR" dirty="0">
                <a:effectLst/>
                <a:latin typeface="+mj-lt"/>
              </a:rPr>
              <a:t> de </a:t>
            </a:r>
            <a:r>
              <a:rPr lang="tr-TR" dirty="0" err="1">
                <a:effectLst/>
                <a:latin typeface="+mj-lt"/>
              </a:rPr>
              <a:t>biçimlendirici</a:t>
            </a:r>
            <a:r>
              <a:rPr lang="tr-TR" dirty="0">
                <a:effectLst/>
                <a:latin typeface="+mj-lt"/>
              </a:rPr>
              <a:t> etkilerde </a:t>
            </a:r>
            <a:r>
              <a:rPr lang="tr-TR" dirty="0" err="1">
                <a:effectLst/>
                <a:latin typeface="+mj-lt"/>
              </a:rPr>
              <a:t>bulunmuştur</a:t>
            </a:r>
            <a:r>
              <a:rPr lang="tr-TR" dirty="0">
                <a:effectLst/>
                <a:latin typeface="+mj-lt"/>
              </a:rPr>
              <a:t> (TİB, 2006: 19).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F9FDD2CF-DFC3-8AD7-0D78-E9D33246E4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2072" y="0"/>
            <a:ext cx="2476500" cy="328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501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6B1690-BAD5-DD35-D88C-28DCF3089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24ED92-AEC8-147F-F1CC-32D0F6F09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853754"/>
            <a:ext cx="9803176" cy="3996061"/>
          </a:xfrm>
        </p:spPr>
        <p:txBody>
          <a:bodyPr>
            <a:normAutofit/>
          </a:bodyPr>
          <a:lstStyle/>
          <a:p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İlkel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toplumlarda, tarım tekniklerinin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gelişmesi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hayvanların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evcilleştirilmesi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ve madenlerin bulunması o zamana kadar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görülmemis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̧ bir zenginlik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kaynağı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yaratmıs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̧, toplumlar insanlık tarihinde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tükettiklerinden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fazlasını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üretmeye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başlamıştır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Erkekler,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araçlarının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gelişime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katkıda bulunacak aletlerin yapımı ile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uğraşırken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kadınlar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üretimde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değeri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olmayan ev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eşyalarının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yapımıyla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uğraşmışlardır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Bunun sonucunda kadınlar ve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yaşlılar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toplumun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güçsüz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kesimi kabul edilerek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sürecinden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dışlanmışlardır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mülkiyetin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çıkmasıyla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birlikte alet yapan er- kekler, yaptıkları aletlerin sahibi de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olmuşlardır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gelişmelerin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sonucu olarak kadın, toplum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içindeki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yerini ve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saygınlığını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zamanla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yitirmiştir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80598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4D0646-69F1-EADF-41C0-B6A1FA8ED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AB3D65-3058-A2CC-C1E3-712D37935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2820" y="1014762"/>
            <a:ext cx="9962034" cy="4893670"/>
          </a:xfrm>
        </p:spPr>
        <p:txBody>
          <a:bodyPr/>
          <a:lstStyle/>
          <a:p>
            <a:r>
              <a:rPr lang="tr-TR" dirty="0">
                <a:effectLst/>
                <a:latin typeface="+mj-lt"/>
              </a:rPr>
              <a:t>Kadınlar, </a:t>
            </a:r>
            <a:r>
              <a:rPr lang="tr-TR" dirty="0" err="1">
                <a:effectLst/>
                <a:latin typeface="+mj-lt"/>
              </a:rPr>
              <a:t>anaerkillik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döneminde</a:t>
            </a:r>
            <a:r>
              <a:rPr lang="tr-TR" dirty="0">
                <a:effectLst/>
                <a:latin typeface="+mj-lt"/>
              </a:rPr>
              <a:t> sahip oldukları </a:t>
            </a:r>
            <a:r>
              <a:rPr lang="tr-TR" dirty="0" err="1">
                <a:effectLst/>
                <a:latin typeface="+mj-lt"/>
              </a:rPr>
              <a:t>güçlerini</a:t>
            </a:r>
            <a:r>
              <a:rPr lang="tr-TR" dirty="0">
                <a:effectLst/>
                <a:latin typeface="+mj-lt"/>
              </a:rPr>
              <a:t> yitirmeye </a:t>
            </a:r>
            <a:r>
              <a:rPr lang="tr-TR" dirty="0" err="1">
                <a:effectLst/>
                <a:latin typeface="+mj-lt"/>
              </a:rPr>
              <a:t>başlamışlar</a:t>
            </a:r>
            <a:r>
              <a:rPr lang="tr-TR" dirty="0">
                <a:effectLst/>
                <a:latin typeface="+mj-lt"/>
              </a:rPr>
              <a:t>, </a:t>
            </a:r>
            <a:r>
              <a:rPr lang="tr-TR" dirty="0" err="1">
                <a:effectLst/>
                <a:latin typeface="+mj-lt"/>
              </a:rPr>
              <a:t>böylece</a:t>
            </a:r>
            <a:r>
              <a:rPr lang="tr-TR" dirty="0">
                <a:effectLst/>
                <a:latin typeface="+mj-lt"/>
              </a:rPr>
              <a:t> erkeklerin, kadınların </a:t>
            </a:r>
            <a:r>
              <a:rPr lang="tr-TR" dirty="0" err="1">
                <a:effectLst/>
                <a:latin typeface="+mj-lt"/>
              </a:rPr>
              <a:t>üretici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gücünu</a:t>
            </a:r>
            <a:r>
              <a:rPr lang="tr-TR" dirty="0">
                <a:effectLst/>
                <a:latin typeface="+mj-lt"/>
              </a:rPr>
              <a:t>̈ kontrol etmeye </a:t>
            </a:r>
            <a:r>
              <a:rPr lang="tr-TR" dirty="0" err="1">
                <a:effectLst/>
                <a:latin typeface="+mj-lt"/>
              </a:rPr>
              <a:t>başladıkları</a:t>
            </a:r>
            <a:r>
              <a:rPr lang="tr-TR" dirty="0">
                <a:effectLst/>
                <a:latin typeface="+mj-lt"/>
              </a:rPr>
              <a:t> ataerkillik sistemi </a:t>
            </a:r>
            <a:r>
              <a:rPr lang="tr-TR" dirty="0" err="1">
                <a:effectLst/>
                <a:latin typeface="+mj-lt"/>
              </a:rPr>
              <a:t>yükselmeye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başlamıştır</a:t>
            </a:r>
            <a:r>
              <a:rPr lang="tr-TR" dirty="0">
                <a:effectLst/>
                <a:latin typeface="+mj-lt"/>
              </a:rPr>
              <a:t> (Marshall, 1999: 22). </a:t>
            </a:r>
          </a:p>
          <a:p>
            <a:r>
              <a:rPr lang="tr-TR" dirty="0" err="1">
                <a:effectLst/>
                <a:latin typeface="+mj-lt"/>
              </a:rPr>
              <a:t>Anaerkillik</a:t>
            </a:r>
            <a:r>
              <a:rPr lang="tr-TR" dirty="0">
                <a:effectLst/>
                <a:latin typeface="+mj-lt"/>
              </a:rPr>
              <a:t> tarihe </a:t>
            </a:r>
            <a:r>
              <a:rPr lang="tr-TR" dirty="0" err="1">
                <a:effectLst/>
                <a:latin typeface="+mj-lt"/>
              </a:rPr>
              <a:t>karışarak</a:t>
            </a:r>
            <a:r>
              <a:rPr lang="tr-TR" dirty="0">
                <a:effectLst/>
                <a:latin typeface="+mj-lt"/>
              </a:rPr>
              <a:t> yerini tarım toplumuna ve ataerkil ailelere </a:t>
            </a:r>
            <a:r>
              <a:rPr lang="tr-TR" dirty="0" err="1">
                <a:effectLst/>
                <a:latin typeface="+mj-lt"/>
              </a:rPr>
              <a:t>bırakmıştır</a:t>
            </a:r>
            <a:r>
              <a:rPr lang="tr-TR" dirty="0">
                <a:effectLst/>
                <a:latin typeface="+mj-lt"/>
              </a:rPr>
              <a:t> (Adak, 2012: 24).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8A8088CF-02C0-B42E-D6A2-9AAAE019DD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8404" y="3902927"/>
            <a:ext cx="3810000" cy="2955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9957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230B14-5E9D-4133-66AD-B1E70468C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Tarım toplumunda aile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109E08-4A5B-67FC-A977-58CAF8350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853754"/>
            <a:ext cx="9944146" cy="4199727"/>
          </a:xfrm>
        </p:spPr>
        <p:txBody>
          <a:bodyPr>
            <a:normAutofit/>
          </a:bodyPr>
          <a:lstStyle/>
          <a:p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araçlarının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gelişmesiyle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birlikte,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başlıca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emek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gücu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erkekler tarafından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sağlanmıştır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Emek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gücüne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duyulan ihtiyacın artması, ilkel toplumun kalıntıları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üzerine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köleci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ve ataerkil toplum yapısının kurulmasına neden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araçlarına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servete ve siyasi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güce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sahip olan egemen sınıfın erkekleri, serveti korumak ve soyun devamını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sağlayabilmek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yasalar ile aile ve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evliliği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düzenlemeye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başlamıştır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 durum da, ataerkil sistemin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pekişti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rilmesine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yol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açan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tek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eşli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evliliği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çıkarmıştır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Tek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eşli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evlilikler, ev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işleri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çocuk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bakımından sorumlu tutulan kadınlara dayatılan zorunluluk olarak ortaya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çıkmıştır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Bu durum,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erkeğin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kadınlarla birlikte olmasına sınırlandırmalar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getirmemiştir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Erkek, ev hizmetleriyle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uğraşan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cariyeler ve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köle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kadınlarla birlikte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eşli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yaşam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sürmüştür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(TİB, 2006: 27).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16807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4F3DB9B-0E9D-90AB-6D80-7CAA017F8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9992D0-303C-A70A-AF29-1A25F3FAA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015732"/>
            <a:ext cx="10225213" cy="4037749"/>
          </a:xfrm>
        </p:spPr>
        <p:txBody>
          <a:bodyPr/>
          <a:lstStyle/>
          <a:p>
            <a:r>
              <a:rPr lang="tr-TR" dirty="0">
                <a:effectLst/>
                <a:latin typeface="+mj-lt"/>
              </a:rPr>
              <a:t>Evlilik </a:t>
            </a:r>
            <a:r>
              <a:rPr lang="tr-TR" dirty="0" err="1">
                <a:effectLst/>
                <a:latin typeface="+mj-lt"/>
              </a:rPr>
              <a:t>biçimlerinde</a:t>
            </a:r>
            <a:r>
              <a:rPr lang="tr-TR" dirty="0">
                <a:effectLst/>
                <a:latin typeface="+mj-lt"/>
              </a:rPr>
              <a:t>, sınıflar arasında; anne, baba ve </a:t>
            </a:r>
            <a:r>
              <a:rPr lang="tr-TR" dirty="0" err="1">
                <a:effectLst/>
                <a:latin typeface="+mj-lt"/>
              </a:rPr>
              <a:t>çocuklar</a:t>
            </a:r>
            <a:r>
              <a:rPr lang="tr-TR" dirty="0">
                <a:effectLst/>
                <a:latin typeface="+mj-lt"/>
              </a:rPr>
              <a:t> arasında kurulan </a:t>
            </a:r>
            <a:r>
              <a:rPr lang="tr-TR" dirty="0" err="1">
                <a:effectLst/>
                <a:latin typeface="+mj-lt"/>
              </a:rPr>
              <a:t>ilişkilerde</a:t>
            </a:r>
            <a:r>
              <a:rPr lang="tr-TR" dirty="0">
                <a:effectLst/>
                <a:latin typeface="+mj-lt"/>
              </a:rPr>
              <a:t> benzerlikler </a:t>
            </a:r>
            <a:r>
              <a:rPr lang="tr-TR" dirty="0" err="1">
                <a:effectLst/>
                <a:latin typeface="+mj-lt"/>
              </a:rPr>
              <a:t>görülmektedir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>
                <a:effectLst/>
                <a:latin typeface="+mj-lt"/>
              </a:rPr>
              <a:t>Aileler, </a:t>
            </a:r>
            <a:r>
              <a:rPr lang="tr-TR" dirty="0" err="1">
                <a:effectLst/>
                <a:latin typeface="+mj-lt"/>
              </a:rPr>
              <a:t>çocuklarını</a:t>
            </a:r>
            <a:r>
              <a:rPr lang="tr-TR" dirty="0">
                <a:effectLst/>
                <a:latin typeface="+mj-lt"/>
              </a:rPr>
              <a:t> gelenek ve </a:t>
            </a:r>
            <a:r>
              <a:rPr lang="tr-TR" dirty="0" err="1">
                <a:effectLst/>
                <a:latin typeface="+mj-lt"/>
              </a:rPr>
              <a:t>göreneklere</a:t>
            </a:r>
            <a:r>
              <a:rPr lang="tr-TR" dirty="0">
                <a:effectLst/>
                <a:latin typeface="+mj-lt"/>
              </a:rPr>
              <a:t> uygun bir </a:t>
            </a:r>
            <a:r>
              <a:rPr lang="tr-TR" dirty="0" err="1">
                <a:effectLst/>
                <a:latin typeface="+mj-lt"/>
              </a:rPr>
              <a:t>şekilde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yetiştirmeye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çalışmışlardır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>
                <a:effectLst/>
                <a:latin typeface="+mj-lt"/>
              </a:rPr>
              <a:t>Soylu ailelerde, “</a:t>
            </a:r>
            <a:r>
              <a:rPr lang="tr-TR" dirty="0" err="1">
                <a:effectLst/>
                <a:latin typeface="+mj-lt"/>
              </a:rPr>
              <a:t>çocuk</a:t>
            </a:r>
            <a:r>
              <a:rPr lang="tr-TR" dirty="0">
                <a:effectLst/>
                <a:latin typeface="+mj-lt"/>
              </a:rPr>
              <a:t> bakımının aristokrat bir kadının asaletine </a:t>
            </a:r>
            <a:r>
              <a:rPr lang="tr-TR" dirty="0" err="1">
                <a:effectLst/>
                <a:latin typeface="+mj-lt"/>
              </a:rPr>
              <a:t>yakışmadığı</a:t>
            </a:r>
            <a:r>
              <a:rPr lang="tr-TR" dirty="0">
                <a:effectLst/>
                <a:latin typeface="+mj-lt"/>
              </a:rPr>
              <a:t>” </a:t>
            </a:r>
            <a:r>
              <a:rPr lang="tr-TR" dirty="0" err="1">
                <a:effectLst/>
                <a:latin typeface="+mj-lt"/>
              </a:rPr>
              <a:t>düşüncesinden</a:t>
            </a:r>
            <a:r>
              <a:rPr lang="tr-TR" dirty="0">
                <a:effectLst/>
                <a:latin typeface="+mj-lt"/>
              </a:rPr>
              <a:t> hareketle, </a:t>
            </a:r>
            <a:r>
              <a:rPr lang="tr-TR" dirty="0" err="1">
                <a:effectLst/>
                <a:latin typeface="+mj-lt"/>
              </a:rPr>
              <a:t>çocuklar</a:t>
            </a:r>
            <a:r>
              <a:rPr lang="tr-TR" dirty="0">
                <a:effectLst/>
                <a:latin typeface="+mj-lt"/>
              </a:rPr>
              <a:t>, </a:t>
            </a:r>
            <a:r>
              <a:rPr lang="tr-TR" dirty="0" err="1">
                <a:effectLst/>
                <a:latin typeface="+mj-lt"/>
              </a:rPr>
              <a:t>doğdukları</a:t>
            </a:r>
            <a:r>
              <a:rPr lang="tr-TR" dirty="0">
                <a:effectLst/>
                <a:latin typeface="+mj-lt"/>
              </a:rPr>
              <a:t> andan itibaren dadıların ve </a:t>
            </a:r>
            <a:r>
              <a:rPr lang="tr-TR" dirty="0" err="1">
                <a:effectLst/>
                <a:latin typeface="+mj-lt"/>
              </a:rPr>
              <a:t>hizmetçilerin</a:t>
            </a:r>
            <a:r>
              <a:rPr lang="tr-TR" dirty="0">
                <a:effectLst/>
                <a:latin typeface="+mj-lt"/>
              </a:rPr>
              <a:t> elinde </a:t>
            </a:r>
            <a:r>
              <a:rPr lang="tr-TR" dirty="0" err="1">
                <a:effectLst/>
                <a:latin typeface="+mj-lt"/>
              </a:rPr>
              <a:t>büyümüştür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 err="1">
                <a:effectLst/>
                <a:latin typeface="+mj-lt"/>
              </a:rPr>
              <a:t>Böylece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çocuklar</a:t>
            </a:r>
            <a:r>
              <a:rPr lang="tr-TR" dirty="0">
                <a:effectLst/>
                <a:latin typeface="+mj-lt"/>
              </a:rPr>
              <a:t>, ilk duygusal </a:t>
            </a:r>
            <a:r>
              <a:rPr lang="tr-TR" dirty="0" err="1">
                <a:effectLst/>
                <a:latin typeface="+mj-lt"/>
              </a:rPr>
              <a:t>bağlılıkla</a:t>
            </a:r>
            <a:r>
              <a:rPr lang="tr-TR" dirty="0">
                <a:effectLst/>
                <a:latin typeface="+mj-lt"/>
              </a:rPr>
              <a:t>- </a:t>
            </a:r>
            <a:r>
              <a:rPr lang="tr-TR" dirty="0" err="1">
                <a:effectLst/>
                <a:latin typeface="+mj-lt"/>
              </a:rPr>
              <a:t>rını</a:t>
            </a:r>
            <a:r>
              <a:rPr lang="tr-TR" dirty="0">
                <a:effectLst/>
                <a:latin typeface="+mj-lt"/>
              </a:rPr>
              <a:t> aile </a:t>
            </a:r>
            <a:r>
              <a:rPr lang="tr-TR" dirty="0" err="1">
                <a:effectLst/>
                <a:latin typeface="+mj-lt"/>
              </a:rPr>
              <a:t>dışındaki</a:t>
            </a:r>
            <a:r>
              <a:rPr lang="tr-TR" dirty="0">
                <a:effectLst/>
                <a:latin typeface="+mj-lt"/>
              </a:rPr>
              <a:t> bireylerle </a:t>
            </a:r>
            <a:r>
              <a:rPr lang="tr-TR" dirty="0" err="1">
                <a:effectLst/>
                <a:latin typeface="+mj-lt"/>
              </a:rPr>
              <a:t>kurmuşlardır</a:t>
            </a:r>
            <a:r>
              <a:rPr lang="tr-TR" dirty="0">
                <a:effectLst/>
                <a:latin typeface="+mj-lt"/>
              </a:rPr>
              <a:t> (Poster, 1989: 210).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09965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BE1435-BD66-766E-D9BA-AD9C73E97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CE9028-872E-23EF-9A08-6E3910DC8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8720" y="950976"/>
            <a:ext cx="6560232" cy="5669280"/>
          </a:xfrm>
        </p:spPr>
        <p:txBody>
          <a:bodyPr/>
          <a:lstStyle/>
          <a:p>
            <a:r>
              <a:rPr lang="tr-TR" dirty="0">
                <a:effectLst/>
                <a:latin typeface="+mj-lt"/>
              </a:rPr>
              <a:t>Feodal toplumun </a:t>
            </a:r>
            <a:r>
              <a:rPr lang="tr-TR" dirty="0" err="1">
                <a:effectLst/>
                <a:latin typeface="+mj-lt"/>
              </a:rPr>
              <a:t>gelişme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aşamasında</a:t>
            </a:r>
            <a:r>
              <a:rPr lang="tr-TR" dirty="0">
                <a:effectLst/>
                <a:latin typeface="+mj-lt"/>
              </a:rPr>
              <a:t>, </a:t>
            </a:r>
            <a:r>
              <a:rPr lang="tr-TR" dirty="0" err="1">
                <a:effectLst/>
                <a:latin typeface="+mj-lt"/>
              </a:rPr>
              <a:t>yün</a:t>
            </a:r>
            <a:r>
              <a:rPr lang="tr-TR" dirty="0">
                <a:effectLst/>
                <a:latin typeface="+mj-lt"/>
              </a:rPr>
              <a:t> sanayisindeki </a:t>
            </a:r>
            <a:r>
              <a:rPr lang="tr-TR" dirty="0" err="1">
                <a:effectLst/>
                <a:latin typeface="+mj-lt"/>
              </a:rPr>
              <a:t>gelişmelere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bağlı</a:t>
            </a:r>
            <a:r>
              <a:rPr lang="tr-TR" dirty="0">
                <a:effectLst/>
                <a:latin typeface="+mj-lt"/>
              </a:rPr>
              <a:t> olarak burjuva ve </a:t>
            </a:r>
            <a:r>
              <a:rPr lang="tr-TR" dirty="0" err="1">
                <a:effectLst/>
                <a:latin typeface="+mj-lt"/>
              </a:rPr>
              <a:t>köylu</a:t>
            </a:r>
            <a:r>
              <a:rPr lang="tr-TR" dirty="0">
                <a:effectLst/>
                <a:latin typeface="+mj-lt"/>
              </a:rPr>
              <a:t>̈ ailesine ek olarak esnaf ve </a:t>
            </a:r>
            <a:r>
              <a:rPr lang="tr-TR" dirty="0" err="1">
                <a:effectLst/>
                <a:latin typeface="+mj-lt"/>
              </a:rPr>
              <a:t>zanaatkâr</a:t>
            </a:r>
            <a:r>
              <a:rPr lang="tr-TR" dirty="0">
                <a:effectLst/>
                <a:latin typeface="+mj-lt"/>
              </a:rPr>
              <a:t> aileleri de ortaya </a:t>
            </a:r>
            <a:r>
              <a:rPr lang="tr-TR" dirty="0" err="1">
                <a:effectLst/>
                <a:latin typeface="+mj-lt"/>
              </a:rPr>
              <a:t>çıkmıştır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 err="1">
                <a:effectLst/>
                <a:latin typeface="+mj-lt"/>
              </a:rPr>
              <a:t>Köylu</a:t>
            </a:r>
            <a:r>
              <a:rPr lang="tr-TR" dirty="0">
                <a:effectLst/>
                <a:latin typeface="+mj-lt"/>
              </a:rPr>
              <a:t>̈ ailesi gibi yarı </a:t>
            </a:r>
            <a:r>
              <a:rPr lang="tr-TR" dirty="0" err="1">
                <a:effectLst/>
                <a:latin typeface="+mj-lt"/>
              </a:rPr>
              <a:t>köylu</a:t>
            </a:r>
            <a:r>
              <a:rPr lang="tr-TR" dirty="0">
                <a:effectLst/>
                <a:latin typeface="+mj-lt"/>
              </a:rPr>
              <a:t>̈ ve yarı </a:t>
            </a:r>
            <a:r>
              <a:rPr lang="tr-TR" dirty="0" err="1">
                <a:effectLst/>
                <a:latin typeface="+mj-lt"/>
              </a:rPr>
              <a:t>zanaatkâr</a:t>
            </a:r>
            <a:r>
              <a:rPr lang="tr-TR" dirty="0">
                <a:effectLst/>
                <a:latin typeface="+mj-lt"/>
              </a:rPr>
              <a:t> olan bu aileler, ekonomik bir birim olma </a:t>
            </a:r>
            <a:r>
              <a:rPr lang="tr-TR" dirty="0" err="1">
                <a:effectLst/>
                <a:latin typeface="+mj-lt"/>
              </a:rPr>
              <a:t>özelliğini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taşımışlardır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>
                <a:effectLst/>
                <a:latin typeface="+mj-lt"/>
              </a:rPr>
              <a:t>Ailenin </a:t>
            </a:r>
            <a:r>
              <a:rPr lang="tr-TR" dirty="0" err="1">
                <a:effectLst/>
                <a:latin typeface="+mj-lt"/>
              </a:rPr>
              <a:t>geçimini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sağlamaya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yönelik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çabalar</a:t>
            </a:r>
            <a:r>
              <a:rPr lang="tr-TR" dirty="0">
                <a:effectLst/>
                <a:latin typeface="+mj-lt"/>
              </a:rPr>
              <a:t>, ailenin </a:t>
            </a:r>
            <a:r>
              <a:rPr lang="tr-TR" dirty="0" err="1">
                <a:effectLst/>
                <a:latin typeface="+mj-lt"/>
              </a:rPr>
              <a:t>içinde</a:t>
            </a:r>
            <a:r>
              <a:rPr lang="tr-TR" dirty="0">
                <a:effectLst/>
                <a:latin typeface="+mj-lt"/>
              </a:rPr>
              <a:t> yer </a:t>
            </a:r>
            <a:r>
              <a:rPr lang="tr-TR" dirty="0" err="1">
                <a:effectLst/>
                <a:latin typeface="+mj-lt"/>
              </a:rPr>
              <a:t>aldığı</a:t>
            </a:r>
            <a:r>
              <a:rPr lang="tr-TR" dirty="0">
                <a:effectLst/>
                <a:latin typeface="+mj-lt"/>
              </a:rPr>
              <a:t> toplumsal ve ekonomik dinamiklerin </a:t>
            </a:r>
            <a:r>
              <a:rPr lang="tr-TR" dirty="0" err="1">
                <a:effectLst/>
                <a:latin typeface="+mj-lt"/>
              </a:rPr>
              <a:t>etkileşimiyle</a:t>
            </a:r>
            <a:r>
              <a:rPr lang="tr-TR" dirty="0">
                <a:effectLst/>
                <a:latin typeface="+mj-lt"/>
              </a:rPr>
              <a:t> birlikte yeni yapılanmalara </a:t>
            </a:r>
            <a:r>
              <a:rPr lang="tr-TR" dirty="0" err="1">
                <a:effectLst/>
                <a:latin typeface="+mj-lt"/>
              </a:rPr>
              <a:t>doğru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evrilmiştir</a:t>
            </a:r>
            <a:r>
              <a:rPr lang="tr-TR" dirty="0">
                <a:effectLst/>
                <a:latin typeface="+mj-lt"/>
              </a:rPr>
              <a:t> (Adak, 2012: 24).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08BF6BE1-1720-CD69-0F8A-0D82ADC058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47392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9036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A6B6C6E-92F1-B957-1F0B-375E0D6FA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Sanayi toplumunda aile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49C2F7-19FE-75F6-E5CB-C88C022979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7891" y="2015732"/>
            <a:ext cx="10178323" cy="3450613"/>
          </a:xfrm>
        </p:spPr>
        <p:txBody>
          <a:bodyPr/>
          <a:lstStyle/>
          <a:p>
            <a:r>
              <a:rPr lang="tr-TR" dirty="0" err="1">
                <a:effectLst/>
                <a:latin typeface="+mj-lt"/>
              </a:rPr>
              <a:t>Coğrafi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keşifler</a:t>
            </a:r>
            <a:r>
              <a:rPr lang="tr-TR" dirty="0">
                <a:effectLst/>
                <a:latin typeface="+mj-lt"/>
              </a:rPr>
              <a:t> ile </a:t>
            </a:r>
            <a:r>
              <a:rPr lang="tr-TR" dirty="0" err="1">
                <a:effectLst/>
                <a:latin typeface="+mj-lt"/>
              </a:rPr>
              <a:t>keşfedilen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ülkelerdeki</a:t>
            </a:r>
            <a:r>
              <a:rPr lang="tr-TR" dirty="0">
                <a:effectLst/>
                <a:latin typeface="+mj-lt"/>
              </a:rPr>
              <a:t> yer altı zenginliklerinin Avrupa </a:t>
            </a:r>
            <a:r>
              <a:rPr lang="tr-TR" dirty="0" err="1">
                <a:effectLst/>
                <a:latin typeface="+mj-lt"/>
              </a:rPr>
              <a:t>ülkelerine</a:t>
            </a:r>
            <a:r>
              <a:rPr lang="tr-TR" dirty="0">
                <a:effectLst/>
                <a:latin typeface="+mj-lt"/>
              </a:rPr>
              <a:t> aktarılması, sermaye birikiminin tarımdan ticarete kaymasına neden </a:t>
            </a:r>
            <a:r>
              <a:rPr lang="tr-TR" dirty="0" err="1">
                <a:effectLst/>
                <a:latin typeface="+mj-lt"/>
              </a:rPr>
              <a:t>olmuştur</a:t>
            </a:r>
            <a:r>
              <a:rPr lang="tr-TR" dirty="0">
                <a:effectLst/>
                <a:latin typeface="+mj-lt"/>
              </a:rPr>
              <a:t> (TİB, 2006: 38). </a:t>
            </a:r>
          </a:p>
          <a:p>
            <a:r>
              <a:rPr lang="tr-TR" dirty="0" err="1">
                <a:effectLst/>
                <a:latin typeface="+mj-lt"/>
              </a:rPr>
              <a:t>Böylece</a:t>
            </a:r>
            <a:r>
              <a:rPr lang="tr-TR" dirty="0">
                <a:effectLst/>
                <a:latin typeface="+mj-lt"/>
              </a:rPr>
              <a:t>, feodal </a:t>
            </a:r>
            <a:r>
              <a:rPr lang="tr-TR" dirty="0" err="1">
                <a:effectLst/>
                <a:latin typeface="+mj-lt"/>
              </a:rPr>
              <a:t>üretim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biçiminin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çözülme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süreci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başlamıs</a:t>
            </a:r>
            <a:r>
              <a:rPr lang="tr-TR" dirty="0">
                <a:effectLst/>
                <a:latin typeface="+mj-lt"/>
              </a:rPr>
              <a:t>̧, 19. </a:t>
            </a:r>
            <a:r>
              <a:rPr lang="tr-TR" dirty="0" err="1">
                <a:effectLst/>
                <a:latin typeface="+mj-lt"/>
              </a:rPr>
              <a:t>yüzyıldaki</a:t>
            </a:r>
            <a:r>
              <a:rPr lang="tr-TR" dirty="0">
                <a:effectLst/>
                <a:latin typeface="+mj-lt"/>
              </a:rPr>
              <a:t> sanayi devrimiyle birlikte yerini kapitalist </a:t>
            </a:r>
            <a:r>
              <a:rPr lang="tr-TR" dirty="0" err="1">
                <a:effectLst/>
                <a:latin typeface="+mj-lt"/>
              </a:rPr>
              <a:t>üretim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biçimine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bırakmıştır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>
                <a:effectLst/>
                <a:latin typeface="+mj-lt"/>
              </a:rPr>
              <a:t>Kapitalist toplum yapısında fabrika en </a:t>
            </a:r>
            <a:r>
              <a:rPr lang="tr-TR" dirty="0" err="1">
                <a:effectLst/>
                <a:latin typeface="+mj-lt"/>
              </a:rPr>
              <a:t>önemli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üretim</a:t>
            </a:r>
            <a:r>
              <a:rPr lang="tr-TR" dirty="0">
                <a:effectLst/>
                <a:latin typeface="+mj-lt"/>
              </a:rPr>
              <a:t> aracıdır. Bu durum, yeni </a:t>
            </a:r>
            <a:r>
              <a:rPr lang="tr-TR" dirty="0" err="1">
                <a:effectLst/>
                <a:latin typeface="+mj-lt"/>
              </a:rPr>
              <a:t>üretim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araçlarına</a:t>
            </a:r>
            <a:r>
              <a:rPr lang="tr-TR" dirty="0">
                <a:effectLst/>
                <a:latin typeface="+mj-lt"/>
              </a:rPr>
              <a:t> sahip olan kapitalist sınıf ile </a:t>
            </a:r>
            <a:r>
              <a:rPr lang="tr-TR" dirty="0" err="1">
                <a:effectLst/>
                <a:latin typeface="+mj-lt"/>
              </a:rPr>
              <a:t>geçimini</a:t>
            </a:r>
            <a:r>
              <a:rPr lang="tr-TR" dirty="0">
                <a:effectLst/>
                <a:latin typeface="+mj-lt"/>
              </a:rPr>
              <a:t> onlara emek </a:t>
            </a:r>
            <a:r>
              <a:rPr lang="tr-TR" dirty="0" err="1">
                <a:effectLst/>
                <a:latin typeface="+mj-lt"/>
              </a:rPr>
              <a:t>güçlerini</a:t>
            </a:r>
            <a:r>
              <a:rPr lang="tr-TR" dirty="0">
                <a:effectLst/>
                <a:latin typeface="+mj-lt"/>
              </a:rPr>
              <a:t> satarak </a:t>
            </a:r>
            <a:r>
              <a:rPr lang="tr-TR" dirty="0" err="1">
                <a:effectLst/>
                <a:latin typeface="+mj-lt"/>
              </a:rPr>
              <a:t>sağlayan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işçi</a:t>
            </a:r>
            <a:r>
              <a:rPr lang="tr-TR" dirty="0">
                <a:effectLst/>
                <a:latin typeface="+mj-lt"/>
              </a:rPr>
              <a:t> sınıfının ortaya </a:t>
            </a:r>
            <a:r>
              <a:rPr lang="tr-TR" dirty="0" err="1">
                <a:effectLst/>
                <a:latin typeface="+mj-lt"/>
              </a:rPr>
              <a:t>çıkmasına</a:t>
            </a:r>
            <a:r>
              <a:rPr lang="tr-TR" dirty="0">
                <a:effectLst/>
                <a:latin typeface="+mj-lt"/>
              </a:rPr>
              <a:t> neden ol- </a:t>
            </a:r>
            <a:r>
              <a:rPr lang="tr-TR" dirty="0" err="1">
                <a:effectLst/>
                <a:latin typeface="+mj-lt"/>
              </a:rPr>
              <a:t>muştur</a:t>
            </a:r>
            <a:r>
              <a:rPr lang="tr-TR" dirty="0">
                <a:effectLst/>
                <a:latin typeface="+mj-lt"/>
              </a:rPr>
              <a:t> (</a:t>
            </a:r>
            <a:r>
              <a:rPr lang="tr-TR" dirty="0" err="1">
                <a:effectLst/>
                <a:latin typeface="+mj-lt"/>
              </a:rPr>
              <a:t>Burns</a:t>
            </a:r>
            <a:r>
              <a:rPr lang="tr-TR" dirty="0">
                <a:effectLst/>
                <a:latin typeface="+mj-lt"/>
              </a:rPr>
              <a:t>, 2009: 30).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68013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3CD418-0FA0-CA0E-C4AA-318ABA939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B32AC5-D269-0FF5-554F-4D9556D60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0449" y="2015732"/>
            <a:ext cx="9534292" cy="3450613"/>
          </a:xfrm>
        </p:spPr>
        <p:txBody>
          <a:bodyPr/>
          <a:lstStyle/>
          <a:p>
            <a:r>
              <a:rPr lang="tr-TR" dirty="0" err="1">
                <a:effectLst/>
                <a:latin typeface="+mj-lt"/>
              </a:rPr>
              <a:t>Üretim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biçimlerinde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yaşanan</a:t>
            </a:r>
            <a:r>
              <a:rPr lang="tr-TR" dirty="0">
                <a:effectLst/>
                <a:latin typeface="+mj-lt"/>
              </a:rPr>
              <a:t> bu </a:t>
            </a:r>
            <a:r>
              <a:rPr lang="tr-TR" dirty="0" err="1">
                <a:effectLst/>
                <a:latin typeface="+mj-lt"/>
              </a:rPr>
              <a:t>değişmeler</a:t>
            </a:r>
            <a:r>
              <a:rPr lang="tr-TR" dirty="0">
                <a:effectLst/>
                <a:latin typeface="+mj-lt"/>
              </a:rPr>
              <a:t>, aile yapısını da </a:t>
            </a:r>
            <a:r>
              <a:rPr lang="tr-TR" dirty="0" err="1">
                <a:effectLst/>
                <a:latin typeface="+mj-lt"/>
              </a:rPr>
              <a:t>etkilemiştir</a:t>
            </a:r>
            <a:r>
              <a:rPr lang="tr-TR" dirty="0">
                <a:effectLst/>
                <a:latin typeface="+mj-lt"/>
              </a:rPr>
              <a:t>. Feodal </a:t>
            </a:r>
            <a:r>
              <a:rPr lang="tr-TR" dirty="0" err="1">
                <a:effectLst/>
                <a:latin typeface="+mj-lt"/>
              </a:rPr>
              <a:t>dönemde</a:t>
            </a:r>
            <a:r>
              <a:rPr lang="tr-TR" dirty="0">
                <a:effectLst/>
                <a:latin typeface="+mj-lt"/>
              </a:rPr>
              <a:t> ekonomik </a:t>
            </a:r>
            <a:r>
              <a:rPr lang="tr-TR" dirty="0" err="1">
                <a:effectLst/>
                <a:latin typeface="+mj-lt"/>
              </a:rPr>
              <a:t>üretimi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gerçekleştiren</a:t>
            </a:r>
            <a:r>
              <a:rPr lang="tr-TR" dirty="0">
                <a:effectLst/>
                <a:latin typeface="+mj-lt"/>
              </a:rPr>
              <a:t> en </a:t>
            </a:r>
            <a:r>
              <a:rPr lang="tr-TR" dirty="0" err="1">
                <a:effectLst/>
                <a:latin typeface="+mj-lt"/>
              </a:rPr>
              <a:t>küçük</a:t>
            </a:r>
            <a:r>
              <a:rPr lang="tr-TR" dirty="0">
                <a:effectLst/>
                <a:latin typeface="+mj-lt"/>
              </a:rPr>
              <a:t> birim olarak kabul edilen aile, yerini sanayi toplumlarında </a:t>
            </a:r>
            <a:r>
              <a:rPr lang="tr-TR" dirty="0" err="1">
                <a:effectLst/>
                <a:latin typeface="+mj-lt"/>
              </a:rPr>
              <a:t>çekirdek</a:t>
            </a:r>
            <a:r>
              <a:rPr lang="tr-TR" dirty="0">
                <a:effectLst/>
                <a:latin typeface="+mj-lt"/>
              </a:rPr>
              <a:t> aileye </a:t>
            </a:r>
            <a:r>
              <a:rPr lang="tr-TR" dirty="0" err="1">
                <a:effectLst/>
                <a:latin typeface="+mj-lt"/>
              </a:rPr>
              <a:t>bırakmıştır</a:t>
            </a:r>
            <a:r>
              <a:rPr lang="tr-TR" dirty="0">
                <a:effectLst/>
                <a:latin typeface="+mj-lt"/>
              </a:rPr>
              <a:t>. </a:t>
            </a:r>
            <a:endParaRPr lang="tr-TR" dirty="0">
              <a:latin typeface="+mj-lt"/>
            </a:endParaRPr>
          </a:p>
          <a:p>
            <a:r>
              <a:rPr lang="tr-TR" dirty="0" err="1">
                <a:effectLst/>
                <a:latin typeface="+mj-lt"/>
              </a:rPr>
              <a:t>Çekirdek</a:t>
            </a:r>
            <a:r>
              <a:rPr lang="tr-TR" dirty="0">
                <a:effectLst/>
                <a:latin typeface="+mj-lt"/>
              </a:rPr>
              <a:t> ailenin 1750 yıllarında burjuvazi arasında ortaya </a:t>
            </a:r>
            <a:r>
              <a:rPr lang="tr-TR" dirty="0" err="1">
                <a:effectLst/>
                <a:latin typeface="+mj-lt"/>
              </a:rPr>
              <a:t>çıktığı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düşünülmektedir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>
                <a:effectLst/>
                <a:latin typeface="+mj-lt"/>
              </a:rPr>
              <a:t>Burjuva ailesinde koca, ailenin </a:t>
            </a:r>
            <a:r>
              <a:rPr lang="tr-TR" dirty="0" err="1">
                <a:effectLst/>
                <a:latin typeface="+mj-lt"/>
              </a:rPr>
              <a:t>geçimini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sağlayacak</a:t>
            </a:r>
            <a:r>
              <a:rPr lang="tr-TR" dirty="0">
                <a:effectLst/>
                <a:latin typeface="+mj-lt"/>
              </a:rPr>
              <a:t> sermayeye sahip </a:t>
            </a:r>
            <a:r>
              <a:rPr lang="tr-TR" dirty="0" err="1">
                <a:effectLst/>
                <a:latin typeface="+mj-lt"/>
              </a:rPr>
              <a:t>olduğu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için</a:t>
            </a:r>
            <a:r>
              <a:rPr lang="tr-TR" dirty="0">
                <a:effectLst/>
                <a:latin typeface="+mj-lt"/>
              </a:rPr>
              <a:t> ailedeki egemen otoritedir. </a:t>
            </a:r>
          </a:p>
          <a:p>
            <a:r>
              <a:rPr lang="tr-TR" dirty="0">
                <a:effectLst/>
                <a:latin typeface="+mj-lt"/>
              </a:rPr>
              <a:t>Kadın ise kocasının toplumsal </a:t>
            </a:r>
            <a:r>
              <a:rPr lang="tr-TR" dirty="0" err="1">
                <a:effectLst/>
                <a:latin typeface="+mj-lt"/>
              </a:rPr>
              <a:t>statüsüne</a:t>
            </a:r>
            <a:r>
              <a:rPr lang="tr-TR" dirty="0">
                <a:effectLst/>
                <a:latin typeface="+mj-lt"/>
              </a:rPr>
              <a:t> uygun olacak </a:t>
            </a:r>
            <a:r>
              <a:rPr lang="tr-TR" dirty="0" err="1">
                <a:effectLst/>
                <a:latin typeface="+mj-lt"/>
              </a:rPr>
              <a:t>şekilde</a:t>
            </a:r>
            <a:r>
              <a:rPr lang="tr-TR" dirty="0">
                <a:effectLst/>
                <a:latin typeface="+mj-lt"/>
              </a:rPr>
              <a:t> evde hizmetkarlarının da yardımıyla evin </a:t>
            </a:r>
            <a:r>
              <a:rPr lang="tr-TR" dirty="0" err="1">
                <a:effectLst/>
                <a:latin typeface="+mj-lt"/>
              </a:rPr>
              <a:t>düzeni</a:t>
            </a:r>
            <a:r>
              <a:rPr lang="tr-TR" dirty="0">
                <a:effectLst/>
                <a:latin typeface="+mj-lt"/>
              </a:rPr>
              <a:t> ve </a:t>
            </a:r>
            <a:r>
              <a:rPr lang="tr-TR" dirty="0" err="1">
                <a:effectLst/>
                <a:latin typeface="+mj-lt"/>
              </a:rPr>
              <a:t>temizliğiyle</a:t>
            </a:r>
            <a:r>
              <a:rPr lang="tr-TR" dirty="0">
                <a:effectLst/>
                <a:latin typeface="+mj-lt"/>
              </a:rPr>
              <a:t> ilgilenmektedir. Burjuva ailenin mutlu bir evlilik </a:t>
            </a:r>
            <a:r>
              <a:rPr lang="tr-TR" dirty="0" err="1">
                <a:effectLst/>
                <a:latin typeface="+mj-lt"/>
              </a:rPr>
              <a:t>sürmesinin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koşulu</a:t>
            </a:r>
            <a:r>
              <a:rPr lang="tr-TR" dirty="0">
                <a:effectLst/>
                <a:latin typeface="+mj-lt"/>
              </a:rPr>
              <a:t>, kadının </a:t>
            </a:r>
            <a:r>
              <a:rPr lang="tr-TR" dirty="0" err="1">
                <a:effectLst/>
                <a:latin typeface="+mj-lt"/>
              </a:rPr>
              <a:t>çocuklarıyla</a:t>
            </a:r>
            <a:r>
              <a:rPr lang="tr-TR" dirty="0">
                <a:effectLst/>
                <a:latin typeface="+mj-lt"/>
              </a:rPr>
              <a:t> ilgilenmesine </a:t>
            </a:r>
            <a:r>
              <a:rPr lang="tr-TR" dirty="0" err="1">
                <a:effectLst/>
                <a:latin typeface="+mj-lt"/>
              </a:rPr>
              <a:t>bağlıdır</a:t>
            </a:r>
            <a:r>
              <a:rPr lang="tr-TR" dirty="0">
                <a:effectLst/>
                <a:latin typeface="+mj-lt"/>
              </a:rPr>
              <a:t>.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6970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0EFB41-047F-2F93-86D5-6FEC13240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D04332-7B9D-B0D6-FF70-D546BC905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0517" y="1874516"/>
            <a:ext cx="9984338" cy="4414771"/>
          </a:xfrm>
        </p:spPr>
        <p:txBody>
          <a:bodyPr>
            <a:normAutofit/>
          </a:bodyPr>
          <a:lstStyle/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Dilimize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Arapçadan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geçen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aile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sözcüğu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Türk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Dil Kurumu’na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evlilik ve kan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bağına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dayanan, karı, koca ve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çocuklar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arasındaki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oluşturduğu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toplum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içindeki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küçük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birliktir. 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Aile, aynı soydan gelen veya aralarında akrabalık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bulunan kimselerin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tümu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̈; birlikte oturan hısım ve yakınların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tümu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olarak da tanımlanmaktadır. 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Eski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Türklerde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evlenme ve yuva kurma devletin temeli, aile ise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çekirdeği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olarak kabul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edilmiştir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Aile denilince anne, baba ve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çocuklar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akla gelir;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eviliğin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sembolu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ise ev olarak kabul edilir. 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Evlilikte duygular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olduğundan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dolayı eski Uygur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şiirlerinde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evlenmek “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kavuşmak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olarak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tanımlanmıştır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Aynı zamanda, Anadolu’da evlenme “ocak kurma” olarak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tanımlanmıştır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Ögel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1988: 253</a:t>
            </a:r>
            <a:r>
              <a:rPr lang="tr-TR" sz="1800" dirty="0">
                <a:effectLst/>
                <a:latin typeface="AGaramondPro"/>
              </a:rPr>
              <a:t>).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23447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EF01E5-F88F-9E9A-4D74-4C3596A5C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E5E775-0FD1-4EC1-1A2E-318BADB6C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9729" y="1025912"/>
            <a:ext cx="10582220" cy="5083325"/>
          </a:xfrm>
        </p:spPr>
        <p:txBody>
          <a:bodyPr>
            <a:normAutofit/>
          </a:bodyPr>
          <a:lstStyle/>
          <a:p>
            <a:r>
              <a:rPr lang="tr-TR" dirty="0">
                <a:effectLst/>
                <a:latin typeface="+mj-lt"/>
              </a:rPr>
              <a:t>Burjuva sınıfından farklı olarak, topraklarından koparılarak sanayi kentlerinde kendilerine yeni bir </a:t>
            </a:r>
            <a:r>
              <a:rPr lang="tr-TR" dirty="0" err="1">
                <a:effectLst/>
                <a:latin typeface="+mj-lt"/>
              </a:rPr>
              <a:t>yaşam</a:t>
            </a:r>
            <a:r>
              <a:rPr lang="tr-TR" dirty="0">
                <a:effectLst/>
                <a:latin typeface="+mj-lt"/>
              </a:rPr>
              <a:t> kurmaya </a:t>
            </a:r>
            <a:r>
              <a:rPr lang="tr-TR" dirty="0" err="1">
                <a:effectLst/>
                <a:latin typeface="+mj-lt"/>
              </a:rPr>
              <a:t>çalışan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işçi</a:t>
            </a:r>
            <a:r>
              <a:rPr lang="tr-TR" dirty="0">
                <a:effectLst/>
                <a:latin typeface="+mj-lt"/>
              </a:rPr>
              <a:t> sınıfı ise aile yapısını, ekonomik ve toplumsal zorluklar altında </a:t>
            </a:r>
            <a:r>
              <a:rPr lang="tr-TR" dirty="0" err="1">
                <a:effectLst/>
                <a:latin typeface="+mj-lt"/>
              </a:rPr>
              <a:t>geliştirmiştir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>
                <a:effectLst/>
                <a:latin typeface="+mj-lt"/>
              </a:rPr>
              <a:t>Fabrikalardaki </a:t>
            </a:r>
            <a:r>
              <a:rPr lang="tr-TR" dirty="0" err="1">
                <a:effectLst/>
                <a:latin typeface="+mj-lt"/>
              </a:rPr>
              <a:t>ücretlerin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düşük</a:t>
            </a:r>
            <a:r>
              <a:rPr lang="tr-TR" dirty="0">
                <a:effectLst/>
                <a:latin typeface="+mj-lt"/>
              </a:rPr>
              <a:t> olması, aile </a:t>
            </a:r>
            <a:r>
              <a:rPr lang="tr-TR" dirty="0" err="1">
                <a:effectLst/>
                <a:latin typeface="+mj-lt"/>
              </a:rPr>
              <a:t>üyelerinin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çalışmasını</a:t>
            </a:r>
            <a:r>
              <a:rPr lang="tr-TR" dirty="0">
                <a:effectLst/>
                <a:latin typeface="+mj-lt"/>
              </a:rPr>
              <a:t> zorunlu </a:t>
            </a:r>
            <a:r>
              <a:rPr lang="tr-TR" dirty="0" err="1">
                <a:effectLst/>
                <a:latin typeface="+mj-lt"/>
              </a:rPr>
              <a:t>kılmıştır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 err="1">
                <a:effectLst/>
                <a:latin typeface="+mj-lt"/>
              </a:rPr>
              <a:t>İşçi</a:t>
            </a:r>
            <a:r>
              <a:rPr lang="tr-TR" dirty="0">
                <a:effectLst/>
                <a:latin typeface="+mj-lt"/>
              </a:rPr>
              <a:t> aileleri, ev kiralarını </a:t>
            </a:r>
            <a:r>
              <a:rPr lang="tr-TR" dirty="0" err="1">
                <a:effectLst/>
                <a:latin typeface="+mj-lt"/>
              </a:rPr>
              <a:t>ödemekte</a:t>
            </a:r>
            <a:r>
              <a:rPr lang="tr-TR" dirty="0">
                <a:effectLst/>
                <a:latin typeface="+mj-lt"/>
              </a:rPr>
              <a:t> zorlandıkları </a:t>
            </a:r>
            <a:r>
              <a:rPr lang="tr-TR" dirty="0" err="1">
                <a:effectLst/>
                <a:latin typeface="+mj-lt"/>
              </a:rPr>
              <a:t>için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birkac</a:t>
            </a:r>
            <a:r>
              <a:rPr lang="tr-TR" dirty="0">
                <a:effectLst/>
                <a:latin typeface="+mj-lt"/>
              </a:rPr>
              <a:t>̧ aile bir araya gelerek tek bir odada </a:t>
            </a:r>
            <a:r>
              <a:rPr lang="tr-TR" dirty="0" err="1">
                <a:effectLst/>
                <a:latin typeface="+mj-lt"/>
              </a:rPr>
              <a:t>yaşamlarını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sürdürmüşlerdir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>
                <a:effectLst/>
                <a:latin typeface="+mj-lt"/>
              </a:rPr>
              <a:t>Kadın ve </a:t>
            </a:r>
            <a:r>
              <a:rPr lang="tr-TR" dirty="0" err="1">
                <a:effectLst/>
                <a:latin typeface="+mj-lt"/>
              </a:rPr>
              <a:t>çocuklara</a:t>
            </a:r>
            <a:r>
              <a:rPr lang="tr-TR" dirty="0">
                <a:effectLst/>
                <a:latin typeface="+mj-lt"/>
              </a:rPr>
              <a:t>, erkeklere </a:t>
            </a:r>
            <a:r>
              <a:rPr lang="tr-TR" dirty="0" err="1">
                <a:effectLst/>
                <a:latin typeface="+mj-lt"/>
              </a:rPr>
              <a:t>göre</a:t>
            </a:r>
            <a:r>
              <a:rPr lang="tr-TR" dirty="0">
                <a:effectLst/>
                <a:latin typeface="+mj-lt"/>
              </a:rPr>
              <a:t> daha </a:t>
            </a:r>
            <a:r>
              <a:rPr lang="tr-TR" dirty="0" err="1">
                <a:effectLst/>
                <a:latin typeface="+mj-lt"/>
              </a:rPr>
              <a:t>düşük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ücret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ödendiği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için</a:t>
            </a:r>
            <a:r>
              <a:rPr lang="tr-TR" dirty="0">
                <a:effectLst/>
                <a:latin typeface="+mj-lt"/>
              </a:rPr>
              <a:t> fabrikalarda </a:t>
            </a:r>
            <a:r>
              <a:rPr lang="tr-TR" dirty="0" err="1">
                <a:effectLst/>
                <a:latin typeface="+mj-lt"/>
              </a:rPr>
              <a:t>ağırlıklı</a:t>
            </a:r>
            <a:r>
              <a:rPr lang="tr-TR" dirty="0">
                <a:effectLst/>
                <a:latin typeface="+mj-lt"/>
              </a:rPr>
              <a:t> olarak kadın ve </a:t>
            </a:r>
            <a:r>
              <a:rPr lang="tr-TR" dirty="0" err="1">
                <a:effectLst/>
                <a:latin typeface="+mj-lt"/>
              </a:rPr>
              <a:t>çocuk</a:t>
            </a:r>
            <a:r>
              <a:rPr lang="tr-TR" dirty="0">
                <a:effectLst/>
                <a:latin typeface="+mj-lt"/>
              </a:rPr>
              <a:t>- </a:t>
            </a:r>
            <a:r>
              <a:rPr lang="tr-TR" dirty="0" err="1">
                <a:effectLst/>
                <a:latin typeface="+mj-lt"/>
              </a:rPr>
              <a:t>lar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çalıştırılmıştır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>
                <a:effectLst/>
                <a:latin typeface="+mj-lt"/>
              </a:rPr>
              <a:t>Kadının </a:t>
            </a:r>
            <a:r>
              <a:rPr lang="tr-TR" dirty="0" err="1">
                <a:effectLst/>
                <a:latin typeface="+mj-lt"/>
              </a:rPr>
              <a:t>çalışma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yaşamında</a:t>
            </a:r>
            <a:r>
              <a:rPr lang="tr-TR" dirty="0">
                <a:effectLst/>
                <a:latin typeface="+mj-lt"/>
              </a:rPr>
              <a:t> yer almasıyla birlikte aile </a:t>
            </a:r>
            <a:r>
              <a:rPr lang="tr-TR" dirty="0" err="1">
                <a:effectLst/>
                <a:latin typeface="+mj-lt"/>
              </a:rPr>
              <a:t>geçimini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sağlayacak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ücreti</a:t>
            </a:r>
            <a:r>
              <a:rPr lang="tr-TR" dirty="0">
                <a:effectLst/>
                <a:latin typeface="+mj-lt"/>
              </a:rPr>
              <a:t> elde </a:t>
            </a:r>
            <a:r>
              <a:rPr lang="tr-TR" dirty="0" err="1">
                <a:effectLst/>
                <a:latin typeface="+mj-lt"/>
              </a:rPr>
              <a:t>etmiştir</a:t>
            </a:r>
            <a:r>
              <a:rPr lang="tr-TR" dirty="0">
                <a:effectLst/>
                <a:latin typeface="+mj-lt"/>
              </a:rPr>
              <a:t>. </a:t>
            </a:r>
            <a:r>
              <a:rPr lang="tr-TR" dirty="0" err="1">
                <a:effectLst/>
                <a:latin typeface="+mj-lt"/>
              </a:rPr>
              <a:t>Böylece</a:t>
            </a:r>
            <a:r>
              <a:rPr lang="tr-TR" dirty="0">
                <a:effectLst/>
                <a:latin typeface="+mj-lt"/>
              </a:rPr>
              <a:t>, erkekler ve kadınlar arasındaki aile </a:t>
            </a:r>
            <a:r>
              <a:rPr lang="tr-TR" dirty="0" err="1">
                <a:effectLst/>
                <a:latin typeface="+mj-lt"/>
              </a:rPr>
              <a:t>içi</a:t>
            </a:r>
            <a:r>
              <a:rPr lang="tr-TR" dirty="0">
                <a:effectLst/>
                <a:latin typeface="+mj-lt"/>
              </a:rPr>
              <a:t> ataerkil </a:t>
            </a:r>
            <a:r>
              <a:rPr lang="tr-TR" dirty="0" err="1">
                <a:effectLst/>
                <a:latin typeface="+mj-lt"/>
              </a:rPr>
              <a:t>ilişkisi</a:t>
            </a:r>
            <a:r>
              <a:rPr lang="tr-TR" dirty="0">
                <a:effectLst/>
                <a:latin typeface="+mj-lt"/>
              </a:rPr>
              <a:t> de zamanla </a:t>
            </a:r>
            <a:r>
              <a:rPr lang="tr-TR" dirty="0" err="1">
                <a:effectLst/>
                <a:latin typeface="+mj-lt"/>
              </a:rPr>
              <a:t>değişmeye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başlamıştır</a:t>
            </a:r>
            <a:r>
              <a:rPr lang="tr-TR" dirty="0">
                <a:effectLst/>
                <a:latin typeface="+mj-lt"/>
              </a:rPr>
              <a:t> (Poster, 1989’dan aktaran Adak, 2012: 26-30). </a:t>
            </a:r>
            <a:endParaRPr lang="tr-TR" dirty="0">
              <a:latin typeface="+mj-lt"/>
            </a:endParaRP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61333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84FFE3-7B2E-0E1C-6159-457E6DEE9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Sanayi sonrası toplumda aile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62CB98C-73AC-2AC9-C985-990A37298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0585" y="2015732"/>
            <a:ext cx="10292861" cy="3450613"/>
          </a:xfrm>
        </p:spPr>
        <p:txBody>
          <a:bodyPr>
            <a:normAutofit lnSpcReduction="10000"/>
          </a:bodyPr>
          <a:lstStyle/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1980’li yıllardan itibaren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hızlı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tanık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Enformasyon teknolojisinin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gelişimiyle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birlikte hizmet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sektöru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de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gelişmiştir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kadınların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yaşamı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daha fazla yer almaya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başlaması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aile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içindeki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değiştirmiştir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Aile ve toplum yapısında ataerkil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değerlerin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varlığına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rağmen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aile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içindeki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güc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̧ ve otorite dengesi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eşitlikçi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bir yapıya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kavuşmuştur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Ekonomik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bağımsızlığını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kazanan kadın, aile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içi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kararların alınmasında daha fazla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hakkı elde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etmiştir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Erkekler, ev idaresi ve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çocuk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bakımı gibi kadının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görevleri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arasında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kabul edilen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işlerin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gerçekleştirilmesinde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aktif bir rol oynamaya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başlamıştır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(Adak, 2011: 47- 48).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81652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B924B9-35AA-F68D-99A3-B290D162F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F12CB1B-ED91-92FB-E895-D6F04D42B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9" y="2015732"/>
            <a:ext cx="9803176" cy="3450613"/>
          </a:xfrm>
        </p:spPr>
        <p:txBody>
          <a:bodyPr/>
          <a:lstStyle/>
          <a:p>
            <a:r>
              <a:rPr lang="tr-TR" dirty="0" err="1">
                <a:effectLst/>
                <a:latin typeface="+mj-lt"/>
              </a:rPr>
              <a:t>Geçmis</a:t>
            </a:r>
            <a:r>
              <a:rPr lang="tr-TR" dirty="0">
                <a:effectLst/>
                <a:latin typeface="+mj-lt"/>
              </a:rPr>
              <a:t>̧ </a:t>
            </a:r>
            <a:r>
              <a:rPr lang="tr-TR" dirty="0" err="1">
                <a:effectLst/>
                <a:latin typeface="+mj-lt"/>
              </a:rPr>
              <a:t>dönemlerde</a:t>
            </a:r>
            <a:r>
              <a:rPr lang="tr-TR" dirty="0">
                <a:effectLst/>
                <a:latin typeface="+mj-lt"/>
              </a:rPr>
              <a:t>, evli </a:t>
            </a:r>
            <a:r>
              <a:rPr lang="tr-TR" dirty="0" err="1">
                <a:effectLst/>
                <a:latin typeface="+mj-lt"/>
              </a:rPr>
              <a:t>çiftler</a:t>
            </a:r>
            <a:r>
              <a:rPr lang="tr-TR" dirty="0">
                <a:effectLst/>
                <a:latin typeface="+mj-lt"/>
              </a:rPr>
              <a:t> evlilik </a:t>
            </a:r>
            <a:r>
              <a:rPr lang="tr-TR" dirty="0" err="1">
                <a:effectLst/>
                <a:latin typeface="+mj-lt"/>
              </a:rPr>
              <a:t>sürecinde</a:t>
            </a:r>
            <a:r>
              <a:rPr lang="tr-TR" dirty="0">
                <a:effectLst/>
                <a:latin typeface="+mj-lt"/>
              </a:rPr>
              <a:t> birbirlerinden </a:t>
            </a:r>
            <a:r>
              <a:rPr lang="tr-TR" dirty="0" err="1">
                <a:effectLst/>
                <a:latin typeface="+mj-lt"/>
              </a:rPr>
              <a:t>çok</a:t>
            </a:r>
            <a:r>
              <a:rPr lang="tr-TR" dirty="0">
                <a:effectLst/>
                <a:latin typeface="+mj-lt"/>
              </a:rPr>
              <a:t> fazla bir </a:t>
            </a:r>
            <a:r>
              <a:rPr lang="tr-TR" dirty="0" err="1">
                <a:effectLst/>
                <a:latin typeface="+mj-lt"/>
              </a:rPr>
              <a:t>şey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beklememişlerdir</a:t>
            </a:r>
            <a:r>
              <a:rPr lang="tr-TR" dirty="0">
                <a:effectLst/>
                <a:latin typeface="+mj-lt"/>
              </a:rPr>
              <a:t>. Ancak </a:t>
            </a:r>
            <a:r>
              <a:rPr lang="tr-TR" dirty="0" err="1">
                <a:effectLst/>
                <a:latin typeface="+mj-lt"/>
              </a:rPr>
              <a:t>günümüzde</a:t>
            </a:r>
            <a:r>
              <a:rPr lang="tr-TR" dirty="0">
                <a:effectLst/>
                <a:latin typeface="+mj-lt"/>
              </a:rPr>
              <a:t> evliliklere </a:t>
            </a:r>
            <a:r>
              <a:rPr lang="tr-TR" dirty="0" err="1">
                <a:effectLst/>
                <a:latin typeface="+mj-lt"/>
              </a:rPr>
              <a:t>ilişkin</a:t>
            </a:r>
            <a:r>
              <a:rPr lang="tr-TR" dirty="0">
                <a:effectLst/>
                <a:latin typeface="+mj-lt"/>
              </a:rPr>
              <a:t> beklentilerde </a:t>
            </a:r>
            <a:r>
              <a:rPr lang="tr-TR" dirty="0" err="1">
                <a:effectLst/>
                <a:latin typeface="+mj-lt"/>
              </a:rPr>
              <a:t>değişimler</a:t>
            </a:r>
            <a:r>
              <a:rPr lang="tr-TR" dirty="0">
                <a:effectLst/>
                <a:latin typeface="+mj-lt"/>
              </a:rPr>
              <a:t> meydana </a:t>
            </a:r>
            <a:r>
              <a:rPr lang="tr-TR" dirty="0" err="1">
                <a:effectLst/>
                <a:latin typeface="+mj-lt"/>
              </a:rPr>
              <a:t>gelmiştir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 err="1">
                <a:effectLst/>
                <a:latin typeface="+mj-lt"/>
              </a:rPr>
              <a:t>Geçmişle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kıyaslandığında</a:t>
            </a:r>
            <a:r>
              <a:rPr lang="tr-TR" dirty="0">
                <a:effectLst/>
                <a:latin typeface="+mj-lt"/>
              </a:rPr>
              <a:t>, </a:t>
            </a:r>
            <a:r>
              <a:rPr lang="tr-TR" dirty="0" err="1">
                <a:effectLst/>
                <a:latin typeface="+mj-lt"/>
              </a:rPr>
              <a:t>günümüzde</a:t>
            </a:r>
            <a:r>
              <a:rPr lang="tr-TR" dirty="0">
                <a:effectLst/>
                <a:latin typeface="+mj-lt"/>
              </a:rPr>
              <a:t> evli </a:t>
            </a:r>
            <a:r>
              <a:rPr lang="tr-TR" dirty="0" err="1">
                <a:effectLst/>
                <a:latin typeface="+mj-lt"/>
              </a:rPr>
              <a:t>çiftler</a:t>
            </a:r>
            <a:r>
              <a:rPr lang="tr-TR" dirty="0">
                <a:effectLst/>
                <a:latin typeface="+mj-lt"/>
              </a:rPr>
              <a:t> birbirlerinden </a:t>
            </a:r>
            <a:r>
              <a:rPr lang="tr-TR" dirty="0" err="1">
                <a:effectLst/>
                <a:latin typeface="+mj-lt"/>
              </a:rPr>
              <a:t>yoğun</a:t>
            </a:r>
            <a:r>
              <a:rPr lang="tr-TR" dirty="0">
                <a:effectLst/>
                <a:latin typeface="+mj-lt"/>
              </a:rPr>
              <a:t> bir duygusal </a:t>
            </a:r>
            <a:r>
              <a:rPr lang="tr-TR" dirty="0" err="1">
                <a:effectLst/>
                <a:latin typeface="+mj-lt"/>
              </a:rPr>
              <a:t>bag</a:t>
            </a:r>
            <a:r>
              <a:rPr lang="tr-TR" dirty="0">
                <a:effectLst/>
                <a:latin typeface="+mj-lt"/>
              </a:rPr>
              <a:t>̆, cinsel uyum, </a:t>
            </a:r>
            <a:r>
              <a:rPr lang="tr-TR" dirty="0" err="1">
                <a:effectLst/>
                <a:latin typeface="+mj-lt"/>
              </a:rPr>
              <a:t>arkadaşlık</a:t>
            </a:r>
            <a:r>
              <a:rPr lang="tr-TR" dirty="0">
                <a:effectLst/>
                <a:latin typeface="+mj-lt"/>
              </a:rPr>
              <a:t> vb. beklemektedir. </a:t>
            </a:r>
          </a:p>
          <a:p>
            <a:r>
              <a:rPr lang="tr-TR" dirty="0">
                <a:effectLst/>
                <a:latin typeface="+mj-lt"/>
              </a:rPr>
              <a:t>Bu </a:t>
            </a:r>
            <a:r>
              <a:rPr lang="tr-TR" dirty="0" err="1">
                <a:effectLst/>
                <a:latin typeface="+mj-lt"/>
              </a:rPr>
              <a:t>yüksek</a:t>
            </a:r>
            <a:r>
              <a:rPr lang="tr-TR" dirty="0">
                <a:effectLst/>
                <a:latin typeface="+mj-lt"/>
              </a:rPr>
              <a:t> beklenti de birlikte uzun bir </a:t>
            </a:r>
            <a:r>
              <a:rPr lang="tr-TR" dirty="0" err="1">
                <a:effectLst/>
                <a:latin typeface="+mj-lt"/>
              </a:rPr>
              <a:t>yaşam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sürmeye</a:t>
            </a:r>
            <a:r>
              <a:rPr lang="tr-TR" dirty="0">
                <a:effectLst/>
                <a:latin typeface="+mj-lt"/>
              </a:rPr>
              <a:t> odaklı evliliklerin </a:t>
            </a:r>
            <a:r>
              <a:rPr lang="tr-TR" dirty="0" err="1">
                <a:effectLst/>
                <a:latin typeface="+mj-lt"/>
              </a:rPr>
              <a:t>gerçekleşmesini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zorlaştıracağı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yönündeki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düşünceleri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oluşturmuştur</a:t>
            </a:r>
            <a:r>
              <a:rPr lang="tr-TR" dirty="0">
                <a:effectLst/>
                <a:latin typeface="+mj-lt"/>
              </a:rPr>
              <a:t>.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75910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04F910-9339-43A7-B24D-ED3F73448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A4618A-7A1D-5555-8203-4A162EE31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015732"/>
            <a:ext cx="10225213" cy="3450613"/>
          </a:xfrm>
        </p:spPr>
        <p:txBody>
          <a:bodyPr>
            <a:normAutofit/>
          </a:bodyPr>
          <a:lstStyle/>
          <a:p>
            <a:r>
              <a:rPr lang="tr-TR" dirty="0" err="1">
                <a:effectLst/>
                <a:latin typeface="+mj-lt"/>
              </a:rPr>
              <a:t>Günümüz</a:t>
            </a:r>
            <a:r>
              <a:rPr lang="tr-TR" dirty="0">
                <a:effectLst/>
                <a:latin typeface="+mj-lt"/>
              </a:rPr>
              <a:t> toplumlarında </a:t>
            </a:r>
            <a:r>
              <a:rPr lang="tr-TR" dirty="0" err="1">
                <a:effectLst/>
                <a:latin typeface="+mj-lt"/>
              </a:rPr>
              <a:t>boşanma</a:t>
            </a:r>
            <a:r>
              <a:rPr lang="tr-TR" dirty="0">
                <a:effectLst/>
                <a:latin typeface="+mj-lt"/>
              </a:rPr>
              <a:t> oranlarının artması da bireylerin, evlilik ve aileyi </a:t>
            </a:r>
            <a:r>
              <a:rPr lang="tr-TR" dirty="0" err="1">
                <a:effectLst/>
                <a:latin typeface="+mj-lt"/>
              </a:rPr>
              <a:t>algılayıs</a:t>
            </a:r>
            <a:r>
              <a:rPr lang="tr-TR" dirty="0">
                <a:effectLst/>
                <a:latin typeface="+mj-lt"/>
              </a:rPr>
              <a:t>̧ </a:t>
            </a:r>
            <a:r>
              <a:rPr lang="tr-TR" dirty="0" err="1">
                <a:effectLst/>
                <a:latin typeface="+mj-lt"/>
              </a:rPr>
              <a:t>biçimlerindeki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değişimi</a:t>
            </a:r>
            <a:r>
              <a:rPr lang="tr-TR" dirty="0">
                <a:effectLst/>
                <a:latin typeface="+mj-lt"/>
              </a:rPr>
              <a:t> beraberinde </a:t>
            </a:r>
            <a:r>
              <a:rPr lang="tr-TR" dirty="0" err="1">
                <a:effectLst/>
                <a:latin typeface="+mj-lt"/>
              </a:rPr>
              <a:t>getirmiştir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>
                <a:effectLst/>
                <a:latin typeface="+mj-lt"/>
              </a:rPr>
              <a:t>Bu </a:t>
            </a:r>
            <a:r>
              <a:rPr lang="tr-TR" dirty="0" err="1">
                <a:effectLst/>
                <a:latin typeface="+mj-lt"/>
              </a:rPr>
              <a:t>çerçevede</a:t>
            </a:r>
            <a:r>
              <a:rPr lang="tr-TR" dirty="0">
                <a:effectLst/>
                <a:latin typeface="+mj-lt"/>
              </a:rPr>
              <a:t>, ailenin nasıl bir </a:t>
            </a:r>
            <a:r>
              <a:rPr lang="tr-TR" dirty="0" err="1">
                <a:effectLst/>
                <a:latin typeface="+mj-lt"/>
              </a:rPr>
              <a:t>değişim</a:t>
            </a:r>
            <a:r>
              <a:rPr lang="tr-TR" dirty="0">
                <a:effectLst/>
                <a:latin typeface="+mj-lt"/>
              </a:rPr>
              <a:t> ve </a:t>
            </a:r>
            <a:r>
              <a:rPr lang="tr-TR" dirty="0" err="1">
                <a:effectLst/>
                <a:latin typeface="+mj-lt"/>
              </a:rPr>
              <a:t>dönüşüm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sürecine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evrileceğine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ilişkin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çeşitli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tartışmalar</a:t>
            </a:r>
            <a:r>
              <a:rPr lang="tr-TR" dirty="0">
                <a:effectLst/>
                <a:latin typeface="+mj-lt"/>
              </a:rPr>
              <a:t>, farklı </a:t>
            </a:r>
            <a:r>
              <a:rPr lang="tr-TR" dirty="0" err="1">
                <a:effectLst/>
                <a:latin typeface="+mj-lt"/>
              </a:rPr>
              <a:t>öngörülerin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geliştirilmesine</a:t>
            </a:r>
            <a:r>
              <a:rPr lang="tr-TR" dirty="0">
                <a:effectLst/>
                <a:latin typeface="+mj-lt"/>
              </a:rPr>
              <a:t> temel </a:t>
            </a:r>
            <a:r>
              <a:rPr lang="tr-TR" dirty="0" err="1">
                <a:effectLst/>
                <a:latin typeface="+mj-lt"/>
              </a:rPr>
              <a:t>oluşturmuştur</a:t>
            </a:r>
            <a:r>
              <a:rPr lang="tr-TR" dirty="0">
                <a:effectLst/>
                <a:latin typeface="+mj-lt"/>
              </a:rPr>
              <a:t>. </a:t>
            </a:r>
            <a:endParaRPr lang="tr-TR" dirty="0">
              <a:latin typeface="+mj-lt"/>
            </a:endParaRPr>
          </a:p>
          <a:p>
            <a:r>
              <a:rPr lang="tr-TR" dirty="0">
                <a:effectLst/>
                <a:latin typeface="+mj-lt"/>
              </a:rPr>
              <a:t>Yeni aile </a:t>
            </a:r>
            <a:r>
              <a:rPr lang="tr-TR" dirty="0" err="1">
                <a:effectLst/>
                <a:latin typeface="+mj-lt"/>
              </a:rPr>
              <a:t>türlerinin</a:t>
            </a:r>
            <a:r>
              <a:rPr lang="tr-TR" dirty="0">
                <a:effectLst/>
                <a:latin typeface="+mj-lt"/>
              </a:rPr>
              <a:t> ortaya </a:t>
            </a:r>
            <a:r>
              <a:rPr lang="tr-TR" dirty="0" err="1">
                <a:effectLst/>
                <a:latin typeface="+mj-lt"/>
              </a:rPr>
              <a:t>çıkması</a:t>
            </a:r>
            <a:r>
              <a:rPr lang="tr-TR" dirty="0">
                <a:effectLst/>
                <a:latin typeface="+mj-lt"/>
              </a:rPr>
              <a:t>, gelecekte ailenin nasıl </a:t>
            </a:r>
            <a:r>
              <a:rPr lang="tr-TR" dirty="0" err="1">
                <a:effectLst/>
                <a:latin typeface="+mj-lt"/>
              </a:rPr>
              <a:t>olacağı</a:t>
            </a:r>
            <a:r>
              <a:rPr lang="tr-TR" dirty="0">
                <a:effectLst/>
                <a:latin typeface="+mj-lt"/>
              </a:rPr>
              <a:t> veya </a:t>
            </a:r>
            <a:r>
              <a:rPr lang="tr-TR" dirty="0" err="1">
                <a:effectLst/>
                <a:latin typeface="+mj-lt"/>
              </a:rPr>
              <a:t>varlığını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sürdürüp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sürdüremeyeceği</a:t>
            </a:r>
            <a:r>
              <a:rPr lang="tr-TR" dirty="0">
                <a:effectLst/>
                <a:latin typeface="+mj-lt"/>
              </a:rPr>
              <a:t> sorusunu beraberinde </a:t>
            </a:r>
            <a:r>
              <a:rPr lang="tr-TR" dirty="0" err="1">
                <a:effectLst/>
                <a:latin typeface="+mj-lt"/>
              </a:rPr>
              <a:t>getirmiştir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>
                <a:effectLst/>
                <a:latin typeface="+mj-lt"/>
              </a:rPr>
              <a:t>Bu konu hakkında </a:t>
            </a:r>
            <a:r>
              <a:rPr lang="tr-TR" dirty="0" err="1">
                <a:effectLst/>
                <a:latin typeface="+mj-lt"/>
              </a:rPr>
              <a:t>Landis</a:t>
            </a:r>
            <a:r>
              <a:rPr lang="tr-TR" dirty="0">
                <a:effectLst/>
                <a:latin typeface="+mj-lt"/>
              </a:rPr>
              <a:t> (1992), iki </a:t>
            </a:r>
            <a:r>
              <a:rPr lang="tr-TR" dirty="0" err="1">
                <a:effectLst/>
                <a:latin typeface="+mj-lt"/>
              </a:rPr>
              <a:t>yüz</a:t>
            </a:r>
            <a:r>
              <a:rPr lang="tr-TR" dirty="0">
                <a:effectLst/>
                <a:latin typeface="+mj-lt"/>
              </a:rPr>
              <a:t> yıldır </a:t>
            </a:r>
            <a:r>
              <a:rPr lang="tr-TR" dirty="0" err="1">
                <a:effectLst/>
                <a:latin typeface="+mj-lt"/>
              </a:rPr>
              <a:t>değişim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gösteren</a:t>
            </a:r>
            <a:r>
              <a:rPr lang="tr-TR" dirty="0">
                <a:effectLst/>
                <a:latin typeface="+mj-lt"/>
              </a:rPr>
              <a:t> ailenin, </a:t>
            </a:r>
            <a:r>
              <a:rPr lang="tr-TR" dirty="0" err="1">
                <a:effectLst/>
                <a:latin typeface="+mj-lt"/>
              </a:rPr>
              <a:t>günümüzde</a:t>
            </a:r>
            <a:r>
              <a:rPr lang="tr-TR" dirty="0">
                <a:effectLst/>
                <a:latin typeface="+mj-lt"/>
              </a:rPr>
              <a:t> hızlı bir </a:t>
            </a:r>
            <a:r>
              <a:rPr lang="tr-TR" dirty="0" err="1">
                <a:effectLst/>
                <a:latin typeface="+mj-lt"/>
              </a:rPr>
              <a:t>değişim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sürecine</a:t>
            </a:r>
            <a:r>
              <a:rPr lang="tr-TR" dirty="0">
                <a:effectLst/>
                <a:latin typeface="+mj-lt"/>
              </a:rPr>
              <a:t> girmesinden dolayı gelecekteki aile yapısına </a:t>
            </a:r>
            <a:r>
              <a:rPr lang="tr-TR" dirty="0" err="1">
                <a:effectLst/>
                <a:latin typeface="+mj-lt"/>
              </a:rPr>
              <a:t>ilişkin</a:t>
            </a:r>
            <a:r>
              <a:rPr lang="tr-TR" dirty="0">
                <a:effectLst/>
                <a:latin typeface="+mj-lt"/>
              </a:rPr>
              <a:t> tahminde bulunmanın </a:t>
            </a:r>
            <a:r>
              <a:rPr lang="tr-TR" dirty="0" err="1">
                <a:effectLst/>
                <a:latin typeface="+mj-lt"/>
              </a:rPr>
              <a:t>güc</a:t>
            </a:r>
            <a:r>
              <a:rPr lang="tr-TR" dirty="0">
                <a:effectLst/>
                <a:latin typeface="+mj-lt"/>
              </a:rPr>
              <a:t>̧ </a:t>
            </a:r>
            <a:r>
              <a:rPr lang="tr-TR" dirty="0" err="1">
                <a:effectLst/>
                <a:latin typeface="+mj-lt"/>
              </a:rPr>
              <a:t>olacağını</a:t>
            </a:r>
            <a:r>
              <a:rPr lang="tr-TR" dirty="0">
                <a:effectLst/>
                <a:latin typeface="+mj-lt"/>
              </a:rPr>
              <a:t> savunur (</a:t>
            </a:r>
            <a:r>
              <a:rPr lang="tr-TR" dirty="0" err="1">
                <a:effectLst/>
                <a:latin typeface="+mj-lt"/>
              </a:rPr>
              <a:t>Akt</a:t>
            </a:r>
            <a:r>
              <a:rPr lang="tr-TR" dirty="0">
                <a:effectLst/>
                <a:latin typeface="+mj-lt"/>
              </a:rPr>
              <a:t>. Turan, 2011: 249).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86221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86310A-82C3-4721-58E7-C18A38DB2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7EA2829-BE19-193E-17AD-E2BFBD474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5054" y="2015732"/>
            <a:ext cx="9649800" cy="3450613"/>
          </a:xfrm>
        </p:spPr>
        <p:txBody>
          <a:bodyPr/>
          <a:lstStyle/>
          <a:p>
            <a:r>
              <a:rPr lang="tr-TR" dirty="0">
                <a:effectLst/>
                <a:latin typeface="+mj-lt"/>
              </a:rPr>
              <a:t>Ailenin, alternatif </a:t>
            </a:r>
            <a:r>
              <a:rPr lang="tr-TR" dirty="0" err="1">
                <a:effectLst/>
                <a:latin typeface="+mj-lt"/>
              </a:rPr>
              <a:t>yaşam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biçimleri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karşısında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varlığını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sür-düremeyeceğine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ilişkin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görüşler</a:t>
            </a:r>
            <a:r>
              <a:rPr lang="tr-TR" dirty="0">
                <a:effectLst/>
                <a:latin typeface="+mj-lt"/>
              </a:rPr>
              <a:t> de bulunmaktadır. </a:t>
            </a:r>
          </a:p>
          <a:p>
            <a:r>
              <a:rPr lang="tr-TR" dirty="0">
                <a:effectLst/>
                <a:latin typeface="+mj-lt"/>
              </a:rPr>
              <a:t>Bireysel </a:t>
            </a:r>
            <a:r>
              <a:rPr lang="tr-TR" dirty="0" err="1">
                <a:effectLst/>
                <a:latin typeface="+mj-lt"/>
              </a:rPr>
              <a:t>mutluluğun</a:t>
            </a:r>
            <a:r>
              <a:rPr lang="tr-TR" dirty="0">
                <a:effectLst/>
                <a:latin typeface="+mj-lt"/>
              </a:rPr>
              <a:t>, hayattaki </a:t>
            </a:r>
            <a:r>
              <a:rPr lang="tr-TR" dirty="0" err="1">
                <a:effectLst/>
                <a:latin typeface="+mj-lt"/>
              </a:rPr>
              <a:t>önemli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amaçlardan</a:t>
            </a:r>
            <a:r>
              <a:rPr lang="tr-TR" dirty="0">
                <a:effectLst/>
                <a:latin typeface="+mj-lt"/>
              </a:rPr>
              <a:t> biri </a:t>
            </a:r>
            <a:r>
              <a:rPr lang="tr-TR" dirty="0" err="1">
                <a:effectLst/>
                <a:latin typeface="+mj-lt"/>
              </a:rPr>
              <a:t>hâline</a:t>
            </a:r>
            <a:r>
              <a:rPr lang="tr-TR" dirty="0">
                <a:effectLst/>
                <a:latin typeface="+mj-lt"/>
              </a:rPr>
              <a:t> gelmesi, bireylerin duygu durumunu tatmin edecek alternatif </a:t>
            </a:r>
            <a:r>
              <a:rPr lang="tr-TR" dirty="0" err="1">
                <a:effectLst/>
                <a:latin typeface="+mj-lt"/>
              </a:rPr>
              <a:t>yaşam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biçimlerinin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çeşitlenmesine</a:t>
            </a:r>
            <a:r>
              <a:rPr lang="tr-TR" dirty="0">
                <a:effectLst/>
                <a:latin typeface="+mj-lt"/>
              </a:rPr>
              <a:t> yol </a:t>
            </a:r>
            <a:r>
              <a:rPr lang="tr-TR" dirty="0" err="1">
                <a:effectLst/>
                <a:latin typeface="+mj-lt"/>
              </a:rPr>
              <a:t>açacaktır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>
                <a:effectLst/>
                <a:latin typeface="+mj-lt"/>
              </a:rPr>
              <a:t>Bireylerin </a:t>
            </a:r>
            <a:r>
              <a:rPr lang="tr-TR" dirty="0" err="1">
                <a:effectLst/>
                <a:latin typeface="+mj-lt"/>
              </a:rPr>
              <a:t>çeşitlenen</a:t>
            </a:r>
            <a:r>
              <a:rPr lang="tr-TR" dirty="0">
                <a:effectLst/>
                <a:latin typeface="+mj-lt"/>
              </a:rPr>
              <a:t> tercihleri sonucunda modern </a:t>
            </a:r>
            <a:r>
              <a:rPr lang="tr-TR" dirty="0" err="1">
                <a:effectLst/>
                <a:latin typeface="+mj-lt"/>
              </a:rPr>
              <a:t>çekirdek</a:t>
            </a:r>
            <a:r>
              <a:rPr lang="tr-TR" dirty="0">
                <a:effectLst/>
                <a:latin typeface="+mj-lt"/>
              </a:rPr>
              <a:t> aileye ek olarak alternatif </a:t>
            </a:r>
            <a:r>
              <a:rPr lang="tr-TR" dirty="0" err="1">
                <a:effectLst/>
                <a:latin typeface="+mj-lt"/>
              </a:rPr>
              <a:t>yaşam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biçimleri</a:t>
            </a:r>
            <a:r>
              <a:rPr lang="tr-TR" dirty="0">
                <a:effectLst/>
                <a:latin typeface="+mj-lt"/>
              </a:rPr>
              <a:t> de </a:t>
            </a:r>
            <a:r>
              <a:rPr lang="tr-TR" dirty="0" err="1">
                <a:effectLst/>
                <a:latin typeface="+mj-lt"/>
              </a:rPr>
              <a:t>meşrulaşmaya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başlayacaktır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>
                <a:effectLst/>
                <a:latin typeface="+mj-lt"/>
              </a:rPr>
              <a:t>Bu </a:t>
            </a:r>
            <a:r>
              <a:rPr lang="tr-TR" dirty="0" err="1">
                <a:effectLst/>
                <a:latin typeface="+mj-lt"/>
              </a:rPr>
              <a:t>bakıs</a:t>
            </a:r>
            <a:r>
              <a:rPr lang="tr-TR" dirty="0">
                <a:effectLst/>
                <a:latin typeface="+mj-lt"/>
              </a:rPr>
              <a:t>̧ </a:t>
            </a:r>
            <a:r>
              <a:rPr lang="tr-TR" dirty="0" err="1">
                <a:effectLst/>
                <a:latin typeface="+mj-lt"/>
              </a:rPr>
              <a:t>açısına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göre</a:t>
            </a:r>
            <a:r>
              <a:rPr lang="tr-TR" dirty="0">
                <a:effectLst/>
                <a:latin typeface="+mj-lt"/>
              </a:rPr>
              <a:t>, modern toplumlarda aile, yerine </a:t>
            </a:r>
            <a:r>
              <a:rPr lang="tr-TR" dirty="0" err="1">
                <a:effectLst/>
                <a:latin typeface="+mj-lt"/>
              </a:rPr>
              <a:t>getirdiği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işlevlerini</a:t>
            </a:r>
            <a:r>
              <a:rPr lang="tr-TR" dirty="0">
                <a:effectLst/>
                <a:latin typeface="+mj-lt"/>
              </a:rPr>
              <a:t> yitirerek </a:t>
            </a:r>
            <a:r>
              <a:rPr lang="tr-TR" dirty="0" err="1">
                <a:effectLst/>
                <a:latin typeface="+mj-lt"/>
              </a:rPr>
              <a:t>yavas</a:t>
            </a:r>
            <a:r>
              <a:rPr lang="tr-TR" dirty="0">
                <a:effectLst/>
                <a:latin typeface="+mj-lt"/>
              </a:rPr>
              <a:t>̧ ancak kesin bir </a:t>
            </a:r>
            <a:r>
              <a:rPr lang="tr-TR" dirty="0" err="1">
                <a:effectLst/>
                <a:latin typeface="+mj-lt"/>
              </a:rPr>
              <a:t>şekilde</a:t>
            </a:r>
            <a:r>
              <a:rPr lang="tr-TR" dirty="0">
                <a:effectLst/>
                <a:latin typeface="+mj-lt"/>
              </a:rPr>
              <a:t> ortadan kalkacaktır. </a:t>
            </a:r>
            <a:endParaRPr lang="tr-TR" dirty="0">
              <a:latin typeface="+mj-lt"/>
            </a:endParaRP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10403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E9D781-8066-06B2-28A5-6D0540448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EDA482-AD0C-4063-AD0B-7B3AD0E9B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9" y="2015732"/>
            <a:ext cx="9803176" cy="3450613"/>
          </a:xfrm>
        </p:spPr>
        <p:txBody>
          <a:bodyPr/>
          <a:lstStyle/>
          <a:p>
            <a:r>
              <a:rPr lang="tr-TR" dirty="0">
                <a:effectLst/>
                <a:latin typeface="+mj-lt"/>
              </a:rPr>
              <a:t>Zaman </a:t>
            </a:r>
            <a:r>
              <a:rPr lang="tr-TR" dirty="0" err="1">
                <a:effectLst/>
                <a:latin typeface="+mj-lt"/>
              </a:rPr>
              <a:t>içerisinde</a:t>
            </a:r>
            <a:r>
              <a:rPr lang="tr-TR" dirty="0">
                <a:effectLst/>
                <a:latin typeface="+mj-lt"/>
              </a:rPr>
              <a:t>, bireylerin sahip oldukları </a:t>
            </a:r>
            <a:r>
              <a:rPr lang="tr-TR" dirty="0" err="1">
                <a:effectLst/>
                <a:latin typeface="+mj-lt"/>
              </a:rPr>
              <a:t>değerlerin</a:t>
            </a:r>
            <a:r>
              <a:rPr lang="tr-TR" dirty="0">
                <a:effectLst/>
                <a:latin typeface="+mj-lt"/>
              </a:rPr>
              <a:t>, teknolojik ve bilimsel ilerlemelere ayak uyduracak </a:t>
            </a:r>
            <a:r>
              <a:rPr lang="tr-TR" dirty="0" err="1">
                <a:effectLst/>
                <a:latin typeface="+mj-lt"/>
              </a:rPr>
              <a:t>şekilde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değişim</a:t>
            </a:r>
            <a:r>
              <a:rPr lang="tr-TR" dirty="0">
                <a:effectLst/>
                <a:latin typeface="+mj-lt"/>
              </a:rPr>
              <a:t> ve </a:t>
            </a:r>
            <a:r>
              <a:rPr lang="tr-TR" dirty="0" err="1">
                <a:effectLst/>
                <a:latin typeface="+mj-lt"/>
              </a:rPr>
              <a:t>dönüşüm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geçireceği</a:t>
            </a:r>
            <a:r>
              <a:rPr lang="tr-TR" dirty="0">
                <a:effectLst/>
                <a:latin typeface="+mj-lt"/>
              </a:rPr>
              <a:t> ve artan </a:t>
            </a:r>
            <a:r>
              <a:rPr lang="tr-TR" dirty="0" err="1">
                <a:effectLst/>
                <a:latin typeface="+mj-lt"/>
              </a:rPr>
              <a:t>yaşam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süresi</a:t>
            </a:r>
            <a:r>
              <a:rPr lang="tr-TR" dirty="0">
                <a:effectLst/>
                <a:latin typeface="+mj-lt"/>
              </a:rPr>
              <a:t> ile </a:t>
            </a:r>
            <a:r>
              <a:rPr lang="tr-TR" dirty="0" err="1">
                <a:effectLst/>
                <a:latin typeface="+mj-lt"/>
              </a:rPr>
              <a:t>üreme</a:t>
            </a:r>
            <a:r>
              <a:rPr lang="tr-TR" dirty="0">
                <a:effectLst/>
                <a:latin typeface="+mj-lt"/>
              </a:rPr>
              <a:t> teknolojisindeki ilerlemelerin, biyolojik </a:t>
            </a:r>
            <a:r>
              <a:rPr lang="tr-TR" dirty="0" err="1">
                <a:effectLst/>
                <a:latin typeface="+mj-lt"/>
              </a:rPr>
              <a:t>ebeveynliğin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aşılmaz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olduğu</a:t>
            </a:r>
            <a:r>
              <a:rPr lang="tr-TR" dirty="0">
                <a:effectLst/>
                <a:latin typeface="+mj-lt"/>
              </a:rPr>
              <a:t> sanılan sınırlarının gelecekte daha da </a:t>
            </a:r>
            <a:r>
              <a:rPr lang="tr-TR" dirty="0" err="1">
                <a:effectLst/>
                <a:latin typeface="+mj-lt"/>
              </a:rPr>
              <a:t>sarsılacağını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öngörmek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mümkündür</a:t>
            </a:r>
            <a:r>
              <a:rPr lang="tr-TR" dirty="0">
                <a:effectLst/>
                <a:latin typeface="+mj-lt"/>
              </a:rPr>
              <a:t> (Adak, 2012: 36).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FA1C29D3-9067-E7C0-815F-35771195D8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4870" y="4011168"/>
            <a:ext cx="4129786" cy="2846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8099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FD14269-CB8D-8393-C42C-ABAF4E7AC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Ailenin tanımı, türleri VE işlevleri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48B9C5-D94E-883D-567D-AE070C9F0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8507" y="2191579"/>
            <a:ext cx="9006747" cy="3450613"/>
          </a:xfrm>
        </p:spPr>
        <p:txBody>
          <a:bodyPr/>
          <a:lstStyle/>
          <a:p>
            <a:r>
              <a:rPr lang="tr-TR" dirty="0">
                <a:effectLst/>
                <a:latin typeface="+mj-lt"/>
              </a:rPr>
              <a:t>Aile; en genel tanımıyla, biyolojik </a:t>
            </a:r>
            <a:r>
              <a:rPr lang="tr-TR" dirty="0" err="1">
                <a:effectLst/>
                <a:latin typeface="+mj-lt"/>
              </a:rPr>
              <a:t>ilişkiler</a:t>
            </a:r>
            <a:r>
              <a:rPr lang="tr-TR" dirty="0">
                <a:effectLst/>
                <a:latin typeface="+mj-lt"/>
              </a:rPr>
              <a:t> sonucu insan neslinin devamını </a:t>
            </a:r>
            <a:r>
              <a:rPr lang="tr-TR" dirty="0" err="1">
                <a:effectLst/>
                <a:latin typeface="+mj-lt"/>
              </a:rPr>
              <a:t>sağlayan</a:t>
            </a:r>
            <a:r>
              <a:rPr lang="tr-TR" dirty="0">
                <a:effectLst/>
                <a:latin typeface="+mj-lt"/>
              </a:rPr>
              <a:t>, </a:t>
            </a:r>
            <a:r>
              <a:rPr lang="tr-TR" dirty="0" err="1">
                <a:effectLst/>
                <a:latin typeface="+mj-lt"/>
              </a:rPr>
              <a:t>toplumsallaşma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sürecinin</a:t>
            </a:r>
            <a:r>
              <a:rPr lang="tr-TR" dirty="0">
                <a:effectLst/>
                <a:latin typeface="+mj-lt"/>
              </a:rPr>
              <a:t> ortaya </a:t>
            </a:r>
            <a:r>
              <a:rPr lang="tr-TR" dirty="0" err="1">
                <a:effectLst/>
                <a:latin typeface="+mj-lt"/>
              </a:rPr>
              <a:t>çıktığı</a:t>
            </a:r>
            <a:r>
              <a:rPr lang="tr-TR" dirty="0">
                <a:effectLst/>
                <a:latin typeface="+mj-lt"/>
              </a:rPr>
              <a:t>, </a:t>
            </a:r>
            <a:r>
              <a:rPr lang="tr-TR" dirty="0" err="1">
                <a:effectLst/>
                <a:latin typeface="+mj-lt"/>
              </a:rPr>
              <a:t>karşılıklı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ilişkilerin</a:t>
            </a:r>
            <a:r>
              <a:rPr lang="tr-TR" dirty="0">
                <a:effectLst/>
                <a:latin typeface="+mj-lt"/>
              </a:rPr>
              <a:t> belirli kurallara </a:t>
            </a:r>
            <a:r>
              <a:rPr lang="tr-TR" dirty="0" err="1">
                <a:effectLst/>
                <a:latin typeface="+mj-lt"/>
              </a:rPr>
              <a:t>bağlandığı</a:t>
            </a:r>
            <a:r>
              <a:rPr lang="tr-TR" dirty="0">
                <a:effectLst/>
                <a:latin typeface="+mj-lt"/>
              </a:rPr>
              <a:t>, o </a:t>
            </a:r>
            <a:r>
              <a:rPr lang="tr-TR" dirty="0" err="1">
                <a:effectLst/>
                <a:latin typeface="+mj-lt"/>
              </a:rPr>
              <a:t>güne</a:t>
            </a:r>
            <a:r>
              <a:rPr lang="tr-TR" dirty="0">
                <a:effectLst/>
                <a:latin typeface="+mj-lt"/>
              </a:rPr>
              <a:t> kadar toplumda </a:t>
            </a:r>
            <a:r>
              <a:rPr lang="tr-TR" dirty="0" err="1">
                <a:effectLst/>
                <a:latin typeface="+mj-lt"/>
              </a:rPr>
              <a:t>oluşturulmus</a:t>
            </a:r>
            <a:r>
              <a:rPr lang="tr-TR" dirty="0">
                <a:effectLst/>
                <a:latin typeface="+mj-lt"/>
              </a:rPr>
              <a:t>̧ maddi ve manevi </a:t>
            </a:r>
            <a:r>
              <a:rPr lang="tr-TR" dirty="0" err="1">
                <a:effectLst/>
                <a:latin typeface="+mj-lt"/>
              </a:rPr>
              <a:t>değerleri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kuşak</a:t>
            </a:r>
            <a:r>
              <a:rPr lang="tr-TR" dirty="0">
                <a:effectLst/>
                <a:latin typeface="+mj-lt"/>
              </a:rPr>
              <a:t>- tan </a:t>
            </a:r>
            <a:r>
              <a:rPr lang="tr-TR" dirty="0" err="1">
                <a:effectLst/>
                <a:latin typeface="+mj-lt"/>
              </a:rPr>
              <a:t>kuşağa</a:t>
            </a:r>
            <a:r>
              <a:rPr lang="tr-TR" dirty="0">
                <a:effectLst/>
                <a:latin typeface="+mj-lt"/>
              </a:rPr>
              <a:t> aktaran, biyolojik, psikolojik, ekonomik, toplumsal vb. </a:t>
            </a:r>
            <a:r>
              <a:rPr lang="tr-TR" dirty="0" err="1">
                <a:effectLst/>
                <a:latin typeface="+mj-lt"/>
              </a:rPr>
              <a:t>yönleri</a:t>
            </a:r>
            <a:r>
              <a:rPr lang="tr-TR" dirty="0">
                <a:effectLst/>
                <a:latin typeface="+mj-lt"/>
              </a:rPr>
              <a:t> bulunan toplumsal bir birimdir (Sayın, 1990:2). </a:t>
            </a:r>
          </a:p>
          <a:p>
            <a:r>
              <a:rPr lang="tr-TR" dirty="0" err="1">
                <a:effectLst/>
                <a:latin typeface="+mj-lt"/>
              </a:rPr>
              <a:t>Başka</a:t>
            </a:r>
            <a:r>
              <a:rPr lang="tr-TR" dirty="0">
                <a:effectLst/>
                <a:latin typeface="+mj-lt"/>
              </a:rPr>
              <a:t> bir tanıma </a:t>
            </a:r>
            <a:r>
              <a:rPr lang="tr-TR" dirty="0" err="1">
                <a:effectLst/>
                <a:latin typeface="+mj-lt"/>
              </a:rPr>
              <a:t>göre</a:t>
            </a:r>
            <a:r>
              <a:rPr lang="tr-TR" dirty="0">
                <a:effectLst/>
                <a:latin typeface="+mj-lt"/>
              </a:rPr>
              <a:t> aile, genelde iki cins arasındaki </a:t>
            </a:r>
            <a:r>
              <a:rPr lang="tr-TR" dirty="0" err="1">
                <a:effectLst/>
                <a:latin typeface="+mj-lt"/>
              </a:rPr>
              <a:t>ilişkileri</a:t>
            </a:r>
            <a:r>
              <a:rPr lang="tr-TR" dirty="0">
                <a:effectLst/>
                <a:latin typeface="+mj-lt"/>
              </a:rPr>
              <a:t> ve neslin </a:t>
            </a:r>
            <a:r>
              <a:rPr lang="tr-TR" dirty="0" err="1">
                <a:effectLst/>
                <a:latin typeface="+mj-lt"/>
              </a:rPr>
              <a:t>devamlılığını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düzenleyen</a:t>
            </a:r>
            <a:r>
              <a:rPr lang="tr-TR" dirty="0">
                <a:effectLst/>
                <a:latin typeface="+mj-lt"/>
              </a:rPr>
              <a:t>, </a:t>
            </a:r>
            <a:r>
              <a:rPr lang="tr-TR" dirty="0" err="1">
                <a:effectLst/>
                <a:latin typeface="+mj-lt"/>
              </a:rPr>
              <a:t>standartlaştıran</a:t>
            </a:r>
            <a:r>
              <a:rPr lang="tr-TR" dirty="0">
                <a:effectLst/>
                <a:latin typeface="+mj-lt"/>
              </a:rPr>
              <a:t> bir sistemdir (Aydın, 2000: 35).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34245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B02E12-0E00-726A-6B0A-6E52B8C7E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E2897A-AFD2-0A9C-59F3-BAAE5CCEF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015732"/>
            <a:ext cx="9803176" cy="3450613"/>
          </a:xfrm>
        </p:spPr>
        <p:txBody>
          <a:bodyPr/>
          <a:lstStyle/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Aile kurumunun farklı zamanlarda, farklı yerlerde farklı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görünümlere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sahip olmasının nedeni, onun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bulunduğu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kültürlerin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farklılığıdır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Toplumsal yapıda egemen olan ilkelerin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değişmesiyle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birlikte ekonomik, siyasi, dinî ve ahlaki alanlarda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görülebilecek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aile kurumunun yeniden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şekillenmesinde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etkilidir (Kurt, 2006: 517).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01403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59BFB6-9E32-C479-0725-287CB6BEB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087C63-E473-AC84-86BC-0408CFB77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7" y="1353312"/>
            <a:ext cx="9803177" cy="4113033"/>
          </a:xfrm>
        </p:spPr>
        <p:txBody>
          <a:bodyPr/>
          <a:lstStyle/>
          <a:p>
            <a:r>
              <a:rPr lang="tr-TR" dirty="0">
                <a:effectLst/>
                <a:latin typeface="+mj-lt"/>
              </a:rPr>
              <a:t>Toplumun en </a:t>
            </a:r>
            <a:r>
              <a:rPr lang="tr-TR" dirty="0" err="1">
                <a:effectLst/>
                <a:latin typeface="+mj-lt"/>
              </a:rPr>
              <a:t>küçük</a:t>
            </a:r>
            <a:r>
              <a:rPr lang="tr-TR" dirty="0">
                <a:effectLst/>
                <a:latin typeface="+mj-lt"/>
              </a:rPr>
              <a:t> birimi olan aile; bireylerin </a:t>
            </a:r>
            <a:r>
              <a:rPr lang="tr-TR" dirty="0" err="1">
                <a:effectLst/>
                <a:latin typeface="+mj-lt"/>
              </a:rPr>
              <a:t>psikososyal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yaşamını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şekillendiren</a:t>
            </a:r>
            <a:r>
              <a:rPr lang="tr-TR" dirty="0">
                <a:effectLst/>
                <a:latin typeface="+mj-lt"/>
              </a:rPr>
              <a:t> ilk sosyal </a:t>
            </a:r>
            <a:r>
              <a:rPr lang="tr-TR" dirty="0" err="1">
                <a:effectLst/>
                <a:latin typeface="+mj-lt"/>
              </a:rPr>
              <a:t>çevredir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>
                <a:effectLst/>
                <a:latin typeface="+mj-lt"/>
              </a:rPr>
              <a:t>Her bireyin aile ortamı </a:t>
            </a:r>
            <a:r>
              <a:rPr lang="tr-TR" dirty="0" err="1">
                <a:effectLst/>
                <a:latin typeface="+mj-lt"/>
              </a:rPr>
              <a:t>içerisinde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doğup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büyüdüğu</a:t>
            </a:r>
            <a:r>
              <a:rPr lang="tr-TR" dirty="0">
                <a:effectLst/>
                <a:latin typeface="+mj-lt"/>
              </a:rPr>
              <a:t>̈ </a:t>
            </a:r>
            <a:r>
              <a:rPr lang="tr-TR" dirty="0" err="1">
                <a:effectLst/>
                <a:latin typeface="+mj-lt"/>
              </a:rPr>
              <a:t>göz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önüne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alındığında</a:t>
            </a:r>
            <a:r>
              <a:rPr lang="tr-TR" dirty="0">
                <a:effectLst/>
                <a:latin typeface="+mj-lt"/>
              </a:rPr>
              <a:t>, </a:t>
            </a:r>
            <a:r>
              <a:rPr lang="tr-TR" dirty="0" err="1">
                <a:effectLst/>
                <a:latin typeface="+mj-lt"/>
              </a:rPr>
              <a:t>kültürel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değerlerin</a:t>
            </a:r>
            <a:r>
              <a:rPr lang="tr-TR" dirty="0">
                <a:effectLst/>
                <a:latin typeface="+mj-lt"/>
              </a:rPr>
              <a:t> korunması ve aktarılmasında, bireylerin </a:t>
            </a:r>
            <a:r>
              <a:rPr lang="tr-TR" dirty="0" err="1">
                <a:effectLst/>
                <a:latin typeface="+mj-lt"/>
              </a:rPr>
              <a:t>sosyalleşmesinde</a:t>
            </a:r>
            <a:r>
              <a:rPr lang="tr-TR" dirty="0">
                <a:effectLst/>
                <a:latin typeface="+mj-lt"/>
              </a:rPr>
              <a:t> en etkili kurumun aile </a:t>
            </a:r>
            <a:r>
              <a:rPr lang="tr-TR" dirty="0" err="1">
                <a:effectLst/>
                <a:latin typeface="+mj-lt"/>
              </a:rPr>
              <a:t>olduğu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söylenebilir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>
                <a:effectLst/>
                <a:latin typeface="+mj-lt"/>
              </a:rPr>
              <a:t>Aile kurumu; ekonomi, siyaset, </a:t>
            </a:r>
            <a:r>
              <a:rPr lang="tr-TR" dirty="0" err="1">
                <a:effectLst/>
                <a:latin typeface="+mj-lt"/>
              </a:rPr>
              <a:t>eğitim</a:t>
            </a:r>
            <a:r>
              <a:rPr lang="tr-TR" dirty="0">
                <a:effectLst/>
                <a:latin typeface="+mj-lt"/>
              </a:rPr>
              <a:t>, </a:t>
            </a:r>
            <a:r>
              <a:rPr lang="tr-TR" dirty="0" err="1">
                <a:effectLst/>
                <a:latin typeface="+mj-lt"/>
              </a:rPr>
              <a:t>sağlık</a:t>
            </a:r>
            <a:r>
              <a:rPr lang="tr-TR" dirty="0">
                <a:effectLst/>
                <a:latin typeface="+mj-lt"/>
              </a:rPr>
              <a:t>, din, hukuk ve boş zamanları </a:t>
            </a:r>
            <a:r>
              <a:rPr lang="tr-TR" dirty="0" err="1">
                <a:effectLst/>
                <a:latin typeface="+mj-lt"/>
              </a:rPr>
              <a:t>değerlendirme</a:t>
            </a:r>
            <a:r>
              <a:rPr lang="tr-TR" dirty="0">
                <a:effectLst/>
                <a:latin typeface="+mj-lt"/>
              </a:rPr>
              <a:t> kurumlarıyla birlikte temel toplumsal kurumlar arasında yer almaktadır. </a:t>
            </a:r>
          </a:p>
          <a:p>
            <a:r>
              <a:rPr lang="tr-TR" dirty="0">
                <a:effectLst/>
                <a:latin typeface="+mj-lt"/>
              </a:rPr>
              <a:t>Bu kurumların her birinin kendine </a:t>
            </a:r>
            <a:r>
              <a:rPr lang="tr-TR" dirty="0" err="1">
                <a:effectLst/>
                <a:latin typeface="+mj-lt"/>
              </a:rPr>
              <a:t>özgu</a:t>
            </a:r>
            <a:r>
              <a:rPr lang="tr-TR" dirty="0">
                <a:effectLst/>
                <a:latin typeface="+mj-lt"/>
              </a:rPr>
              <a:t>̈ yapıları ve </a:t>
            </a:r>
            <a:r>
              <a:rPr lang="tr-TR" dirty="0" err="1">
                <a:effectLst/>
                <a:latin typeface="+mj-lt"/>
              </a:rPr>
              <a:t>işlevleri</a:t>
            </a:r>
            <a:r>
              <a:rPr lang="tr-TR" dirty="0">
                <a:effectLst/>
                <a:latin typeface="+mj-lt"/>
              </a:rPr>
              <a:t> bulunmakta ve herhangi birinde meydana gelen </a:t>
            </a:r>
            <a:r>
              <a:rPr lang="tr-TR" dirty="0" err="1">
                <a:effectLst/>
                <a:latin typeface="+mj-lt"/>
              </a:rPr>
              <a:t>değişme</a:t>
            </a:r>
            <a:r>
              <a:rPr lang="tr-TR" dirty="0">
                <a:effectLst/>
                <a:latin typeface="+mj-lt"/>
              </a:rPr>
              <a:t>, </a:t>
            </a:r>
            <a:r>
              <a:rPr lang="tr-TR" dirty="0" err="1">
                <a:effectLst/>
                <a:latin typeface="+mj-lt"/>
              </a:rPr>
              <a:t>diğer</a:t>
            </a:r>
            <a:r>
              <a:rPr lang="tr-TR" dirty="0">
                <a:effectLst/>
                <a:latin typeface="+mj-lt"/>
              </a:rPr>
              <a:t> kurumları da etkisi altına almaktadır.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84472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02FC65-84C7-5B73-7AC2-9DA8DD133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AİLENİN KARAKTERİSTİK ÖZELLİKLERİ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720DE5-7FBC-EEE8-6F83-79E1665AB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8570" y="1853754"/>
            <a:ext cx="9819196" cy="41997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>
                <a:effectLst/>
                <a:latin typeface="+mj-lt"/>
              </a:rPr>
              <a:t>Toplumsal yapıdan etkilenen bu kurumda </a:t>
            </a:r>
            <a:r>
              <a:rPr lang="tr-TR" dirty="0" err="1">
                <a:effectLst/>
                <a:latin typeface="+mj-lt"/>
              </a:rPr>
              <a:t>çeşitli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değişiklikler</a:t>
            </a:r>
            <a:r>
              <a:rPr lang="tr-TR" dirty="0">
                <a:effectLst/>
                <a:latin typeface="+mj-lt"/>
              </a:rPr>
              <a:t> meydana gelmekle beraber, ailenin kendine has </a:t>
            </a:r>
            <a:r>
              <a:rPr lang="tr-TR" dirty="0" err="1">
                <a:effectLst/>
                <a:latin typeface="+mj-lt"/>
              </a:rPr>
              <a:t>özelliklerinde</a:t>
            </a:r>
            <a:r>
              <a:rPr lang="tr-TR" dirty="0">
                <a:effectLst/>
                <a:latin typeface="+mj-lt"/>
              </a:rPr>
              <a:t> bir devamlılık bulunur. Ailenin bu karakteristik </a:t>
            </a:r>
            <a:r>
              <a:rPr lang="tr-TR" dirty="0" err="1">
                <a:effectLst/>
                <a:latin typeface="+mj-lt"/>
              </a:rPr>
              <a:t>özellikleri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şu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şekilde</a:t>
            </a:r>
            <a:r>
              <a:rPr lang="tr-TR" dirty="0">
                <a:effectLst/>
                <a:latin typeface="+mj-lt"/>
              </a:rPr>
              <a:t> sıralanabilmektedir (</a:t>
            </a:r>
            <a:r>
              <a:rPr lang="tr-TR" dirty="0" err="1">
                <a:effectLst/>
                <a:latin typeface="+mj-lt"/>
              </a:rPr>
              <a:t>Gökçe</a:t>
            </a:r>
            <a:r>
              <a:rPr lang="tr-TR" dirty="0">
                <a:effectLst/>
                <a:latin typeface="+mj-lt"/>
              </a:rPr>
              <a:t>, 1990: 207-209) :</a:t>
            </a:r>
          </a:p>
          <a:p>
            <a:pPr marL="0" indent="0">
              <a:buNone/>
            </a:pPr>
            <a:r>
              <a:rPr lang="tr-TR" dirty="0">
                <a:effectLst/>
                <a:latin typeface="+mj-lt"/>
              </a:rPr>
              <a:t>• Aile evrenseldir. </a:t>
            </a:r>
            <a:endParaRPr lang="tr-TR" dirty="0">
              <a:latin typeface="+mj-lt"/>
            </a:endParaRPr>
          </a:p>
          <a:p>
            <a:pPr marL="0" indent="0">
              <a:buNone/>
            </a:pPr>
            <a:r>
              <a:rPr lang="tr-TR" dirty="0">
                <a:effectLst/>
                <a:latin typeface="+mj-lt"/>
              </a:rPr>
              <a:t>• Aile duygusal bir temele dayanır. </a:t>
            </a:r>
            <a:endParaRPr lang="tr-TR" dirty="0">
              <a:latin typeface="+mj-lt"/>
            </a:endParaRPr>
          </a:p>
          <a:p>
            <a:pPr marL="0" indent="0">
              <a:buNone/>
            </a:pPr>
            <a:r>
              <a:rPr lang="tr-TR" dirty="0">
                <a:effectLst/>
                <a:latin typeface="+mj-lt"/>
              </a:rPr>
              <a:t>• Aile, </a:t>
            </a:r>
            <a:r>
              <a:rPr lang="tr-TR" dirty="0" err="1">
                <a:effectLst/>
                <a:latin typeface="+mj-lt"/>
              </a:rPr>
              <a:t>şekillendirme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özelliğine</a:t>
            </a:r>
            <a:r>
              <a:rPr lang="tr-TR" dirty="0">
                <a:effectLst/>
                <a:latin typeface="+mj-lt"/>
              </a:rPr>
              <a:t> sahiptir. </a:t>
            </a:r>
            <a:endParaRPr lang="tr-TR" dirty="0">
              <a:latin typeface="+mj-lt"/>
            </a:endParaRPr>
          </a:p>
          <a:p>
            <a:pPr marL="0" indent="0">
              <a:buNone/>
            </a:pPr>
            <a:r>
              <a:rPr lang="tr-TR" dirty="0">
                <a:effectLst/>
                <a:latin typeface="+mj-lt"/>
              </a:rPr>
              <a:t>• Ailenin kapsamı sınırlıdır. </a:t>
            </a:r>
            <a:endParaRPr lang="tr-TR" dirty="0">
              <a:latin typeface="+mj-lt"/>
            </a:endParaRPr>
          </a:p>
          <a:p>
            <a:pPr marL="0" indent="0">
              <a:buNone/>
            </a:pPr>
            <a:r>
              <a:rPr lang="tr-TR" dirty="0">
                <a:effectLst/>
                <a:latin typeface="+mj-lt"/>
              </a:rPr>
              <a:t>• Aile, sosyal yapıda </a:t>
            </a:r>
            <a:r>
              <a:rPr lang="tr-TR" dirty="0" err="1">
                <a:effectLst/>
                <a:latin typeface="+mj-lt"/>
              </a:rPr>
              <a:t>çekirdek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özelliği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taşır</a:t>
            </a:r>
            <a:r>
              <a:rPr lang="tr-TR" dirty="0">
                <a:effectLst/>
                <a:latin typeface="+mj-lt"/>
              </a:rPr>
              <a:t>. </a:t>
            </a:r>
            <a:endParaRPr lang="tr-TR" dirty="0">
              <a:latin typeface="+mj-lt"/>
            </a:endParaRPr>
          </a:p>
          <a:p>
            <a:pPr marL="0" indent="0">
              <a:buNone/>
            </a:pPr>
            <a:r>
              <a:rPr lang="tr-TR" dirty="0">
                <a:effectLst/>
                <a:latin typeface="+mj-lt"/>
              </a:rPr>
              <a:t>• Aile, sosyal kurallarla </a:t>
            </a:r>
            <a:r>
              <a:rPr lang="tr-TR" dirty="0" err="1">
                <a:effectLst/>
                <a:latin typeface="+mj-lt"/>
              </a:rPr>
              <a:t>çevrilidir</a:t>
            </a:r>
            <a:r>
              <a:rPr lang="tr-TR" dirty="0">
                <a:effectLst/>
                <a:latin typeface="+mj-lt"/>
              </a:rPr>
              <a:t>. </a:t>
            </a:r>
            <a:endParaRPr lang="tr-TR" dirty="0">
              <a:latin typeface="+mj-lt"/>
            </a:endParaRPr>
          </a:p>
          <a:p>
            <a:pPr marL="0" indent="0">
              <a:buNone/>
            </a:pPr>
            <a:r>
              <a:rPr lang="tr-TR" dirty="0">
                <a:effectLst/>
                <a:latin typeface="+mj-lt"/>
              </a:rPr>
              <a:t>• Aile </a:t>
            </a:r>
            <a:r>
              <a:rPr lang="tr-TR" dirty="0" err="1">
                <a:effectLst/>
                <a:latin typeface="+mj-lt"/>
              </a:rPr>
              <a:t>üyelerinin</a:t>
            </a:r>
            <a:r>
              <a:rPr lang="tr-TR" dirty="0">
                <a:effectLst/>
                <a:latin typeface="+mj-lt"/>
              </a:rPr>
              <a:t> sorumlulukları vardır. </a:t>
            </a:r>
            <a:endParaRPr lang="tr-TR" dirty="0">
              <a:latin typeface="+mj-lt"/>
            </a:endParaRPr>
          </a:p>
          <a:p>
            <a:pPr marL="0" indent="0">
              <a:buNone/>
            </a:pPr>
            <a:r>
              <a:rPr lang="tr-TR" dirty="0">
                <a:effectLst/>
                <a:latin typeface="+mj-lt"/>
              </a:rPr>
              <a:t>• Ailenin devamlı ve aynı zamanda </a:t>
            </a:r>
            <a:r>
              <a:rPr lang="tr-TR" dirty="0" err="1">
                <a:effectLst/>
                <a:latin typeface="+mj-lt"/>
              </a:rPr>
              <a:t>geçici</a:t>
            </a:r>
            <a:r>
              <a:rPr lang="tr-TR" dirty="0">
                <a:effectLst/>
                <a:latin typeface="+mj-lt"/>
              </a:rPr>
              <a:t> bir </a:t>
            </a:r>
            <a:r>
              <a:rPr lang="tr-TR" dirty="0" err="1">
                <a:effectLst/>
                <a:latin typeface="+mj-lt"/>
              </a:rPr>
              <a:t>doğası</a:t>
            </a:r>
            <a:r>
              <a:rPr lang="tr-TR" dirty="0">
                <a:effectLst/>
                <a:latin typeface="+mj-lt"/>
              </a:rPr>
              <a:t> vardır. </a:t>
            </a:r>
            <a:endParaRPr lang="tr-TR" dirty="0">
              <a:latin typeface="+mj-lt"/>
            </a:endParaRP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4153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458DE0E-FF1C-0FC5-6734-88D051F40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Aile kavramı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FBA918-DDBC-0B3E-4C1F-1DFF8D9D8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Türklerde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aile, ev ile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özdeşleştirilmis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̧; ev aynı zamanda aile yerine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geçen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sözcük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olarak da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kullanılmıştır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 ve aile kavramları arasındaki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ayrışmanın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Türklerin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Müslüman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olması ve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Arapçadan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“aile” kelimesinin alınmasıyla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gerçekleştiği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görülmektedir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Canatan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ve Yıldırım, 2011: 55).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D6BC6164-8953-C3C5-AB95-D930BA333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4584" y="4343400"/>
            <a:ext cx="32385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797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26F1B3-FA16-0C10-9725-7EBD463F5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69D42A-6DF9-FB78-C955-4E345B76DD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1961" y="1853754"/>
            <a:ext cx="9582894" cy="4199727"/>
          </a:xfrm>
        </p:spPr>
        <p:txBody>
          <a:bodyPr/>
          <a:lstStyle/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Aile kavramı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parçalara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ayrıldığında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birbirinden farklı fikirlerle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karşılaşılmaktadır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Beraber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yaşama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evlilik,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yetişkinler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çocuklar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arasındaki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cinsellik,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doğum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annelik, babalık, akrabalık, toplumsal cinsiyet, ekonomik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gibi olguların hepsi aile tanımında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açık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veya gizli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biçimde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bir yer tutmaktadır (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Gittins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2011: 190).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Toplumun en temel birimi olan aile kurumu, tarihsel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sürec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değişime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uğramakla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birlikte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önemini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varlığını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korumaya devam etmektedir.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26078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3E31351-A92B-6D54-3AD3-4D94D57DF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EVLİLİK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D328A2D-52D8-1937-E347-BC351CBF7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4985" y="1946032"/>
            <a:ext cx="9359869" cy="3915506"/>
          </a:xfrm>
        </p:spPr>
        <p:txBody>
          <a:bodyPr>
            <a:normAutofit fontScale="92500" lnSpcReduction="20000"/>
          </a:bodyPr>
          <a:lstStyle/>
          <a:p>
            <a:r>
              <a:rPr lang="tr-TR" dirty="0">
                <a:effectLst/>
                <a:latin typeface="+mj-lt"/>
              </a:rPr>
              <a:t>Aile denilince akla gelen ilk kavramlardan biri evliliktir. </a:t>
            </a:r>
            <a:r>
              <a:rPr lang="tr-TR" dirty="0" err="1">
                <a:effectLst/>
                <a:latin typeface="+mj-lt"/>
              </a:rPr>
              <a:t>Burgess</a:t>
            </a:r>
            <a:r>
              <a:rPr lang="tr-TR" dirty="0">
                <a:effectLst/>
                <a:latin typeface="+mj-lt"/>
              </a:rPr>
              <a:t> ve </a:t>
            </a:r>
            <a:r>
              <a:rPr lang="tr-TR" dirty="0" err="1">
                <a:effectLst/>
                <a:latin typeface="+mj-lt"/>
              </a:rPr>
              <a:t>Locke’un</a:t>
            </a:r>
            <a:r>
              <a:rPr lang="tr-TR" dirty="0">
                <a:effectLst/>
                <a:latin typeface="+mj-lt"/>
              </a:rPr>
              <a:t> “Hayvanlar </a:t>
            </a:r>
            <a:r>
              <a:rPr lang="tr-TR" dirty="0" err="1">
                <a:effectLst/>
                <a:latin typeface="+mj-lt"/>
              </a:rPr>
              <a:t>eşleşir</a:t>
            </a:r>
            <a:r>
              <a:rPr lang="tr-TR" dirty="0">
                <a:effectLst/>
                <a:latin typeface="+mj-lt"/>
              </a:rPr>
              <a:t>, insanlar evlenir.” </a:t>
            </a:r>
            <a:r>
              <a:rPr lang="tr-TR" dirty="0" err="1">
                <a:effectLst/>
                <a:latin typeface="+mj-lt"/>
              </a:rPr>
              <a:t>şeklindeki</a:t>
            </a:r>
            <a:r>
              <a:rPr lang="tr-TR" dirty="0">
                <a:effectLst/>
                <a:latin typeface="+mj-lt"/>
              </a:rPr>
              <a:t> ifadesi, evlilik olgusunun insanlara ait bir faaliyet </a:t>
            </a:r>
            <a:r>
              <a:rPr lang="tr-TR" dirty="0" err="1">
                <a:effectLst/>
                <a:latin typeface="+mj-lt"/>
              </a:rPr>
              <a:t>olduğunu</a:t>
            </a:r>
            <a:r>
              <a:rPr lang="tr-TR" dirty="0">
                <a:effectLst/>
                <a:latin typeface="+mj-lt"/>
              </a:rPr>
              <a:t> vurgulamaktadır (</a:t>
            </a:r>
            <a:r>
              <a:rPr lang="tr-TR" dirty="0" err="1">
                <a:effectLst/>
                <a:latin typeface="+mj-lt"/>
              </a:rPr>
              <a:t>Gökçe</a:t>
            </a:r>
            <a:r>
              <a:rPr lang="tr-TR" dirty="0">
                <a:effectLst/>
                <a:latin typeface="+mj-lt"/>
              </a:rPr>
              <a:t>, 1978: 7-21). </a:t>
            </a:r>
          </a:p>
          <a:p>
            <a:r>
              <a:rPr lang="tr-TR" dirty="0">
                <a:effectLst/>
                <a:latin typeface="+mj-lt"/>
              </a:rPr>
              <a:t>Evlilik, kadın ve erkek </a:t>
            </a:r>
            <a:r>
              <a:rPr lang="tr-TR" dirty="0" err="1">
                <a:effectLst/>
                <a:latin typeface="+mj-lt"/>
              </a:rPr>
              <a:t>birlikteliğinden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oluşan</a:t>
            </a:r>
            <a:r>
              <a:rPr lang="tr-TR" dirty="0">
                <a:effectLst/>
                <a:latin typeface="+mj-lt"/>
              </a:rPr>
              <a:t> her </a:t>
            </a:r>
            <a:r>
              <a:rPr lang="tr-TR" dirty="0" err="1">
                <a:effectLst/>
                <a:latin typeface="+mj-lt"/>
              </a:rPr>
              <a:t>türlu</a:t>
            </a:r>
            <a:r>
              <a:rPr lang="tr-TR" dirty="0">
                <a:effectLst/>
                <a:latin typeface="+mj-lt"/>
              </a:rPr>
              <a:t>̈ yetki ve </a:t>
            </a:r>
            <a:r>
              <a:rPr lang="tr-TR" dirty="0" err="1">
                <a:effectLst/>
                <a:latin typeface="+mj-lt"/>
              </a:rPr>
              <a:t>sorumluluğun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paylaşılması</a:t>
            </a:r>
            <a:r>
              <a:rPr lang="tr-TR" dirty="0">
                <a:effectLst/>
                <a:latin typeface="+mj-lt"/>
              </a:rPr>
              <a:t> ve </a:t>
            </a:r>
            <a:r>
              <a:rPr lang="tr-TR" dirty="0" err="1">
                <a:effectLst/>
                <a:latin typeface="+mj-lt"/>
              </a:rPr>
              <a:t>meşrulaştırılmasının</a:t>
            </a:r>
            <a:r>
              <a:rPr lang="tr-TR" dirty="0">
                <a:effectLst/>
                <a:latin typeface="+mj-lt"/>
              </a:rPr>
              <a:t> toplumsal kurallar </a:t>
            </a:r>
            <a:r>
              <a:rPr lang="tr-TR" dirty="0" err="1">
                <a:effectLst/>
                <a:latin typeface="+mj-lt"/>
              </a:rPr>
              <a:t>çerçevesinde</a:t>
            </a:r>
            <a:r>
              <a:rPr lang="tr-TR" dirty="0">
                <a:effectLst/>
                <a:latin typeface="+mj-lt"/>
              </a:rPr>
              <a:t> kabul </a:t>
            </a:r>
            <a:r>
              <a:rPr lang="tr-TR" dirty="0" err="1">
                <a:effectLst/>
                <a:latin typeface="+mj-lt"/>
              </a:rPr>
              <a:t>görmesidir</a:t>
            </a:r>
            <a:r>
              <a:rPr lang="tr-TR" dirty="0">
                <a:effectLst/>
                <a:latin typeface="+mj-lt"/>
              </a:rPr>
              <a:t> (</a:t>
            </a:r>
            <a:r>
              <a:rPr lang="tr-TR" dirty="0" err="1">
                <a:effectLst/>
                <a:latin typeface="+mj-lt"/>
              </a:rPr>
              <a:t>Bağlı</a:t>
            </a:r>
            <a:r>
              <a:rPr lang="tr-TR" dirty="0">
                <a:effectLst/>
                <a:latin typeface="+mj-lt"/>
              </a:rPr>
              <a:t> ve Sever, 2005: 11). </a:t>
            </a:r>
          </a:p>
          <a:p>
            <a:r>
              <a:rPr lang="tr-TR" dirty="0">
                <a:effectLst/>
                <a:latin typeface="+mj-lt"/>
              </a:rPr>
              <a:t>Evlilik, iki </a:t>
            </a:r>
            <a:r>
              <a:rPr lang="tr-TR" dirty="0" err="1">
                <a:effectLst/>
                <a:latin typeface="+mj-lt"/>
              </a:rPr>
              <a:t>yetişkin</a:t>
            </a:r>
            <a:r>
              <a:rPr lang="tr-TR" dirty="0">
                <a:effectLst/>
                <a:latin typeface="+mj-lt"/>
              </a:rPr>
              <a:t> insan arasında toplum tarafından tanınan ve onaylanan cinsel birliktir (</a:t>
            </a:r>
            <a:r>
              <a:rPr lang="tr-TR" dirty="0" err="1">
                <a:effectLst/>
                <a:latin typeface="+mj-lt"/>
              </a:rPr>
              <a:t>Giddens</a:t>
            </a:r>
            <a:r>
              <a:rPr lang="tr-TR" dirty="0">
                <a:effectLst/>
                <a:latin typeface="+mj-lt"/>
              </a:rPr>
              <a:t>, 2000: 148). </a:t>
            </a:r>
          </a:p>
          <a:p>
            <a:r>
              <a:rPr lang="tr-TR" dirty="0">
                <a:effectLst/>
                <a:latin typeface="+mj-lt"/>
              </a:rPr>
              <a:t>Evlenen </a:t>
            </a:r>
            <a:r>
              <a:rPr lang="tr-TR" dirty="0" err="1">
                <a:effectLst/>
                <a:latin typeface="+mj-lt"/>
              </a:rPr>
              <a:t>çiftlerin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çocuk</a:t>
            </a:r>
            <a:r>
              <a:rPr lang="tr-TR" dirty="0">
                <a:effectLst/>
                <a:latin typeface="+mj-lt"/>
              </a:rPr>
              <a:t> yapması beklenir, </a:t>
            </a:r>
            <a:r>
              <a:rPr lang="tr-TR" dirty="0" err="1">
                <a:effectLst/>
                <a:latin typeface="+mj-lt"/>
              </a:rPr>
              <a:t>böylece</a:t>
            </a:r>
            <a:r>
              <a:rPr lang="tr-TR" dirty="0">
                <a:effectLst/>
                <a:latin typeface="+mj-lt"/>
              </a:rPr>
              <a:t> evlilik, ailenin </a:t>
            </a:r>
            <a:r>
              <a:rPr lang="tr-TR" dirty="0" err="1">
                <a:effectLst/>
                <a:latin typeface="+mj-lt"/>
              </a:rPr>
              <a:t>çoğalmasını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sağlayan</a:t>
            </a:r>
            <a:r>
              <a:rPr lang="tr-TR" dirty="0">
                <a:effectLst/>
                <a:latin typeface="+mj-lt"/>
              </a:rPr>
              <a:t> bir birlikteliktir (</a:t>
            </a:r>
            <a:r>
              <a:rPr lang="tr-TR" dirty="0" err="1">
                <a:effectLst/>
                <a:latin typeface="+mj-lt"/>
              </a:rPr>
              <a:t>Giddens</a:t>
            </a:r>
            <a:r>
              <a:rPr lang="tr-TR" dirty="0">
                <a:effectLst/>
                <a:latin typeface="+mj-lt"/>
              </a:rPr>
              <a:t>, 2000: 617). </a:t>
            </a:r>
          </a:p>
          <a:p>
            <a:r>
              <a:rPr lang="tr-TR" dirty="0">
                <a:effectLst/>
                <a:latin typeface="+mj-lt"/>
              </a:rPr>
              <a:t>Soyun devamının </a:t>
            </a:r>
            <a:r>
              <a:rPr lang="tr-TR" dirty="0" err="1">
                <a:effectLst/>
                <a:latin typeface="+mj-lt"/>
              </a:rPr>
              <a:t>sağlanmasında</a:t>
            </a:r>
            <a:r>
              <a:rPr lang="tr-TR" dirty="0">
                <a:effectLst/>
                <a:latin typeface="+mj-lt"/>
              </a:rPr>
              <a:t> etkili bir kurum olan evlilik, toplum </a:t>
            </a:r>
            <a:r>
              <a:rPr lang="tr-TR" dirty="0" err="1">
                <a:effectLst/>
                <a:latin typeface="+mj-lt"/>
              </a:rPr>
              <a:t>içinde</a:t>
            </a:r>
            <a:r>
              <a:rPr lang="tr-TR" dirty="0">
                <a:effectLst/>
                <a:latin typeface="+mj-lt"/>
              </a:rPr>
              <a:t> aile ve akrabalık kurumlarının </a:t>
            </a:r>
            <a:r>
              <a:rPr lang="tr-TR" dirty="0" err="1">
                <a:effectLst/>
                <a:latin typeface="+mj-lt"/>
              </a:rPr>
              <a:t>oluşmasını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sağlar</a:t>
            </a:r>
            <a:r>
              <a:rPr lang="tr-TR" dirty="0">
                <a:effectLst/>
                <a:latin typeface="+mj-lt"/>
              </a:rPr>
              <a:t>.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22332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4C413A0-E2D7-2A66-374A-97BB673EE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3B3A77-42B4-E4B6-9FBE-5F1B786AB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7" y="2015732"/>
            <a:ext cx="9803177" cy="4037749"/>
          </a:xfrm>
        </p:spPr>
        <p:txBody>
          <a:bodyPr/>
          <a:lstStyle/>
          <a:p>
            <a:r>
              <a:rPr lang="tr-TR" dirty="0" err="1">
                <a:effectLst/>
                <a:latin typeface="+mj-lt"/>
              </a:rPr>
              <a:t>Evliliği</a:t>
            </a:r>
            <a:r>
              <a:rPr lang="tr-TR" dirty="0">
                <a:effectLst/>
                <a:latin typeface="+mj-lt"/>
              </a:rPr>
              <a:t>, aileyi </a:t>
            </a:r>
            <a:r>
              <a:rPr lang="tr-TR" dirty="0" err="1">
                <a:effectLst/>
                <a:latin typeface="+mj-lt"/>
              </a:rPr>
              <a:t>oluşturan</a:t>
            </a:r>
            <a:r>
              <a:rPr lang="tr-TR" dirty="0">
                <a:effectLst/>
                <a:latin typeface="+mj-lt"/>
              </a:rPr>
              <a:t> toplumsal </a:t>
            </a:r>
            <a:r>
              <a:rPr lang="tr-TR" dirty="0" err="1">
                <a:effectLst/>
                <a:latin typeface="+mj-lt"/>
              </a:rPr>
              <a:t>ilişkileri</a:t>
            </a:r>
            <a:r>
              <a:rPr lang="tr-TR" dirty="0">
                <a:effectLst/>
                <a:latin typeface="+mj-lt"/>
              </a:rPr>
              <a:t> belirli kalıplar </a:t>
            </a:r>
            <a:r>
              <a:rPr lang="tr-TR" dirty="0" err="1">
                <a:effectLst/>
                <a:latin typeface="+mj-lt"/>
              </a:rPr>
              <a:t>içine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yerleştiren</a:t>
            </a:r>
            <a:r>
              <a:rPr lang="tr-TR" dirty="0">
                <a:effectLst/>
                <a:latin typeface="+mj-lt"/>
              </a:rPr>
              <a:t> bir </a:t>
            </a:r>
            <a:r>
              <a:rPr lang="tr-TR" dirty="0" err="1">
                <a:effectLst/>
                <a:latin typeface="+mj-lt"/>
              </a:rPr>
              <a:t>sözleşme</a:t>
            </a:r>
            <a:r>
              <a:rPr lang="tr-TR" dirty="0">
                <a:effectLst/>
                <a:latin typeface="+mj-lt"/>
              </a:rPr>
              <a:t> olarak tanımlayanlar da bulunmaktadır. Bu </a:t>
            </a:r>
            <a:r>
              <a:rPr lang="tr-TR" dirty="0" err="1">
                <a:effectLst/>
                <a:latin typeface="+mj-lt"/>
              </a:rPr>
              <a:t>sözleşmede</a:t>
            </a:r>
            <a:r>
              <a:rPr lang="tr-TR" dirty="0">
                <a:effectLst/>
                <a:latin typeface="+mj-lt"/>
              </a:rPr>
              <a:t>, </a:t>
            </a:r>
            <a:r>
              <a:rPr lang="tr-TR" dirty="0" err="1">
                <a:effectLst/>
                <a:latin typeface="+mj-lt"/>
              </a:rPr>
              <a:t>cinselliğin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meşru</a:t>
            </a:r>
            <a:r>
              <a:rPr lang="tr-TR" dirty="0">
                <a:effectLst/>
                <a:latin typeface="+mj-lt"/>
              </a:rPr>
              <a:t> temsili ve </a:t>
            </a:r>
            <a:r>
              <a:rPr lang="tr-TR" dirty="0" err="1">
                <a:effectLst/>
                <a:latin typeface="+mj-lt"/>
              </a:rPr>
              <a:t>çocuğun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meşru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doğu</a:t>
            </a:r>
            <a:r>
              <a:rPr lang="tr-TR" dirty="0">
                <a:effectLst/>
                <a:latin typeface="+mj-lt"/>
              </a:rPr>
              <a:t>- mu </a:t>
            </a:r>
            <a:r>
              <a:rPr lang="tr-TR" dirty="0" err="1">
                <a:effectLst/>
                <a:latin typeface="+mj-lt"/>
              </a:rPr>
              <a:t>önemli</a:t>
            </a:r>
            <a:r>
              <a:rPr lang="tr-TR" dirty="0">
                <a:effectLst/>
                <a:latin typeface="+mj-lt"/>
              </a:rPr>
              <a:t> nitelikler olarak belirtilir. </a:t>
            </a:r>
          </a:p>
          <a:p>
            <a:r>
              <a:rPr lang="tr-TR" dirty="0">
                <a:effectLst/>
                <a:latin typeface="+mj-lt"/>
              </a:rPr>
              <a:t>Bununla birlikte evlilik, kadın ve erkek arasında olan bir </a:t>
            </a:r>
            <a:r>
              <a:rPr lang="tr-TR" dirty="0" err="1">
                <a:effectLst/>
                <a:latin typeface="+mj-lt"/>
              </a:rPr>
              <a:t>sözleşme</a:t>
            </a:r>
            <a:r>
              <a:rPr lang="tr-TR" dirty="0">
                <a:effectLst/>
                <a:latin typeface="+mj-lt"/>
              </a:rPr>
              <a:t> ile birlikte bir dizi </a:t>
            </a:r>
            <a:r>
              <a:rPr lang="tr-TR" dirty="0" err="1">
                <a:effectLst/>
                <a:latin typeface="+mj-lt"/>
              </a:rPr>
              <a:t>süreçten</a:t>
            </a:r>
            <a:r>
              <a:rPr lang="tr-TR" dirty="0">
                <a:effectLst/>
                <a:latin typeface="+mj-lt"/>
              </a:rPr>
              <a:t> meydana gelen sosyal bir olgudur. </a:t>
            </a:r>
          </a:p>
          <a:p>
            <a:r>
              <a:rPr lang="tr-TR" dirty="0" err="1">
                <a:effectLst/>
                <a:latin typeface="+mj-lt"/>
              </a:rPr>
              <a:t>Meşru</a:t>
            </a:r>
            <a:r>
              <a:rPr lang="tr-TR" dirty="0">
                <a:effectLst/>
                <a:latin typeface="+mj-lt"/>
              </a:rPr>
              <a:t> cinsellik, </a:t>
            </a:r>
            <a:r>
              <a:rPr lang="tr-TR" dirty="0" err="1">
                <a:effectLst/>
                <a:latin typeface="+mj-lt"/>
              </a:rPr>
              <a:t>meşru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çocuk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doğurma</a:t>
            </a:r>
            <a:r>
              <a:rPr lang="tr-TR" dirty="0">
                <a:effectLst/>
                <a:latin typeface="+mj-lt"/>
              </a:rPr>
              <a:t>, neslin devamını koruma, toplumsal </a:t>
            </a:r>
            <a:r>
              <a:rPr lang="tr-TR" dirty="0" err="1">
                <a:effectLst/>
                <a:latin typeface="+mj-lt"/>
              </a:rPr>
              <a:t>sürekliliği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sağlama</a:t>
            </a:r>
            <a:r>
              <a:rPr lang="tr-TR" dirty="0">
                <a:effectLst/>
                <a:latin typeface="+mj-lt"/>
              </a:rPr>
              <a:t> gibi </a:t>
            </a:r>
            <a:r>
              <a:rPr lang="tr-TR" dirty="0" err="1">
                <a:effectLst/>
                <a:latin typeface="+mj-lt"/>
              </a:rPr>
              <a:t>çeşitli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işlevleri</a:t>
            </a:r>
            <a:r>
              <a:rPr lang="tr-TR" dirty="0">
                <a:effectLst/>
                <a:latin typeface="+mj-lt"/>
              </a:rPr>
              <a:t> bulunmaktadır. Aile yapısının </a:t>
            </a:r>
            <a:r>
              <a:rPr lang="tr-TR" dirty="0" err="1">
                <a:effectLst/>
                <a:latin typeface="+mj-lt"/>
              </a:rPr>
              <a:t>sağlıklı</a:t>
            </a:r>
            <a:r>
              <a:rPr lang="tr-TR" dirty="0">
                <a:effectLst/>
                <a:latin typeface="+mj-lt"/>
              </a:rPr>
              <a:t> bir </a:t>
            </a:r>
            <a:r>
              <a:rPr lang="tr-TR" dirty="0" err="1">
                <a:effectLst/>
                <a:latin typeface="+mj-lt"/>
              </a:rPr>
              <a:t>şekilde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oluşması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için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öncelikle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sağlıklı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değerlerle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tanımlanmıs</a:t>
            </a:r>
            <a:r>
              <a:rPr lang="tr-TR" dirty="0">
                <a:effectLst/>
                <a:latin typeface="+mj-lt"/>
              </a:rPr>
              <a:t>̧ ve </a:t>
            </a:r>
            <a:r>
              <a:rPr lang="tr-TR" dirty="0" err="1">
                <a:effectLst/>
                <a:latin typeface="+mj-lt"/>
              </a:rPr>
              <a:t>yapılanmıs</a:t>
            </a:r>
            <a:r>
              <a:rPr lang="tr-TR" dirty="0">
                <a:effectLst/>
                <a:latin typeface="+mj-lt"/>
              </a:rPr>
              <a:t>̧ olması gerekir.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21337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22E3F7-F301-0BE6-D8B4-57CF206EC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194884-9118-3A81-E834-DEB29AC96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7" y="2015732"/>
            <a:ext cx="9803177" cy="3845806"/>
          </a:xfrm>
        </p:spPr>
        <p:txBody>
          <a:bodyPr>
            <a:normAutofit/>
          </a:bodyPr>
          <a:lstStyle/>
          <a:p>
            <a:r>
              <a:rPr lang="tr-TR" dirty="0" err="1">
                <a:effectLst/>
                <a:latin typeface="+mj-lt"/>
              </a:rPr>
              <a:t>İki</a:t>
            </a:r>
            <a:r>
              <a:rPr lang="tr-TR" dirty="0">
                <a:effectLst/>
                <a:latin typeface="+mj-lt"/>
              </a:rPr>
              <a:t> insan </a:t>
            </a:r>
            <a:r>
              <a:rPr lang="tr-TR" dirty="0" err="1">
                <a:effectLst/>
                <a:latin typeface="+mj-lt"/>
              </a:rPr>
              <a:t>evlendiği</a:t>
            </a:r>
            <a:r>
              <a:rPr lang="tr-TR" dirty="0">
                <a:effectLst/>
                <a:latin typeface="+mj-lt"/>
              </a:rPr>
              <a:t> zaman akraba olurlar ve </a:t>
            </a:r>
            <a:r>
              <a:rPr lang="tr-TR" dirty="0" err="1">
                <a:effectLst/>
                <a:latin typeface="+mj-lt"/>
              </a:rPr>
              <a:t>genis</a:t>
            </a:r>
            <a:r>
              <a:rPr lang="tr-TR" dirty="0">
                <a:effectLst/>
                <a:latin typeface="+mj-lt"/>
              </a:rPr>
              <a:t>̧ bir akrabalık </a:t>
            </a:r>
            <a:r>
              <a:rPr lang="tr-TR" dirty="0" err="1">
                <a:effectLst/>
                <a:latin typeface="+mj-lt"/>
              </a:rPr>
              <a:t>bağı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içine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yerleşirler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>
                <a:effectLst/>
                <a:latin typeface="+mj-lt"/>
              </a:rPr>
              <a:t>Aileler, </a:t>
            </a:r>
            <a:r>
              <a:rPr lang="tr-TR" dirty="0" err="1">
                <a:effectLst/>
                <a:latin typeface="+mj-lt"/>
              </a:rPr>
              <a:t>kardeşler</a:t>
            </a:r>
            <a:r>
              <a:rPr lang="tr-TR" dirty="0">
                <a:effectLst/>
                <a:latin typeface="+mj-lt"/>
              </a:rPr>
              <a:t> ve </a:t>
            </a:r>
            <a:r>
              <a:rPr lang="tr-TR" dirty="0" err="1">
                <a:effectLst/>
                <a:latin typeface="+mj-lt"/>
              </a:rPr>
              <a:t>diğer</a:t>
            </a:r>
            <a:r>
              <a:rPr lang="tr-TR" dirty="0">
                <a:effectLst/>
                <a:latin typeface="+mj-lt"/>
              </a:rPr>
              <a:t> akrabalar </a:t>
            </a:r>
            <a:r>
              <a:rPr lang="tr-TR" dirty="0" err="1">
                <a:effectLst/>
                <a:latin typeface="+mj-lt"/>
              </a:rPr>
              <a:t>evliliğin</a:t>
            </a:r>
            <a:r>
              <a:rPr lang="tr-TR" dirty="0">
                <a:effectLst/>
                <a:latin typeface="+mj-lt"/>
              </a:rPr>
              <a:t> bir </a:t>
            </a:r>
            <a:r>
              <a:rPr lang="tr-TR" dirty="0" err="1">
                <a:effectLst/>
                <a:latin typeface="+mj-lt"/>
              </a:rPr>
              <a:t>parçası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hâline</a:t>
            </a:r>
            <a:r>
              <a:rPr lang="tr-TR" dirty="0">
                <a:effectLst/>
                <a:latin typeface="+mj-lt"/>
              </a:rPr>
              <a:t> gelirler. Bu nedenle evlilik sadece kadın ve erkek arasında </a:t>
            </a:r>
            <a:r>
              <a:rPr lang="tr-TR" dirty="0" err="1">
                <a:effectLst/>
                <a:latin typeface="+mj-lt"/>
              </a:rPr>
              <a:t>oluşan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sözleşme</a:t>
            </a:r>
            <a:r>
              <a:rPr lang="tr-TR" dirty="0">
                <a:effectLst/>
                <a:latin typeface="+mj-lt"/>
              </a:rPr>
              <a:t> olmakla kalmayıp </a:t>
            </a:r>
            <a:r>
              <a:rPr lang="tr-TR" dirty="0" err="1">
                <a:effectLst/>
                <a:latin typeface="+mj-lt"/>
              </a:rPr>
              <a:t>genis</a:t>
            </a:r>
            <a:r>
              <a:rPr lang="tr-TR" dirty="0">
                <a:effectLst/>
                <a:latin typeface="+mj-lt"/>
              </a:rPr>
              <a:t>̧ bir sosyal grup </a:t>
            </a:r>
            <a:r>
              <a:rPr lang="tr-TR" dirty="0" err="1">
                <a:effectLst/>
                <a:latin typeface="+mj-lt"/>
              </a:rPr>
              <a:t>içine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dâhil</a:t>
            </a:r>
            <a:r>
              <a:rPr lang="tr-TR" dirty="0">
                <a:effectLst/>
                <a:latin typeface="+mj-lt"/>
              </a:rPr>
              <a:t> olmayı da gerektirmektedir. </a:t>
            </a:r>
          </a:p>
          <a:p>
            <a:r>
              <a:rPr lang="tr-TR" dirty="0" err="1">
                <a:effectLst/>
                <a:latin typeface="+mj-lt"/>
              </a:rPr>
              <a:t>Evliliğin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başlangıcında</a:t>
            </a:r>
            <a:r>
              <a:rPr lang="tr-TR" dirty="0">
                <a:effectLst/>
                <a:latin typeface="+mj-lt"/>
              </a:rPr>
              <a:t> ve </a:t>
            </a:r>
            <a:r>
              <a:rPr lang="tr-TR" dirty="0" err="1">
                <a:effectLst/>
                <a:latin typeface="+mj-lt"/>
              </a:rPr>
              <a:t>gerçekleşmesinde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eşlerin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tanışması</a:t>
            </a:r>
            <a:r>
              <a:rPr lang="tr-TR" dirty="0">
                <a:effectLst/>
                <a:latin typeface="+mj-lt"/>
              </a:rPr>
              <a:t>, </a:t>
            </a:r>
            <a:r>
              <a:rPr lang="tr-TR" dirty="0" err="1">
                <a:effectLst/>
                <a:latin typeface="+mj-lt"/>
              </a:rPr>
              <a:t>söz</a:t>
            </a:r>
            <a:r>
              <a:rPr lang="tr-TR" dirty="0">
                <a:effectLst/>
                <a:latin typeface="+mj-lt"/>
              </a:rPr>
              <a:t>, </a:t>
            </a:r>
            <a:r>
              <a:rPr lang="tr-TR" dirty="0" err="1">
                <a:effectLst/>
                <a:latin typeface="+mj-lt"/>
              </a:rPr>
              <a:t>nişan</a:t>
            </a:r>
            <a:r>
              <a:rPr lang="tr-TR" dirty="0">
                <a:effectLst/>
                <a:latin typeface="+mj-lt"/>
              </a:rPr>
              <a:t>, nikah ve </a:t>
            </a:r>
            <a:r>
              <a:rPr lang="tr-TR" dirty="0" err="1">
                <a:effectLst/>
                <a:latin typeface="+mj-lt"/>
              </a:rPr>
              <a:t>düğün</a:t>
            </a:r>
            <a:r>
              <a:rPr lang="tr-TR" dirty="0">
                <a:effectLst/>
                <a:latin typeface="+mj-lt"/>
              </a:rPr>
              <a:t> gibi </a:t>
            </a:r>
            <a:r>
              <a:rPr lang="tr-TR" dirty="0" err="1">
                <a:effectLst/>
                <a:latin typeface="+mj-lt"/>
              </a:rPr>
              <a:t>çeşitli</a:t>
            </a:r>
            <a:r>
              <a:rPr lang="tr-TR" dirty="0">
                <a:effectLst/>
                <a:latin typeface="+mj-lt"/>
              </a:rPr>
              <a:t> sosyal faaliyetler </a:t>
            </a:r>
            <a:r>
              <a:rPr lang="tr-TR" dirty="0" err="1">
                <a:effectLst/>
                <a:latin typeface="+mj-lt"/>
              </a:rPr>
              <a:t>gerçekleşir</a:t>
            </a:r>
            <a:r>
              <a:rPr lang="tr-TR" dirty="0">
                <a:effectLst/>
                <a:latin typeface="+mj-lt"/>
              </a:rPr>
              <a:t>. Bu </a:t>
            </a:r>
            <a:r>
              <a:rPr lang="tr-TR" dirty="0" err="1">
                <a:effectLst/>
                <a:latin typeface="+mj-lt"/>
              </a:rPr>
              <a:t>süreçler</a:t>
            </a:r>
            <a:r>
              <a:rPr lang="tr-TR" dirty="0">
                <a:effectLst/>
                <a:latin typeface="+mj-lt"/>
              </a:rPr>
              <a:t>, her toplumda farklı </a:t>
            </a:r>
            <a:r>
              <a:rPr lang="tr-TR" dirty="0" err="1">
                <a:effectLst/>
                <a:latin typeface="+mj-lt"/>
              </a:rPr>
              <a:t>törenlerle</a:t>
            </a:r>
            <a:r>
              <a:rPr lang="tr-TR" dirty="0">
                <a:effectLst/>
                <a:latin typeface="+mj-lt"/>
              </a:rPr>
              <a:t> desteklenmektedir. </a:t>
            </a:r>
            <a:r>
              <a:rPr lang="tr-TR" dirty="0" err="1">
                <a:effectLst/>
                <a:latin typeface="+mj-lt"/>
              </a:rPr>
              <a:t>Eğlenceler</a:t>
            </a:r>
            <a:r>
              <a:rPr lang="tr-TR" dirty="0">
                <a:effectLst/>
                <a:latin typeface="+mj-lt"/>
              </a:rPr>
              <a:t>, </a:t>
            </a:r>
            <a:r>
              <a:rPr lang="tr-TR" dirty="0" err="1">
                <a:effectLst/>
                <a:latin typeface="+mj-lt"/>
              </a:rPr>
              <a:t>örfler</a:t>
            </a:r>
            <a:r>
              <a:rPr lang="tr-TR" dirty="0">
                <a:effectLst/>
                <a:latin typeface="+mj-lt"/>
              </a:rPr>
              <a:t>, dualar, yemekler ve kutlamalar </a:t>
            </a:r>
            <a:r>
              <a:rPr lang="tr-TR" dirty="0" err="1">
                <a:effectLst/>
                <a:latin typeface="+mj-lt"/>
              </a:rPr>
              <a:t>evliliği</a:t>
            </a:r>
            <a:r>
              <a:rPr lang="tr-TR" dirty="0">
                <a:effectLst/>
                <a:latin typeface="+mj-lt"/>
              </a:rPr>
              <a:t> vurgulayan </a:t>
            </a:r>
            <a:r>
              <a:rPr lang="tr-TR" dirty="0" err="1">
                <a:effectLst/>
                <a:latin typeface="+mj-lt"/>
              </a:rPr>
              <a:t>önemli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göstergelerdendir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 err="1">
                <a:effectLst/>
                <a:latin typeface="+mj-lt"/>
              </a:rPr>
              <a:t>Özellikle</a:t>
            </a:r>
            <a:r>
              <a:rPr lang="tr-TR" dirty="0">
                <a:effectLst/>
                <a:latin typeface="+mj-lt"/>
              </a:rPr>
              <a:t> geleneksel </a:t>
            </a:r>
            <a:r>
              <a:rPr lang="tr-TR" dirty="0" err="1">
                <a:effectLst/>
                <a:latin typeface="+mj-lt"/>
              </a:rPr>
              <a:t>kültürün</a:t>
            </a:r>
            <a:r>
              <a:rPr lang="tr-TR" dirty="0">
                <a:effectLst/>
                <a:latin typeface="+mj-lt"/>
              </a:rPr>
              <a:t> evlilik </a:t>
            </a:r>
            <a:r>
              <a:rPr lang="tr-TR" dirty="0" err="1">
                <a:effectLst/>
                <a:latin typeface="+mj-lt"/>
              </a:rPr>
              <a:t>başlangıcında</a:t>
            </a:r>
            <a:r>
              <a:rPr lang="tr-TR" dirty="0">
                <a:effectLst/>
                <a:latin typeface="+mj-lt"/>
              </a:rPr>
              <a:t> bu kutlamalar </a:t>
            </a:r>
            <a:r>
              <a:rPr lang="tr-TR" dirty="0" err="1">
                <a:effectLst/>
                <a:latin typeface="+mj-lt"/>
              </a:rPr>
              <a:t>oldukça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yoğun</a:t>
            </a:r>
            <a:r>
              <a:rPr lang="tr-TR" dirty="0">
                <a:effectLst/>
                <a:latin typeface="+mj-lt"/>
              </a:rPr>
              <a:t> bir </a:t>
            </a:r>
            <a:r>
              <a:rPr lang="tr-TR" dirty="0" err="1">
                <a:effectLst/>
                <a:latin typeface="+mj-lt"/>
              </a:rPr>
              <a:t>biçimde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yaşanmaktadır</a:t>
            </a:r>
            <a:r>
              <a:rPr lang="tr-TR" dirty="0">
                <a:effectLst/>
                <a:latin typeface="+mj-lt"/>
              </a:rPr>
              <a:t>. (</a:t>
            </a:r>
            <a:r>
              <a:rPr lang="tr-TR" dirty="0" err="1">
                <a:effectLst/>
                <a:latin typeface="+mj-lt"/>
              </a:rPr>
              <a:t>Canatan</a:t>
            </a:r>
            <a:r>
              <a:rPr lang="tr-TR" dirty="0">
                <a:effectLst/>
                <a:latin typeface="+mj-lt"/>
              </a:rPr>
              <a:t> ve Yıldırım, 2011: 66).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72281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4FEF21-6EE6-DDE3-0976-9D252CBA9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98F566-D7CC-C850-6701-CE2456321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6845" y="2004646"/>
            <a:ext cx="10178323" cy="4048835"/>
          </a:xfrm>
        </p:spPr>
        <p:txBody>
          <a:bodyPr>
            <a:normAutofit/>
          </a:bodyPr>
          <a:lstStyle/>
          <a:p>
            <a:r>
              <a:rPr lang="tr-TR" dirty="0">
                <a:effectLst/>
                <a:latin typeface="+mj-lt"/>
              </a:rPr>
              <a:t>Evlilik </a:t>
            </a:r>
            <a:r>
              <a:rPr lang="tr-TR" dirty="0" err="1">
                <a:effectLst/>
                <a:latin typeface="+mj-lt"/>
              </a:rPr>
              <a:t>üzerine</a:t>
            </a:r>
            <a:r>
              <a:rPr lang="tr-TR" dirty="0">
                <a:effectLst/>
                <a:latin typeface="+mj-lt"/>
              </a:rPr>
              <a:t> incelemeler yapan </a:t>
            </a:r>
            <a:r>
              <a:rPr lang="tr-TR" dirty="0" err="1">
                <a:effectLst/>
                <a:latin typeface="+mj-lt"/>
              </a:rPr>
              <a:t>Müler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Lyer</a:t>
            </a:r>
            <a:r>
              <a:rPr lang="tr-TR" dirty="0">
                <a:effectLst/>
                <a:latin typeface="+mj-lt"/>
              </a:rPr>
              <a:t>, insanların </a:t>
            </a:r>
            <a:r>
              <a:rPr lang="tr-TR" dirty="0" err="1">
                <a:effectLst/>
                <a:latin typeface="+mj-lt"/>
              </a:rPr>
              <a:t>üc</a:t>
            </a:r>
            <a:r>
              <a:rPr lang="tr-TR" dirty="0">
                <a:effectLst/>
                <a:latin typeface="+mj-lt"/>
              </a:rPr>
              <a:t>̧ </a:t>
            </a:r>
            <a:r>
              <a:rPr lang="tr-TR" dirty="0" err="1">
                <a:effectLst/>
                <a:latin typeface="+mj-lt"/>
              </a:rPr>
              <a:t>önemli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dürtüden</a:t>
            </a:r>
            <a:r>
              <a:rPr lang="tr-TR" dirty="0">
                <a:effectLst/>
                <a:latin typeface="+mj-lt"/>
              </a:rPr>
              <a:t> dolayı evlendiklerini belirtir. Bunlar; ekonomik </a:t>
            </a:r>
            <a:r>
              <a:rPr lang="tr-TR" dirty="0" err="1">
                <a:effectLst/>
                <a:latin typeface="+mj-lt"/>
              </a:rPr>
              <a:t>ihtiyaçlar</a:t>
            </a:r>
            <a:r>
              <a:rPr lang="tr-TR" dirty="0">
                <a:effectLst/>
                <a:latin typeface="+mj-lt"/>
              </a:rPr>
              <a:t>, sevgi ve </a:t>
            </a:r>
            <a:r>
              <a:rPr lang="tr-TR" dirty="0" err="1">
                <a:effectLst/>
                <a:latin typeface="+mj-lt"/>
              </a:rPr>
              <a:t>çocuk</a:t>
            </a:r>
            <a:r>
              <a:rPr lang="tr-TR" dirty="0">
                <a:effectLst/>
                <a:latin typeface="+mj-lt"/>
              </a:rPr>
              <a:t> arzusudur. </a:t>
            </a:r>
          </a:p>
          <a:p>
            <a:r>
              <a:rPr lang="tr-TR" dirty="0" err="1">
                <a:effectLst/>
                <a:latin typeface="+mj-lt"/>
              </a:rPr>
              <a:t>Lyer</a:t>
            </a:r>
            <a:r>
              <a:rPr lang="tr-TR" dirty="0">
                <a:effectLst/>
                <a:latin typeface="+mj-lt"/>
              </a:rPr>
              <a:t>, bu </a:t>
            </a:r>
            <a:r>
              <a:rPr lang="tr-TR" dirty="0" err="1">
                <a:effectLst/>
                <a:latin typeface="+mj-lt"/>
              </a:rPr>
              <a:t>dürtülerin</a:t>
            </a:r>
            <a:r>
              <a:rPr lang="tr-TR" dirty="0">
                <a:effectLst/>
                <a:latin typeface="+mj-lt"/>
              </a:rPr>
              <a:t> insan toplu- </a:t>
            </a:r>
            <a:r>
              <a:rPr lang="tr-TR" dirty="0" err="1">
                <a:effectLst/>
                <a:latin typeface="+mj-lt"/>
              </a:rPr>
              <a:t>luklarında</a:t>
            </a:r>
            <a:r>
              <a:rPr lang="tr-TR" dirty="0">
                <a:effectLst/>
                <a:latin typeface="+mj-lt"/>
              </a:rPr>
              <a:t> her zaman </a:t>
            </a:r>
            <a:r>
              <a:rPr lang="tr-TR" dirty="0" err="1">
                <a:effectLst/>
                <a:latin typeface="+mj-lt"/>
              </a:rPr>
              <a:t>olduğunu</a:t>
            </a:r>
            <a:r>
              <a:rPr lang="tr-TR" dirty="0">
                <a:effectLst/>
                <a:latin typeface="+mj-lt"/>
              </a:rPr>
              <a:t> ancak belirli dö- nemlerde </a:t>
            </a:r>
            <a:r>
              <a:rPr lang="tr-TR" dirty="0" err="1">
                <a:effectLst/>
                <a:latin typeface="+mj-lt"/>
              </a:rPr>
              <a:t>önemlerinin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değiştiğini</a:t>
            </a:r>
            <a:r>
              <a:rPr lang="tr-TR" dirty="0">
                <a:effectLst/>
                <a:latin typeface="+mj-lt"/>
              </a:rPr>
              <a:t> ifade eder. </a:t>
            </a:r>
            <a:r>
              <a:rPr lang="tr-TR" dirty="0" err="1">
                <a:effectLst/>
                <a:latin typeface="+mj-lt"/>
              </a:rPr>
              <a:t>Örneğin</a:t>
            </a:r>
            <a:r>
              <a:rPr lang="tr-TR" dirty="0">
                <a:effectLst/>
                <a:latin typeface="+mj-lt"/>
              </a:rPr>
              <a:t>, ilkel toplumlarda ekonomik </a:t>
            </a:r>
            <a:r>
              <a:rPr lang="tr-TR" dirty="0" err="1">
                <a:effectLst/>
                <a:latin typeface="+mj-lt"/>
              </a:rPr>
              <a:t>ihtiyaçların</a:t>
            </a:r>
            <a:r>
              <a:rPr lang="tr-TR" dirty="0">
                <a:effectLst/>
                <a:latin typeface="+mj-lt"/>
              </a:rPr>
              <a:t>, eski medeniyetlerde </a:t>
            </a:r>
            <a:r>
              <a:rPr lang="tr-TR" dirty="0" err="1">
                <a:effectLst/>
                <a:latin typeface="+mj-lt"/>
              </a:rPr>
              <a:t>çocuk</a:t>
            </a:r>
            <a:r>
              <a:rPr lang="tr-TR" dirty="0">
                <a:effectLst/>
                <a:latin typeface="+mj-lt"/>
              </a:rPr>
              <a:t> yapma arzusunun, modern uygarlıklarda ise sevginin </a:t>
            </a:r>
            <a:r>
              <a:rPr lang="tr-TR" dirty="0" err="1">
                <a:effectLst/>
                <a:latin typeface="+mj-lt"/>
              </a:rPr>
              <a:t>ağır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bastığını</a:t>
            </a:r>
            <a:r>
              <a:rPr lang="tr-TR" dirty="0">
                <a:effectLst/>
                <a:latin typeface="+mj-lt"/>
              </a:rPr>
              <a:t> dile ge- </a:t>
            </a:r>
            <a:r>
              <a:rPr lang="tr-TR" dirty="0" err="1">
                <a:effectLst/>
                <a:latin typeface="+mj-lt"/>
              </a:rPr>
              <a:t>tirmektedir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 err="1">
                <a:effectLst/>
                <a:latin typeface="+mj-lt"/>
              </a:rPr>
              <a:t>Yalom’a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göre</a:t>
            </a:r>
            <a:r>
              <a:rPr lang="tr-TR" dirty="0">
                <a:effectLst/>
                <a:latin typeface="+mj-lt"/>
              </a:rPr>
              <a:t>, </a:t>
            </a:r>
            <a:r>
              <a:rPr lang="tr-TR" dirty="0" err="1">
                <a:effectLst/>
                <a:latin typeface="+mj-lt"/>
              </a:rPr>
              <a:t>geçmişte</a:t>
            </a:r>
            <a:r>
              <a:rPr lang="tr-TR" dirty="0">
                <a:effectLst/>
                <a:latin typeface="+mj-lt"/>
              </a:rPr>
              <a:t> yapılan </a:t>
            </a:r>
            <a:r>
              <a:rPr lang="tr-TR" dirty="0" err="1">
                <a:effectLst/>
                <a:latin typeface="+mj-lt"/>
              </a:rPr>
              <a:t>çoğu</a:t>
            </a:r>
            <a:r>
              <a:rPr lang="tr-TR" dirty="0">
                <a:effectLst/>
                <a:latin typeface="+mj-lt"/>
              </a:rPr>
              <a:t> evlilik, sevgiden ziyade </a:t>
            </a:r>
            <a:r>
              <a:rPr lang="tr-TR" dirty="0" err="1">
                <a:effectLst/>
                <a:latin typeface="+mj-lt"/>
              </a:rPr>
              <a:t>cüzdandan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geçmektedir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>
                <a:effectLst/>
                <a:latin typeface="+mj-lt"/>
              </a:rPr>
              <a:t>Erkekler, kadınlarla </a:t>
            </a:r>
            <a:r>
              <a:rPr lang="tr-TR" dirty="0" err="1">
                <a:effectLst/>
                <a:latin typeface="+mj-lt"/>
              </a:rPr>
              <a:t>çeyizleri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için</a:t>
            </a:r>
            <a:r>
              <a:rPr lang="tr-TR" dirty="0">
                <a:effectLst/>
                <a:latin typeface="+mj-lt"/>
              </a:rPr>
              <a:t>, kadınlar ise erkeklerle kendilerine bakabilecekleri </a:t>
            </a:r>
            <a:r>
              <a:rPr lang="tr-TR" dirty="0" err="1">
                <a:effectLst/>
                <a:latin typeface="+mj-lt"/>
              </a:rPr>
              <a:t>için</a:t>
            </a:r>
            <a:r>
              <a:rPr lang="tr-TR" dirty="0">
                <a:effectLst/>
                <a:latin typeface="+mj-lt"/>
              </a:rPr>
              <a:t> evlenmekteydi. </a:t>
            </a:r>
            <a:r>
              <a:rPr lang="tr-TR" dirty="0" err="1">
                <a:effectLst/>
                <a:latin typeface="+mj-lt"/>
              </a:rPr>
              <a:t>Günümüzde</a:t>
            </a:r>
            <a:r>
              <a:rPr lang="tr-TR" dirty="0">
                <a:effectLst/>
                <a:latin typeface="+mj-lt"/>
              </a:rPr>
              <a:t> ise, </a:t>
            </a:r>
            <a:r>
              <a:rPr lang="tr-TR" dirty="0" err="1">
                <a:effectLst/>
                <a:latin typeface="+mj-lt"/>
              </a:rPr>
              <a:t>erkeğin</a:t>
            </a:r>
            <a:r>
              <a:rPr lang="tr-TR" dirty="0">
                <a:effectLst/>
                <a:latin typeface="+mj-lt"/>
              </a:rPr>
              <a:t> karısına tek </a:t>
            </a:r>
            <a:r>
              <a:rPr lang="tr-TR" dirty="0" err="1">
                <a:effectLst/>
                <a:latin typeface="+mj-lt"/>
              </a:rPr>
              <a:t>başına</a:t>
            </a:r>
            <a:r>
              <a:rPr lang="tr-TR" dirty="0">
                <a:effectLst/>
                <a:latin typeface="+mj-lt"/>
              </a:rPr>
              <a:t> bakmak zorunda </a:t>
            </a:r>
            <a:r>
              <a:rPr lang="tr-TR" dirty="0" err="1">
                <a:effectLst/>
                <a:latin typeface="+mj-lt"/>
              </a:rPr>
              <a:t>olduğuna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ilişkin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inanc</a:t>
            </a:r>
            <a:r>
              <a:rPr lang="tr-TR" dirty="0">
                <a:effectLst/>
                <a:latin typeface="+mj-lt"/>
              </a:rPr>
              <a:t>̧ </a:t>
            </a:r>
            <a:r>
              <a:rPr lang="tr-TR" dirty="0" err="1">
                <a:effectLst/>
                <a:latin typeface="+mj-lt"/>
              </a:rPr>
              <a:t>geçerliliğini</a:t>
            </a:r>
            <a:r>
              <a:rPr lang="tr-TR" dirty="0">
                <a:effectLst/>
                <a:latin typeface="+mj-lt"/>
              </a:rPr>
              <a:t> yitirmektedir (</a:t>
            </a:r>
            <a:r>
              <a:rPr lang="tr-TR" dirty="0" err="1">
                <a:effectLst/>
                <a:latin typeface="+mj-lt"/>
              </a:rPr>
              <a:t>Akt</a:t>
            </a:r>
            <a:r>
              <a:rPr lang="tr-TR" dirty="0">
                <a:effectLst/>
                <a:latin typeface="+mj-lt"/>
              </a:rPr>
              <a:t>. Adak, 2012: 42).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97394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3FCABB-E79C-D8A8-EF7C-334D9295C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9CF1964-CACB-C385-1659-ADA556BB6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8145" y="2999232"/>
            <a:ext cx="9927731" cy="3237445"/>
          </a:xfrm>
        </p:spPr>
        <p:txBody>
          <a:bodyPr/>
          <a:lstStyle/>
          <a:p>
            <a:r>
              <a:rPr lang="tr-TR" sz="1800" dirty="0">
                <a:effectLst/>
                <a:latin typeface="AGaramondPro"/>
              </a:rPr>
              <a:t>Evlilik evrensel bir kurumdur. Her toplum veya </a:t>
            </a:r>
            <a:r>
              <a:rPr lang="tr-TR" sz="1800" dirty="0" err="1">
                <a:effectLst/>
                <a:latin typeface="AGaramondPro"/>
              </a:rPr>
              <a:t>kültür</a:t>
            </a:r>
            <a:r>
              <a:rPr lang="tr-TR" sz="1800" dirty="0">
                <a:effectLst/>
                <a:latin typeface="AGaramondPro"/>
              </a:rPr>
              <a:t>, kimin kiminle </a:t>
            </a:r>
            <a:r>
              <a:rPr lang="tr-TR" sz="1800" dirty="0" err="1">
                <a:effectLst/>
                <a:latin typeface="AGaramondPro"/>
              </a:rPr>
              <a:t>evlenebileceğini</a:t>
            </a:r>
            <a:r>
              <a:rPr lang="tr-TR" sz="1800" dirty="0">
                <a:effectLst/>
                <a:latin typeface="AGaramondPro"/>
              </a:rPr>
              <a:t>, nasıl evle- </a:t>
            </a:r>
            <a:r>
              <a:rPr lang="tr-TR" sz="1800" dirty="0" err="1">
                <a:effectLst/>
                <a:latin typeface="AGaramondPro"/>
              </a:rPr>
              <a:t>neceğini</a:t>
            </a:r>
            <a:r>
              <a:rPr lang="tr-TR" sz="1800" dirty="0">
                <a:effectLst/>
                <a:latin typeface="AGaramondPro"/>
              </a:rPr>
              <a:t>, kadın ve </a:t>
            </a:r>
            <a:r>
              <a:rPr lang="tr-TR" sz="1800" dirty="0" err="1">
                <a:effectLst/>
                <a:latin typeface="AGaramondPro"/>
              </a:rPr>
              <a:t>erkeğin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karşılıklı</a:t>
            </a:r>
            <a:r>
              <a:rPr lang="tr-TR" sz="1800" dirty="0">
                <a:effectLst/>
                <a:latin typeface="AGaramondPro"/>
              </a:rPr>
              <a:t> hak, </a:t>
            </a:r>
            <a:r>
              <a:rPr lang="tr-TR" sz="1800" dirty="0" err="1">
                <a:effectLst/>
                <a:latin typeface="AGaramondPro"/>
              </a:rPr>
              <a:t>ödev</a:t>
            </a:r>
            <a:r>
              <a:rPr lang="tr-TR" sz="1800" dirty="0">
                <a:effectLst/>
                <a:latin typeface="AGaramondPro"/>
              </a:rPr>
              <a:t>, yetkilerini vb. belirler. </a:t>
            </a:r>
          </a:p>
          <a:p>
            <a:r>
              <a:rPr lang="tr-TR" sz="1800" dirty="0">
                <a:effectLst/>
                <a:latin typeface="AGaramondPro"/>
              </a:rPr>
              <a:t>Evlilik olarak adlandırılan bu </a:t>
            </a:r>
            <a:r>
              <a:rPr lang="tr-TR" sz="1800" dirty="0" err="1">
                <a:effectLst/>
                <a:latin typeface="AGaramondPro"/>
              </a:rPr>
              <a:t>meşru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beraberliğin</a:t>
            </a:r>
            <a:r>
              <a:rPr lang="tr-TR" sz="1800" dirty="0">
                <a:effectLst/>
                <a:latin typeface="AGaramondPro"/>
              </a:rPr>
              <a:t> </a:t>
            </a:r>
            <a:r>
              <a:rPr lang="tr-TR" sz="1800" dirty="0" err="1">
                <a:effectLst/>
                <a:latin typeface="AGaramondPro"/>
              </a:rPr>
              <a:t>ürünu</a:t>
            </a:r>
            <a:r>
              <a:rPr lang="tr-TR" sz="1800" dirty="0">
                <a:effectLst/>
                <a:latin typeface="AGaramondPro"/>
              </a:rPr>
              <a:t>̈ olan </a:t>
            </a:r>
            <a:r>
              <a:rPr lang="tr-TR" sz="1800" dirty="0" err="1">
                <a:effectLst/>
                <a:latin typeface="AGaramondPro"/>
              </a:rPr>
              <a:t>çocuklar</a:t>
            </a:r>
            <a:r>
              <a:rPr lang="tr-TR" sz="1800" dirty="0">
                <a:effectLst/>
                <a:latin typeface="AGaramondPro"/>
              </a:rPr>
              <a:t> ise ailenin tamamlayıcılarıdır. </a:t>
            </a:r>
          </a:p>
          <a:p>
            <a:r>
              <a:rPr lang="tr-TR" sz="1800" dirty="0" err="1">
                <a:effectLst/>
                <a:latin typeface="AGaramondPro"/>
              </a:rPr>
              <a:t>Görüldüğu</a:t>
            </a:r>
            <a:r>
              <a:rPr lang="tr-TR" sz="1800" dirty="0">
                <a:effectLst/>
                <a:latin typeface="AGaramondPro"/>
              </a:rPr>
              <a:t>̈ </a:t>
            </a:r>
            <a:r>
              <a:rPr lang="tr-TR" sz="1800" dirty="0" err="1">
                <a:effectLst/>
                <a:latin typeface="AGaramondPro"/>
              </a:rPr>
              <a:t>üzere</a:t>
            </a:r>
            <a:r>
              <a:rPr lang="tr-TR" sz="1800" dirty="0">
                <a:effectLst/>
                <a:latin typeface="AGaramondPro"/>
              </a:rPr>
              <a:t>, toplumun temelinde aile, ailenin temelinde ise evlilik yer almaktadır. Saygı, sevgi ve uyuma dayalı </a:t>
            </a:r>
            <a:r>
              <a:rPr lang="tr-TR" sz="1800" dirty="0" err="1">
                <a:effectLst/>
                <a:latin typeface="AGaramondPro"/>
              </a:rPr>
              <a:t>sağlıklı</a:t>
            </a:r>
            <a:r>
              <a:rPr lang="tr-TR" sz="1800" dirty="0">
                <a:effectLst/>
                <a:latin typeface="AGaramondPro"/>
              </a:rPr>
              <a:t> bir evlilik, </a:t>
            </a:r>
            <a:r>
              <a:rPr lang="tr-TR" sz="1800" dirty="0" err="1">
                <a:effectLst/>
                <a:latin typeface="AGaramondPro"/>
              </a:rPr>
              <a:t>sağlıklı</a:t>
            </a:r>
            <a:r>
              <a:rPr lang="tr-TR" sz="1800" dirty="0">
                <a:effectLst/>
                <a:latin typeface="AGaramondPro"/>
              </a:rPr>
              <a:t> aileleri; </a:t>
            </a:r>
            <a:r>
              <a:rPr lang="tr-TR" sz="1800" dirty="0" err="1">
                <a:effectLst/>
                <a:latin typeface="AGaramondPro"/>
              </a:rPr>
              <a:t>sağlıklı</a:t>
            </a:r>
            <a:r>
              <a:rPr lang="tr-TR" sz="1800" dirty="0">
                <a:effectLst/>
                <a:latin typeface="AGaramondPro"/>
              </a:rPr>
              <a:t> aileler de </a:t>
            </a:r>
            <a:r>
              <a:rPr lang="tr-TR" sz="1800" dirty="0" err="1">
                <a:effectLst/>
                <a:latin typeface="AGaramondPro"/>
              </a:rPr>
              <a:t>sağlıklı</a:t>
            </a:r>
            <a:r>
              <a:rPr lang="tr-TR" sz="1800" dirty="0">
                <a:effectLst/>
                <a:latin typeface="AGaramondPro"/>
              </a:rPr>
              <a:t> toplumları </a:t>
            </a:r>
            <a:r>
              <a:rPr lang="tr-TR" sz="1800" dirty="0" err="1">
                <a:effectLst/>
                <a:latin typeface="AGaramondPro"/>
              </a:rPr>
              <a:t>yaratacağından</a:t>
            </a:r>
            <a:r>
              <a:rPr lang="tr-TR" sz="1800" dirty="0">
                <a:effectLst/>
                <a:latin typeface="AGaramondPro"/>
              </a:rPr>
              <a:t> bu temeli </a:t>
            </a:r>
            <a:r>
              <a:rPr lang="tr-TR" sz="1800" dirty="0" err="1">
                <a:effectLst/>
                <a:latin typeface="AGaramondPro"/>
              </a:rPr>
              <a:t>oluşturan</a:t>
            </a:r>
            <a:r>
              <a:rPr lang="tr-TR" sz="1800" dirty="0">
                <a:effectLst/>
                <a:latin typeface="AGaramondPro"/>
              </a:rPr>
              <a:t> evlilik kurumu </a:t>
            </a:r>
            <a:r>
              <a:rPr lang="tr-TR" sz="1800" dirty="0" err="1">
                <a:effectLst/>
                <a:latin typeface="AGaramondPro"/>
              </a:rPr>
              <a:t>büyük</a:t>
            </a:r>
            <a:r>
              <a:rPr lang="tr-TR" sz="1800" dirty="0">
                <a:effectLst/>
                <a:latin typeface="AGaramondPro"/>
              </a:rPr>
              <a:t> bir </a:t>
            </a:r>
            <a:r>
              <a:rPr lang="tr-TR" sz="1800" dirty="0" err="1">
                <a:effectLst/>
                <a:latin typeface="AGaramondPro"/>
              </a:rPr>
              <a:t>öneme</a:t>
            </a:r>
            <a:r>
              <a:rPr lang="tr-TR" sz="1800" dirty="0">
                <a:effectLst/>
                <a:latin typeface="AGaramondPro"/>
              </a:rPr>
              <a:t> sahiptir. </a:t>
            </a:r>
            <a:endParaRPr lang="tr-TR" dirty="0"/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B8FD5A80-A3E9-F703-CB4F-36FBB8C07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8748" y="0"/>
            <a:ext cx="4038600" cy="2645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4471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CF6A649-F572-53F2-C0B7-88F50189E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AKRABALIK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FAE5CA-34E6-AFCE-D00A-E9BA3DC5F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9586" y="2015732"/>
            <a:ext cx="9518970" cy="4037749"/>
          </a:xfrm>
        </p:spPr>
        <p:txBody>
          <a:bodyPr>
            <a:normAutofit/>
          </a:bodyPr>
          <a:lstStyle/>
          <a:p>
            <a:r>
              <a:rPr lang="tr-TR" dirty="0">
                <a:effectLst/>
                <a:latin typeface="+mj-lt"/>
              </a:rPr>
              <a:t>Aileyle ilgili </a:t>
            </a:r>
            <a:r>
              <a:rPr lang="tr-TR" dirty="0" err="1">
                <a:effectLst/>
                <a:latin typeface="+mj-lt"/>
              </a:rPr>
              <a:t>önemli</a:t>
            </a:r>
            <a:r>
              <a:rPr lang="tr-TR" dirty="0">
                <a:effectLst/>
                <a:latin typeface="+mj-lt"/>
              </a:rPr>
              <a:t> kavramlardan biri akrabalıktır. </a:t>
            </a:r>
          </a:p>
          <a:p>
            <a:r>
              <a:rPr lang="tr-TR" dirty="0">
                <a:effectLst/>
                <a:latin typeface="+mj-lt"/>
              </a:rPr>
              <a:t>Akrabalık; evlilik veya soy </a:t>
            </a:r>
            <a:r>
              <a:rPr lang="tr-TR" dirty="0" err="1">
                <a:effectLst/>
                <a:latin typeface="+mj-lt"/>
              </a:rPr>
              <a:t>bağı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aracılığıyla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oluşan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ilişkilerin</a:t>
            </a:r>
            <a:r>
              <a:rPr lang="tr-TR" dirty="0">
                <a:effectLst/>
                <a:latin typeface="+mj-lt"/>
              </a:rPr>
              <a:t> sonucunda belirli </a:t>
            </a:r>
            <a:r>
              <a:rPr lang="tr-TR" dirty="0" err="1">
                <a:effectLst/>
                <a:latin typeface="+mj-lt"/>
              </a:rPr>
              <a:t>yükümlülükleri</a:t>
            </a:r>
            <a:r>
              <a:rPr lang="tr-TR" dirty="0">
                <a:effectLst/>
                <a:latin typeface="+mj-lt"/>
              </a:rPr>
              <a:t>, </a:t>
            </a:r>
            <a:r>
              <a:rPr lang="tr-TR" dirty="0" err="1">
                <a:effectLst/>
                <a:latin typeface="+mj-lt"/>
              </a:rPr>
              <a:t>değerleri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içeren</a:t>
            </a:r>
            <a:r>
              <a:rPr lang="tr-TR" dirty="0">
                <a:effectLst/>
                <a:latin typeface="+mj-lt"/>
              </a:rPr>
              <a:t> toplumsal bir sistemdir. </a:t>
            </a:r>
          </a:p>
          <a:p>
            <a:r>
              <a:rPr lang="tr-TR" dirty="0" err="1">
                <a:effectLst/>
                <a:latin typeface="+mj-lt"/>
              </a:rPr>
              <a:t>Akrabalığın</a:t>
            </a:r>
            <a:r>
              <a:rPr lang="tr-TR" dirty="0">
                <a:effectLst/>
                <a:latin typeface="+mj-lt"/>
              </a:rPr>
              <a:t> temelleri biyolojik </a:t>
            </a:r>
            <a:r>
              <a:rPr lang="tr-TR" dirty="0" err="1">
                <a:effectLst/>
                <a:latin typeface="+mj-lt"/>
              </a:rPr>
              <a:t>bağlardan</a:t>
            </a:r>
            <a:r>
              <a:rPr lang="tr-TR" dirty="0">
                <a:effectLst/>
                <a:latin typeface="+mj-lt"/>
              </a:rPr>
              <a:t> kaynaklanmaktadır. Anne ve </a:t>
            </a:r>
            <a:r>
              <a:rPr lang="tr-TR" dirty="0" err="1">
                <a:effectLst/>
                <a:latin typeface="+mj-lt"/>
              </a:rPr>
              <a:t>çocuk</a:t>
            </a:r>
            <a:r>
              <a:rPr lang="tr-TR" dirty="0">
                <a:effectLst/>
                <a:latin typeface="+mj-lt"/>
              </a:rPr>
              <a:t> ile </a:t>
            </a:r>
            <a:r>
              <a:rPr lang="tr-TR" dirty="0" err="1">
                <a:effectLst/>
                <a:latin typeface="+mj-lt"/>
              </a:rPr>
              <a:t>kardeşler</a:t>
            </a:r>
            <a:r>
              <a:rPr lang="tr-TR" dirty="0">
                <a:effectLst/>
                <a:latin typeface="+mj-lt"/>
              </a:rPr>
              <a:t> arasındaki </a:t>
            </a:r>
            <a:r>
              <a:rPr lang="tr-TR" dirty="0" err="1">
                <a:effectLst/>
                <a:latin typeface="+mj-lt"/>
              </a:rPr>
              <a:t>bağlar</a:t>
            </a:r>
            <a:r>
              <a:rPr lang="tr-TR" dirty="0">
                <a:effectLst/>
                <a:latin typeface="+mj-lt"/>
              </a:rPr>
              <a:t>, bilinen ilk biyolojik </a:t>
            </a:r>
            <a:r>
              <a:rPr lang="tr-TR" dirty="0" err="1">
                <a:effectLst/>
                <a:latin typeface="+mj-lt"/>
              </a:rPr>
              <a:t>bağlardır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>
                <a:effectLst/>
                <a:latin typeface="+mj-lt"/>
              </a:rPr>
              <a:t>Evlilikle birlikte kadın ve erkek arasında ortaya </a:t>
            </a:r>
            <a:r>
              <a:rPr lang="tr-TR" dirty="0" err="1">
                <a:effectLst/>
                <a:latin typeface="+mj-lt"/>
              </a:rPr>
              <a:t>çıkan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ilişki</a:t>
            </a:r>
            <a:r>
              <a:rPr lang="tr-TR" dirty="0">
                <a:effectLst/>
                <a:latin typeface="+mj-lt"/>
              </a:rPr>
              <a:t> toplumsal </a:t>
            </a:r>
            <a:r>
              <a:rPr lang="tr-TR" dirty="0" err="1">
                <a:effectLst/>
                <a:latin typeface="+mj-lt"/>
              </a:rPr>
              <a:t>içerikli</a:t>
            </a:r>
            <a:r>
              <a:rPr lang="tr-TR" dirty="0">
                <a:effectLst/>
                <a:latin typeface="+mj-lt"/>
              </a:rPr>
              <a:t>- </a:t>
            </a:r>
            <a:r>
              <a:rPr lang="tr-TR" dirty="0" err="1">
                <a:effectLst/>
                <a:latin typeface="+mj-lt"/>
              </a:rPr>
              <a:t>dir</a:t>
            </a:r>
            <a:r>
              <a:rPr lang="tr-TR" dirty="0">
                <a:effectLst/>
                <a:latin typeface="+mj-lt"/>
              </a:rPr>
              <a:t>. Her toplumda ortaya </a:t>
            </a:r>
            <a:r>
              <a:rPr lang="tr-TR" dirty="0" err="1">
                <a:effectLst/>
                <a:latin typeface="+mj-lt"/>
              </a:rPr>
              <a:t>çıkan</a:t>
            </a:r>
            <a:r>
              <a:rPr lang="tr-TR" dirty="0">
                <a:effectLst/>
                <a:latin typeface="+mj-lt"/>
              </a:rPr>
              <a:t> bu </a:t>
            </a:r>
            <a:r>
              <a:rPr lang="tr-TR" dirty="0" err="1">
                <a:effectLst/>
                <a:latin typeface="+mj-lt"/>
              </a:rPr>
              <a:t>bağlar</a:t>
            </a:r>
            <a:r>
              <a:rPr lang="tr-TR" dirty="0">
                <a:effectLst/>
                <a:latin typeface="+mj-lt"/>
              </a:rPr>
              <a:t>, toplum </a:t>
            </a:r>
            <a:r>
              <a:rPr lang="tr-TR" dirty="0" err="1">
                <a:effectLst/>
                <a:latin typeface="+mj-lt"/>
              </a:rPr>
              <a:t>üyeleri</a:t>
            </a:r>
            <a:r>
              <a:rPr lang="tr-TR" dirty="0">
                <a:effectLst/>
                <a:latin typeface="+mj-lt"/>
              </a:rPr>
              <a:t> arasında belirli </a:t>
            </a:r>
            <a:r>
              <a:rPr lang="tr-TR" dirty="0" err="1">
                <a:effectLst/>
                <a:latin typeface="+mj-lt"/>
              </a:rPr>
              <a:t>ilişkilerin</a:t>
            </a:r>
            <a:r>
              <a:rPr lang="tr-TR" dirty="0">
                <a:effectLst/>
                <a:latin typeface="+mj-lt"/>
              </a:rPr>
              <a:t> ve duyguların </a:t>
            </a:r>
            <a:r>
              <a:rPr lang="tr-TR" dirty="0" err="1">
                <a:effectLst/>
                <a:latin typeface="+mj-lt"/>
              </a:rPr>
              <a:t>oluşmasını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sağlamaktadır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 err="1">
                <a:effectLst/>
                <a:latin typeface="+mj-lt"/>
              </a:rPr>
              <a:t>Özet</a:t>
            </a:r>
            <a:r>
              <a:rPr lang="tr-TR" dirty="0">
                <a:effectLst/>
                <a:latin typeface="+mj-lt"/>
              </a:rPr>
              <a:t> olarak </a:t>
            </a:r>
            <a:r>
              <a:rPr lang="tr-TR" dirty="0" err="1">
                <a:effectLst/>
                <a:latin typeface="+mj-lt"/>
              </a:rPr>
              <a:t>akrabalığın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oluşmasında</a:t>
            </a:r>
            <a:r>
              <a:rPr lang="tr-TR" dirty="0">
                <a:effectLst/>
                <a:latin typeface="+mj-lt"/>
              </a:rPr>
              <a:t> iki etken belirleyicidir. Bunlar; kan </a:t>
            </a:r>
            <a:r>
              <a:rPr lang="tr-TR" dirty="0" err="1">
                <a:effectLst/>
                <a:latin typeface="+mj-lt"/>
              </a:rPr>
              <a:t>bağı</a:t>
            </a:r>
            <a:r>
              <a:rPr lang="tr-TR" dirty="0">
                <a:effectLst/>
                <a:latin typeface="+mj-lt"/>
              </a:rPr>
              <a:t> ve toplumsal </a:t>
            </a:r>
            <a:r>
              <a:rPr lang="tr-TR" dirty="0" err="1">
                <a:effectLst/>
                <a:latin typeface="+mj-lt"/>
              </a:rPr>
              <a:t>anlaşma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bağıdır</a:t>
            </a:r>
            <a:r>
              <a:rPr lang="tr-TR" dirty="0">
                <a:effectLst/>
                <a:latin typeface="+mj-lt"/>
              </a:rPr>
              <a:t> (Sayın, 1990: 95-96).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47203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32B7D2-FC14-7D82-D25D-48593AD1E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Evlilik türleri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9C5DB4-9ADE-B258-CF5D-0331C0640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effectLst/>
                <a:latin typeface="+mj-lt"/>
              </a:rPr>
              <a:t>Evlilik ve aile </a:t>
            </a:r>
            <a:r>
              <a:rPr lang="tr-TR" dirty="0" err="1">
                <a:effectLst/>
                <a:latin typeface="+mj-lt"/>
              </a:rPr>
              <a:t>türleri</a:t>
            </a:r>
            <a:r>
              <a:rPr lang="tr-TR" dirty="0">
                <a:effectLst/>
                <a:latin typeface="+mj-lt"/>
              </a:rPr>
              <a:t>; </a:t>
            </a:r>
          </a:p>
          <a:p>
            <a:r>
              <a:rPr lang="tr-TR" dirty="0">
                <a:effectLst/>
                <a:latin typeface="+mj-lt"/>
              </a:rPr>
              <a:t>oturulan yere, </a:t>
            </a:r>
          </a:p>
          <a:p>
            <a:r>
              <a:rPr lang="tr-TR" dirty="0">
                <a:effectLst/>
                <a:latin typeface="+mj-lt"/>
              </a:rPr>
              <a:t>eş sayısına, </a:t>
            </a:r>
          </a:p>
          <a:p>
            <a:r>
              <a:rPr lang="tr-TR" dirty="0" err="1">
                <a:effectLst/>
                <a:latin typeface="+mj-lt"/>
              </a:rPr>
              <a:t>eşin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seçildiği</a:t>
            </a:r>
            <a:r>
              <a:rPr lang="tr-TR" dirty="0">
                <a:effectLst/>
                <a:latin typeface="+mj-lt"/>
              </a:rPr>
              <a:t> gruba, </a:t>
            </a:r>
          </a:p>
          <a:p>
            <a:r>
              <a:rPr lang="tr-TR" dirty="0">
                <a:effectLst/>
                <a:latin typeface="+mj-lt"/>
              </a:rPr>
              <a:t>otorite </a:t>
            </a:r>
            <a:r>
              <a:rPr lang="tr-TR" dirty="0" err="1">
                <a:effectLst/>
                <a:latin typeface="+mj-lt"/>
              </a:rPr>
              <a:t>ilişkilerine</a:t>
            </a:r>
            <a:r>
              <a:rPr lang="tr-TR" dirty="0">
                <a:effectLst/>
                <a:latin typeface="+mj-lt"/>
              </a:rPr>
              <a:t>, </a:t>
            </a:r>
          </a:p>
          <a:p>
            <a:r>
              <a:rPr lang="tr-TR" dirty="0">
                <a:effectLst/>
                <a:latin typeface="+mj-lt"/>
              </a:rPr>
              <a:t>soy ve </a:t>
            </a:r>
            <a:r>
              <a:rPr lang="tr-TR" dirty="0" err="1">
                <a:effectLst/>
                <a:latin typeface="+mj-lt"/>
              </a:rPr>
              <a:t>secereye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göre</a:t>
            </a:r>
            <a:r>
              <a:rPr lang="tr-TR" dirty="0">
                <a:effectLst/>
                <a:latin typeface="+mj-lt"/>
              </a:rPr>
              <a:t> yapılmaktadır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2499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5D283A-6196-A9BB-DC8A-71D3F68DE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i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Oturulan yere </a:t>
            </a:r>
            <a:r>
              <a:rPr lang="tr-TR" sz="2400" i="1" dirty="0" err="1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göre</a:t>
            </a:r>
            <a:r>
              <a:rPr lang="tr-TR" sz="2400" i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 evlilik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BD6E0D-DB50-2CBC-DD07-0F271CB00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423" y="2015732"/>
            <a:ext cx="9917431" cy="4037749"/>
          </a:xfrm>
        </p:spPr>
        <p:txBody>
          <a:bodyPr/>
          <a:lstStyle/>
          <a:p>
            <a:r>
              <a:rPr lang="tr-TR" b="1" dirty="0" err="1">
                <a:effectLst/>
                <a:latin typeface="+mj-lt"/>
              </a:rPr>
              <a:t>Matrilokal</a:t>
            </a:r>
            <a:r>
              <a:rPr lang="tr-TR" b="1" dirty="0">
                <a:effectLst/>
                <a:latin typeface="+mj-lt"/>
              </a:rPr>
              <a:t> evlilik</a:t>
            </a:r>
            <a:r>
              <a:rPr lang="tr-TR" dirty="0">
                <a:effectLst/>
                <a:latin typeface="+mj-lt"/>
              </a:rPr>
              <a:t>: </a:t>
            </a:r>
            <a:r>
              <a:rPr lang="tr-TR" dirty="0" err="1">
                <a:effectLst/>
                <a:latin typeface="+mj-lt"/>
              </a:rPr>
              <a:t>Erkeğin</a:t>
            </a:r>
            <a:r>
              <a:rPr lang="tr-TR" dirty="0">
                <a:effectLst/>
                <a:latin typeface="+mj-lt"/>
              </a:rPr>
              <a:t> kadının evinde oturması; halk dilinde </a:t>
            </a:r>
            <a:r>
              <a:rPr lang="tr-TR" dirty="0" err="1">
                <a:effectLst/>
                <a:latin typeface="+mj-lt"/>
              </a:rPr>
              <a:t>ic</a:t>
            </a:r>
            <a:r>
              <a:rPr lang="tr-TR" dirty="0">
                <a:effectLst/>
                <a:latin typeface="+mj-lt"/>
              </a:rPr>
              <a:t>̧ </a:t>
            </a:r>
            <a:r>
              <a:rPr lang="tr-TR" dirty="0" err="1">
                <a:effectLst/>
                <a:latin typeface="+mj-lt"/>
              </a:rPr>
              <a:t>güveyliği</a:t>
            </a:r>
            <a:r>
              <a:rPr lang="tr-TR" dirty="0">
                <a:effectLst/>
                <a:latin typeface="+mj-lt"/>
              </a:rPr>
              <a:t> olarak ifade edilen </a:t>
            </a:r>
            <a:r>
              <a:rPr lang="tr-TR" dirty="0" err="1">
                <a:effectLst/>
                <a:latin typeface="+mj-lt"/>
              </a:rPr>
              <a:t>tür</a:t>
            </a:r>
            <a:r>
              <a:rPr lang="tr-TR" dirty="0">
                <a:effectLst/>
                <a:latin typeface="+mj-lt"/>
              </a:rPr>
              <a:t> </a:t>
            </a:r>
          </a:p>
          <a:p>
            <a:r>
              <a:rPr lang="tr-TR" b="1" dirty="0" err="1">
                <a:effectLst/>
                <a:latin typeface="+mj-lt"/>
              </a:rPr>
              <a:t>Patrilokal</a:t>
            </a:r>
            <a:r>
              <a:rPr lang="tr-TR" b="1" dirty="0">
                <a:effectLst/>
                <a:latin typeface="+mj-lt"/>
              </a:rPr>
              <a:t> evlilik</a:t>
            </a:r>
            <a:r>
              <a:rPr lang="tr-TR" dirty="0">
                <a:effectLst/>
                <a:latin typeface="+mj-lt"/>
              </a:rPr>
              <a:t>: Kadının, </a:t>
            </a:r>
            <a:r>
              <a:rPr lang="tr-TR" dirty="0" err="1">
                <a:effectLst/>
                <a:latin typeface="+mj-lt"/>
              </a:rPr>
              <a:t>erkeğin</a:t>
            </a:r>
            <a:r>
              <a:rPr lang="tr-TR" dirty="0">
                <a:effectLst/>
                <a:latin typeface="+mj-lt"/>
              </a:rPr>
              <a:t> evinde oturması, </a:t>
            </a:r>
          </a:p>
          <a:p>
            <a:r>
              <a:rPr lang="tr-TR" b="1" dirty="0" err="1">
                <a:latin typeface="+mj-lt"/>
              </a:rPr>
              <a:t>N</a:t>
            </a:r>
            <a:r>
              <a:rPr lang="tr-TR" b="1" dirty="0" err="1">
                <a:effectLst/>
                <a:latin typeface="+mj-lt"/>
              </a:rPr>
              <a:t>eolokal</a:t>
            </a:r>
            <a:r>
              <a:rPr lang="tr-TR" b="1" dirty="0">
                <a:effectLst/>
                <a:latin typeface="+mj-lt"/>
              </a:rPr>
              <a:t> evli</a:t>
            </a:r>
            <a:r>
              <a:rPr lang="tr-TR" dirty="0">
                <a:effectLst/>
                <a:latin typeface="+mj-lt"/>
              </a:rPr>
              <a:t>lik: Kadın ve </a:t>
            </a:r>
            <a:r>
              <a:rPr lang="tr-TR" dirty="0" err="1">
                <a:effectLst/>
                <a:latin typeface="+mj-lt"/>
              </a:rPr>
              <a:t>erkeğin</a:t>
            </a:r>
            <a:r>
              <a:rPr lang="tr-TR" dirty="0">
                <a:effectLst/>
                <a:latin typeface="+mj-lt"/>
              </a:rPr>
              <a:t> ailelerinin yanlarında kalmayıp onlardan ayrı bir evde </a:t>
            </a:r>
            <a:r>
              <a:rPr lang="tr-TR" dirty="0" err="1">
                <a:effectLst/>
                <a:latin typeface="+mj-lt"/>
              </a:rPr>
              <a:t>yaşamalarıdır</a:t>
            </a:r>
            <a:r>
              <a:rPr lang="tr-TR" dirty="0">
                <a:effectLst/>
                <a:latin typeface="+mj-lt"/>
              </a:rPr>
              <a:t>.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15299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C41340-93A3-5633-B520-EF96D5976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i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Eş sayısına </a:t>
            </a:r>
            <a:r>
              <a:rPr lang="tr-TR" sz="2400" i="1" dirty="0" err="1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göre</a:t>
            </a:r>
            <a:r>
              <a:rPr lang="tr-TR" sz="2400" i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 evlilik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638387-6B11-5156-4991-574F961E7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077" y="2015732"/>
            <a:ext cx="9999777" cy="3740299"/>
          </a:xfrm>
        </p:spPr>
        <p:txBody>
          <a:bodyPr/>
          <a:lstStyle/>
          <a:p>
            <a:r>
              <a:rPr lang="tr-TR" b="1" dirty="0">
                <a:effectLst/>
                <a:latin typeface="+mj-lt"/>
              </a:rPr>
              <a:t>Monogami</a:t>
            </a:r>
            <a:r>
              <a:rPr lang="tr-TR" dirty="0">
                <a:effectLst/>
                <a:latin typeface="+mj-lt"/>
              </a:rPr>
              <a:t>:  tek </a:t>
            </a:r>
            <a:r>
              <a:rPr lang="tr-TR" dirty="0" err="1">
                <a:effectLst/>
                <a:latin typeface="+mj-lt"/>
              </a:rPr>
              <a:t>eşle</a:t>
            </a:r>
            <a:r>
              <a:rPr lang="tr-TR" dirty="0">
                <a:effectLst/>
                <a:latin typeface="+mj-lt"/>
              </a:rPr>
              <a:t> evlenmek, </a:t>
            </a:r>
          </a:p>
          <a:p>
            <a:r>
              <a:rPr lang="tr-TR" b="1" dirty="0">
                <a:latin typeface="+mj-lt"/>
              </a:rPr>
              <a:t>P</a:t>
            </a:r>
            <a:r>
              <a:rPr lang="tr-TR" b="1" dirty="0">
                <a:effectLst/>
                <a:latin typeface="+mj-lt"/>
              </a:rPr>
              <a:t>oligami:</a:t>
            </a:r>
            <a:r>
              <a:rPr lang="tr-TR" dirty="0">
                <a:effectLst/>
                <a:latin typeface="+mj-lt"/>
              </a:rPr>
              <a:t>  </a:t>
            </a:r>
            <a:r>
              <a:rPr lang="tr-TR" dirty="0" err="1">
                <a:effectLst/>
                <a:latin typeface="+mj-lt"/>
              </a:rPr>
              <a:t>çok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eşle</a:t>
            </a:r>
            <a:r>
              <a:rPr lang="tr-TR" dirty="0">
                <a:effectLst/>
                <a:latin typeface="+mj-lt"/>
              </a:rPr>
              <a:t> evlenmektir. Poligami ikiye ayrılır; kadının aynı anda birden fazla erkekle evlenmesine </a:t>
            </a:r>
            <a:r>
              <a:rPr lang="tr-TR" i="1" dirty="0">
                <a:effectLst/>
                <a:latin typeface="+mj-lt"/>
              </a:rPr>
              <a:t>poliandri</a:t>
            </a:r>
            <a:r>
              <a:rPr lang="tr-TR" dirty="0">
                <a:effectLst/>
                <a:latin typeface="+mj-lt"/>
              </a:rPr>
              <a:t>, </a:t>
            </a:r>
            <a:r>
              <a:rPr lang="tr-TR" dirty="0" err="1">
                <a:effectLst/>
                <a:latin typeface="+mj-lt"/>
              </a:rPr>
              <a:t>erkeğin</a:t>
            </a:r>
            <a:r>
              <a:rPr lang="tr-TR" dirty="0">
                <a:effectLst/>
                <a:latin typeface="+mj-lt"/>
              </a:rPr>
              <a:t> birden fazla kadınla evlenmesi </a:t>
            </a:r>
            <a:r>
              <a:rPr lang="tr-TR" i="1" dirty="0">
                <a:effectLst/>
                <a:latin typeface="+mj-lt"/>
              </a:rPr>
              <a:t>polijini </a:t>
            </a:r>
            <a:r>
              <a:rPr lang="tr-TR" dirty="0">
                <a:effectLst/>
                <a:latin typeface="+mj-lt"/>
              </a:rPr>
              <a:t>olarak adlandırılmaktadır.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F860600D-AAB2-5A47-3397-09900036A5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352" y="3656193"/>
            <a:ext cx="4913376" cy="3201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784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7F6716-391A-0677-13B3-7400CC732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71100CD-B22B-1C21-218C-9286550B0D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594" y="2062624"/>
            <a:ext cx="9603275" cy="3450613"/>
          </a:xfrm>
        </p:spPr>
        <p:txBody>
          <a:bodyPr/>
          <a:lstStyle/>
          <a:p>
            <a:r>
              <a:rPr lang="tr-TR" dirty="0">
                <a:effectLst/>
                <a:latin typeface="+mj-lt"/>
              </a:rPr>
              <a:t>Aile, bir toplum olarak </a:t>
            </a:r>
            <a:r>
              <a:rPr lang="tr-TR" dirty="0" err="1">
                <a:effectLst/>
                <a:latin typeface="+mj-lt"/>
              </a:rPr>
              <a:t>mikrokosmos</a:t>
            </a:r>
            <a:r>
              <a:rPr lang="tr-TR" dirty="0">
                <a:effectLst/>
                <a:latin typeface="+mj-lt"/>
              </a:rPr>
              <a:t> (</a:t>
            </a:r>
            <a:r>
              <a:rPr lang="tr-TR" dirty="0" err="1">
                <a:effectLst/>
                <a:latin typeface="+mj-lt"/>
              </a:rPr>
              <a:t>küçük</a:t>
            </a:r>
            <a:r>
              <a:rPr lang="tr-TR" dirty="0">
                <a:effectLst/>
                <a:latin typeface="+mj-lt"/>
              </a:rPr>
              <a:t> toplum) </a:t>
            </a:r>
            <a:r>
              <a:rPr lang="tr-TR" dirty="0" err="1">
                <a:effectLst/>
                <a:latin typeface="+mj-lt"/>
              </a:rPr>
              <a:t>şeklinde</a:t>
            </a:r>
            <a:r>
              <a:rPr lang="tr-TR" dirty="0">
                <a:effectLst/>
                <a:latin typeface="+mj-lt"/>
              </a:rPr>
              <a:t> nitelendirilmektedir. </a:t>
            </a:r>
          </a:p>
          <a:p>
            <a:r>
              <a:rPr lang="tr-TR" dirty="0" err="1">
                <a:effectLst/>
                <a:latin typeface="+mj-lt"/>
              </a:rPr>
              <a:t>Böylece</a:t>
            </a:r>
            <a:r>
              <a:rPr lang="tr-TR" dirty="0">
                <a:effectLst/>
                <a:latin typeface="+mj-lt"/>
              </a:rPr>
              <a:t> aile, </a:t>
            </a:r>
            <a:r>
              <a:rPr lang="tr-TR" dirty="0" err="1">
                <a:effectLst/>
                <a:latin typeface="+mj-lt"/>
              </a:rPr>
              <a:t>genis</a:t>
            </a:r>
            <a:r>
              <a:rPr lang="tr-TR" dirty="0">
                <a:effectLst/>
                <a:latin typeface="+mj-lt"/>
              </a:rPr>
              <a:t>̧ toplumun en </a:t>
            </a:r>
            <a:r>
              <a:rPr lang="tr-TR" dirty="0" err="1">
                <a:effectLst/>
                <a:latin typeface="+mj-lt"/>
              </a:rPr>
              <a:t>küçük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yaşam</a:t>
            </a:r>
            <a:r>
              <a:rPr lang="tr-TR" dirty="0">
                <a:effectLst/>
                <a:latin typeface="+mj-lt"/>
              </a:rPr>
              <a:t> birimi olarak tanımlanabilir. </a:t>
            </a:r>
          </a:p>
          <a:p>
            <a:r>
              <a:rPr lang="tr-TR" dirty="0">
                <a:effectLst/>
                <a:latin typeface="+mj-lt"/>
              </a:rPr>
              <a:t>Sosyolojinin alt uzmanlık alanlarından biri olan,  aileye </a:t>
            </a:r>
            <a:r>
              <a:rPr lang="tr-TR" dirty="0" err="1">
                <a:effectLst/>
                <a:latin typeface="+mj-lt"/>
              </a:rPr>
              <a:t>ilişkin</a:t>
            </a:r>
            <a:r>
              <a:rPr lang="tr-TR" dirty="0">
                <a:effectLst/>
                <a:latin typeface="+mj-lt"/>
              </a:rPr>
              <a:t> konuları, problemleri sosyolojik perspektiften inceleyen aile sosyolojisi, on dokuzuncu </a:t>
            </a:r>
            <a:r>
              <a:rPr lang="tr-TR" dirty="0" err="1">
                <a:effectLst/>
                <a:latin typeface="+mj-lt"/>
              </a:rPr>
              <a:t>yüzyılın</a:t>
            </a:r>
            <a:r>
              <a:rPr lang="tr-TR" dirty="0">
                <a:effectLst/>
                <a:latin typeface="+mj-lt"/>
              </a:rPr>
              <a:t> ikinci yarısından itibaren </a:t>
            </a:r>
            <a:r>
              <a:rPr lang="tr-TR" dirty="0" err="1">
                <a:effectLst/>
                <a:latin typeface="+mj-lt"/>
              </a:rPr>
              <a:t>gelişmeye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başlamıştır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dirty="0">
                <a:effectLst/>
                <a:latin typeface="+mj-lt"/>
              </a:rPr>
              <a:t>Ailenin anlamı, yapısı, </a:t>
            </a:r>
            <a:r>
              <a:rPr lang="tr-TR" dirty="0" err="1">
                <a:effectLst/>
                <a:latin typeface="+mj-lt"/>
              </a:rPr>
              <a:t>işlevleri</a:t>
            </a:r>
            <a:r>
              <a:rPr lang="tr-TR" dirty="0">
                <a:effectLst/>
                <a:latin typeface="+mj-lt"/>
              </a:rPr>
              <a:t>, </a:t>
            </a:r>
            <a:r>
              <a:rPr lang="tr-TR" dirty="0" err="1">
                <a:effectLst/>
                <a:latin typeface="+mj-lt"/>
              </a:rPr>
              <a:t>çeşitleri</a:t>
            </a:r>
            <a:r>
              <a:rPr lang="tr-TR" dirty="0">
                <a:effectLst/>
                <a:latin typeface="+mj-lt"/>
              </a:rPr>
              <a:t>, tarihsel </a:t>
            </a:r>
            <a:r>
              <a:rPr lang="tr-TR" dirty="0" err="1">
                <a:effectLst/>
                <a:latin typeface="+mj-lt"/>
              </a:rPr>
              <a:t>gelişimi</a:t>
            </a:r>
            <a:r>
              <a:rPr lang="tr-TR" dirty="0">
                <a:effectLst/>
                <a:latin typeface="+mj-lt"/>
              </a:rPr>
              <a:t> ve </a:t>
            </a:r>
            <a:r>
              <a:rPr lang="tr-TR" dirty="0" err="1">
                <a:effectLst/>
                <a:latin typeface="+mj-lt"/>
              </a:rPr>
              <a:t>varlığını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sürdürme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biçimleri</a:t>
            </a:r>
            <a:r>
              <a:rPr lang="tr-TR" dirty="0">
                <a:effectLst/>
                <a:latin typeface="+mj-lt"/>
              </a:rPr>
              <a:t>, aile sosyolojisinin temel konuları arasında yer alır (</a:t>
            </a:r>
            <a:r>
              <a:rPr lang="tr-TR" dirty="0" err="1">
                <a:effectLst/>
                <a:latin typeface="+mj-lt"/>
              </a:rPr>
              <a:t>Canatan</a:t>
            </a:r>
            <a:r>
              <a:rPr lang="tr-TR" dirty="0">
                <a:effectLst/>
                <a:latin typeface="+mj-lt"/>
              </a:rPr>
              <a:t> ve Yıldırım, 2011: 53).</a:t>
            </a:r>
            <a:endParaRPr lang="tr-TR" dirty="0">
              <a:latin typeface="+mj-lt"/>
            </a:endParaRP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243697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BC3D628-92C0-1BC6-03C8-01E94DD7F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000" i="1" dirty="0" err="1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Eşin</a:t>
            </a:r>
            <a:r>
              <a:rPr lang="tr-TR" sz="2000" i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 </a:t>
            </a:r>
            <a:r>
              <a:rPr lang="tr-TR" sz="2000" i="1" dirty="0" err="1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seçildiği</a:t>
            </a:r>
            <a:r>
              <a:rPr lang="tr-TR" sz="2000" i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 gruba </a:t>
            </a:r>
            <a:r>
              <a:rPr lang="tr-TR" sz="2000" i="1" dirty="0" err="1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göre</a:t>
            </a:r>
            <a:r>
              <a:rPr lang="tr-TR" sz="2000" i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 yapılan evlilikler</a:t>
            </a:r>
            <a:br>
              <a:rPr lang="tr-TR" sz="1100" dirty="0"/>
            </a:br>
            <a:r>
              <a:rPr lang="tr-TR" sz="1800" i="1" dirty="0">
                <a:solidFill>
                  <a:srgbClr val="FF0000"/>
                </a:solidFill>
                <a:effectLst/>
                <a:latin typeface="AGaramondPro"/>
              </a:rPr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DFA1D0-9309-2381-D55C-374F2D3F9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Endogami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Akrabalarla yapılan evlilik, </a:t>
            </a:r>
          </a:p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Egzogami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kadın veya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erkeğin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evleneceği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kişiyi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üyesi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grubun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dışından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seçmesidir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975817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8242D1-BF69-2670-EDEB-46AF6D2AE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i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Otorite </a:t>
            </a:r>
            <a:r>
              <a:rPr lang="tr-TR" sz="2400" i="1" dirty="0" err="1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ilişkilerine</a:t>
            </a:r>
            <a:r>
              <a:rPr lang="tr-TR" sz="2400" i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 </a:t>
            </a:r>
            <a:r>
              <a:rPr lang="tr-TR" sz="2400" i="1" dirty="0" err="1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göre</a:t>
            </a:r>
            <a:r>
              <a:rPr lang="tr-TR" sz="2400" i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AE1AAD-A700-4D9C-587C-2707923D4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>
                <a:effectLst/>
                <a:latin typeface="+mj-lt"/>
              </a:rPr>
              <a:t>Ataerkil</a:t>
            </a:r>
            <a:r>
              <a:rPr lang="tr-TR" dirty="0">
                <a:effectLst/>
                <a:latin typeface="+mj-lt"/>
              </a:rPr>
              <a:t>: Evliliklerde </a:t>
            </a:r>
            <a:r>
              <a:rPr lang="tr-TR" dirty="0" err="1">
                <a:effectLst/>
                <a:latin typeface="+mj-lt"/>
              </a:rPr>
              <a:t>erkeğin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üstünlüğu</a:t>
            </a:r>
            <a:r>
              <a:rPr lang="tr-TR" dirty="0">
                <a:effectLst/>
                <a:latin typeface="+mj-lt"/>
              </a:rPr>
              <a:t>̈, </a:t>
            </a:r>
          </a:p>
          <a:p>
            <a:r>
              <a:rPr lang="tr-TR" b="1" dirty="0" err="1">
                <a:latin typeface="+mj-lt"/>
              </a:rPr>
              <a:t>Matriyarki</a:t>
            </a:r>
            <a:r>
              <a:rPr lang="tr-TR" b="1" dirty="0">
                <a:latin typeface="+mj-lt"/>
              </a:rPr>
              <a:t>:</a:t>
            </a:r>
            <a:r>
              <a:rPr lang="tr-TR" dirty="0">
                <a:latin typeface="+mj-lt"/>
              </a:rPr>
              <a:t> </a:t>
            </a:r>
            <a:r>
              <a:rPr lang="tr-TR" dirty="0">
                <a:effectLst/>
                <a:latin typeface="+mj-lt"/>
              </a:rPr>
              <a:t>kadınların </a:t>
            </a:r>
            <a:r>
              <a:rPr lang="tr-TR" dirty="0" err="1">
                <a:effectLst/>
                <a:latin typeface="+mj-lt"/>
              </a:rPr>
              <a:t>üstünlüğüne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matriyarki</a:t>
            </a:r>
            <a:r>
              <a:rPr lang="tr-TR" dirty="0">
                <a:effectLst/>
                <a:latin typeface="+mj-lt"/>
              </a:rPr>
              <a:t> adı verilir. </a:t>
            </a:r>
          </a:p>
          <a:p>
            <a:r>
              <a:rPr lang="tr-TR" dirty="0">
                <a:effectLst/>
                <a:latin typeface="+mj-lt"/>
              </a:rPr>
              <a:t>Evliliklerde genellikle </a:t>
            </a:r>
            <a:r>
              <a:rPr lang="tr-TR" dirty="0" err="1">
                <a:effectLst/>
                <a:latin typeface="+mj-lt"/>
              </a:rPr>
              <a:t>erkeğin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üstünlüğu</a:t>
            </a:r>
            <a:r>
              <a:rPr lang="tr-TR" dirty="0">
                <a:effectLst/>
                <a:latin typeface="+mj-lt"/>
              </a:rPr>
              <a:t>̈ ve otoritesi yaygındır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BED4171F-CE76-81A1-4073-2ADEC5224E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40480"/>
            <a:ext cx="3565398" cy="301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120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C861171-0FA2-678D-A0DC-4CE5CE5C2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i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Soy ve </a:t>
            </a:r>
            <a:r>
              <a:rPr lang="tr-TR" sz="2400" i="1" dirty="0" err="1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secere</a:t>
            </a:r>
            <a:r>
              <a:rPr lang="tr-TR" sz="2400" i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 </a:t>
            </a:r>
            <a:r>
              <a:rPr lang="tr-TR" sz="2400" i="1" dirty="0" err="1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ilişkilerine</a:t>
            </a:r>
            <a:r>
              <a:rPr lang="tr-TR" sz="2400" i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 </a:t>
            </a:r>
            <a:r>
              <a:rPr lang="tr-TR" sz="2400" i="1" dirty="0" err="1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göre</a:t>
            </a:r>
            <a:r>
              <a:rPr lang="tr-TR" sz="2400" i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AGaramondPro"/>
              </a:rPr>
              <a:t> evlilikler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401CCC-4A39-8176-E98B-286FE1B29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latin typeface="+mj-lt"/>
              </a:rPr>
              <a:t>M</a:t>
            </a:r>
            <a:r>
              <a:rPr lang="tr-TR" dirty="0">
                <a:effectLst/>
                <a:latin typeface="+mj-lt"/>
              </a:rPr>
              <a:t>irasın nasıl </a:t>
            </a:r>
            <a:r>
              <a:rPr lang="tr-TR" dirty="0" err="1">
                <a:effectLst/>
                <a:latin typeface="+mj-lt"/>
              </a:rPr>
              <a:t>bölüşüleceğinde</a:t>
            </a:r>
            <a:r>
              <a:rPr lang="tr-TR" dirty="0">
                <a:effectLst/>
                <a:latin typeface="+mj-lt"/>
              </a:rPr>
              <a:t> soy </a:t>
            </a:r>
            <a:r>
              <a:rPr lang="tr-TR" dirty="0" err="1">
                <a:effectLst/>
                <a:latin typeface="+mj-lt"/>
              </a:rPr>
              <a:t>ilişkileri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önemli</a:t>
            </a:r>
            <a:r>
              <a:rPr lang="tr-TR" dirty="0">
                <a:effectLst/>
                <a:latin typeface="+mj-lt"/>
              </a:rPr>
              <a:t> bir rol oynar. </a:t>
            </a:r>
          </a:p>
          <a:p>
            <a:r>
              <a:rPr lang="tr-TR" b="1" dirty="0" err="1">
                <a:effectLst/>
                <a:latin typeface="+mj-lt"/>
              </a:rPr>
              <a:t>Patriliniyal</a:t>
            </a:r>
            <a:r>
              <a:rPr lang="tr-TR" b="1" dirty="0">
                <a:effectLst/>
                <a:latin typeface="+mj-lt"/>
              </a:rPr>
              <a:t> </a:t>
            </a:r>
            <a:r>
              <a:rPr lang="tr-TR" dirty="0">
                <a:effectLst/>
                <a:latin typeface="+mj-lt"/>
              </a:rPr>
              <a:t>sistem: Mirasın </a:t>
            </a:r>
            <a:r>
              <a:rPr lang="tr-TR" dirty="0" err="1">
                <a:effectLst/>
                <a:latin typeface="+mj-lt"/>
              </a:rPr>
              <a:t>paylaşımı</a:t>
            </a:r>
            <a:r>
              <a:rPr lang="tr-TR" dirty="0">
                <a:effectLst/>
                <a:latin typeface="+mj-lt"/>
              </a:rPr>
              <a:t> baba soyunun </a:t>
            </a:r>
            <a:r>
              <a:rPr lang="tr-TR" dirty="0" err="1">
                <a:effectLst/>
                <a:latin typeface="+mj-lt"/>
              </a:rPr>
              <a:t>üstünlüğüne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göre</a:t>
            </a:r>
            <a:r>
              <a:rPr lang="tr-TR" dirty="0">
                <a:effectLst/>
                <a:latin typeface="+mj-lt"/>
              </a:rPr>
              <a:t> yapılmaktadır. </a:t>
            </a:r>
          </a:p>
          <a:p>
            <a:r>
              <a:rPr lang="tr-TR" b="1" dirty="0" err="1">
                <a:effectLst/>
                <a:latin typeface="+mj-lt"/>
              </a:rPr>
              <a:t>Matriliniyal</a:t>
            </a:r>
            <a:r>
              <a:rPr lang="tr-TR" dirty="0">
                <a:effectLst/>
                <a:latin typeface="+mj-lt"/>
              </a:rPr>
              <a:t> sistem: Anne soyunun </a:t>
            </a:r>
            <a:r>
              <a:rPr lang="tr-TR" dirty="0" err="1">
                <a:effectLst/>
                <a:latin typeface="+mj-lt"/>
              </a:rPr>
              <a:t>üstünlüğu</a:t>
            </a:r>
            <a:r>
              <a:rPr lang="tr-TR" dirty="0">
                <a:effectLst/>
                <a:latin typeface="+mj-lt"/>
              </a:rPr>
              <a:t>̈ </a:t>
            </a:r>
            <a:r>
              <a:rPr lang="tr-TR" dirty="0" err="1">
                <a:effectLst/>
                <a:latin typeface="+mj-lt"/>
              </a:rPr>
              <a:t>önem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taşımaktadır</a:t>
            </a:r>
            <a:r>
              <a:rPr lang="tr-TR" dirty="0">
                <a:effectLst/>
                <a:latin typeface="+mj-lt"/>
              </a:rPr>
              <a:t>. </a:t>
            </a:r>
          </a:p>
          <a:p>
            <a:r>
              <a:rPr lang="tr-TR" b="1" dirty="0" err="1">
                <a:effectLst/>
                <a:latin typeface="+mj-lt"/>
              </a:rPr>
              <a:t>Bilateral</a:t>
            </a:r>
            <a:r>
              <a:rPr lang="tr-TR" b="1" dirty="0">
                <a:effectLst/>
                <a:latin typeface="+mj-lt"/>
              </a:rPr>
              <a:t> </a:t>
            </a:r>
            <a:r>
              <a:rPr lang="tr-TR" dirty="0">
                <a:effectLst/>
                <a:latin typeface="+mj-lt"/>
              </a:rPr>
              <a:t>sistem: </a:t>
            </a:r>
            <a:r>
              <a:rPr lang="tr-TR" dirty="0">
                <a:latin typeface="+mj-lt"/>
              </a:rPr>
              <a:t>İ</a:t>
            </a:r>
            <a:r>
              <a:rPr lang="tr-TR" dirty="0">
                <a:effectLst/>
                <a:latin typeface="+mj-lt"/>
              </a:rPr>
              <a:t>ki tarafın mirastan </a:t>
            </a:r>
            <a:r>
              <a:rPr lang="tr-TR" dirty="0" err="1">
                <a:effectLst/>
                <a:latin typeface="+mj-lt"/>
              </a:rPr>
              <a:t>eşit</a:t>
            </a:r>
            <a:r>
              <a:rPr lang="tr-TR" dirty="0">
                <a:effectLst/>
                <a:latin typeface="+mj-lt"/>
              </a:rPr>
              <a:t> hak alması kabul edilir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9452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84BAD0-CBD2-4C94-1278-06E70672C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aile sosyolojisi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109402-7932-530E-864B-2770C864F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0878" y="2015732"/>
            <a:ext cx="10517030" cy="4195497"/>
          </a:xfrm>
        </p:spPr>
        <p:txBody>
          <a:bodyPr/>
          <a:lstStyle/>
          <a:p>
            <a:r>
              <a:rPr lang="tr-TR" dirty="0">
                <a:effectLst/>
                <a:latin typeface="+mj-lt"/>
              </a:rPr>
              <a:t>Ailenin sosyolojik anlamı; ailenin, tabaka, sınıf, </a:t>
            </a:r>
            <a:r>
              <a:rPr lang="tr-TR" dirty="0" err="1">
                <a:effectLst/>
                <a:latin typeface="+mj-lt"/>
              </a:rPr>
              <a:t>bölge</a:t>
            </a:r>
            <a:r>
              <a:rPr lang="tr-TR" dirty="0">
                <a:effectLst/>
                <a:latin typeface="+mj-lt"/>
              </a:rPr>
              <a:t>, </a:t>
            </a:r>
            <a:r>
              <a:rPr lang="tr-TR" dirty="0" err="1">
                <a:effectLst/>
                <a:latin typeface="+mj-lt"/>
              </a:rPr>
              <a:t>etnisite</a:t>
            </a:r>
            <a:r>
              <a:rPr lang="tr-TR" dirty="0">
                <a:effectLst/>
                <a:latin typeface="+mj-lt"/>
              </a:rPr>
              <a:t>, sosyal grup gibi </a:t>
            </a:r>
            <a:r>
              <a:rPr lang="tr-TR" dirty="0" err="1">
                <a:effectLst/>
                <a:latin typeface="+mj-lt"/>
              </a:rPr>
              <a:t>çeşitli</a:t>
            </a:r>
            <a:r>
              <a:rPr lang="tr-TR" dirty="0">
                <a:effectLst/>
                <a:latin typeface="+mj-lt"/>
              </a:rPr>
              <a:t> sosyolojik </a:t>
            </a:r>
            <a:r>
              <a:rPr lang="tr-TR" dirty="0" err="1">
                <a:effectLst/>
                <a:latin typeface="+mj-lt"/>
              </a:rPr>
              <a:t>kolektiviteler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içinde</a:t>
            </a:r>
            <a:r>
              <a:rPr lang="tr-TR" dirty="0">
                <a:effectLst/>
                <a:latin typeface="+mj-lt"/>
              </a:rPr>
              <a:t> toplumsal </a:t>
            </a:r>
            <a:r>
              <a:rPr lang="tr-TR" dirty="0" err="1">
                <a:effectLst/>
                <a:latin typeface="+mj-lt"/>
              </a:rPr>
              <a:t>bağlamında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araştırılarak</a:t>
            </a:r>
            <a:r>
              <a:rPr lang="tr-TR" dirty="0">
                <a:effectLst/>
                <a:latin typeface="+mj-lt"/>
              </a:rPr>
              <a:t> yorumlanmasıdır. </a:t>
            </a:r>
          </a:p>
          <a:p>
            <a:r>
              <a:rPr lang="tr-TR" dirty="0">
                <a:effectLst/>
                <a:latin typeface="+mj-lt"/>
              </a:rPr>
              <a:t>Ailenin yapısal boyutlarının, toplumsal </a:t>
            </a:r>
            <a:r>
              <a:rPr lang="tr-TR" dirty="0" err="1">
                <a:effectLst/>
                <a:latin typeface="+mj-lt"/>
              </a:rPr>
              <a:t>ilişki</a:t>
            </a:r>
            <a:r>
              <a:rPr lang="tr-TR" dirty="0">
                <a:effectLst/>
                <a:latin typeface="+mj-lt"/>
              </a:rPr>
              <a:t> yapıları </a:t>
            </a:r>
            <a:r>
              <a:rPr lang="tr-TR" dirty="0" err="1">
                <a:effectLst/>
                <a:latin typeface="+mj-lt"/>
              </a:rPr>
              <a:t>çerçevesinde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değerlendirilmesidir</a:t>
            </a:r>
            <a:r>
              <a:rPr lang="tr-TR" dirty="0">
                <a:effectLst/>
                <a:latin typeface="+mj-lt"/>
              </a:rPr>
              <a:t>. </a:t>
            </a:r>
            <a:r>
              <a:rPr lang="tr-TR" dirty="0" err="1">
                <a:effectLst/>
                <a:latin typeface="+mj-lt"/>
              </a:rPr>
              <a:t>Örneğin</a:t>
            </a:r>
            <a:r>
              <a:rPr lang="tr-TR" dirty="0">
                <a:effectLst/>
                <a:latin typeface="+mj-lt"/>
              </a:rPr>
              <a:t>, aile olgusu sınıf </a:t>
            </a:r>
            <a:r>
              <a:rPr lang="tr-TR" dirty="0" err="1">
                <a:effectLst/>
                <a:latin typeface="+mj-lt"/>
              </a:rPr>
              <a:t>bağlamı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içinde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araştırılıyorsa</a:t>
            </a:r>
            <a:r>
              <a:rPr lang="tr-TR" dirty="0">
                <a:effectLst/>
                <a:latin typeface="+mj-lt"/>
              </a:rPr>
              <a:t> sınıf </a:t>
            </a:r>
            <a:r>
              <a:rPr lang="tr-TR" dirty="0" err="1">
                <a:effectLst/>
                <a:latin typeface="+mj-lt"/>
              </a:rPr>
              <a:t>bağlamıyla</a:t>
            </a:r>
            <a:r>
              <a:rPr lang="tr-TR" dirty="0">
                <a:effectLst/>
                <a:latin typeface="+mj-lt"/>
              </a:rPr>
              <a:t> birlikte ele alınmaktadır. </a:t>
            </a:r>
          </a:p>
          <a:p>
            <a:r>
              <a:rPr lang="tr-TR" dirty="0">
                <a:effectLst/>
                <a:latin typeface="+mj-lt"/>
              </a:rPr>
              <a:t>Aile sosyolojisinin ortaya </a:t>
            </a:r>
            <a:r>
              <a:rPr lang="tr-TR" dirty="0" err="1">
                <a:effectLst/>
                <a:latin typeface="+mj-lt"/>
              </a:rPr>
              <a:t>çıkmasından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önce</a:t>
            </a:r>
            <a:r>
              <a:rPr lang="tr-TR" dirty="0">
                <a:effectLst/>
                <a:latin typeface="+mj-lt"/>
              </a:rPr>
              <a:t> ortaya atılan </a:t>
            </a:r>
            <a:r>
              <a:rPr lang="tr-TR" dirty="0" err="1">
                <a:effectLst/>
                <a:latin typeface="+mj-lt"/>
              </a:rPr>
              <a:t>düşünceler</a:t>
            </a:r>
            <a:r>
              <a:rPr lang="tr-TR" dirty="0">
                <a:effectLst/>
                <a:latin typeface="+mj-lt"/>
              </a:rPr>
              <a:t>, aile yapısını tasvir etmek, </a:t>
            </a:r>
            <a:r>
              <a:rPr lang="tr-TR" dirty="0" err="1">
                <a:effectLst/>
                <a:latin typeface="+mj-lt"/>
              </a:rPr>
              <a:t>açıklamak</a:t>
            </a:r>
            <a:r>
              <a:rPr lang="tr-TR" dirty="0">
                <a:effectLst/>
                <a:latin typeface="+mj-lt"/>
              </a:rPr>
              <a:t> yerine “olması gereken” duruma </a:t>
            </a:r>
            <a:r>
              <a:rPr lang="tr-TR" dirty="0" err="1">
                <a:effectLst/>
                <a:latin typeface="+mj-lt"/>
              </a:rPr>
              <a:t>ilişkindir</a:t>
            </a:r>
            <a:r>
              <a:rPr lang="tr-TR" dirty="0">
                <a:effectLst/>
                <a:latin typeface="+mj-lt"/>
              </a:rPr>
              <a:t>. Ancak aile sosyolojisi normatif </a:t>
            </a:r>
            <a:r>
              <a:rPr lang="tr-TR" dirty="0" err="1">
                <a:effectLst/>
                <a:latin typeface="+mj-lt"/>
              </a:rPr>
              <a:t>değildir</a:t>
            </a:r>
            <a:r>
              <a:rPr lang="tr-TR" dirty="0">
                <a:effectLst/>
                <a:latin typeface="+mj-lt"/>
              </a:rPr>
              <a:t> ve amacı, </a:t>
            </a:r>
            <a:r>
              <a:rPr lang="tr-TR" dirty="0" err="1">
                <a:effectLst/>
                <a:latin typeface="+mj-lt"/>
              </a:rPr>
              <a:t>gerçeği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olduğu</a:t>
            </a:r>
            <a:r>
              <a:rPr lang="tr-TR" dirty="0">
                <a:effectLst/>
                <a:latin typeface="+mj-lt"/>
              </a:rPr>
              <a:t> </a:t>
            </a:r>
            <a:r>
              <a:rPr lang="tr-TR" dirty="0" err="1">
                <a:effectLst/>
                <a:latin typeface="+mj-lt"/>
              </a:rPr>
              <a:t>şekliyle</a:t>
            </a:r>
            <a:r>
              <a:rPr lang="tr-TR" dirty="0">
                <a:effectLst/>
                <a:latin typeface="+mj-lt"/>
              </a:rPr>
              <a:t> incelemektir (</a:t>
            </a:r>
            <a:r>
              <a:rPr lang="tr-TR" dirty="0" err="1">
                <a:effectLst/>
                <a:latin typeface="+mj-lt"/>
              </a:rPr>
              <a:t>Canatan</a:t>
            </a:r>
            <a:r>
              <a:rPr lang="tr-TR" dirty="0">
                <a:effectLst/>
                <a:latin typeface="+mj-lt"/>
              </a:rPr>
              <a:t> ve Yıldırım, 2011:23). </a:t>
            </a:r>
            <a:endParaRPr lang="tr-TR" dirty="0">
              <a:latin typeface="+mj-lt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5989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FC804C-FB87-D90A-511D-4184A389B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Ailenin tarihsel evrimi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8C8032-DF23-3A5B-DDC6-D2BAD6FDA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015732"/>
            <a:ext cx="9803176" cy="4307009"/>
          </a:xfrm>
        </p:spPr>
        <p:txBody>
          <a:bodyPr>
            <a:normAutofit/>
          </a:bodyPr>
          <a:lstStyle/>
          <a:p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aile, genellikle anne, baba ve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çocuklardan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oluşan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birim olarak tanımlanır. Ancak bu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kullanılan tanım, evrensel anlamda “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aile”yi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değil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ailenin yalnızca belirli bir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biçimi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olan “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çekirdek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aile”yi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tanımlamaktadır. 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 kavram ilk defa 1949 yılında antropolog Robert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Murdock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kullanılmıştır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dock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genelinde 250 toplumdan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derlediği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verilerden hareketle, ailenin evrensel bir kurum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sonucuna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ulaşmıştır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Bununla birlikte,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toplumlarda ailenin birbiriyle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ilişkili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dört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işlevi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yerine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getirdiğini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belirtmiştir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Bunlar; cinsel, ekonomik, </a:t>
            </a:r>
            <a:r>
              <a:rPr lang="tr-TR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üreme</a:t>
            </a:r>
            <a:r>
              <a:rPr lang="tr-TR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yetiştirme</a:t>
            </a:r>
            <a:r>
              <a:rPr lang="tr-TR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işlevleridir</a:t>
            </a:r>
            <a:r>
              <a:rPr lang="tr-TR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Mayer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1981: 32-33).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613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1D1583-EDCD-E9E6-25F1-FC8253292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29FC21-91B0-B760-24D2-05F46E80D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71240"/>
            <a:ext cx="9803176" cy="4195106"/>
          </a:xfrm>
        </p:spPr>
        <p:txBody>
          <a:bodyPr>
            <a:normAutofit/>
          </a:bodyPr>
          <a:lstStyle/>
          <a:p>
            <a:r>
              <a:rPr lang="tr-TR" sz="2000" dirty="0" err="1">
                <a:effectLst/>
                <a:latin typeface="AGaramondPro"/>
              </a:rPr>
              <a:t>Murdock’un</a:t>
            </a:r>
            <a:r>
              <a:rPr lang="tr-TR" sz="2000" dirty="0">
                <a:effectLst/>
                <a:latin typeface="AGaramondPro"/>
              </a:rPr>
              <a:t> aile tanımının, tarihsel ve toplumsal olarak modern toplumun bir </a:t>
            </a:r>
            <a:r>
              <a:rPr lang="tr-TR" sz="2000" dirty="0" err="1">
                <a:effectLst/>
                <a:latin typeface="AGaramondPro"/>
              </a:rPr>
              <a:t>ürünu</a:t>
            </a:r>
            <a:r>
              <a:rPr lang="tr-TR" sz="2000" dirty="0">
                <a:effectLst/>
                <a:latin typeface="AGaramondPro"/>
              </a:rPr>
              <a:t>̈ </a:t>
            </a:r>
            <a:r>
              <a:rPr lang="tr-TR" sz="2000" dirty="0" err="1">
                <a:effectLst/>
                <a:latin typeface="AGaramondPro"/>
              </a:rPr>
              <a:t>olduğu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söylenebilir</a:t>
            </a:r>
            <a:r>
              <a:rPr lang="tr-TR" sz="2000" dirty="0">
                <a:effectLst/>
                <a:latin typeface="AGaramondPro"/>
              </a:rPr>
              <a:t>. </a:t>
            </a:r>
          </a:p>
          <a:p>
            <a:r>
              <a:rPr lang="tr-TR" sz="2000" dirty="0">
                <a:effectLst/>
                <a:latin typeface="AGaramondPro"/>
              </a:rPr>
              <a:t>Bu tanım, Batılı toplumların ve </a:t>
            </a:r>
            <a:r>
              <a:rPr lang="tr-TR" sz="2000" dirty="0" err="1">
                <a:effectLst/>
                <a:latin typeface="AGaramondPro"/>
              </a:rPr>
              <a:t>modernleşen</a:t>
            </a:r>
            <a:r>
              <a:rPr lang="tr-TR" sz="2000" dirty="0">
                <a:effectLst/>
                <a:latin typeface="AGaramondPro"/>
              </a:rPr>
              <a:t> toplumların aile yapısını </a:t>
            </a:r>
            <a:r>
              <a:rPr lang="tr-TR" sz="2000" dirty="0" err="1">
                <a:effectLst/>
                <a:latin typeface="AGaramondPro"/>
              </a:rPr>
              <a:t>açıklamaktadır</a:t>
            </a:r>
            <a:r>
              <a:rPr lang="tr-TR" sz="2000" dirty="0">
                <a:effectLst/>
                <a:latin typeface="AGaramondPro"/>
              </a:rPr>
              <a:t>. </a:t>
            </a:r>
            <a:r>
              <a:rPr lang="tr-TR" sz="2000" dirty="0" err="1">
                <a:effectLst/>
                <a:latin typeface="AGaramondPro"/>
              </a:rPr>
              <a:t>Çekirdek</a:t>
            </a:r>
            <a:r>
              <a:rPr lang="tr-TR" sz="2000" dirty="0">
                <a:effectLst/>
                <a:latin typeface="AGaramondPro"/>
              </a:rPr>
              <a:t> aile, baskın bir aile </a:t>
            </a:r>
            <a:r>
              <a:rPr lang="tr-TR" sz="2000" dirty="0" err="1">
                <a:effectLst/>
                <a:latin typeface="AGaramondPro"/>
              </a:rPr>
              <a:t>türüdür</a:t>
            </a:r>
            <a:r>
              <a:rPr lang="tr-TR" sz="2000" dirty="0">
                <a:effectLst/>
                <a:latin typeface="AGaramondPro"/>
              </a:rPr>
              <a:t>. </a:t>
            </a:r>
          </a:p>
          <a:p>
            <a:r>
              <a:rPr lang="tr-TR" sz="2000" dirty="0">
                <a:effectLst/>
                <a:latin typeface="AGaramondPro"/>
              </a:rPr>
              <a:t>Aile evrensel bir kurum olsa da bu durum, ailenin evrensel bir tanımının </a:t>
            </a:r>
            <a:r>
              <a:rPr lang="tr-TR" sz="2000" dirty="0" err="1">
                <a:effectLst/>
                <a:latin typeface="AGaramondPro"/>
              </a:rPr>
              <a:t>yapılacağı</a:t>
            </a:r>
            <a:r>
              <a:rPr lang="tr-TR" sz="2000" dirty="0">
                <a:effectLst/>
                <a:latin typeface="AGaramondPro"/>
              </a:rPr>
              <a:t> anlamına gelmemektedir. </a:t>
            </a:r>
          </a:p>
          <a:p>
            <a:r>
              <a:rPr lang="tr-TR" sz="2000" dirty="0">
                <a:effectLst/>
                <a:latin typeface="AGaramondPro"/>
              </a:rPr>
              <a:t>Evrensel bir aile tanımı yapmanın </a:t>
            </a:r>
            <a:r>
              <a:rPr lang="tr-TR" sz="2000" dirty="0" err="1">
                <a:effectLst/>
                <a:latin typeface="AGaramondPro"/>
              </a:rPr>
              <a:t>önündeki</a:t>
            </a:r>
            <a:r>
              <a:rPr lang="tr-TR" sz="2000" dirty="0">
                <a:effectLst/>
                <a:latin typeface="AGaramondPro"/>
              </a:rPr>
              <a:t> ilk </a:t>
            </a:r>
            <a:r>
              <a:rPr lang="tr-TR" sz="2000" dirty="0" err="1">
                <a:effectLst/>
                <a:latin typeface="AGaramondPro"/>
              </a:rPr>
              <a:t>büyük</a:t>
            </a:r>
            <a:r>
              <a:rPr lang="tr-TR" sz="2000" dirty="0">
                <a:effectLst/>
                <a:latin typeface="AGaramondPro"/>
              </a:rPr>
              <a:t> engel, bu kurumun </a:t>
            </a:r>
            <a:r>
              <a:rPr lang="tr-TR" sz="2000" dirty="0" err="1">
                <a:effectLst/>
                <a:latin typeface="AGaramondPro"/>
              </a:rPr>
              <a:t>dünya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çapında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sergilediği</a:t>
            </a:r>
            <a:r>
              <a:rPr lang="tr-TR" sz="2000" dirty="0">
                <a:effectLst/>
                <a:latin typeface="AGaramondPro"/>
              </a:rPr>
              <a:t> </a:t>
            </a:r>
            <a:r>
              <a:rPr lang="tr-TR" sz="2000" dirty="0" err="1">
                <a:effectLst/>
                <a:latin typeface="AGaramondPro"/>
              </a:rPr>
              <a:t>çeşitliliktir</a:t>
            </a:r>
            <a:r>
              <a:rPr lang="tr-TR" sz="2000" dirty="0">
                <a:effectLst/>
                <a:latin typeface="AGaramondPro"/>
              </a:rPr>
              <a:t>. I</a:t>
            </a:r>
          </a:p>
          <a:p>
            <a:r>
              <a:rPr lang="tr-TR" sz="2000" dirty="0">
                <a:effectLst/>
                <a:latin typeface="AGaramondPro"/>
              </a:rPr>
              <a:t>̇</a:t>
            </a:r>
            <a:r>
              <a:rPr lang="tr-TR" sz="2000" dirty="0" err="1">
                <a:effectLst/>
                <a:latin typeface="AGaramondPro"/>
              </a:rPr>
              <a:t>çinde</a:t>
            </a:r>
            <a:r>
              <a:rPr lang="tr-TR" sz="2000" dirty="0">
                <a:effectLst/>
                <a:latin typeface="AGaramondPro"/>
              </a:rPr>
              <a:t> bulunulan toplumdaki ailenin model alınmasıyla, buna </a:t>
            </a:r>
            <a:r>
              <a:rPr lang="tr-TR" sz="2000" dirty="0" err="1">
                <a:effectLst/>
                <a:latin typeface="AGaramondPro"/>
              </a:rPr>
              <a:t>göre</a:t>
            </a:r>
            <a:r>
              <a:rPr lang="tr-TR" sz="2000" dirty="0">
                <a:effectLst/>
                <a:latin typeface="AGaramondPro"/>
              </a:rPr>
              <a:t> bir aile tanımı yapılmaktadır. Ancak </a:t>
            </a:r>
            <a:r>
              <a:rPr lang="tr-TR" sz="2000" dirty="0" err="1">
                <a:effectLst/>
                <a:latin typeface="AGaramondPro"/>
              </a:rPr>
              <a:t>dünya</a:t>
            </a:r>
            <a:r>
              <a:rPr lang="tr-TR" sz="2000" dirty="0">
                <a:effectLst/>
                <a:latin typeface="AGaramondPro"/>
              </a:rPr>
              <a:t>, yalnızca tek bir toplumdan ve </a:t>
            </a:r>
            <a:r>
              <a:rPr lang="tr-TR" sz="2000" dirty="0" err="1">
                <a:effectLst/>
                <a:latin typeface="AGaramondPro"/>
              </a:rPr>
              <a:t>kültürden</a:t>
            </a:r>
            <a:r>
              <a:rPr lang="tr-TR" sz="2000" dirty="0">
                <a:effectLst/>
                <a:latin typeface="AGaramondPro"/>
              </a:rPr>
              <a:t> ibaret </a:t>
            </a:r>
            <a:r>
              <a:rPr lang="tr-TR" sz="2000" dirty="0" err="1">
                <a:effectLst/>
                <a:latin typeface="AGaramondPro"/>
              </a:rPr>
              <a:t>değildir</a:t>
            </a:r>
            <a:r>
              <a:rPr lang="tr-TR" sz="2000" dirty="0">
                <a:effectLst/>
                <a:latin typeface="AGaramondPro"/>
              </a:rPr>
              <a:t> (Adak, 2012: 40). 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435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6AD952-5A14-679F-0D9E-4876C5468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F47B37C-DD38-1026-261C-8635C18FE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8507" y="2015732"/>
            <a:ext cx="9616347" cy="3450613"/>
          </a:xfrm>
        </p:spPr>
        <p:txBody>
          <a:bodyPr/>
          <a:lstStyle/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Evrensel bir aile tanımını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zorlaştıran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ikinci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faktör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tarihsel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aile kurumunun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değişmeye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maruz kalmasıdır. 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Ailenin yapısı,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ailenin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işlevleriyle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birlikte aile hakkındaki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düşüncelerde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değişiklikler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olmaktadır. 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değişimlerle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birlikte ailenin de tanımı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genişlemekte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ve aileye alternatif olarak birlikte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yaşama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eşcinsel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evlilikler gibi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yaşam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biçimleri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aile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başlığı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altında toplanmaktadır. </a:t>
            </a:r>
          </a:p>
          <a:p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Dünya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toplumlarında bazı insanlar, en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köklu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kurumlardan biri olan aileyi modası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geçmis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̧ bir kurum olarak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görmektedir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0463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5E6653-FC79-289D-D500-29E91FFE2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Geçmişten günümüze aile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EDE1F3-386E-2BF9-03AE-1DA03B305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955" y="2015732"/>
            <a:ext cx="10163900" cy="4005927"/>
          </a:xfrm>
        </p:spPr>
        <p:txBody>
          <a:bodyPr>
            <a:noAutofit/>
          </a:bodyPr>
          <a:lstStyle/>
          <a:p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İnsanlık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tarihi, her bir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dönemin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kendinden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öncekine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daha ileriye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taşındığı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dört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farklı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biçiminin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hâkim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süreçten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geçmiştir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biçimleri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dört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farklı toplum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türünu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ortaya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çıkarmıştır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araçlarının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ortak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mülkiyetine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dayalı avcı ve toplayıcı topluluklar, yerini tarım devrimi sonucunda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aracının toprak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tarım toplumlarına ve sonrasında sanayi toplumları sonucunda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aracının fabrika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sanayi toplumlarına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bırakmıştır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1980’li yıllarda teknolojik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gelişmeler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enformasyon devrimini de beraberinde getirerek, bilginin en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sermaye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sanayi sonrası toplumlar </a:t>
            </a:r>
            <a:r>
              <a:rPr lang="tr-TR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oluşmuştur</a:t>
            </a:r>
            <a:r>
              <a:rPr lang="tr-TR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93945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Rozet</Template>
  <TotalTime>38</TotalTime>
  <Words>5781</Words>
  <Application>Microsoft Macintosh PowerPoint</Application>
  <PresentationFormat>Geniş ekran</PresentationFormat>
  <Paragraphs>195</Paragraphs>
  <Slides>42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42</vt:i4>
      </vt:variant>
    </vt:vector>
  </HeadingPairs>
  <TitlesOfParts>
    <vt:vector size="47" baseType="lpstr">
      <vt:lpstr>AGaramondPro</vt:lpstr>
      <vt:lpstr>Arial</vt:lpstr>
      <vt:lpstr>Gill Sans MT</vt:lpstr>
      <vt:lpstr>Times New Roman</vt:lpstr>
      <vt:lpstr>Badge</vt:lpstr>
      <vt:lpstr>AİLE SOSYOLOJİSİ</vt:lpstr>
      <vt:lpstr> </vt:lpstr>
      <vt:lpstr>Aile kavramı</vt:lpstr>
      <vt:lpstr> </vt:lpstr>
      <vt:lpstr> aile sosyolojisi</vt:lpstr>
      <vt:lpstr>Ailenin tarihsel evrimi </vt:lpstr>
      <vt:lpstr> </vt:lpstr>
      <vt:lpstr> </vt:lpstr>
      <vt:lpstr>Geçmişten günümüze aile</vt:lpstr>
      <vt:lpstr> </vt:lpstr>
      <vt:lpstr>Avcı ve Toplayıcı Toplumda Aile  </vt:lpstr>
      <vt:lpstr> </vt:lpstr>
      <vt:lpstr> </vt:lpstr>
      <vt:lpstr> </vt:lpstr>
      <vt:lpstr>Tarım toplumunda aile</vt:lpstr>
      <vt:lpstr> </vt:lpstr>
      <vt:lpstr> </vt:lpstr>
      <vt:lpstr>Sanayi toplumunda aile</vt:lpstr>
      <vt:lpstr> </vt:lpstr>
      <vt:lpstr> </vt:lpstr>
      <vt:lpstr>Sanayi sonrası toplumda aile</vt:lpstr>
      <vt:lpstr> </vt:lpstr>
      <vt:lpstr> </vt:lpstr>
      <vt:lpstr> </vt:lpstr>
      <vt:lpstr> </vt:lpstr>
      <vt:lpstr>Ailenin tanımı, türleri VE işlevleri</vt:lpstr>
      <vt:lpstr> </vt:lpstr>
      <vt:lpstr> </vt:lpstr>
      <vt:lpstr>AİLENİN KARAKTERİSTİK ÖZELLİKLERİ</vt:lpstr>
      <vt:lpstr> </vt:lpstr>
      <vt:lpstr>EVLİLİK</vt:lpstr>
      <vt:lpstr> </vt:lpstr>
      <vt:lpstr> </vt:lpstr>
      <vt:lpstr> </vt:lpstr>
      <vt:lpstr> </vt:lpstr>
      <vt:lpstr>AKRABALIK</vt:lpstr>
      <vt:lpstr>Evlilik türleri</vt:lpstr>
      <vt:lpstr>Oturulan yere göre evlilik  </vt:lpstr>
      <vt:lpstr>Eş sayısına göre evlilik  </vt:lpstr>
      <vt:lpstr>Eşin seçildiği gruba göre yapılan evlilikler   </vt:lpstr>
      <vt:lpstr>Otorite ilişkilerine göre  </vt:lpstr>
      <vt:lpstr>Soy ve secere ilişkilerine göre evlilikler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Ali M</dc:creator>
  <cp:lastModifiedBy>Emine Saraç</cp:lastModifiedBy>
  <cp:revision>14</cp:revision>
  <dcterms:created xsi:type="dcterms:W3CDTF">2020-01-29T07:10:30Z</dcterms:created>
  <dcterms:modified xsi:type="dcterms:W3CDTF">2023-10-15T20:06:03Z</dcterms:modified>
</cp:coreProperties>
</file>