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300" y="-1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2/19/2024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2/19/2024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2/19/2024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96DFBE0-B786-4389-AFD2-086832CD212A}"/>
              </a:ext>
            </a:extLst>
          </p:cNvPr>
          <p:cNvSpPr>
            <a:spLocks noGrp="1"/>
          </p:cNvSpPr>
          <p:nvPr>
            <p:ph type="ctrTitle"/>
          </p:nvPr>
        </p:nvSpPr>
        <p:spPr>
          <a:xfrm>
            <a:off x="1915128" y="1788454"/>
            <a:ext cx="8361229" cy="2991364"/>
          </a:xfrm>
        </p:spPr>
        <p:txBody>
          <a:bodyPr/>
          <a:lstStyle/>
          <a:p>
            <a:r>
              <a:rPr lang="tr-TR" sz="9600" dirty="0"/>
              <a:t>Tutumlar ve ön yargı</a:t>
            </a:r>
          </a:p>
        </p:txBody>
      </p:sp>
    </p:spTree>
    <p:extLst>
      <p:ext uri="{BB962C8B-B14F-4D97-AF65-F5344CB8AC3E}">
        <p14:creationId xmlns:p14="http://schemas.microsoft.com/office/powerpoint/2010/main" val="1664180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1B47D02-5977-4524-819A-61C2F2CABE3E}"/>
              </a:ext>
            </a:extLst>
          </p:cNvPr>
          <p:cNvSpPr>
            <a:spLocks noGrp="1"/>
          </p:cNvSpPr>
          <p:nvPr>
            <p:ph idx="1"/>
          </p:nvPr>
        </p:nvSpPr>
        <p:spPr>
          <a:xfrm>
            <a:off x="940903" y="357809"/>
            <a:ext cx="10866783" cy="6162261"/>
          </a:xfrm>
        </p:spPr>
        <p:txBody>
          <a:bodyPr>
            <a:noAutofit/>
          </a:bodyPr>
          <a:lstStyle/>
          <a:p>
            <a:pPr marL="0" indent="0" algn="just">
              <a:buNone/>
            </a:pPr>
            <a:r>
              <a:rPr lang="tr-TR" sz="2200" b="1" i="1" dirty="0">
                <a:solidFill>
                  <a:schemeClr val="bg2">
                    <a:lumMod val="50000"/>
                  </a:schemeClr>
                </a:solidFill>
              </a:rPr>
              <a:t>(1) </a:t>
            </a:r>
            <a:r>
              <a:rPr lang="tr-TR" sz="2200" b="1" i="1" dirty="0"/>
              <a:t>Çelişkiye neden olan davranışı geri çekmek veya çelişkinin önemli olmadığını kabullenmek</a:t>
            </a:r>
          </a:p>
          <a:p>
            <a:pPr marL="0" indent="0" algn="just">
              <a:buNone/>
            </a:pPr>
            <a:r>
              <a:rPr lang="tr-TR" sz="2200" b="1" i="1" dirty="0">
                <a:solidFill>
                  <a:schemeClr val="bg2">
                    <a:lumMod val="50000"/>
                  </a:schemeClr>
                </a:solidFill>
              </a:rPr>
              <a:t>(2) </a:t>
            </a:r>
            <a:r>
              <a:rPr lang="tr-TR" sz="2200" b="1" i="1" dirty="0"/>
              <a:t>Tutumları, davranış doğrultusunda değiştirmek</a:t>
            </a:r>
          </a:p>
          <a:p>
            <a:pPr marL="0" indent="0" algn="just">
              <a:buNone/>
            </a:pPr>
            <a:r>
              <a:rPr lang="tr-TR" sz="2200" b="1" i="1" dirty="0">
                <a:solidFill>
                  <a:schemeClr val="bg2">
                    <a:lumMod val="50000"/>
                  </a:schemeClr>
                </a:solidFill>
              </a:rPr>
              <a:t>5. Tutumlar Yükleme Kuramı ile Açıklama</a:t>
            </a:r>
          </a:p>
          <a:p>
            <a:pPr marL="0" indent="0" algn="just">
              <a:buNone/>
            </a:pPr>
            <a:r>
              <a:rPr lang="tr-TR" sz="2200" b="1" i="1" dirty="0"/>
              <a:t>Bazı psikologlar, tutum değişimi konusunu yükleme kuramı ile açıklamışlardır Bunlara göre, insanlar bilinçlerindeki farklı biliş ve duyguları gözden geçirdikten sonra bir değerlendirme yaparak kendi tutumlarını oluşturur ya da değiştirirler.</a:t>
            </a:r>
          </a:p>
          <a:p>
            <a:pPr marL="0" indent="0" algn="just">
              <a:buNone/>
            </a:pPr>
            <a:r>
              <a:rPr lang="tr-TR" sz="2200" b="1" i="1" dirty="0">
                <a:solidFill>
                  <a:schemeClr val="bg2">
                    <a:lumMod val="50000"/>
                  </a:schemeClr>
                </a:solidFill>
              </a:rPr>
              <a:t>D. İNSANLAR NELERE KARŞI TUTUM GELİŞTİRİRLER?</a:t>
            </a:r>
          </a:p>
          <a:p>
            <a:pPr marL="0" indent="0" algn="just">
              <a:buNone/>
            </a:pPr>
            <a:r>
              <a:rPr lang="tr-TR" sz="2200" b="1" i="1" dirty="0"/>
              <a:t>insanlar genellikle, kendileri için psikolojik bir anlam ifade eden her şeye </a:t>
            </a:r>
            <a:r>
              <a:rPr lang="tr-TR" sz="2200" b="1" i="1" dirty="0" err="1"/>
              <a:t>karşi</a:t>
            </a:r>
            <a:r>
              <a:rPr lang="tr-TR" sz="2200" b="1" i="1" dirty="0"/>
              <a:t> bir tutum sahibi olabilirler. İnsanların hakkında tutum sahibi olduğu canlı-cansız, soyut-somut her şeye tutum nesnesi denir. Örneğin, insanlar, eşyalar, kurumlar, olaylar, fikirler, politik ideolojiler, dinler, çiçekler, hayvanlar. birer tutum nesnesidir. İnsanlar kendileri için psikolojik bir anlam ifade eden her şeye karşı bir tutum sahibi olabileceklerine göre bir kişinin sayılamayacak kadar çok tutumu olabilir. Fakat bir insanın tutumları hem onun için taşıdığı önem açısından hem de kuvvetleri bakımından farklılıklar gösterebilir. Örneğin, </a:t>
            </a:r>
            <a:r>
              <a:rPr lang="tr-TR" sz="2200" b="1" i="1" dirty="0" err="1"/>
              <a:t>acikan</a:t>
            </a:r>
            <a:r>
              <a:rPr lang="tr-TR" sz="2200" b="1" i="1" dirty="0"/>
              <a:t> bir bebeğin annesinin memesini görünce emmeye başlaması bir </a:t>
            </a:r>
            <a:r>
              <a:rPr lang="tr-TR" sz="2200" b="1" i="1" dirty="0" err="1"/>
              <a:t>tutumsal</a:t>
            </a:r>
            <a:r>
              <a:rPr lang="tr-TR" sz="2200" b="1" i="1" dirty="0"/>
              <a:t> davranış değildir Tutumların ortak özelliği, organize düşünce yapılarını içermesidir. </a:t>
            </a:r>
          </a:p>
        </p:txBody>
      </p:sp>
    </p:spTree>
    <p:extLst>
      <p:ext uri="{BB962C8B-B14F-4D97-AF65-F5344CB8AC3E}">
        <p14:creationId xmlns:p14="http://schemas.microsoft.com/office/powerpoint/2010/main" val="136932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CD710DC-F361-43D3-8009-1E4A6B3FB79D}"/>
              </a:ext>
            </a:extLst>
          </p:cNvPr>
          <p:cNvSpPr>
            <a:spLocks noGrp="1"/>
          </p:cNvSpPr>
          <p:nvPr>
            <p:ph idx="1"/>
          </p:nvPr>
        </p:nvSpPr>
        <p:spPr>
          <a:xfrm>
            <a:off x="861391" y="344557"/>
            <a:ext cx="10853531" cy="6202017"/>
          </a:xfrm>
        </p:spPr>
        <p:txBody>
          <a:bodyPr>
            <a:normAutofit lnSpcReduction="10000"/>
          </a:bodyPr>
          <a:lstStyle/>
          <a:p>
            <a:pPr marL="0" indent="0" algn="just">
              <a:buNone/>
            </a:pPr>
            <a:r>
              <a:rPr lang="tr-TR" sz="2200" b="1" i="1" dirty="0"/>
              <a:t>Tutumları diğer düşünce yapılarından ve bunların oluşturduğu davranışlardan ayıran temel kriterler şunlardır:</a:t>
            </a:r>
          </a:p>
          <a:p>
            <a:pPr marL="0" indent="0" algn="just">
              <a:buNone/>
            </a:pPr>
            <a:r>
              <a:rPr lang="tr-TR" sz="2200" b="1" i="1" dirty="0"/>
              <a:t>-Tutumlar doğuştan değil, sonradan kazanılır. Başka bir deyişle, bütün düşünsel etkinlikler gibi tutumların oluşması da öğrenme süreci sonucunda gerçekleşen bir etkinliktir  Kısaca tutum, sosyalleşme süreci vasıtasıyla kültürel olarak kazanılır.</a:t>
            </a:r>
          </a:p>
          <a:p>
            <a:pPr marL="0" indent="0" algn="just">
              <a:buNone/>
            </a:pPr>
            <a:r>
              <a:rPr lang="tr-TR" sz="2200" b="1" i="1" dirty="0"/>
              <a:t>-Tutumlar geçici düşünsel durumlar değildir. Çünkü tutumlar oluştuktan sonra az veya çok belirli bir süre devam ederler. Bunun nedeni tutumların oluşması ve gelişmesinin derece </a:t>
            </a:r>
            <a:r>
              <a:rPr lang="tr-TR" sz="2200" b="1" i="1" dirty="0" err="1"/>
              <a:t>derece</a:t>
            </a:r>
            <a:r>
              <a:rPr lang="tr-TR" sz="2200" b="1" i="1" dirty="0"/>
              <a:t> olmasıdır.</a:t>
            </a:r>
          </a:p>
          <a:p>
            <a:pPr marL="0" indent="0" algn="just">
              <a:buNone/>
            </a:pPr>
            <a:r>
              <a:rPr lang="tr-TR" sz="2200" b="1" i="1" dirty="0"/>
              <a:t>-Tutumlar, insan ile nesneler arasındaki ilişkilere bir kararlılık ve düzenlilik kazandırırlar. Tutumlar, öğrenme sonucunda oluştuklarından insanın çevresini algılamasına, yargılamasına ve kullanmasına yönelik ilişkileri de düzenlerler. Bu düzenlemeye belirli bir denge ve kararlılık da kazandırırlar.</a:t>
            </a:r>
          </a:p>
          <a:p>
            <a:pPr marL="0" indent="0" algn="just">
              <a:buNone/>
            </a:pPr>
            <a:r>
              <a:rPr lang="tr-TR" sz="2200" b="1" i="1" dirty="0"/>
              <a:t>-</a:t>
            </a:r>
            <a:r>
              <a:rPr lang="tr-TR" sz="2200" b="1" i="1" dirty="0" err="1"/>
              <a:t>Insan</a:t>
            </a:r>
            <a:r>
              <a:rPr lang="tr-TR" sz="2200" b="1" i="1" dirty="0"/>
              <a:t> nesne ilişkisinde, genellikle tutumlar vasıtasıyla belirlenen bir etkilenme-yanlılık durumu ortaya çıkmaktadır. Gerçekten bir insan herhangi bir tutum oluşturduğunda artık tutum nesnesini objektif olarak değerlendirmez. Ya tutumun nesnesine karşı ya da ondan yana olur. Bazı tutumlar toplumsal etkileşimin yoğun olduğu durumlarda (örneğin, bunalım veya savaş şartlarında) oluşmuşlardır. Bu nedenle de toplumsal değer yargıları ile yüklüdürler. Dolayısıyla bu yolla oluşan tutumlarda yanlılık çok yüksektir.</a:t>
            </a:r>
          </a:p>
          <a:p>
            <a:pPr marL="0" indent="0">
              <a:buNone/>
            </a:pPr>
            <a:endParaRPr lang="tr-TR" dirty="0"/>
          </a:p>
        </p:txBody>
      </p:sp>
    </p:spTree>
    <p:extLst>
      <p:ext uri="{BB962C8B-B14F-4D97-AF65-F5344CB8AC3E}">
        <p14:creationId xmlns:p14="http://schemas.microsoft.com/office/powerpoint/2010/main" val="2677319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4475DCE-D368-4487-8FCC-59E16FD43E80}"/>
              </a:ext>
            </a:extLst>
          </p:cNvPr>
          <p:cNvSpPr>
            <a:spLocks noGrp="1"/>
          </p:cNvSpPr>
          <p:nvPr>
            <p:ph idx="1"/>
          </p:nvPr>
        </p:nvSpPr>
        <p:spPr>
          <a:xfrm>
            <a:off x="1272209" y="304800"/>
            <a:ext cx="10217426" cy="6400800"/>
          </a:xfrm>
        </p:spPr>
        <p:txBody>
          <a:bodyPr/>
          <a:lstStyle/>
          <a:p>
            <a:pPr marL="0" indent="0" algn="just">
              <a:buNone/>
            </a:pPr>
            <a:r>
              <a:rPr lang="tr-TR" sz="2400" b="1" i="1" dirty="0"/>
              <a:t>-Tutumların oluşması ve şekillenmesi için birbirleriyle karşılaştırılabilir birçok unsurun bir arada olması gereklidir. </a:t>
            </a:r>
            <a:r>
              <a:rPr lang="tr-TR" sz="2400" b="1" i="1" dirty="0" err="1"/>
              <a:t>Insanın</a:t>
            </a:r>
            <a:r>
              <a:rPr lang="tr-TR" sz="2400" b="1" i="1" dirty="0"/>
              <a:t> bir nesneye karşı olumlu ya da olumsuz bir eğilim sergileyebilmesi için o nesnenin diğer nesnelerle karşılaştırılmasından sonra mümkün olabilmektedir. İnsanlar çevrelerindeki nesnelere karşı davranırken göreli hareket ederler. Tek tek nesneleri karşılaştırırken etkili olan bu görelilik, genellemelere gidildiğinde tek tipleştirmeye dönüşebilir. Örneğin, "X futbol takımı saldırgandır" tutumu, X futbol takımının herhangi bir oyuncusunun saldırgan olduğu ön yargısını doğuran </a:t>
            </a:r>
            <a:r>
              <a:rPr lang="tr-TR" sz="2400" b="1" i="1" dirty="0" err="1"/>
              <a:t>tutumsal</a:t>
            </a:r>
            <a:r>
              <a:rPr lang="tr-TR" sz="2400" b="1" i="1" dirty="0"/>
              <a:t> bir ortam oluşturur.</a:t>
            </a:r>
          </a:p>
          <a:p>
            <a:pPr marL="0" indent="0" algn="just">
              <a:buNone/>
            </a:pPr>
            <a:r>
              <a:rPr lang="tr-TR" sz="2400" b="1" i="1" dirty="0"/>
              <a:t>-Bireysel tutumların oluşması ile ilgili temel ilkeler, toplumsal veya grupsal tutumların oluşmasına da uygulanabilir. Toplumsal tutumlar; toplumsal nesne, değer, konu ya da kurumlara yönelik tutumlardır Bireysel tutum, ağaçlar içinde daima yeşil kalanları sevmek örneğinde olduğu gibi çok özel ilişkilerde ortaya çıkar. Kısaca tutumların oluşumundaki sistem her iki tutum biçiminde de aynıdır. </a:t>
            </a:r>
            <a:r>
              <a:rPr lang="tr-TR" sz="2400" b="1" i="1" dirty="0" err="1"/>
              <a:t>Iki</a:t>
            </a:r>
            <a:r>
              <a:rPr lang="tr-TR" sz="2400" b="1" i="1" dirty="0"/>
              <a:t> tutum türü arasındaki fark, toplumsal tutumda yanlılığın toplumsal özellik taşıyan bir unsur ile ilgili olmasıdır. </a:t>
            </a:r>
          </a:p>
          <a:p>
            <a:pPr marL="0" indent="0">
              <a:buNone/>
            </a:pPr>
            <a:endParaRPr lang="tr-TR" dirty="0"/>
          </a:p>
        </p:txBody>
      </p:sp>
    </p:spTree>
    <p:extLst>
      <p:ext uri="{BB962C8B-B14F-4D97-AF65-F5344CB8AC3E}">
        <p14:creationId xmlns:p14="http://schemas.microsoft.com/office/powerpoint/2010/main" val="1597009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55AB20A-082A-4A74-9B1C-1FCCCDDF32A7}"/>
              </a:ext>
            </a:extLst>
          </p:cNvPr>
          <p:cNvSpPr>
            <a:spLocks noGrp="1"/>
          </p:cNvSpPr>
          <p:nvPr>
            <p:ph idx="1"/>
          </p:nvPr>
        </p:nvSpPr>
        <p:spPr>
          <a:xfrm>
            <a:off x="901148" y="410817"/>
            <a:ext cx="10853530" cy="6255026"/>
          </a:xfrm>
        </p:spPr>
        <p:txBody>
          <a:bodyPr/>
          <a:lstStyle/>
          <a:p>
            <a:pPr marL="0" indent="0" algn="just">
              <a:buNone/>
            </a:pPr>
            <a:r>
              <a:rPr lang="tr-TR" b="1" i="1" dirty="0">
                <a:solidFill>
                  <a:schemeClr val="bg2">
                    <a:lumMod val="50000"/>
                  </a:schemeClr>
                </a:solidFill>
              </a:rPr>
              <a:t>E. ARAŞTIRMALARDA DİKKATE ALINMASI GEREKEN TUTUM BOYUTLARI</a:t>
            </a:r>
          </a:p>
          <a:p>
            <a:pPr marL="0" indent="0" algn="just">
              <a:buNone/>
            </a:pPr>
            <a:r>
              <a:rPr lang="tr-TR" b="1" i="1" dirty="0"/>
              <a:t>Tutum konusunda yapılan araştırmalar, tutumları belirleyen ve açıklayan çeşitli boyutlarının var olduğunu göstermiştir. Tutumları gerçekçi bir şekilde ölçmek isteyenler bu boyutları dikkate almak zorundadırlar. Sosyal bilimciler bu boyutları şu ana başlıklar altında ele alıp açıklamışlardır:</a:t>
            </a:r>
          </a:p>
          <a:p>
            <a:pPr marL="0" indent="0" algn="just">
              <a:buNone/>
            </a:pPr>
            <a:r>
              <a:rPr lang="tr-TR" b="1" i="1" dirty="0">
                <a:solidFill>
                  <a:schemeClr val="bg2">
                    <a:lumMod val="50000"/>
                  </a:schemeClr>
                </a:solidFill>
              </a:rPr>
              <a:t>Tutumun Konusu: </a:t>
            </a:r>
            <a:r>
              <a:rPr lang="tr-TR" b="1" i="1" dirty="0"/>
              <a:t>Her tutumun bir konusu mevcuttur. Bu konu soyut, somut, canlı, cansız olmak üzere birçok alanı kapsayabilir. Bu konular bireyden bireye, gruptan gruba, bölgeden bölgeye, toplumdan topluma ya da ülkeden ülkeye değişebilir. </a:t>
            </a:r>
          </a:p>
          <a:p>
            <a:pPr marL="0" indent="0" algn="just">
              <a:buNone/>
            </a:pPr>
            <a:r>
              <a:rPr lang="tr-TR" b="1" i="1" dirty="0">
                <a:solidFill>
                  <a:schemeClr val="bg2">
                    <a:lumMod val="50000"/>
                  </a:schemeClr>
                </a:solidFill>
              </a:rPr>
              <a:t>Tutumun Yönü: </a:t>
            </a:r>
            <a:r>
              <a:rPr lang="tr-TR" b="1" i="1" dirty="0"/>
              <a:t>Bütün tutumların bir yönü vardır. Yani tutumun konusuna karşı olumlu ya da olumsuz bir yöneliş mevcuttur. Tutum nesnesine karşı insanların tutumu olumlu olunca, tutum nesnesine karşı olumlu duygu, düşünce ve değerlendirmeler ön plana çıkar. Tersi durumunda ise insanlar tutum nesnesinden kaçma ya da ona zarar verme yolunu tercih ederler. Ancak şunu da hemen belirtmekte yarar vardır</a:t>
            </a:r>
          </a:p>
          <a:p>
            <a:pPr marL="0" indent="0" algn="just">
              <a:buNone/>
            </a:pPr>
            <a:r>
              <a:rPr lang="tr-TR" b="1" i="1" dirty="0">
                <a:solidFill>
                  <a:schemeClr val="bg2">
                    <a:lumMod val="50000"/>
                  </a:schemeClr>
                </a:solidFill>
              </a:rPr>
              <a:t>Tutumların Değişim Aralığı: </a:t>
            </a:r>
            <a:r>
              <a:rPr lang="tr-TR" b="1" i="1" dirty="0"/>
              <a:t>Tutumlar, olumlu ve olumsuz yönler arasında bir değişim aralığına sahiptir. Bu değişim aralığı, belirli bir tutumda ana kütlenin aritmetik ortalamasından sapmaları gösterir. Kısaca buna tutumun olumluluk veya olumsuzluk derecesi denir.</a:t>
            </a:r>
          </a:p>
          <a:p>
            <a:pPr marL="0" indent="0" algn="just">
              <a:buNone/>
            </a:pPr>
            <a:r>
              <a:rPr lang="tr-TR" b="1" i="1" dirty="0">
                <a:solidFill>
                  <a:schemeClr val="bg2">
                    <a:lumMod val="50000"/>
                  </a:schemeClr>
                </a:solidFill>
              </a:rPr>
              <a:t>Tutumların Yoğunluğu: </a:t>
            </a:r>
            <a:r>
              <a:rPr lang="tr-TR" b="1" i="1" dirty="0"/>
              <a:t>Duygusal bileşeninin gücü, tutumun yoğunluk derecesini ifade eder. Bir tutum ne kadar uç noktalarda yer alıyorsa ya da duygusal yönü ne kadar güçlü ise o kadar da yoğundur demektir.</a:t>
            </a:r>
          </a:p>
          <a:p>
            <a:pPr marL="0" indent="0">
              <a:buNone/>
            </a:pPr>
            <a:endParaRPr lang="tr-TR" dirty="0"/>
          </a:p>
        </p:txBody>
      </p:sp>
    </p:spTree>
    <p:extLst>
      <p:ext uri="{BB962C8B-B14F-4D97-AF65-F5344CB8AC3E}">
        <p14:creationId xmlns:p14="http://schemas.microsoft.com/office/powerpoint/2010/main" val="414566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B4DA0A9-8CEB-4DDC-83D5-B985F70CF151}"/>
              </a:ext>
            </a:extLst>
          </p:cNvPr>
          <p:cNvSpPr>
            <a:spLocks noGrp="1"/>
          </p:cNvSpPr>
          <p:nvPr>
            <p:ph idx="1"/>
          </p:nvPr>
        </p:nvSpPr>
        <p:spPr>
          <a:xfrm>
            <a:off x="967409" y="543339"/>
            <a:ext cx="10813773" cy="5989983"/>
          </a:xfrm>
        </p:spPr>
        <p:txBody>
          <a:bodyPr/>
          <a:lstStyle/>
          <a:p>
            <a:pPr marL="0" indent="0" algn="just">
              <a:buNone/>
            </a:pPr>
            <a:r>
              <a:rPr lang="tr-TR" sz="2200" b="1" i="1" dirty="0">
                <a:solidFill>
                  <a:schemeClr val="bg2">
                    <a:lumMod val="50000"/>
                  </a:schemeClr>
                </a:solidFill>
              </a:rPr>
              <a:t>Tutumların İki Yönlü Çekim Gücü: </a:t>
            </a:r>
            <a:r>
              <a:rPr lang="tr-TR" sz="2200" b="1" i="1" dirty="0"/>
              <a:t>Yapılan araştırmalar bir tutumun bileşiminde aynı zamanda hem olumlu hem de olumsuz unsurların mevcut olduğunu doğrulamıştır Bu birbirine ters yöndeki eğilimler ne kadar eşit durumda ise iki yönlü çekim de o oranda güçlüdür.</a:t>
            </a:r>
          </a:p>
          <a:p>
            <a:pPr marL="0" indent="0" algn="just">
              <a:buNone/>
            </a:pPr>
            <a:r>
              <a:rPr lang="tr-TR" sz="2200" b="1" i="1" dirty="0">
                <a:solidFill>
                  <a:schemeClr val="bg2">
                    <a:lumMod val="50000"/>
                  </a:schemeClr>
                </a:solidFill>
              </a:rPr>
              <a:t>Tutumların Belirginlik Durumu: </a:t>
            </a:r>
            <a:r>
              <a:rPr lang="tr-TR" sz="2200" b="1" i="1" dirty="0"/>
              <a:t>Belirginlik durumu, bir tutumun diğer tutumlar arasında kişi için önem arz eden öncelik durumudur. Tutumun kişinin bilincinde işgal ettiği yer belirginlik boyutunu ifade etmektedir. Buna bağlı olarak şunu söyleyebiliriz: Bazı tutumlar, insanların devamlı kafasını meşgul eder</a:t>
            </a:r>
          </a:p>
          <a:p>
            <a:pPr marL="0" indent="0" algn="just">
              <a:buNone/>
            </a:pPr>
            <a:r>
              <a:rPr lang="tr-TR" sz="2200" b="1" i="1" dirty="0">
                <a:solidFill>
                  <a:schemeClr val="bg2">
                    <a:lumMod val="50000"/>
                  </a:schemeClr>
                </a:solidFill>
              </a:rPr>
              <a:t>Tutumların Bilişsel Karmaşıklık Derecesi: </a:t>
            </a:r>
            <a:r>
              <a:rPr lang="tr-TR" sz="2200" b="1" i="1" dirty="0" err="1"/>
              <a:t>Insanların</a:t>
            </a:r>
            <a:r>
              <a:rPr lang="tr-TR" sz="2200" b="1" i="1" dirty="0"/>
              <a:t> tutum nesnesi hakkındaki bilgi yoğunluğu bilişsel karmaşıklığı ifade eder. Bilişsel karmaşıklık tutum nesnesinin içeriğine bağlı olan bir boyuttur. Tutum nesnesinin içeriği ne kadar genişse tutumun bilişsel karmaşıklık derecesi de o kadar fazladır.</a:t>
            </a:r>
          </a:p>
          <a:p>
            <a:pPr marL="0" indent="0" algn="just">
              <a:buNone/>
            </a:pPr>
            <a:r>
              <a:rPr lang="tr-TR" sz="2200" b="1" i="1" dirty="0">
                <a:solidFill>
                  <a:schemeClr val="bg2">
                    <a:lumMod val="50000"/>
                  </a:schemeClr>
                </a:solidFill>
              </a:rPr>
              <a:t>Tutumların Kolay </a:t>
            </a:r>
            <a:r>
              <a:rPr lang="tr-TR" sz="2200" b="1" i="1" dirty="0" err="1">
                <a:solidFill>
                  <a:schemeClr val="bg2">
                    <a:lumMod val="50000"/>
                  </a:schemeClr>
                </a:solidFill>
              </a:rPr>
              <a:t>Değişebilirlik</a:t>
            </a:r>
            <a:r>
              <a:rPr lang="tr-TR" sz="2200" b="1" i="1" dirty="0">
                <a:solidFill>
                  <a:schemeClr val="bg2">
                    <a:lumMod val="50000"/>
                  </a:schemeClr>
                </a:solidFill>
              </a:rPr>
              <a:t> Derecesi: </a:t>
            </a:r>
            <a:r>
              <a:rPr lang="tr-TR" sz="2200" b="1" i="1" dirty="0"/>
              <a:t>Tutumların zorlamalar karşısında değişim kolaylığı sergilemesi tutumların esneklik boyutu olarak </a:t>
            </a:r>
            <a:r>
              <a:rPr lang="tr-TR" sz="2200" b="1" i="1" dirty="0" err="1"/>
              <a:t>adlandirilir</a:t>
            </a:r>
            <a:r>
              <a:rPr lang="tr-TR" sz="2200" b="1" i="1" dirty="0"/>
              <a:t>. Bunun tersi durum ise tutumların katılığını ifade etmektedir.</a:t>
            </a:r>
          </a:p>
          <a:p>
            <a:pPr marL="0" indent="0">
              <a:buNone/>
            </a:pPr>
            <a:endParaRPr lang="tr-TR" dirty="0"/>
          </a:p>
        </p:txBody>
      </p:sp>
    </p:spTree>
    <p:extLst>
      <p:ext uri="{BB962C8B-B14F-4D97-AF65-F5344CB8AC3E}">
        <p14:creationId xmlns:p14="http://schemas.microsoft.com/office/powerpoint/2010/main" val="1321599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0D3687E-7012-4754-AD32-4DAB5129A12A}"/>
              </a:ext>
            </a:extLst>
          </p:cNvPr>
          <p:cNvSpPr>
            <a:spLocks noGrp="1"/>
          </p:cNvSpPr>
          <p:nvPr>
            <p:ph idx="1"/>
          </p:nvPr>
        </p:nvSpPr>
        <p:spPr>
          <a:xfrm>
            <a:off x="1046922" y="344557"/>
            <a:ext cx="10721008" cy="6255026"/>
          </a:xfrm>
        </p:spPr>
        <p:txBody>
          <a:bodyPr>
            <a:normAutofit lnSpcReduction="10000"/>
          </a:bodyPr>
          <a:lstStyle/>
          <a:p>
            <a:pPr marL="0" indent="0" algn="just">
              <a:buNone/>
            </a:pPr>
            <a:r>
              <a:rPr lang="tr-TR" b="1" i="1" dirty="0">
                <a:solidFill>
                  <a:schemeClr val="bg2">
                    <a:lumMod val="50000"/>
                  </a:schemeClr>
                </a:solidFill>
              </a:rPr>
              <a:t>F. TUTUMLARI AYIRT EDİCİ TEMEL KRİTERLER</a:t>
            </a:r>
          </a:p>
          <a:p>
            <a:pPr marL="0" indent="0" algn="just">
              <a:buNone/>
            </a:pPr>
            <a:r>
              <a:rPr lang="tr-TR" b="1" i="1" dirty="0"/>
              <a:t>Sosyal yaşamda insanların sergilediği bütün hareket ya da davranışlar </a:t>
            </a:r>
            <a:r>
              <a:rPr lang="tr-TR" b="1" i="1" dirty="0" err="1"/>
              <a:t>tutumsal</a:t>
            </a:r>
            <a:r>
              <a:rPr lang="tr-TR" b="1" i="1" dirty="0"/>
              <a:t> bir altyapıya sahip değildir. Örneğin, açlık, susuzluk, yorgunluk ve cinsellik nedeniyle sergilenen hâl ve hareketler </a:t>
            </a:r>
            <a:r>
              <a:rPr lang="tr-TR" b="1" i="1" dirty="0" err="1"/>
              <a:t>tutumsal</a:t>
            </a:r>
            <a:r>
              <a:rPr lang="tr-TR" b="1" i="1" dirty="0"/>
              <a:t> bir davranış değildir. Tutumları diğer düşünce biçimleri ve bunlar sonucu sergilenen davranışlardan ayırt etmek için sosyal psikologların ileri sürdüğü temel kriterleri şöyle sıralayabiliriz</a:t>
            </a:r>
          </a:p>
          <a:p>
            <a:pPr marL="0" indent="0" algn="just">
              <a:buNone/>
            </a:pPr>
            <a:r>
              <a:rPr lang="tr-TR" b="1" i="1" dirty="0">
                <a:solidFill>
                  <a:schemeClr val="bg2">
                    <a:lumMod val="50000"/>
                  </a:schemeClr>
                </a:solidFill>
              </a:rPr>
              <a:t>1. Tutumlar Kalıtsal Değildir</a:t>
            </a:r>
          </a:p>
          <a:p>
            <a:pPr marL="0" indent="0" algn="just">
              <a:buNone/>
            </a:pPr>
            <a:r>
              <a:rPr lang="tr-TR" b="1" i="1" dirty="0"/>
              <a:t>Tutumlar kalıtsal bir özellik taşımazlar. Yani insanlar, doğuştan tutumlara sahip değildirler. Çevresel faktörlere bağlıdırlar. Her insan içinde doğup büyüdüğü toplumun yapısı, yönetim biçimi, kuralları, değerleri, ekonomik durumları, eğitim seviyeleri, kişilik yapılan, kültürü ve deneyimlerine bağlı olarak tutumlar geliştirirler.</a:t>
            </a:r>
          </a:p>
          <a:p>
            <a:pPr marL="0" indent="0" algn="just">
              <a:buNone/>
            </a:pPr>
            <a:r>
              <a:rPr lang="tr-TR" b="1" i="1" dirty="0">
                <a:solidFill>
                  <a:schemeClr val="bg2">
                    <a:lumMod val="50000"/>
                  </a:schemeClr>
                </a:solidFill>
              </a:rPr>
              <a:t>2. Tutumlar Geçici Düşünsel Durumlar Değildir</a:t>
            </a:r>
          </a:p>
          <a:p>
            <a:pPr marL="0" indent="0" algn="just">
              <a:buNone/>
            </a:pPr>
            <a:r>
              <a:rPr lang="tr-TR" b="1" i="1" dirty="0"/>
              <a:t>Tutumlar, aşamalı olarak şekillendikleri için her an değişebilir bir özelliğe sahip değildir Ama bu değişemez anlamında değildir. İnsanların tutumları bazen tüm hayatları boyunca devam ettiği gibi bazen de belli bir süre nedenlere (yaşanılan olaylara, elde edilen bilgilere vs.) bağlı olarak değişebilir. Eğer kişi çok esnek bir yapıya sahip değilse tutumlarını kolay kolay değiştirmeyebilir. Fakat esnek bir yapıya sahipse değişen zaman ve koşullara bağlı olarak tutumlarını değiştirebilir. Örneğin, bir seçimde A partisine oy veren birinin partinin söylediklerini gerçekleştirmemesi durumunda bir sonraki seçimde B partisine oy vermesi gibi.</a:t>
            </a:r>
          </a:p>
          <a:p>
            <a:pPr marL="0" indent="0">
              <a:buNone/>
            </a:pPr>
            <a:endParaRPr lang="tr-TR" dirty="0"/>
          </a:p>
        </p:txBody>
      </p:sp>
    </p:spTree>
    <p:extLst>
      <p:ext uri="{BB962C8B-B14F-4D97-AF65-F5344CB8AC3E}">
        <p14:creationId xmlns:p14="http://schemas.microsoft.com/office/powerpoint/2010/main" val="699627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F3BB3BF-B889-4361-84B3-ABDAC02E1611}"/>
              </a:ext>
            </a:extLst>
          </p:cNvPr>
          <p:cNvSpPr>
            <a:spLocks noGrp="1"/>
          </p:cNvSpPr>
          <p:nvPr>
            <p:ph idx="1"/>
          </p:nvPr>
        </p:nvSpPr>
        <p:spPr>
          <a:xfrm>
            <a:off x="834887" y="304800"/>
            <a:ext cx="10853530" cy="6228522"/>
          </a:xfrm>
        </p:spPr>
        <p:txBody>
          <a:bodyPr>
            <a:normAutofit fontScale="92500"/>
          </a:bodyPr>
          <a:lstStyle/>
          <a:p>
            <a:pPr marL="0" indent="0" algn="just">
              <a:buNone/>
            </a:pPr>
            <a:r>
              <a:rPr lang="tr-TR" b="1" i="1" dirty="0">
                <a:solidFill>
                  <a:schemeClr val="bg2">
                    <a:lumMod val="50000"/>
                  </a:schemeClr>
                </a:solidFill>
              </a:rPr>
              <a:t>3. Tutumlar, Kişi ile Nesneler Arasındaki İlişkilere Tutarlılık, Kararlılık ve Düzenlilik kazandırır</a:t>
            </a:r>
          </a:p>
          <a:p>
            <a:pPr marL="0" indent="0" algn="just">
              <a:buNone/>
            </a:pPr>
            <a:r>
              <a:rPr lang="tr-TR" b="1" i="1" dirty="0"/>
              <a:t>Tutumlar, yaşanılanlar ve öğrenilenler neticesinde şekillendikleri için insanın tutum nesnesinin yanı sıra, çevresini algılamasına, yargılamasına, değerlendirmesine ve diğer insanlarla ilişkilerini düzenlemesine yardımcı olurlar. Ayrıca bu düzenlemelere bir denge, kararlılık ve tutarlılık kazandırırlar.</a:t>
            </a:r>
          </a:p>
          <a:p>
            <a:pPr marL="0" indent="0" algn="just">
              <a:buNone/>
            </a:pPr>
            <a:r>
              <a:rPr lang="tr-TR" b="1" i="1" dirty="0">
                <a:solidFill>
                  <a:schemeClr val="bg2">
                    <a:lumMod val="50000"/>
                  </a:schemeClr>
                </a:solidFill>
              </a:rPr>
              <a:t>4. Tutumlar, Tutum Nesnesine karşı Bir Yanlılık Yaratır</a:t>
            </a:r>
          </a:p>
          <a:p>
            <a:pPr marL="0" indent="0" algn="just">
              <a:buNone/>
            </a:pPr>
            <a:r>
              <a:rPr lang="tr-TR" b="1" i="1" dirty="0" err="1"/>
              <a:t>Insanların</a:t>
            </a:r>
            <a:r>
              <a:rPr lang="tr-TR" b="1" i="1" dirty="0"/>
              <a:t> tutumları oluştuktan sonra tutum nesnesine karşı ya da ondan yana bir yanlılık içine girer. Çünkü insanlar tutumlarını kendi ya da toplumsal değer yargılarına göre oluştururlar. Dolayısıyla yansız davranmaları mümkün değildir Eğer yansız davranıyorsa o kişide psikolojik olarak bazı sıkıntılar var demektir.</a:t>
            </a:r>
          </a:p>
          <a:p>
            <a:pPr marL="0" indent="0" algn="just">
              <a:buNone/>
            </a:pPr>
            <a:r>
              <a:rPr lang="tr-TR" b="1" i="1" dirty="0">
                <a:solidFill>
                  <a:schemeClr val="bg2">
                    <a:lumMod val="50000"/>
                  </a:schemeClr>
                </a:solidFill>
              </a:rPr>
              <a:t>5. Tutumların Biçimlenmesinde (Oluşmasında) Birçok Unsurun Bir Arada Olması Gerekir</a:t>
            </a:r>
          </a:p>
          <a:p>
            <a:pPr marL="0" indent="0" algn="just">
              <a:buNone/>
            </a:pPr>
            <a:r>
              <a:rPr lang="tr-TR" b="1" i="1" dirty="0" err="1"/>
              <a:t>Insanları</a:t>
            </a:r>
            <a:r>
              <a:rPr lang="tr-TR" b="1" i="1" dirty="0"/>
              <a:t> tutumları tek bir unsura bağlı olarak ya da tesadüfi olarak oluşmazlar. Tutum konusu/nesnesi ile ilgili yaşantılar, deneyimler, bilgiler, ilişkiler ve öğrenilenler tutumların biçimlenmesinde etkilidirler.</a:t>
            </a:r>
          </a:p>
          <a:p>
            <a:pPr marL="0" indent="0" algn="just">
              <a:buNone/>
            </a:pPr>
            <a:r>
              <a:rPr lang="tr-TR" b="1" i="1" dirty="0">
                <a:solidFill>
                  <a:schemeClr val="bg2">
                    <a:lumMod val="50000"/>
                  </a:schemeClr>
                </a:solidFill>
              </a:rPr>
              <a:t>6. Bireysel Düzeyde Tutumların Oluşumu İçin Geçerli olan ilkeler, Grupsal ya da Toplumsal Düzeyde Oluşan Tutumlar İçin de Geçerlidir</a:t>
            </a:r>
          </a:p>
          <a:p>
            <a:pPr marL="0" indent="0" algn="just">
              <a:buNone/>
            </a:pPr>
            <a:r>
              <a:rPr lang="tr-TR" b="1" i="1" dirty="0"/>
              <a:t>Bireysel düzeydeki tutumlar daha çok kişisel olarak kurulan ilişkiler sonucu oluşurlar Örneğin, uçaklardan hoşlanma gibi. Grupsal ya da toplumsal düzeydeki tutumlar, grupsal ya da toplumsal düzeyde anlamı olan olay, olgu, değer, konu, duygu, grup, kurumlara ilişkin tutumlardır. Örneğin, bayrağa karşı oluşan tutumlar toplumsal düzeydedir. Her iki tutum oluşumundaki sistem aynıdır.</a:t>
            </a:r>
          </a:p>
          <a:p>
            <a:pPr marL="0" indent="0">
              <a:buNone/>
            </a:pPr>
            <a:endParaRPr lang="tr-TR" dirty="0"/>
          </a:p>
        </p:txBody>
      </p:sp>
    </p:spTree>
    <p:extLst>
      <p:ext uri="{BB962C8B-B14F-4D97-AF65-F5344CB8AC3E}">
        <p14:creationId xmlns:p14="http://schemas.microsoft.com/office/powerpoint/2010/main" val="3260388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8E53A6C-63D8-4487-B857-9496FDF77268}"/>
              </a:ext>
            </a:extLst>
          </p:cNvPr>
          <p:cNvSpPr>
            <a:spLocks noGrp="1"/>
          </p:cNvSpPr>
          <p:nvPr>
            <p:ph idx="1"/>
          </p:nvPr>
        </p:nvSpPr>
        <p:spPr>
          <a:xfrm>
            <a:off x="887895" y="424070"/>
            <a:ext cx="10787269" cy="6096000"/>
          </a:xfrm>
        </p:spPr>
        <p:txBody>
          <a:bodyPr>
            <a:normAutofit lnSpcReduction="10000"/>
          </a:bodyPr>
          <a:lstStyle/>
          <a:p>
            <a:pPr marL="0" indent="0" algn="just">
              <a:buNone/>
            </a:pPr>
            <a:r>
              <a:rPr lang="tr-TR" b="1" i="1" dirty="0">
                <a:solidFill>
                  <a:schemeClr val="bg2">
                    <a:lumMod val="50000"/>
                  </a:schemeClr>
                </a:solidFill>
              </a:rPr>
              <a:t>F. TUTUMLARIN YAPISAL ANALİZİ</a:t>
            </a:r>
          </a:p>
          <a:p>
            <a:pPr marL="0" indent="0" algn="just">
              <a:buNone/>
            </a:pPr>
            <a:r>
              <a:rPr lang="tr-TR" b="1" i="1" dirty="0"/>
              <a:t>Tutumların yapısal bütünlüğünü onların oluşması ve sürekliliğinde etkin olan temel unsurlar oluşturur. Tutumların yapısını oluşturan unsurlarla tutumların bileşenleri arasında yakın bir ilişki vardır. Tutumların yapısal bütünlüğünü oluşturan temel unsurlar şunlardır:</a:t>
            </a:r>
          </a:p>
          <a:p>
            <a:pPr marL="0" indent="0" algn="just">
              <a:buNone/>
            </a:pPr>
            <a:r>
              <a:rPr lang="tr-TR" b="1" i="1" dirty="0">
                <a:solidFill>
                  <a:schemeClr val="bg2">
                    <a:lumMod val="50000"/>
                  </a:schemeClr>
                </a:solidFill>
              </a:rPr>
              <a:t>1. İlişkilendirme</a:t>
            </a:r>
          </a:p>
          <a:p>
            <a:pPr marL="0" indent="0" algn="just">
              <a:buNone/>
            </a:pPr>
            <a:r>
              <a:rPr lang="tr-TR" b="1" i="1" dirty="0"/>
              <a:t>İnsanlar, kendileri için psikolojik bir anlam ifade eden tutum nesnesi / konusunu olumlu-olumsuz, ödüllendirici-cezalandırıcı, iyi-kötü, güzel-çirkin olarak anlamlandırıp bu anlamlandırma sürecinden hareketle tutum konusu/nesnesi ile ilişki kurarak kendi yaşamlarına dâhil etmeye çalışırlar. Bu süreç doğumdan ölümüne kadar devam eder.</a:t>
            </a:r>
          </a:p>
          <a:p>
            <a:pPr marL="0" indent="0" algn="just">
              <a:buNone/>
            </a:pPr>
            <a:r>
              <a:rPr lang="tr-TR" b="1" i="1" dirty="0">
                <a:solidFill>
                  <a:schemeClr val="bg2">
                    <a:lumMod val="50000"/>
                  </a:schemeClr>
                </a:solidFill>
              </a:rPr>
              <a:t>2. Kişisel ya da Grupsal Deneyimler</a:t>
            </a:r>
          </a:p>
          <a:p>
            <a:pPr marL="0" indent="0" algn="just">
              <a:buNone/>
            </a:pPr>
            <a:r>
              <a:rPr lang="tr-TR" b="1" i="1" dirty="0" err="1"/>
              <a:t>Insanlar</a:t>
            </a:r>
            <a:r>
              <a:rPr lang="tr-TR" b="1" i="1" dirty="0"/>
              <a:t> bazen kişisel bazen de grupsal olarak bazı deneyimler yaşarlar bu deneyimler daha sonraki ilişki, karar verme ya da davranış sergilemede önemli rol oynar. Bireysel ya da grupsal yaşanılanlar da tutumun yapısal bütünlüğünün oluşmasında önemli bir yer tutar. Bu nedenle insanlar herhangi bir nesne, olay, olgu ile karşılaşınca nasıl davranacağını daha önceki deneyimleri sayesinde kararlaştırır ve harekete geçer. </a:t>
            </a:r>
          </a:p>
          <a:p>
            <a:pPr marL="0" indent="0" algn="just">
              <a:buNone/>
            </a:pPr>
            <a:r>
              <a:rPr lang="tr-TR" b="1" i="1" dirty="0">
                <a:solidFill>
                  <a:schemeClr val="bg2">
                    <a:lumMod val="50000"/>
                  </a:schemeClr>
                </a:solidFill>
              </a:rPr>
              <a:t>3. Diğer insanlardan Öğrenme</a:t>
            </a:r>
          </a:p>
          <a:p>
            <a:pPr marL="0" indent="0" algn="just">
              <a:buNone/>
            </a:pPr>
            <a:r>
              <a:rPr lang="tr-TR" b="1" i="1" dirty="0"/>
              <a:t>Tutum nesnesi/konusu hakkında bilgi sahibi olma insanların onlara karşı bir tutum geliştirmesinde etkin bir rol oynar. Eğer tutum nesnesi/konusu hakkında bilgisi yoksa onu anlamlandırıp kendi yaşamına dâhil etmesi biraz zordur</a:t>
            </a:r>
          </a:p>
          <a:p>
            <a:pPr marL="0" indent="0">
              <a:buNone/>
            </a:pPr>
            <a:endParaRPr lang="tr-TR" dirty="0"/>
          </a:p>
        </p:txBody>
      </p:sp>
    </p:spTree>
    <p:extLst>
      <p:ext uri="{BB962C8B-B14F-4D97-AF65-F5344CB8AC3E}">
        <p14:creationId xmlns:p14="http://schemas.microsoft.com/office/powerpoint/2010/main" val="2744138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B81611D-1749-4BBF-8E29-A94F3EEBCE1A}"/>
              </a:ext>
            </a:extLst>
          </p:cNvPr>
          <p:cNvSpPr>
            <a:spLocks noGrp="1"/>
          </p:cNvSpPr>
          <p:nvPr>
            <p:ph idx="1"/>
          </p:nvPr>
        </p:nvSpPr>
        <p:spPr>
          <a:xfrm>
            <a:off x="940903" y="344557"/>
            <a:ext cx="10893287" cy="6294782"/>
          </a:xfrm>
        </p:spPr>
        <p:txBody>
          <a:bodyPr>
            <a:normAutofit fontScale="92500" lnSpcReduction="10000"/>
          </a:bodyPr>
          <a:lstStyle/>
          <a:p>
            <a:pPr marL="0" indent="0" algn="just">
              <a:buNone/>
            </a:pPr>
            <a:r>
              <a:rPr lang="tr-TR" b="1" i="1" dirty="0">
                <a:solidFill>
                  <a:schemeClr val="bg2">
                    <a:lumMod val="50000"/>
                  </a:schemeClr>
                </a:solidFill>
              </a:rPr>
              <a:t>G. TUTUMLARI OLUŞTURAN BİLEŞENLER</a:t>
            </a:r>
          </a:p>
          <a:p>
            <a:pPr marL="0" indent="0" algn="just">
              <a:buNone/>
            </a:pPr>
            <a:r>
              <a:rPr lang="tr-TR" b="1" i="1" dirty="0" err="1"/>
              <a:t>Insanların</a:t>
            </a:r>
            <a:r>
              <a:rPr lang="tr-TR" b="1" i="1" dirty="0"/>
              <a:t>, tutum nesnesine ilişkin duygu, düşünce inanç ve davranışlarının toplamı tutumu oluşturan temel unsurlardır. Bu açıklamaya göre, bir tutumun bilişsel, duygusal ve davranışsal olmak üzere üç bileşeni vardır. Bu bileşenler birbirinden bağımsız değildir. Aralarında çoğunlukla bir tutarlılık ve etkileşim söz konusudur.</a:t>
            </a:r>
          </a:p>
          <a:p>
            <a:pPr marL="0" indent="0" algn="just">
              <a:buNone/>
            </a:pPr>
            <a:r>
              <a:rPr lang="tr-TR" b="1" i="1" dirty="0">
                <a:solidFill>
                  <a:schemeClr val="bg2">
                    <a:lumMod val="50000"/>
                  </a:schemeClr>
                </a:solidFill>
              </a:rPr>
              <a:t>1. Bilişsel Bileşen</a:t>
            </a:r>
          </a:p>
          <a:p>
            <a:pPr marL="0" indent="0" algn="just">
              <a:buNone/>
            </a:pPr>
            <a:r>
              <a:rPr lang="tr-TR" b="1" i="1" dirty="0"/>
              <a:t>Tutumun bilişsel bileşeni, kişinin genellikle çevresindeki uyarıcılara ilişkin olarak yaşadığı deneyimlerden kazandığı bilgi birikimi ile yakından ilişkilidir. Çünkü tutumun konusu olan nesne, kişi, olay ya da durumla ilgili bilgiler genellikle kişinin tutum nesnesi ile ilgili olarak yaşadıkları neticesinde elde edilir.  Örneğin, bir kişinin bilgisayara karşı olan tutumunu ele alalım. Bu tutumun bilişsel bileşeni bireyin, bilgisayarın yapısı, hızı parçaları, klavyesi, hafızası buna benzer özellikler konusunda sahip olduğu bilgilerin tümünü kapsamaktadır. Bilişsel bileşen, bireyin tutum nesnesi hakkındaki inançlarından oluşur. Eğer bir nesneye ilişkin olumsuz bir tutumumuz varsa, o nesne hakkında olumsuz inançlarımız var demektir. </a:t>
            </a:r>
          </a:p>
          <a:p>
            <a:pPr marL="0" indent="0" algn="just">
              <a:buNone/>
            </a:pPr>
            <a:r>
              <a:rPr lang="tr-TR" b="1" i="1" dirty="0">
                <a:solidFill>
                  <a:schemeClr val="bg2">
                    <a:lumMod val="50000"/>
                  </a:schemeClr>
                </a:solidFill>
              </a:rPr>
              <a:t>2. Duygusal Bileşen</a:t>
            </a:r>
          </a:p>
          <a:p>
            <a:pPr marL="0" indent="0" algn="just">
              <a:buNone/>
            </a:pPr>
            <a:r>
              <a:rPr lang="tr-TR" b="1" i="1" dirty="0"/>
              <a:t>İnsanların tutum nesnesine ilişkin bütün duygu ve değerlendirmeleri duygusal bileşenin içeriğini oluşturur. Duygusal bileşen, insanların tutuma konu olan canlı-cansız, soyut-somut olan şeylere karşı heyecansal yoğunluğunu ifade etmek için kullanılır. İnsanların tutum nesnesinden hoşlanıp hoşlanmaması, sevip sevmemesi gibi duygusal değerlendirmeler de tutumun duygusal bileşenini oluşturur. Tutumu şekillendiren, devamlılığını sağlayan temel öge duygusal bileşendir. Duygusal bileşen, bilişsel bileşene göre daha basitti yapıdadır. Ancak duygusal yönü güçlü olan bir tutumun değişmesi oldukça zordur. Örneğin, genç bir kıza aşık olan delikanlının bütün olumsuzluklarına rağmen genç kıza toz kondurmaması gibi. </a:t>
            </a:r>
          </a:p>
          <a:p>
            <a:pPr marL="0" indent="0">
              <a:buNone/>
            </a:pPr>
            <a:endParaRPr lang="tr-TR" dirty="0"/>
          </a:p>
        </p:txBody>
      </p:sp>
    </p:spTree>
    <p:extLst>
      <p:ext uri="{BB962C8B-B14F-4D97-AF65-F5344CB8AC3E}">
        <p14:creationId xmlns:p14="http://schemas.microsoft.com/office/powerpoint/2010/main" val="1077496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F142E2F-2850-45EC-B340-12BBB610DC42}"/>
              </a:ext>
            </a:extLst>
          </p:cNvPr>
          <p:cNvSpPr>
            <a:spLocks noGrp="1"/>
          </p:cNvSpPr>
          <p:nvPr>
            <p:ph idx="1"/>
          </p:nvPr>
        </p:nvSpPr>
        <p:spPr>
          <a:xfrm>
            <a:off x="914400" y="344557"/>
            <a:ext cx="10880035" cy="6334539"/>
          </a:xfrm>
        </p:spPr>
        <p:txBody>
          <a:bodyPr/>
          <a:lstStyle/>
          <a:p>
            <a:pPr marL="0" indent="0" algn="just">
              <a:buNone/>
            </a:pPr>
            <a:r>
              <a:rPr lang="tr-TR" sz="2200" b="1" i="1" dirty="0">
                <a:solidFill>
                  <a:schemeClr val="bg2">
                    <a:lumMod val="50000"/>
                  </a:schemeClr>
                </a:solidFill>
              </a:rPr>
              <a:t>3. Davranışsal Bilesen</a:t>
            </a:r>
          </a:p>
          <a:p>
            <a:pPr marL="0" indent="0" algn="just">
              <a:buNone/>
            </a:pPr>
            <a:r>
              <a:rPr lang="tr-TR" sz="2200" b="1" i="1" dirty="0"/>
              <a:t>Davranışsal bilesen, insanların tutum nesnesine ilişkin sahip olduğu bilgi ve duygulara uygun olarak hareket etme eğilimini ifade eder. Şunu söylememizde yarar var. </a:t>
            </a:r>
            <a:r>
              <a:rPr lang="tr-TR" sz="2200" b="1" i="1" dirty="0" err="1"/>
              <a:t>Insanlar</a:t>
            </a:r>
            <a:r>
              <a:rPr lang="tr-TR" sz="2200" b="1" i="1" dirty="0"/>
              <a:t> çeşitli nedenlerle her zaman duygularına uygun bir şekilde davranmayabilirler ama duygulara uygun hareket etme eğilimi daima mevcuttur. Örneğin, Ayşe'yi tanıyan ve ona karşı olumlu hisleri olan Bora, onu tanımanın ve ona karşı olan olumlu duyguların da etkisiyle, Ayşe'ye her </a:t>
            </a:r>
            <a:r>
              <a:rPr lang="tr-TR" sz="2200" b="1" i="1" dirty="0" err="1"/>
              <a:t>firsatta</a:t>
            </a:r>
            <a:r>
              <a:rPr lang="tr-TR" sz="2200" b="1" i="1" dirty="0"/>
              <a:t> yaklaşıp, yardım etmeye ve onu korumaya çalışması gibi. Tutumların başlıca özellikleri şunlardır:</a:t>
            </a:r>
          </a:p>
          <a:p>
            <a:pPr marL="0" indent="0" algn="just">
              <a:buNone/>
            </a:pPr>
            <a:r>
              <a:rPr lang="tr-TR" sz="2200" b="1" i="1" dirty="0">
                <a:solidFill>
                  <a:schemeClr val="bg2">
                    <a:lumMod val="50000"/>
                  </a:schemeClr>
                </a:solidFill>
              </a:rPr>
              <a:t>1. Tutumların Kuvvet Derecesi</a:t>
            </a:r>
          </a:p>
          <a:p>
            <a:pPr marL="0" indent="0" algn="just">
              <a:buNone/>
            </a:pPr>
            <a:r>
              <a:rPr lang="tr-TR" sz="2200" b="1" i="1" dirty="0"/>
              <a:t>Tutumların devamlılığını ve etkililiğini sağlayan yapısal güçleri vardır. Bilişsel, duygusal ve davranışsal bileşenlerin güçlerinin toplamı tutumların gücünü ifade eder. İnsanların hatta bir bireyin tutumlarının güçleri birbirinden farklıdır. Bir kişinin iki tutum nesnesine karşı olan tutumunun kuvvet derecesi birbirinden farklı olabilir. Örneğin, Bihter'in çikolataya ve bilgisayara karşı olan tutumunu ele alalım. Bihter, çikolata deyince tamamen kendinden geçiyor, hangi çikolatanın iyi ve nereden alınacağını biliyor, eline para geçince hemen çikolata alıyor. Fakat </a:t>
            </a:r>
            <a:r>
              <a:rPr lang="tr-TR" sz="2200" b="1" i="1" dirty="0" err="1"/>
              <a:t>bilisayara</a:t>
            </a:r>
            <a:r>
              <a:rPr lang="tr-TR" sz="2200" b="1" i="1" dirty="0"/>
              <a:t> karşı o kadar ilgili değil. Evde bilgisayar olsa da olmasa da onun için fark etmez. Bihter'in çikolataya karşı olan tutumun kuvvet derecesi, bilgisayara karşı olan tutumunun kuvvet derecesinden daha yüksektir. </a:t>
            </a:r>
          </a:p>
          <a:p>
            <a:pPr marL="0" indent="0">
              <a:buNone/>
            </a:pPr>
            <a:endParaRPr lang="tr-TR" dirty="0"/>
          </a:p>
        </p:txBody>
      </p:sp>
    </p:spTree>
    <p:extLst>
      <p:ext uri="{BB962C8B-B14F-4D97-AF65-F5344CB8AC3E}">
        <p14:creationId xmlns:p14="http://schemas.microsoft.com/office/powerpoint/2010/main" val="1151821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1371B62-7F9E-4A6C-BE54-1795CA2CAE95}"/>
              </a:ext>
            </a:extLst>
          </p:cNvPr>
          <p:cNvSpPr>
            <a:spLocks noGrp="1"/>
          </p:cNvSpPr>
          <p:nvPr>
            <p:ph idx="1"/>
          </p:nvPr>
        </p:nvSpPr>
        <p:spPr>
          <a:xfrm>
            <a:off x="834887" y="357809"/>
            <a:ext cx="11025809" cy="6321287"/>
          </a:xfrm>
        </p:spPr>
        <p:txBody>
          <a:bodyPr>
            <a:normAutofit fontScale="92500" lnSpcReduction="20000"/>
          </a:bodyPr>
          <a:lstStyle/>
          <a:p>
            <a:pPr marL="0" indent="0" algn="just">
              <a:buNone/>
            </a:pPr>
            <a:r>
              <a:rPr lang="tr-TR" sz="2800" b="1" i="1" dirty="0">
                <a:solidFill>
                  <a:schemeClr val="tx2">
                    <a:lumMod val="50000"/>
                    <a:lumOff val="50000"/>
                  </a:schemeClr>
                </a:solidFill>
              </a:rPr>
              <a:t>A. TUTUM KAVRAMI VE TANIMI</a:t>
            </a:r>
          </a:p>
          <a:p>
            <a:pPr marL="0" indent="0" algn="just">
              <a:buNone/>
            </a:pPr>
            <a:r>
              <a:rPr lang="tr-TR" sz="2800" b="1" i="1" dirty="0"/>
              <a:t>insanların canlı ve cansız objelere ilişkin birçok deneyimleri olur. Bu deneyimler sonucunda objelere karşı düzenli bir tavır alışları oluşur. Bu tavır alışlar insanların gerek toplumsal gerekse çalışma hayatında konumlarını belirleyen önemli kriterleri Tavır alışların kapsamında, iyilik-kötülük, olumluluk olumsuzluk gibi durumlar mevcuttur. </a:t>
            </a:r>
            <a:endParaRPr lang="tr-TR" sz="2800" b="1" i="1" dirty="0" smtClean="0"/>
          </a:p>
          <a:p>
            <a:pPr marL="0" indent="0" algn="just">
              <a:buNone/>
            </a:pPr>
            <a:r>
              <a:rPr lang="tr-TR" sz="2800" b="1" i="1" dirty="0" smtClean="0"/>
              <a:t>insanları </a:t>
            </a:r>
            <a:r>
              <a:rPr lang="tr-TR" sz="2800" b="1" i="1" dirty="0"/>
              <a:t>tanımanın, ilişkileri ve davranışlar hakkında bilgi sahibi olmanın yollarından biri onların sergiledikleri tutumları öğrenmektir. Tutum deyince insanların kafasında bazı şeyler canlanır ama onlara tanımı sorulunca, cevap verirken biraz zorlanırlar. Algılama, dünyaya açılan kişisel bir pencere ise tutumlar, kişiye açılan bir dünya penceresidir.' Tutumlar; psikolojik bir düşünce ve inanç oluşum için de toplumsal değer, norm ve ilişkilerin etkisiyle oluşurlar. Tutum kavramı, Latince "</a:t>
            </a:r>
            <a:r>
              <a:rPr lang="tr-TR" sz="2800" b="1" i="1" dirty="0" err="1"/>
              <a:t>aptus</a:t>
            </a:r>
            <a:r>
              <a:rPr lang="tr-TR" sz="2800" b="1" i="1" dirty="0"/>
              <a:t>" sözcüğünden türetilmiştir. "Eylem için uygun ve hazır" anlamına gelmektedir. Tutum konusunda çalışma yapanlar, önceleri tutumların doğrudan gözlenebilir olduğunu ancak daha sonraları tutumun davranış öncesi, hareketlerine ait seçim ve kararlarımızı belirleyen ve yön veren bir sistemdir. Tutumların açıklanmasına yönelik iki farklı görüş mevcuttur:</a:t>
            </a:r>
          </a:p>
          <a:p>
            <a:pPr marL="0" indent="0">
              <a:buNone/>
            </a:pPr>
            <a:endParaRPr lang="tr-TR" dirty="0"/>
          </a:p>
        </p:txBody>
      </p:sp>
    </p:spTree>
    <p:extLst>
      <p:ext uri="{BB962C8B-B14F-4D97-AF65-F5344CB8AC3E}">
        <p14:creationId xmlns:p14="http://schemas.microsoft.com/office/powerpoint/2010/main" val="4276417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55BEDF9-4B33-4699-8A7C-B489FB7B4C12}"/>
              </a:ext>
            </a:extLst>
          </p:cNvPr>
          <p:cNvSpPr>
            <a:spLocks noGrp="1"/>
          </p:cNvSpPr>
          <p:nvPr>
            <p:ph idx="1"/>
          </p:nvPr>
        </p:nvSpPr>
        <p:spPr>
          <a:xfrm>
            <a:off x="914399" y="318051"/>
            <a:ext cx="10919791" cy="6321287"/>
          </a:xfrm>
        </p:spPr>
        <p:txBody>
          <a:bodyPr>
            <a:normAutofit fontScale="92500" lnSpcReduction="10000"/>
          </a:bodyPr>
          <a:lstStyle/>
          <a:p>
            <a:pPr marL="0" indent="0" algn="just">
              <a:buNone/>
            </a:pPr>
            <a:r>
              <a:rPr lang="tr-TR" b="1" i="1" dirty="0">
                <a:solidFill>
                  <a:schemeClr val="bg2">
                    <a:lumMod val="50000"/>
                  </a:schemeClr>
                </a:solidFill>
              </a:rPr>
              <a:t>2. Tutumların Karmaşıklık (Yoğunluk) Derecesi</a:t>
            </a:r>
          </a:p>
          <a:p>
            <a:pPr marL="0" indent="0" algn="just">
              <a:buNone/>
            </a:pPr>
            <a:r>
              <a:rPr lang="tr-TR" b="1" i="1" dirty="0"/>
              <a:t>Tutumların karmaşıklık derecesi denilince birbirinin içine karışmış ve anlaşılmayan unsurların varlığı akla gelmemelidir. Buradaki karmaşıklıktan kastedilen şey; kişilerin tutum nesnesi hakkındaki bilgi, duygu ve davranışsal eğilimlerinin çok yoğun olmasıdır. Örneğin, Murat'ın mantı ve bilgisayarlara karşı tutumunu ele alalım. Murat, mantının yapılışı, içinin hazırlanması, pişirilmesi konusunda fazla bilgisi yoktur. Ayrıca mantıdan söz edildiğinde ne çok sevinir ne de mantıyı yemek için bir faaliyette bulunur. Ama bilgisayarlar hakkında her türlü bilgiye sahiptir. Yani nasıl kullanılacağı, güçleri, programların nasıl hazırlanacağı ve en iyi bilgisayarın hangi özellikleri taşıması konusunda her türlü bilgiye sahiptir. Bilgisayardan söz açılınca öyle mutlu olur ki hemen bilgisayarlar konusunda konuşmaya başlıyor. Bu durumda Murat'ın bilgisayarlara karşı olan tutumunun karmaşıklık (yoğunluk) derecesi, mantıya karşı olan tutumunun karmaşıklık (yoğunluk) derecesinden daha yüksektir. </a:t>
            </a:r>
          </a:p>
          <a:p>
            <a:pPr marL="0" indent="0" algn="just">
              <a:buNone/>
            </a:pPr>
            <a:r>
              <a:rPr lang="tr-TR" b="1" i="1" dirty="0">
                <a:solidFill>
                  <a:schemeClr val="bg2">
                    <a:lumMod val="50000"/>
                  </a:schemeClr>
                </a:solidFill>
              </a:rPr>
              <a:t>3. Bileşenler Arası Tutarlılık</a:t>
            </a:r>
          </a:p>
          <a:p>
            <a:pPr marL="0" indent="0" algn="just">
              <a:buNone/>
            </a:pPr>
            <a:r>
              <a:rPr lang="tr-TR" b="1" i="1" dirty="0"/>
              <a:t>Tutumların bileşenleri arasında bir tutarlılık olduğu yapılan birçok araştırma ile doğrulanmıştır. Bileşenler arası tutarlılık daha çok güçlü ve aşırı tutumlarda mevcuttur. Bir tutumda bileşenlerden biri olumlu ise diğerleri de genellikle olumlu olur. Yine bileşenlerden biri olumsuz ise diğerleri de çoğunlukla olumsuz olur. Tutumların bileşenleri arasında tutarlılığın derecesi açısından farklılıklar görülebilir. Örneğin, Nermin hanım, taze sütün yararlı olduğu konusunda belli bir bilgiye sahiptir. Ancak inek, koyun ya da keçi kokusundan rahatsız olduğu için onları beslemekten hoşlanmamaktadır. Bu nedenle günlük taze süt için inek, koyun ya da keçi alıp almamakta kararsızdır. Nermin Hanımın bu tutumunda, taze sütün yararlı olmasına inandığı için bilişsel bileşen olumlu; inek, koyun ya da keçinin kokusundan rahatsız olduğu için onları beslemeyi sevmemesi nedeniyle oluşan duygusal bileşen olumsuzdur. İnek, koyun ya da keçi alıp almama konusunda kararsız olması nedeniyle de davranışsal bileşen nötrdür.</a:t>
            </a:r>
          </a:p>
          <a:p>
            <a:pPr marL="0" indent="0">
              <a:buNone/>
            </a:pPr>
            <a:endParaRPr lang="tr-TR" dirty="0"/>
          </a:p>
        </p:txBody>
      </p:sp>
    </p:spTree>
    <p:extLst>
      <p:ext uri="{BB962C8B-B14F-4D97-AF65-F5344CB8AC3E}">
        <p14:creationId xmlns:p14="http://schemas.microsoft.com/office/powerpoint/2010/main" val="3331642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794C4D4-C331-4827-8C42-E41A04415B1A}"/>
              </a:ext>
            </a:extLst>
          </p:cNvPr>
          <p:cNvSpPr>
            <a:spLocks noGrp="1"/>
          </p:cNvSpPr>
          <p:nvPr>
            <p:ph idx="1"/>
          </p:nvPr>
        </p:nvSpPr>
        <p:spPr>
          <a:xfrm>
            <a:off x="927651" y="424070"/>
            <a:ext cx="10906539" cy="5976730"/>
          </a:xfrm>
        </p:spPr>
        <p:txBody>
          <a:bodyPr>
            <a:normAutofit lnSpcReduction="10000"/>
          </a:bodyPr>
          <a:lstStyle/>
          <a:p>
            <a:pPr marL="0" indent="0" algn="just">
              <a:buNone/>
            </a:pPr>
            <a:r>
              <a:rPr lang="tr-TR" b="1" i="1" dirty="0">
                <a:solidFill>
                  <a:schemeClr val="bg2">
                    <a:lumMod val="50000"/>
                  </a:schemeClr>
                </a:solidFill>
              </a:rPr>
              <a:t>4. Bir Tutumun Diğer Tutumlarla İlişkisi</a:t>
            </a:r>
          </a:p>
          <a:p>
            <a:pPr marL="0" indent="0" algn="just">
              <a:buNone/>
            </a:pPr>
            <a:r>
              <a:rPr lang="tr-TR" b="1" i="1" dirty="0"/>
              <a:t>İnsanların tutumları birbirinden etkilenir. Bazen bir konudaki tutumumuz başka konu ya da nesnelere karşı tutumlarımızın oluşmasında etkili rol oynayabilir. Kısaca insanların tutumları arasında yakın bir ilişki vardır. Ama bu ilişki her zaman olumlu yönde olmayabilir. Örneğin, Semra'nın Galatasaray futbol takımına karşı olan tutumunu ele alalım. Semra'nın bu konudaki tutumu, çocuk yetiştirme, renk seçimi, arkadaş seçimi, futbol takımının adını taşıyan semt ya da mahalle gibi konulara karşı tutumlarının oluşmasında etkili olabilir. Ancak başka bir kişinin kitap okumaya karşı olan tutumu, ev biçimlerine, renkleri tercih etme, ülkeleri sevme konusundaki tutumlarını etkilemeyebilir. </a:t>
            </a:r>
          </a:p>
          <a:p>
            <a:pPr marL="0" indent="0" algn="just">
              <a:buNone/>
            </a:pPr>
            <a:r>
              <a:rPr lang="tr-TR" b="1" i="1" dirty="0">
                <a:solidFill>
                  <a:schemeClr val="bg2">
                    <a:lumMod val="50000"/>
                  </a:schemeClr>
                </a:solidFill>
              </a:rPr>
              <a:t>1. TUTUMLARIN BİREYLER AÇISINDAN İŞLEVLERİ</a:t>
            </a:r>
          </a:p>
          <a:p>
            <a:pPr marL="0" indent="0" algn="just">
              <a:buNone/>
            </a:pPr>
            <a:r>
              <a:rPr lang="tr-TR" b="1" i="1" dirty="0"/>
              <a:t>Tutumların kişilik yapısının dengeli hâle gelmesine, düşünce yapısının şekillenmesine, davranışların anlamlandırılmasına ve toplumsal yaşama uyum sağlanmasına yönelik birçok işlevi vardır. Özellikle sosyal yaşamda sergilenen anlamlı, anlamsız, önemli ya da önemsiz davranışların yorumlanmasında tutumların büyük rolü vardır. </a:t>
            </a:r>
            <a:r>
              <a:rPr lang="tr-TR" b="1" i="1" dirty="0" err="1"/>
              <a:t>Katz</a:t>
            </a:r>
            <a:r>
              <a:rPr lang="tr-TR" b="1" i="1" dirty="0"/>
              <a:t> ve </a:t>
            </a:r>
            <a:r>
              <a:rPr lang="tr-TR" b="1" i="1" dirty="0" err="1"/>
              <a:t>Stotland'a</a:t>
            </a:r>
            <a:r>
              <a:rPr lang="tr-TR" b="1" i="1" dirty="0"/>
              <a:t> göre tutumların bilgi, </a:t>
            </a:r>
            <a:r>
              <a:rPr lang="tr-TR" b="1" i="1" dirty="0" err="1"/>
              <a:t>araçsal</a:t>
            </a:r>
            <a:r>
              <a:rPr lang="tr-TR" b="1" i="1" dirty="0"/>
              <a:t>, değer ifade edici ve benlik koruyucu olmak üzere dört fonksiyonu vardır. Tutumlar bireylerin amaçlarına ulaşmasında </a:t>
            </a:r>
            <a:r>
              <a:rPr lang="tr-TR" b="1" i="1" dirty="0" err="1"/>
              <a:t>araçsal</a:t>
            </a:r>
            <a:r>
              <a:rPr lang="tr-TR" b="1" i="1" dirty="0"/>
              <a:t> rol oynarlar. Tutumlar bireyler için bilgi hazinesi oluştururlar, onları amaçlarına ulaştırıcı yol ve metotları seçmelerinde aracı olurlar. Bireylerin değer yargılarına uygun tercih yapmalarına yardımcı olurlar. Son işlev ise, tutumlar bireylerin öz-algılamasının olumsuz dış etkilerle bozulmasını engellerler. Bu bilgiler ışığında tutumların işlevlerini şu başlıklar altında incelemek mümkündür:</a:t>
            </a:r>
          </a:p>
          <a:p>
            <a:pPr marL="0" indent="0">
              <a:buNone/>
            </a:pPr>
            <a:endParaRPr lang="tr-TR" dirty="0"/>
          </a:p>
        </p:txBody>
      </p:sp>
    </p:spTree>
    <p:extLst>
      <p:ext uri="{BB962C8B-B14F-4D97-AF65-F5344CB8AC3E}">
        <p14:creationId xmlns:p14="http://schemas.microsoft.com/office/powerpoint/2010/main" val="3861855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5C070AC-4FBA-4705-9100-0265EEACD5C0}"/>
              </a:ext>
            </a:extLst>
          </p:cNvPr>
          <p:cNvSpPr>
            <a:spLocks noGrp="1"/>
          </p:cNvSpPr>
          <p:nvPr>
            <p:ph idx="1"/>
          </p:nvPr>
        </p:nvSpPr>
        <p:spPr>
          <a:xfrm>
            <a:off x="940904" y="463826"/>
            <a:ext cx="10827026" cy="6122504"/>
          </a:xfrm>
        </p:spPr>
        <p:txBody>
          <a:bodyPr>
            <a:normAutofit fontScale="85000" lnSpcReduction="20000"/>
          </a:bodyPr>
          <a:lstStyle/>
          <a:p>
            <a:pPr marL="0" indent="0" algn="just">
              <a:buNone/>
            </a:pPr>
            <a:r>
              <a:rPr lang="tr-TR" sz="2200" b="1" i="1" dirty="0">
                <a:solidFill>
                  <a:schemeClr val="bg2">
                    <a:lumMod val="50000"/>
                  </a:schemeClr>
                </a:solidFill>
              </a:rPr>
              <a:t>1. Bireyler Açısından Tutumların Enerji Tasarrufu Sağlama İşlevi</a:t>
            </a:r>
          </a:p>
          <a:p>
            <a:pPr marL="0" indent="0" algn="just">
              <a:buNone/>
            </a:pPr>
            <a:r>
              <a:rPr lang="tr-TR" sz="2200" b="1" i="1" dirty="0"/>
              <a:t>Bazı psikologlara göre tutumlar bireylere enerji tasarrufu sağlar. Bu psikologlara göre insanlar ilgili nesne ya da somut şeylerle ilişki kurmaları gerektiğinde her defasında baştan başlamazlar. Daha önce sahip olunan bilgi ya da basmakalıplardan yararlanırlar. Kısaca tutumlar, olumlu deneyimler yaşama ihtimalini artırmaya, olumsuz deneyimleri de en aza indirme konusunda insanlara yardım ederek enerji tasarrufu sağlar.</a:t>
            </a:r>
          </a:p>
          <a:p>
            <a:pPr marL="0" indent="0" algn="just">
              <a:buNone/>
            </a:pPr>
            <a:r>
              <a:rPr lang="tr-TR" sz="2200" b="1" i="1" dirty="0">
                <a:solidFill>
                  <a:schemeClr val="bg2">
                    <a:lumMod val="50000"/>
                  </a:schemeClr>
                </a:solidFill>
              </a:rPr>
              <a:t>2. Tutumların İnsanlara Fayda Sağlama İşlevi</a:t>
            </a:r>
          </a:p>
          <a:p>
            <a:pPr marL="0" indent="0" algn="just">
              <a:buNone/>
            </a:pPr>
            <a:r>
              <a:rPr lang="tr-TR" sz="2200" b="1" i="1" dirty="0"/>
              <a:t>Tutumların temel işlevlerinden biri de, fayda sağlamasıdır. Bu fayda, hakkında tutum sahibi olduğumuz nesne ya da soyut şeylere değer biçmemizden kaynaklanmaktadır. İnsanların bir tutum sahibi olmaları başlı başına bir fayda unsurudur. Çünkü tutum insanları tutum nesnesine yöneltmektedir. Örneğin, yılanlara karşı olumsuz bir tutum sahibi olma, zehirli ve zehirli olmayan yılanları birbirinden ayırt etmeyi öğrenmeye insanları yönelterek faydalı olması gibi. </a:t>
            </a:r>
          </a:p>
          <a:p>
            <a:pPr marL="0" indent="0" algn="just">
              <a:buNone/>
            </a:pPr>
            <a:r>
              <a:rPr lang="tr-TR" sz="2200" b="1" i="1" dirty="0">
                <a:solidFill>
                  <a:schemeClr val="bg2">
                    <a:lumMod val="50000"/>
                  </a:schemeClr>
                </a:solidFill>
              </a:rPr>
              <a:t>3. Tutumların Birey Kültür Uyumunu Sağlama İşlevi</a:t>
            </a:r>
          </a:p>
          <a:p>
            <a:pPr marL="0" indent="0" algn="just">
              <a:buNone/>
            </a:pPr>
            <a:r>
              <a:rPr lang="tr-TR" sz="2200" b="1" i="1" dirty="0"/>
              <a:t>Tutumların toplumsal sistemin işleyişi ve devamlılığının sağlanmasındaki en önemli işlevleri, bireyleri toplumun kültürüne uyumlu hâle getirmeleridir. İnsanlar toplumun genel kurallarını benimserse, bunlara karşı olumlu bir tutum geliştirir ve bu olumlu tutum sayesinde aile bireyleri , akrabaları, arkadaşları ve yöneticileri ile sağlıklı iletişim ve ilişki kurarlar. </a:t>
            </a:r>
          </a:p>
          <a:p>
            <a:pPr marL="0" indent="0" algn="just">
              <a:buNone/>
            </a:pPr>
            <a:r>
              <a:rPr lang="tr-TR" sz="2200" b="1" i="1" dirty="0">
                <a:solidFill>
                  <a:schemeClr val="bg2">
                    <a:lumMod val="50000"/>
                  </a:schemeClr>
                </a:solidFill>
              </a:rPr>
              <a:t>4. Tutumların Kişi Benliğini (ya da öz saygısını) Koruma ve Açıklama İşlevi</a:t>
            </a:r>
          </a:p>
          <a:p>
            <a:pPr marL="0" indent="0" algn="just">
              <a:buNone/>
            </a:pPr>
            <a:r>
              <a:rPr lang="tr-TR" sz="2200" b="1" i="1" dirty="0"/>
              <a:t>Tutumların benliği koruyucu ve iç huzursuzluğu önleyici (veya azaltıcı) işlevleri vardır. Çünkü tutumların, bireylerin kişiliğini koruyan ve temel değerlerine yönelik her türlü baskıyı ve saldırıyı önlemeye yarayan sistematik bir yapıları vardır. Sosyal yaşamlarında bireyler daha çok benliklerini koruyan tutumlar geliştirirler. Düşünce yapıları da buna uygundur. İnsanlar genellikle benliklerini iki yolla korumaya çalışırlar:</a:t>
            </a:r>
          </a:p>
          <a:p>
            <a:pPr marL="0" indent="0">
              <a:buNone/>
            </a:pPr>
            <a:endParaRPr lang="tr-TR" dirty="0"/>
          </a:p>
        </p:txBody>
      </p:sp>
    </p:spTree>
    <p:extLst>
      <p:ext uri="{BB962C8B-B14F-4D97-AF65-F5344CB8AC3E}">
        <p14:creationId xmlns:p14="http://schemas.microsoft.com/office/powerpoint/2010/main" val="3882344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B1E1A0C-081B-4ECD-B3C6-33F8E642D99F}"/>
              </a:ext>
            </a:extLst>
          </p:cNvPr>
          <p:cNvSpPr>
            <a:spLocks noGrp="1"/>
          </p:cNvSpPr>
          <p:nvPr>
            <p:ph idx="1"/>
          </p:nvPr>
        </p:nvSpPr>
        <p:spPr>
          <a:xfrm>
            <a:off x="887895" y="384313"/>
            <a:ext cx="10893287" cy="6188765"/>
          </a:xfrm>
        </p:spPr>
        <p:txBody>
          <a:bodyPr/>
          <a:lstStyle/>
          <a:p>
            <a:pPr marL="0" indent="0" algn="just">
              <a:buNone/>
            </a:pPr>
            <a:r>
              <a:rPr lang="tr-TR" sz="2100" b="1" i="1" dirty="0">
                <a:solidFill>
                  <a:schemeClr val="bg2">
                    <a:lumMod val="50000"/>
                  </a:schemeClr>
                </a:solidFill>
              </a:rPr>
              <a:t>Birinci Yol: </a:t>
            </a:r>
            <a:r>
              <a:rPr lang="tr-TR" sz="2100" b="1" i="1" dirty="0"/>
              <a:t>İnsanların mevcut olan sorunu kabul etmeme veya hiç sorun yokmuş gibi davranmasıdır. Ancak insanların bu şekilde hareket etmeleri bazen onların psikolojik yapıları açısından tehlikeli sonuçlar doğurabilir. </a:t>
            </a:r>
          </a:p>
          <a:p>
            <a:pPr marL="0" indent="0" algn="just">
              <a:buNone/>
            </a:pPr>
            <a:r>
              <a:rPr lang="tr-TR" sz="2100" b="1" i="1" dirty="0">
                <a:solidFill>
                  <a:schemeClr val="bg2">
                    <a:lumMod val="50000"/>
                  </a:schemeClr>
                </a:solidFill>
              </a:rPr>
              <a:t>İkinci Yol: </a:t>
            </a:r>
            <a:r>
              <a:rPr lang="tr-TR" sz="2100" b="1" i="1" dirty="0"/>
              <a:t>Bu yol, sorunu inkâr etme yerine onu çarpıtma, yani farklı ya da daha düşük bir seviyede algılamadır. Bu şekilde hareket etme, insanların psikolojik yapıları açısından tehlikeli sonuçlar yaratmamasına rağmen, davranışlarında tutarsızlıklara neden olabilir. Yapılan araştırma sonuçlarına göre insanların tutumlarının çoğu, benliklerini koruma sonucunda oluşmaktadır. Örneğin, kendisinde mevcut olan aşağılık duygusunun farkında olmayan Oya'nın başka insanları hor gören tutumlar sergilemesi gibi</a:t>
            </a:r>
          </a:p>
          <a:p>
            <a:pPr marL="0" indent="0" algn="just">
              <a:buNone/>
            </a:pPr>
            <a:r>
              <a:rPr lang="tr-TR" sz="2100" b="1" i="1" dirty="0">
                <a:solidFill>
                  <a:schemeClr val="bg2">
                    <a:lumMod val="50000"/>
                  </a:schemeClr>
                </a:solidFill>
              </a:rPr>
              <a:t>5. Tutumların Bilgi Sağlayıcı İşlevi</a:t>
            </a:r>
          </a:p>
          <a:p>
            <a:pPr marL="0" indent="0" algn="just">
              <a:buNone/>
            </a:pPr>
            <a:r>
              <a:rPr lang="tr-TR" sz="2100" b="1" i="1" dirty="0" err="1"/>
              <a:t>Insanlar</a:t>
            </a:r>
            <a:r>
              <a:rPr lang="tr-TR" sz="2100" b="1" i="1" dirty="0"/>
              <a:t> tutumlar sayesinde hem yeni bilgiler elde ederler hem de mevcut bilgilerini düzenlerler. Çünkü insanlar, herhangi bir nesneye karşı tutum oluştururken tutum doğrultusunda bilgilerini gözden geçirirler. Ayrıca bu bilgiler sayesinde inançlarını güçlendirirler. Tutumların, insanların belirli nesneler, olaylar ve ortamlar hakkında bilgi oluşturmalarına ve elde ettikleri bilgiler doğrultusunda yeni tutumlar geliştirmelerine yardımcı bir fonksiyonu da vardır. İnsanların birçok nesne hakkında bilgi sahibi olmalarında tutumların büyük rolü vardır. Çünkü insanlar bilgi sahibi oldukları konu ya da nesnelerle ilgili tutum geliştirirler</a:t>
            </a:r>
          </a:p>
          <a:p>
            <a:pPr marL="0" indent="0">
              <a:buNone/>
            </a:pPr>
            <a:endParaRPr lang="tr-TR" dirty="0"/>
          </a:p>
        </p:txBody>
      </p:sp>
    </p:spTree>
    <p:extLst>
      <p:ext uri="{BB962C8B-B14F-4D97-AF65-F5344CB8AC3E}">
        <p14:creationId xmlns:p14="http://schemas.microsoft.com/office/powerpoint/2010/main" val="452265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E3D1E99-9F65-43B5-BFB7-9A7A2130500B}"/>
              </a:ext>
            </a:extLst>
          </p:cNvPr>
          <p:cNvSpPr>
            <a:spLocks noGrp="1"/>
          </p:cNvSpPr>
          <p:nvPr>
            <p:ph idx="1"/>
          </p:nvPr>
        </p:nvSpPr>
        <p:spPr>
          <a:xfrm>
            <a:off x="974035" y="198783"/>
            <a:ext cx="10833652" cy="6467059"/>
          </a:xfrm>
        </p:spPr>
        <p:txBody>
          <a:bodyPr>
            <a:normAutofit fontScale="92500" lnSpcReduction="10000"/>
          </a:bodyPr>
          <a:lstStyle/>
          <a:p>
            <a:pPr marL="0" indent="0" algn="just">
              <a:buNone/>
            </a:pPr>
            <a:r>
              <a:rPr lang="tr-TR" b="1" i="1" dirty="0">
                <a:solidFill>
                  <a:schemeClr val="bg2">
                    <a:lumMod val="50000"/>
                  </a:schemeClr>
                </a:solidFill>
              </a:rPr>
              <a:t>İ. TUTUMUN DAVRANIŞA DÖNÜŞME SÜRECİ</a:t>
            </a:r>
          </a:p>
          <a:p>
            <a:pPr marL="0" indent="0" algn="just">
              <a:buNone/>
            </a:pPr>
            <a:r>
              <a:rPr lang="tr-TR" b="1" i="1" dirty="0"/>
              <a:t>Tutumları doğrudan gözlemlemek pek kolay değildir. Ancak davranışsal boyutu gündeme geldiğinde gözlemlenebilir Şunu vurgulamakta yarar var; tutum, insanın sabit bir tek davranışının karşılığı değildir Birçok davranışının sonucunda anlaşılabilir. Önceleri tutumların, insanların davranışlarını belirlediği kabul ediliyordu. Yani, tutumlarla davranışlar arasında önemli derecede bir tutarlılığın olduğuna inanılıyordu. Ancak yapılan bazı araştırmalar bu varsayıma ilişkin kuşkuları gündeme getirmiştir. Yani insanın belirli bir nesneye ilişkin tutumu, o insanı tutum nesnesine karşı her zaman bir davranış sergilemeye itmeyebilir. Yapılan araştırmalar bu durumu doğrulamıştır. </a:t>
            </a:r>
            <a:r>
              <a:rPr lang="tr-TR" b="1" i="1" dirty="0" err="1"/>
              <a:t>Collins'e</a:t>
            </a:r>
            <a:r>
              <a:rPr lang="tr-TR" b="1" i="1" dirty="0"/>
              <a:t> göre tutum ile davranış arasında eş yönlü bir ilişki vardır. Bu görüş, sosyal bilimciler için ölçülmesi zor olan birçok davranışın ölçümünü kolaylaştırmıştır.</a:t>
            </a:r>
          </a:p>
          <a:p>
            <a:pPr marL="0" indent="0" algn="just">
              <a:buNone/>
            </a:pPr>
            <a:r>
              <a:rPr lang="tr-TR" b="1" i="1" dirty="0">
                <a:solidFill>
                  <a:schemeClr val="bg2">
                    <a:lumMod val="50000"/>
                  </a:schemeClr>
                </a:solidFill>
              </a:rPr>
              <a:t>1. Tutumun Kuvvet Derecesi</a:t>
            </a:r>
          </a:p>
          <a:p>
            <a:pPr marL="0" indent="0" algn="just">
              <a:buNone/>
            </a:pPr>
            <a:r>
              <a:rPr lang="tr-TR" b="1" i="1" dirty="0"/>
              <a:t>Tutumun kuvvet derecesi, bir tutumun davranışa dönüşüp dönüşmeyeceğini belirleyen en önemli faktörlerden biridir. Bir tutumun kuvvet derecesi daha çok duygusal bileşeni tarafından belirlenir. Duygusal boyuta gerekli ve yeterli bilgi de eklenince tutumun davranışa dönüşmesi daha kolaylaşır. Kuvvet derecesi yüksek olan bir tutumun davranışa dönüşme ihtimali, kuvvet derecesi düşük olan bir tutuma göre çok fazladır. Örneğin, Jale'ye karşı gerekli bilgiye sahip olan ve duygusal yoğunluğu yüksek olan Kemal'in tutumunu davranışa dönüştürmesi daha kolay ve hızlı olur.</a:t>
            </a:r>
          </a:p>
          <a:p>
            <a:pPr marL="0" indent="0" algn="just">
              <a:buNone/>
            </a:pPr>
            <a:r>
              <a:rPr lang="tr-TR" b="1" i="1" dirty="0">
                <a:solidFill>
                  <a:schemeClr val="bg2">
                    <a:lumMod val="50000"/>
                  </a:schemeClr>
                </a:solidFill>
              </a:rPr>
              <a:t>2. Çevresel Faktörler</a:t>
            </a:r>
          </a:p>
          <a:p>
            <a:pPr marL="0" indent="0" algn="just">
              <a:buNone/>
            </a:pPr>
            <a:r>
              <a:rPr lang="tr-TR" b="1" i="1" dirty="0" err="1"/>
              <a:t>Insanların</a:t>
            </a:r>
            <a:r>
              <a:rPr lang="tr-TR" b="1" i="1" dirty="0"/>
              <a:t> davranışları yalnızca tutumların etkisiyle oluşmaz. Çevreden gelen uyarıcıların ve baskıların da davranışların gerçekleşmesinde rolü vardır. Tutumların davranışa dönüşmesinde çevresel faktörler bazen teşvik edici bazen de engelleyici rol oynayabilmektedir Eğer çevresel faktörler engelleme yönünde baskı yapıyorlarsa tutumun davranışa dönüşme ihtimali azalır. Çevresel faktörler tutumun davranışa dönüşme konusunda kışkırtıcı bir rol oynuyorsa </a:t>
            </a:r>
          </a:p>
        </p:txBody>
      </p:sp>
    </p:spTree>
    <p:extLst>
      <p:ext uri="{BB962C8B-B14F-4D97-AF65-F5344CB8AC3E}">
        <p14:creationId xmlns:p14="http://schemas.microsoft.com/office/powerpoint/2010/main" val="1952018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462E7A2-E3A4-45B5-A554-909473E351D0}"/>
              </a:ext>
            </a:extLst>
          </p:cNvPr>
          <p:cNvSpPr>
            <a:spLocks noGrp="1"/>
          </p:cNvSpPr>
          <p:nvPr>
            <p:ph idx="1"/>
          </p:nvPr>
        </p:nvSpPr>
        <p:spPr>
          <a:xfrm>
            <a:off x="967409" y="397565"/>
            <a:ext cx="10707756" cy="6135757"/>
          </a:xfrm>
        </p:spPr>
        <p:txBody>
          <a:bodyPr/>
          <a:lstStyle/>
          <a:p>
            <a:pPr marL="0" indent="0" algn="just">
              <a:buNone/>
            </a:pPr>
            <a:r>
              <a:rPr lang="tr-TR" b="1" i="1" dirty="0">
                <a:solidFill>
                  <a:schemeClr val="bg2">
                    <a:lumMod val="50000"/>
                  </a:schemeClr>
                </a:solidFill>
              </a:rPr>
              <a:t>3. Davranışın Sonuçlarına İlişkin Beklentiler</a:t>
            </a:r>
          </a:p>
          <a:p>
            <a:pPr marL="0" indent="0" algn="just">
              <a:buNone/>
            </a:pPr>
            <a:r>
              <a:rPr lang="tr-TR" b="1" i="1" dirty="0" err="1"/>
              <a:t>Insanların</a:t>
            </a:r>
            <a:r>
              <a:rPr lang="tr-TR" b="1" i="1" dirty="0"/>
              <a:t> tutumlarının davranışa dönüşüp dönüşmeyeceğini belirleyen faktörlerden biri de gerçekleşen davranışın doğuracağı sonuçlara ilişkin beklentilerdir. Örneğin, bir kişiye karşı olumsuz duygu ve düşünceleri olan birisi, eğer bu kişiden beklentisi varsa ona karşı olumsuz tutumunu davranışa dönüştürmez. Eğer beklentisi yoksa ya da beklentisi gerçekleşmezse olumsuz tutumunu kolaylıkla davranışa dönüştürür. Bazen insanlar davranışın doğuracağı sonuçlara ilişkin beklentileri ve </a:t>
            </a:r>
            <a:r>
              <a:rPr lang="tr-TR" b="1" i="1" dirty="0" err="1"/>
              <a:t>ortamsal</a:t>
            </a:r>
            <a:r>
              <a:rPr lang="tr-TR" b="1" i="1" dirty="0"/>
              <a:t> koşulları dikkate almadan tutumlarını davranışa dönüştürebilirler. Çünkü tutumun kuvvet derecesi, beklenti ve çevresel koşullardan oldukça yüksektir. Bu durumda olan insanların gözleri hiçbir şeyi görmez ve tutumlarını her ne pahasına olursa olsun davranışa dönüştürürler. Özellikle sevgi konulu tutumlarda bu durum daha çok geçerlidir. Tutum ve davranış arasındaki ilişkiler konusunu daha iyi anlamak için yapılan araştırmaları ve örnek olayları açıklamak yararlı olacaktır. Tutumlarla davranışlar arasındaki ilişkiyi belirlemeye yönelik klasik bir araştırma La </a:t>
            </a:r>
            <a:r>
              <a:rPr lang="tr-TR" b="1" i="1" dirty="0" err="1"/>
              <a:t>Piere</a:t>
            </a:r>
            <a:r>
              <a:rPr lang="tr-TR" b="1" i="1" dirty="0"/>
              <a:t> tarafından yapılmıştır. La </a:t>
            </a:r>
            <a:r>
              <a:rPr lang="tr-TR" b="1" i="1" dirty="0" err="1"/>
              <a:t>Piere</a:t>
            </a:r>
            <a:r>
              <a:rPr lang="tr-TR" b="1" i="1" dirty="0"/>
              <a:t> 1930-1932 yılları arasında Çinli bir karı koca ile birlikte çeşitli yörelerdeki 66 otel ya da motelde konaklayıp ve 184 lokantada yemek yediler. O tarihlerde Amerika Birleşik Devletleri'nde, Doğululara karşı oldukça güçlü ve yaygın olumsuz bir tutum olmasına rağmen biri dışında bütün otel ve moteller, grubu ağırladılar ve hiçbir lokanta servis yapmayı reddetmedi. Daha sonraları aynı otel, motel ve lokantalara bir Çinli çifti konuk edip etmeyeceklerini soran bir mektup gönderildi. Mektubu cevaplayan 128 kuruluştan %92'si kabul etmeyeceklerini belirttiler.</a:t>
            </a:r>
          </a:p>
        </p:txBody>
      </p:sp>
    </p:spTree>
    <p:extLst>
      <p:ext uri="{BB962C8B-B14F-4D97-AF65-F5344CB8AC3E}">
        <p14:creationId xmlns:p14="http://schemas.microsoft.com/office/powerpoint/2010/main" val="2432811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EBE2FD0-6427-401A-A254-D288E1B99E09}"/>
              </a:ext>
            </a:extLst>
          </p:cNvPr>
          <p:cNvSpPr>
            <a:spLocks noGrp="1"/>
          </p:cNvSpPr>
          <p:nvPr>
            <p:ph idx="1"/>
          </p:nvPr>
        </p:nvSpPr>
        <p:spPr>
          <a:xfrm>
            <a:off x="993913" y="371061"/>
            <a:ext cx="10760765" cy="6241774"/>
          </a:xfrm>
        </p:spPr>
        <p:txBody>
          <a:bodyPr>
            <a:normAutofit/>
          </a:bodyPr>
          <a:lstStyle/>
          <a:p>
            <a:pPr marL="0" indent="0" algn="just">
              <a:buNone/>
            </a:pPr>
            <a:r>
              <a:rPr lang="tr-TR" sz="2200" b="1" i="1" dirty="0"/>
              <a:t>Geri kalanlar ise kararsız cevaplar verdiler Buradan şu sonucu çıkarabiliriz. Yüz yüze olma durumunda insanlar tutumlarını davranışa dönüştürmeyebilir. Ancak dolaylı olunca insanlar tutumlarını daha kolay davranışa dönüştürebilirler. </a:t>
            </a:r>
            <a:r>
              <a:rPr lang="tr-TR" sz="2200" b="1" i="1" dirty="0" err="1"/>
              <a:t>Wicker'de</a:t>
            </a:r>
            <a:r>
              <a:rPr lang="tr-TR" sz="2200" b="1" i="1" dirty="0"/>
              <a:t> ırk ilişkileri, iş tatmini ve kopya çekme davranışı alanlarında tutumlarla davranışlar arasındaki tutarlılığı inceleyen araştırma ve çalışmaları gözden geçirmiştir </a:t>
            </a:r>
            <a:r>
              <a:rPr lang="tr-TR" sz="2200" b="1" i="1" dirty="0" err="1"/>
              <a:t>Wickr</a:t>
            </a:r>
            <a:r>
              <a:rPr lang="tr-TR" sz="2200" b="1" i="1" dirty="0"/>
              <a:t>, tutum konusunda 31 farklı araştırmayı özetledikten sonra şu sonuca vardı: Tutumların açık davranışlarla tutarsız veya çok az tutarlı olmaları ihtimali Önemli ölçüde tutarlı olmaları ihtimalinden daha yüksek olabilir. Bu sonuçta bile tutum-davranış tutarlılığı küçümsendiği için eleştirilmiştir Çünkü yapılan birçok araştırma </a:t>
            </a:r>
            <a:r>
              <a:rPr lang="tr-TR" sz="2200" b="1" i="1" dirty="0" err="1"/>
              <a:t>Wicker'in</a:t>
            </a:r>
            <a:r>
              <a:rPr lang="tr-TR" sz="2200" b="1" i="1" dirty="0"/>
              <a:t> belirttiğinde daha yüksek seviyelerde bir tutarlılığın olduğunu doğrulamıştır. Buna </a:t>
            </a:r>
            <a:r>
              <a:rPr lang="tr-TR" sz="2200" b="1" i="1" dirty="0" err="1"/>
              <a:t>Kolley</a:t>
            </a:r>
            <a:r>
              <a:rPr lang="tr-TR" sz="2200" b="1" i="1" dirty="0"/>
              <a:t> ve </a:t>
            </a:r>
            <a:r>
              <a:rPr lang="tr-TR" sz="2200" b="1" i="1" dirty="0" err="1"/>
              <a:t>Miror'in</a:t>
            </a:r>
            <a:r>
              <a:rPr lang="tr-TR" sz="2200" b="1" i="1" dirty="0"/>
              <a:t> </a:t>
            </a:r>
            <a:r>
              <a:rPr lang="tr-TR" sz="2200" b="1" i="1" dirty="0" err="1"/>
              <a:t>çalismalarını</a:t>
            </a:r>
            <a:r>
              <a:rPr lang="tr-TR" sz="2200" b="1" i="1" dirty="0"/>
              <a:t> örnek verebiliriz. </a:t>
            </a:r>
            <a:r>
              <a:rPr lang="tr-TR" sz="2200" b="1" i="1" dirty="0" err="1"/>
              <a:t>Kelley</a:t>
            </a:r>
            <a:r>
              <a:rPr lang="tr-TR" sz="2200" b="1" i="1" dirty="0"/>
              <a:t> ve </a:t>
            </a:r>
            <a:r>
              <a:rPr lang="tr-TR" sz="2200" b="1" i="1" dirty="0" err="1"/>
              <a:t>Mirer</a:t>
            </a:r>
            <a:r>
              <a:rPr lang="tr-TR" sz="2200" b="1" i="1" dirty="0"/>
              <a:t>, 1952'den 1964'e kadar ki başkanlık seçim kampanyaları sırasında yapılmış büyük boyutlardaki taramaları gözden geçirdiler. Seçim öncesi kamuoyu araştırmalarında ortaya çıkan seçmenlerin partizan tutumları ile gerçek oy verme davranışları arasında yüksek bir tutarlılık olduğu görülmüştür. Tutarsızlıklar daha çok adaylara ya da partiye karşı güçsüz tutumları olanlar arasında görüldü.</a:t>
            </a:r>
          </a:p>
        </p:txBody>
      </p:sp>
    </p:spTree>
    <p:extLst>
      <p:ext uri="{BB962C8B-B14F-4D97-AF65-F5344CB8AC3E}">
        <p14:creationId xmlns:p14="http://schemas.microsoft.com/office/powerpoint/2010/main" val="1525424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AE5E854-A8D5-45DB-8416-98D4692ADB5C}"/>
              </a:ext>
            </a:extLst>
          </p:cNvPr>
          <p:cNvSpPr>
            <a:spLocks noGrp="1"/>
          </p:cNvSpPr>
          <p:nvPr>
            <p:ph idx="1"/>
          </p:nvPr>
        </p:nvSpPr>
        <p:spPr>
          <a:xfrm>
            <a:off x="887896" y="371061"/>
            <a:ext cx="10853530" cy="6268278"/>
          </a:xfrm>
        </p:spPr>
        <p:txBody>
          <a:bodyPr>
            <a:normAutofit fontScale="92500" lnSpcReduction="10000"/>
          </a:bodyPr>
          <a:lstStyle/>
          <a:p>
            <a:pPr marL="0" indent="0" algn="just">
              <a:buNone/>
            </a:pPr>
            <a:r>
              <a:rPr lang="tr-TR" b="1" i="1" dirty="0">
                <a:solidFill>
                  <a:schemeClr val="bg2">
                    <a:lumMod val="50000"/>
                  </a:schemeClr>
                </a:solidFill>
              </a:rPr>
              <a:t>K. TUTUMLARIN OLUŞMASINDA ROL OYNAYAN FAKTÖRLER</a:t>
            </a:r>
          </a:p>
          <a:p>
            <a:pPr marL="0" indent="0" algn="just">
              <a:buNone/>
            </a:pPr>
            <a:r>
              <a:rPr lang="tr-TR" b="1" i="1" dirty="0"/>
              <a:t>İnsanlar tutumları doğuştan beraberlerinde getirmezler. Başka bir deyişle, tutumlar kalıtımsal özellikler taşımazlar. İnsanlar toplumsal yaşamda öğrenme yoluyla tutum sahibi olurlar. İnsanlar sosyalleşme süreci içinde birçok tutum sahibi olurlar. İnsanların bu sosyalleşme süreci içinde nelere, nasıl ve ne tür tutumlar oluşturacağını belirleyen faktörleri şu şekilde sıralamak mümkündür:</a:t>
            </a:r>
          </a:p>
          <a:p>
            <a:pPr marL="0" indent="0" algn="just">
              <a:buNone/>
            </a:pPr>
            <a:r>
              <a:rPr lang="tr-TR" b="1" i="1" dirty="0">
                <a:solidFill>
                  <a:schemeClr val="bg2">
                    <a:lumMod val="50000"/>
                  </a:schemeClr>
                </a:solidFill>
              </a:rPr>
              <a:t>1. Zihinsel ve Bilgisel Faktörler</a:t>
            </a:r>
          </a:p>
          <a:p>
            <a:pPr marL="0" indent="0" algn="just">
              <a:buNone/>
            </a:pPr>
            <a:r>
              <a:rPr lang="tr-TR" b="1" i="1" dirty="0"/>
              <a:t>İnsanların tutum nesnesine karşı olan inançları tutumların zihinsel boyutunu oluşturur. Kişiler çeşitli kanallardan tutum nesnesine ait bilgileri alır ve aldıkları bu bilgileri kendi zihinsel yapılarında var olan bilgiler ile birleştirir ve bir inanç sistemi oluştururlar. Tutumların oluşumunda etkisi olan zihinsel faktör, kişilerin bilgisel düzeydeki değişimlerin sonucudur. Tutumlar açısından zihinsel faktörün en önemli belirleyicisi inançlardır. Bireylerin inanç sistemleri ve değer yargıları tutum nesnesine karşı olumlu-olumsuz, iyi-kötü, yeterli-yetersiz şeklinde yargıların oluşmasına neden olurlar. Zihinsel faktörler, insanların nesneler hakkındaki tutumlarının kesinliğini ve kararlılığını belirler. Tutum sonucu gerçekleşecek olan davranışın eğilimi, tutumun zihinsel-bilgisel faktörü tarafından belirlenir.</a:t>
            </a:r>
          </a:p>
          <a:p>
            <a:pPr marL="0" indent="0" algn="just">
              <a:buNone/>
            </a:pPr>
            <a:r>
              <a:rPr lang="tr-TR" b="1" i="1" dirty="0">
                <a:solidFill>
                  <a:schemeClr val="bg2">
                    <a:lumMod val="50000"/>
                  </a:schemeClr>
                </a:solidFill>
              </a:rPr>
              <a:t>2. Fizyolojik Faktörler</a:t>
            </a:r>
          </a:p>
          <a:p>
            <a:pPr marL="0" indent="0" algn="just">
              <a:buNone/>
            </a:pPr>
            <a:r>
              <a:rPr lang="tr-TR" b="1" i="1" dirty="0"/>
              <a:t>Yaşlanma, hastalık, cerrahi müdahaleler, belli ilaç ve uyuşturucu kullanma insanların tutum sisteminin oluşumunu veya değişimini sağlayan fizyolojik koşullardan bazılarıdır. Tutumların oluşmasında yaşlanmanın fizyolojik etkilerinin yanında fizyolojik olmayan etkileri de vardır. Örneğin, insanların yaşlanması sonucu tecrübelerinin artması veya sosyal rollerinin değişmesinin tutumların oluşmasında etkili olması. Yapılan bazı araştırmalar, insanların her yaş dönemindeki tutumlarında önemli değişmeler ve gelişmeler olduğunu doğrulamıştır. Örneğin, insanlar büyüdükçe egemenlik, saldırganlık, rekabet, baş eğme, bağımsızlık ve diğer genel tutum eğilimlerinde önemli değişmeler olmaktadır</a:t>
            </a:r>
          </a:p>
          <a:p>
            <a:pPr marL="0" indent="0">
              <a:buNone/>
            </a:pPr>
            <a:endParaRPr lang="tr-TR" dirty="0"/>
          </a:p>
        </p:txBody>
      </p:sp>
    </p:spTree>
    <p:extLst>
      <p:ext uri="{BB962C8B-B14F-4D97-AF65-F5344CB8AC3E}">
        <p14:creationId xmlns:p14="http://schemas.microsoft.com/office/powerpoint/2010/main" val="2070352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2026972-F464-4793-BF37-0FE795297F00}"/>
              </a:ext>
            </a:extLst>
          </p:cNvPr>
          <p:cNvSpPr>
            <a:spLocks noGrp="1"/>
          </p:cNvSpPr>
          <p:nvPr>
            <p:ph idx="1"/>
          </p:nvPr>
        </p:nvSpPr>
        <p:spPr>
          <a:xfrm>
            <a:off x="887895" y="331303"/>
            <a:ext cx="10787269" cy="6135757"/>
          </a:xfrm>
        </p:spPr>
        <p:txBody>
          <a:bodyPr>
            <a:normAutofit lnSpcReduction="10000"/>
          </a:bodyPr>
          <a:lstStyle/>
          <a:p>
            <a:pPr marL="0" indent="0" algn="just">
              <a:buNone/>
            </a:pPr>
            <a:r>
              <a:rPr lang="tr-TR" b="1" i="1" dirty="0">
                <a:solidFill>
                  <a:schemeClr val="bg2">
                    <a:lumMod val="50000"/>
                  </a:schemeClr>
                </a:solidFill>
              </a:rPr>
              <a:t>3. Aile Faktörü</a:t>
            </a:r>
          </a:p>
          <a:p>
            <a:pPr marL="0" indent="0" algn="just">
              <a:buNone/>
            </a:pPr>
            <a:r>
              <a:rPr lang="tr-TR" b="1" i="1" dirty="0"/>
              <a:t>Tutumların oluşmasında etkili olan önemli faktörlerden biri de aile bireyleridir. Çünkü çocuk, doğumdan okul çağına kadar anne ve babasının etkisi altındadır. Anne ve babasını; kendisini koruyan, bilgilendiren, ödüllendiren ya da cezalandıran en büyük güç olarak görmektedir. Dolayısıyla anne-baba; çocukların nelere, nasıl ve ne şekilde tutum oluşturacağını belirleyen önemli bir faktördür. Yapılan araştırmalar, çocukların olay ve nesnelere karşı oluşturdukları tutumlarla, anne ve babalarının sahip oldukları tutumları arasında büyük benzerlikler olduğunu doğrulamıştır. Çocuklar büyüdükçe anne-babanın tutumların oluşmasındaki etkileri azalır. Çocukların komşularına, futbol takımlarına, yemeklere ve bazı davranışlara karşı tutum geliştirmelerinde anne ve babanın etkisi daha kolay görülebilir.</a:t>
            </a:r>
          </a:p>
          <a:p>
            <a:pPr marL="0" indent="0" algn="just">
              <a:buNone/>
            </a:pPr>
            <a:r>
              <a:rPr lang="tr-TR" b="1" i="1" dirty="0">
                <a:solidFill>
                  <a:schemeClr val="bg2">
                    <a:lumMod val="50000"/>
                  </a:schemeClr>
                </a:solidFill>
              </a:rPr>
              <a:t>4. Tutum Nesnesiyle Gerçekleşen Yaşantılar</a:t>
            </a:r>
          </a:p>
          <a:p>
            <a:pPr marL="0" indent="0" algn="just">
              <a:buNone/>
            </a:pPr>
            <a:r>
              <a:rPr lang="tr-TR" b="1" i="1" dirty="0"/>
              <a:t>Davranış bilimciler, tutumların oluşmasında başka insanların etkilerini vurgulamışlar ama savaş, sanat, azınlık grupları vb. gibi konulardaki tutumların oluşumunda etkili olan tutum nesnesi ile gerçekleşen yaşantılar üzerinde fazla durmamışlar. </a:t>
            </a:r>
            <a:r>
              <a:rPr lang="tr-TR" b="1" i="1" dirty="0" err="1"/>
              <a:t>Insanların</a:t>
            </a:r>
            <a:r>
              <a:rPr lang="tr-TR" b="1" i="1" dirty="0"/>
              <a:t> tutumlarının oluşmasında tutum nesnesiyle gerçekleşen yaşantıların etkili olduğu yapılan araştırmalarla doğrulanmıştır. Örneğin, herhangi bir ülkenin insanlarıyla olumlu ya da olumsuz yaşantıları olan bir kişi bu yaşantılarından dolayı o ülkeye karşı olumlu ya da olumsuz bir tutum oluşturabilir. Tutum nesnesi ile gerçekleşen yaşantılarımız iki şekilde olur: Birincisi bir tek karşılaşmayla, ikincisi tekrarlanan, birikimli ilişkiler yoluyla. Tutum nesnesiyle bazen bir defa karşılaşmanın insanların davranışlarında önemli değişmeler yer alabilir. </a:t>
            </a:r>
          </a:p>
          <a:p>
            <a:pPr marL="0" indent="0">
              <a:buNone/>
            </a:pPr>
            <a:endParaRPr lang="tr-TR" dirty="0"/>
          </a:p>
        </p:txBody>
      </p:sp>
    </p:spTree>
    <p:extLst>
      <p:ext uri="{BB962C8B-B14F-4D97-AF65-F5344CB8AC3E}">
        <p14:creationId xmlns:p14="http://schemas.microsoft.com/office/powerpoint/2010/main" val="3985596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0DEF013-CDF9-40FF-B76F-ABADAEA7602A}"/>
              </a:ext>
            </a:extLst>
          </p:cNvPr>
          <p:cNvSpPr>
            <a:spLocks noGrp="1"/>
          </p:cNvSpPr>
          <p:nvPr>
            <p:ph idx="1"/>
          </p:nvPr>
        </p:nvSpPr>
        <p:spPr>
          <a:xfrm>
            <a:off x="887895" y="185530"/>
            <a:ext cx="11105322" cy="6493566"/>
          </a:xfrm>
        </p:spPr>
        <p:txBody>
          <a:bodyPr>
            <a:normAutofit fontScale="77500" lnSpcReduction="20000"/>
          </a:bodyPr>
          <a:lstStyle/>
          <a:p>
            <a:pPr marL="0" indent="0" algn="just">
              <a:buNone/>
            </a:pPr>
            <a:r>
              <a:rPr lang="tr-TR" sz="2300" b="1" i="1" dirty="0">
                <a:solidFill>
                  <a:schemeClr val="bg2">
                    <a:lumMod val="50000"/>
                  </a:schemeClr>
                </a:solidFill>
              </a:rPr>
              <a:t>5. Akranlar Faktörü</a:t>
            </a:r>
          </a:p>
          <a:p>
            <a:pPr marL="0" indent="0" algn="just">
              <a:buNone/>
            </a:pPr>
            <a:r>
              <a:rPr lang="tr-TR" sz="2300" b="1" i="1" dirty="0"/>
              <a:t>Çocuklar büyüdükçe tutumlarının oluşmasında anne-baba etkisi azalır. Anne-babanın yerini çocuğun yaşıtları alır. Tutumların oluşumunda arkadaş grubu, çoğu zaman anne-babadan daha etkili olabiliyor. Çünkü arkadaş grubunda fazla nasihat ve baskı yoktur. Bu konuda yapılan araştırmalar arkadaş grubunu oluşturan üyeler arasında tutumlar açısından benzerlikler olduğunu doğrulamıştır. Bunda benzer tutumlara sahip olan çocukların birbirini arkadaş seçmelerinin etkisi vardır. Bu benzerlik daha çok ergenlik döneminde görülmektedir. Çünkü arkadaşlar ergenlik döneminde birçok şeyi ortaklaşa gerçekleştirmektedir</a:t>
            </a:r>
          </a:p>
          <a:p>
            <a:pPr marL="0" indent="0" algn="just">
              <a:buNone/>
            </a:pPr>
            <a:r>
              <a:rPr lang="tr-TR" sz="2300" b="1" i="1" dirty="0">
                <a:solidFill>
                  <a:schemeClr val="bg2">
                    <a:lumMod val="50000"/>
                  </a:schemeClr>
                </a:solidFill>
              </a:rPr>
              <a:t>6. Bireysel Özellikler Faktörü</a:t>
            </a:r>
          </a:p>
          <a:p>
            <a:pPr marL="0" indent="0" algn="just">
              <a:buNone/>
            </a:pPr>
            <a:r>
              <a:rPr lang="tr-TR" sz="2300" b="1" i="1" dirty="0"/>
              <a:t>Tutumlar ile insanların kişilik özellikleri arasında yakın bir ilişkinin olduğu yapılan araştırmalarla doğrulanmıştır. Tutum ve kişilik özellikleri arasındaki ilişki iki yönlüdür. Yani tutumların insanların kişilik yapısını yansıtmasının yanında kişilik yapısı da insanların tutumlarını (özellikle kişilik yapıları ne tür tutumlar oluşturacaklarını) belirler. Örneğin, içe dönük kişiler, daha çok ikna edilmeye yatkındırlar ve sosyal baskıdan kolayca etkilenirler, dışa dönük kişiler ise bunun tersi özelliklere sahiptirler. İşte bu kişilik özelliklerine göre insanlar nesnelere karşı tutum sahibi olurlar.</a:t>
            </a:r>
          </a:p>
          <a:p>
            <a:pPr marL="0" indent="0" algn="just">
              <a:buNone/>
            </a:pPr>
            <a:r>
              <a:rPr lang="tr-TR" sz="2300" b="1" i="1" dirty="0">
                <a:solidFill>
                  <a:schemeClr val="bg2">
                    <a:lumMod val="50000"/>
                  </a:schemeClr>
                </a:solidFill>
              </a:rPr>
              <a:t>7. Kitle İletişim Araçları Faktörü</a:t>
            </a:r>
          </a:p>
          <a:p>
            <a:pPr marL="0" indent="0" algn="just">
              <a:buNone/>
            </a:pPr>
            <a:r>
              <a:rPr lang="tr-TR" sz="2300" b="1" i="1" dirty="0"/>
              <a:t>Televizyon, radyo, gazete, dergi vb. kitle iletişim araçları (özellikle günümüzde) tutumların oluşumundaki etkileri inkâr edilemeyecek boyuttadır. Günümüzde reklam şirketlerinin etkili olmasının nedeni budur. Makaleler, reklamlar, haberler, haber programları, filmler, diziler ve çeşitli kitapların bazen insanların o zamana kadar hiç bilmediği çeşitli olay ve nesnelere karşı tutumlar oluşturmasına veya mevcut tutumlarını değiştirmesindeki etkileri fazladır. Örneğin, reklamları izlemeden önce hiç kullanılmayan bir gıda maddesini, insanların reklamları izledikten sonra kullanmaya başlaması gibi. </a:t>
            </a:r>
          </a:p>
          <a:p>
            <a:pPr marL="0" indent="0" algn="just">
              <a:buNone/>
            </a:pPr>
            <a:r>
              <a:rPr lang="tr-TR" sz="2300" b="1" i="1" dirty="0">
                <a:solidFill>
                  <a:schemeClr val="bg2">
                    <a:lumMod val="50000"/>
                  </a:schemeClr>
                </a:solidFill>
              </a:rPr>
              <a:t>8. Grup Üyeliği Faktörü</a:t>
            </a:r>
          </a:p>
          <a:p>
            <a:pPr marL="0" indent="0" algn="just">
              <a:buNone/>
            </a:pPr>
            <a:r>
              <a:rPr lang="tr-TR" sz="2300" b="1" i="1" dirty="0" err="1"/>
              <a:t>Insanlar</a:t>
            </a:r>
            <a:r>
              <a:rPr lang="tr-TR" sz="2300" b="1" i="1" dirty="0"/>
              <a:t>, toplumsal yaşam içinde birçok sosyal grubun üyesi durumundadırlar. (aile, akraba, okul, arkadaş, çalışma grupları vs.). Arkadaş ve danışma gruplarının oluşmasında etkili olan unsur, tutum ve değer yargılarının benzerliğidir. Örneğin, aynı sosyoekonomik düzeylerdeki ailelerden gelme, aynı okuldan mezun olma veya aynı meslekten olma gibi faktörler tutum benzerliğini oluşturan faktörlerdir. </a:t>
            </a:r>
          </a:p>
          <a:p>
            <a:pPr marL="0" indent="0">
              <a:buNone/>
            </a:pPr>
            <a:endParaRPr lang="tr-TR" dirty="0"/>
          </a:p>
        </p:txBody>
      </p:sp>
    </p:spTree>
    <p:extLst>
      <p:ext uri="{BB962C8B-B14F-4D97-AF65-F5344CB8AC3E}">
        <p14:creationId xmlns:p14="http://schemas.microsoft.com/office/powerpoint/2010/main" val="3887619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54E27FF-9D47-4A75-BE4F-2AA6545CF698}"/>
              </a:ext>
            </a:extLst>
          </p:cNvPr>
          <p:cNvSpPr>
            <a:spLocks noGrp="1"/>
          </p:cNvSpPr>
          <p:nvPr>
            <p:ph idx="1"/>
          </p:nvPr>
        </p:nvSpPr>
        <p:spPr>
          <a:xfrm>
            <a:off x="874643" y="331304"/>
            <a:ext cx="10893287" cy="6228521"/>
          </a:xfrm>
        </p:spPr>
        <p:txBody>
          <a:bodyPr>
            <a:normAutofit fontScale="62500" lnSpcReduction="20000"/>
          </a:bodyPr>
          <a:lstStyle/>
          <a:p>
            <a:pPr marL="0" indent="0" algn="just">
              <a:buNone/>
            </a:pPr>
            <a:r>
              <a:rPr lang="tr-TR" sz="3200" b="1" i="1" dirty="0">
                <a:solidFill>
                  <a:schemeClr val="tx2">
                    <a:lumMod val="50000"/>
                    <a:lumOff val="50000"/>
                  </a:schemeClr>
                </a:solidFill>
              </a:rPr>
              <a:t>1. </a:t>
            </a:r>
            <a:r>
              <a:rPr lang="tr-TR" sz="3200" b="1" i="1" dirty="0"/>
              <a:t>Kuramsal yaklaşımdan hareket ederek ve bu kuramları deneylerle doğrulamaya çalışarak tutumları açıklamaya yönelik olan görüş.</a:t>
            </a:r>
          </a:p>
          <a:p>
            <a:pPr marL="0" indent="0" algn="just">
              <a:buNone/>
            </a:pPr>
            <a:r>
              <a:rPr lang="tr-TR" sz="3200" b="1" i="1" dirty="0">
                <a:solidFill>
                  <a:schemeClr val="tx2">
                    <a:lumMod val="50000"/>
                    <a:lumOff val="50000"/>
                  </a:schemeClr>
                </a:solidFill>
              </a:rPr>
              <a:t>2. </a:t>
            </a:r>
            <a:r>
              <a:rPr lang="tr-TR" sz="3200" b="1" i="1" dirty="0"/>
              <a:t>Tutumları ancak ölçüm yoluyla açıklanabileceğini savunan görüş Sosyal psikologlar ve davranış bilimciler, benimsedikleri yaklaşım biçimlerine göre tutumları tanımlamaya çalışmışlar, bundan dolayı tutum konusunda birden fazla tanım mevcuttur. Her tanımda tutumların farklı yönleri kavramlaştırılarak vurgulanmaya çalışılmıştır. Tutum konusunda yapılan tanımlardan bazılarını şöyle sıralayabiliriz</a:t>
            </a:r>
          </a:p>
          <a:p>
            <a:pPr algn="just"/>
            <a:r>
              <a:rPr lang="tr-TR" sz="3200" b="1" i="1" dirty="0"/>
              <a:t>Tutum, yaşantılar ve deneyimler sonucu oluşan, insanların davranışlarını yönlendiren, belirli bir objeye ya da kimseye karşı ruhsal ve zihinsel bakımından hazır oluş veya vaziyet alış biçimidir.</a:t>
            </a:r>
          </a:p>
          <a:p>
            <a:pPr algn="just"/>
            <a:r>
              <a:rPr lang="tr-TR" sz="3200" b="1" i="1" dirty="0"/>
              <a:t>Tutum, kişinin kendi iç dünyası ile ilgili olarak, belirli değer yargılarına ve inançlarına bağlı olarak ortaya çıkan coşku ve tanıma süreçleridir.”</a:t>
            </a:r>
          </a:p>
          <a:p>
            <a:pPr algn="just"/>
            <a:r>
              <a:rPr lang="tr-TR" sz="3200" b="1" i="1" dirty="0"/>
              <a:t>-</a:t>
            </a:r>
            <a:r>
              <a:rPr lang="tr-TR" sz="3200" b="1" i="1" dirty="0" err="1"/>
              <a:t>utum</a:t>
            </a:r>
            <a:r>
              <a:rPr lang="tr-TR" sz="3200" b="1" i="1" dirty="0"/>
              <a:t>, kişi tepkisinin ilgili olduğu bütün objeler ve durumlar üzerinde yönlendirici ve dinamik etki gösteren ve tecrübe ile organize olan istekliliğin zihinsel ve sinirsel bir durumudur.</a:t>
            </a:r>
          </a:p>
          <a:p>
            <a:pPr algn="just"/>
            <a:r>
              <a:rPr lang="tr-TR" sz="3200" b="1" i="1" dirty="0"/>
              <a:t>Tutum, bireyin çevresindeki bir simgeyi, nesneyi, olayı olumlu ya da olumsuz bir biçimde değerlendirme eğilimidir?</a:t>
            </a:r>
          </a:p>
          <a:p>
            <a:pPr algn="just"/>
            <a:r>
              <a:rPr lang="tr-TR" sz="3200" b="1" i="1" dirty="0"/>
              <a:t>Tutum, kişinin sahip olduğu değerler sistemine bağlı olarak bir simgeyi, bir nesneyi bir kişiyi ya da dünyayı iyi veya kötü, faydalı ya da zararlı yönleriyle algıladığı bir ön düşünce şeklidir.</a:t>
            </a:r>
          </a:p>
          <a:p>
            <a:pPr algn="just"/>
            <a:r>
              <a:rPr lang="tr-TR" sz="3200" b="1" i="1" dirty="0"/>
              <a:t>Tutum, bireyin, bir durum, olay veya olgu karşısında sergilemesi beklenen bir davranış biçimidir.</a:t>
            </a:r>
          </a:p>
          <a:p>
            <a:pPr algn="just"/>
            <a:r>
              <a:rPr lang="tr-TR" sz="3200" b="1" i="1" dirty="0"/>
              <a:t>Kişinin, belirli bir nesne, fikir veya kişiye karşı geliştirdiği, bilişsel ve duy </a:t>
            </a:r>
            <a:r>
              <a:rPr lang="tr-TR" sz="3200" b="1" i="1" dirty="0" err="1"/>
              <a:t>gusal</a:t>
            </a:r>
            <a:r>
              <a:rPr lang="tr-TR" sz="3200" b="1" i="1" dirty="0"/>
              <a:t> unsurları bulunan ve davranışsal bir eğilim içeren oldukça kalıcı bir sistemdir. </a:t>
            </a:r>
          </a:p>
          <a:p>
            <a:pPr algn="just"/>
            <a:r>
              <a:rPr lang="tr-TR" sz="3200" b="1" i="1" dirty="0"/>
              <a:t>Tutum herhangi bir kişi, yer veya olay karşısında olumlu ya da olumsuz tepki gösterme eğilimidir. </a:t>
            </a:r>
          </a:p>
          <a:p>
            <a:pPr marL="0" indent="0">
              <a:buNone/>
            </a:pPr>
            <a:endParaRPr lang="tr-TR" dirty="0"/>
          </a:p>
        </p:txBody>
      </p:sp>
    </p:spTree>
    <p:extLst>
      <p:ext uri="{BB962C8B-B14F-4D97-AF65-F5344CB8AC3E}">
        <p14:creationId xmlns:p14="http://schemas.microsoft.com/office/powerpoint/2010/main" val="36904457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B76E70F-06E3-44D2-8407-7D7AB8A11B96}"/>
              </a:ext>
            </a:extLst>
          </p:cNvPr>
          <p:cNvSpPr>
            <a:spLocks noGrp="1"/>
          </p:cNvSpPr>
          <p:nvPr>
            <p:ph idx="1"/>
          </p:nvPr>
        </p:nvSpPr>
        <p:spPr>
          <a:xfrm>
            <a:off x="914399" y="225288"/>
            <a:ext cx="10760765" cy="6321286"/>
          </a:xfrm>
        </p:spPr>
        <p:txBody>
          <a:bodyPr>
            <a:normAutofit fontScale="92500" lnSpcReduction="10000"/>
          </a:bodyPr>
          <a:lstStyle/>
          <a:p>
            <a:pPr marL="0" indent="0" algn="just">
              <a:buNone/>
            </a:pPr>
            <a:r>
              <a:rPr lang="tr-TR" b="1" i="1" dirty="0">
                <a:solidFill>
                  <a:schemeClr val="bg2">
                    <a:lumMod val="50000"/>
                  </a:schemeClr>
                </a:solidFill>
              </a:rPr>
              <a:t>L. TUTUM DEĞİŞİM SÜRECİ</a:t>
            </a:r>
          </a:p>
          <a:p>
            <a:pPr marL="0" indent="0" algn="just">
              <a:buNone/>
            </a:pPr>
            <a:r>
              <a:rPr lang="tr-TR" b="1" i="1" dirty="0"/>
              <a:t>Tutum değişimi, bireyce, grupça veya toplumca beğenilmeyenlerin kaldırılması ve yeni durumlara (veya yeniliklere karşı) uygun tutum geliştirmeyi kapsayan bir süreçtir. Herhangi bir nesneye karşı geliştirilen bir tutum bir süre sonra çeşitli nedenlerden dolayı değişebilir. Tutumların statik değil, dinamik bir yapıları vardır. Tutum değişimi birçok sosyal bilimcinin ilgisini çekmiş ve bu nedenle konu üzerinde sayısız araştırma yapılmıştır. Tutum değişiminde iki süreç söz konusudur.</a:t>
            </a:r>
          </a:p>
          <a:p>
            <a:pPr marL="0" indent="0" algn="just">
              <a:buNone/>
            </a:pPr>
            <a:r>
              <a:rPr lang="tr-TR" b="1" i="1" dirty="0">
                <a:solidFill>
                  <a:schemeClr val="bg2">
                    <a:lumMod val="50000"/>
                  </a:schemeClr>
                </a:solidFill>
              </a:rPr>
              <a:t>1. Tutuma </a:t>
            </a:r>
            <a:r>
              <a:rPr lang="tr-TR" b="1" i="1" dirty="0" err="1">
                <a:solidFill>
                  <a:schemeClr val="bg2">
                    <a:lumMod val="50000"/>
                  </a:schemeClr>
                </a:solidFill>
              </a:rPr>
              <a:t>Zit</a:t>
            </a:r>
            <a:r>
              <a:rPr lang="tr-TR" b="1" i="1" dirty="0">
                <a:solidFill>
                  <a:schemeClr val="bg2">
                    <a:lumMod val="50000"/>
                  </a:schemeClr>
                </a:solidFill>
              </a:rPr>
              <a:t> Davranışta Bulunma Süreci</a:t>
            </a:r>
          </a:p>
          <a:p>
            <a:pPr marL="0" indent="0" algn="just">
              <a:buNone/>
            </a:pPr>
            <a:r>
              <a:rPr lang="tr-TR" b="1" i="1" dirty="0"/>
              <a:t>insanlar, duygu, düşünce, inanç ve değer yargılarına ters gelen bir davranışı sergilemeye mecbur edildikleri zaman istemeyerek de olsa bu davranışı sergilerler. Olumsuz yaptırımlarla tehdit edildiklerinde ya da maddi teşvikler sunulduğunda kişiler başlangıçta kendilerine ters gelmesine rağmen istenilen davranışı gösterebilirler. Ama bu durum bütün insanlar için geçerli değildir. Bazı kişiler her ne pahasına olursa olsun mecbur bırakıldıkları davranışın tersi olan davranışı yaparlar. Kendilerine ne tür tehditler yapılırsa yapılsın ya da hangi maddi imkânlar sunulursa sunulsun duygu, düşünce, inanç ve değer yargılarına ters gelen davranışı sergilemezler. Kısaca belirtecek olursak, tutumlarına ters davranışlar sergilemeye mecbur bırakılan kişiler tutumlarını değiştirebilirler.</a:t>
            </a:r>
          </a:p>
          <a:p>
            <a:pPr marL="0" indent="0" algn="just">
              <a:buNone/>
            </a:pPr>
            <a:r>
              <a:rPr lang="tr-TR" b="1" i="1" dirty="0">
                <a:solidFill>
                  <a:schemeClr val="bg2">
                    <a:lumMod val="50000"/>
                  </a:schemeClr>
                </a:solidFill>
              </a:rPr>
              <a:t>2. İkna Edici İletişim Tekniğini kullanma</a:t>
            </a:r>
          </a:p>
          <a:p>
            <a:pPr marL="0" indent="0" algn="just">
              <a:buNone/>
            </a:pPr>
            <a:r>
              <a:rPr lang="tr-TR" b="1" i="1" dirty="0"/>
              <a:t>ikna edici iletişim tutum değişimini kolaylaştıran yöntemlerden biridir. Hemen hemen her insan ikna edici iletişimden olumlu yönde etkilenir. Çünkü ikna edici iletişimin temelinde insan ruhuna aykırı bir özellik yoktur. Eğer bu ikna </a:t>
            </a:r>
            <a:r>
              <a:rPr lang="tr-TR" b="1" i="1" dirty="0" err="1"/>
              <a:t>edíci</a:t>
            </a:r>
            <a:r>
              <a:rPr lang="tr-TR" b="1" i="1" dirty="0"/>
              <a:t> iletişim kişinin beğendiği ya da taktir ettiği bir kişi tarafından yapılıyorsa tutum değişimi daha kolay gerçekleşir, </a:t>
            </a:r>
            <a:r>
              <a:rPr lang="tr-TR" b="1" i="1" dirty="0" err="1"/>
              <a:t>Ikna</a:t>
            </a:r>
            <a:r>
              <a:rPr lang="tr-TR" b="1" i="1" dirty="0"/>
              <a:t> edici iletişim, daha çok kitle iletişim vasıtaları ile kişilerin tutumlarını değiştirmek, pekiştirmek ya da yeni tutumlar kazandırmak için yararlanılan bir tekniktir.</a:t>
            </a:r>
          </a:p>
          <a:p>
            <a:pPr marL="0" indent="0">
              <a:buNone/>
            </a:pPr>
            <a:endParaRPr lang="tr-TR" dirty="0"/>
          </a:p>
        </p:txBody>
      </p:sp>
    </p:spTree>
    <p:extLst>
      <p:ext uri="{BB962C8B-B14F-4D97-AF65-F5344CB8AC3E}">
        <p14:creationId xmlns:p14="http://schemas.microsoft.com/office/powerpoint/2010/main" val="2472372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6F6E8F9-F103-4098-8B86-6A270069E6D0}"/>
              </a:ext>
            </a:extLst>
          </p:cNvPr>
          <p:cNvSpPr>
            <a:spLocks noGrp="1"/>
          </p:cNvSpPr>
          <p:nvPr>
            <p:ph idx="1"/>
          </p:nvPr>
        </p:nvSpPr>
        <p:spPr>
          <a:xfrm>
            <a:off x="967409" y="318051"/>
            <a:ext cx="10734261" cy="6135757"/>
          </a:xfrm>
        </p:spPr>
        <p:txBody>
          <a:bodyPr>
            <a:normAutofit fontScale="92500" lnSpcReduction="10000"/>
          </a:bodyPr>
          <a:lstStyle/>
          <a:p>
            <a:pPr marL="0" indent="0" algn="just">
              <a:buNone/>
            </a:pPr>
            <a:r>
              <a:rPr lang="tr-TR" b="1" i="1" dirty="0">
                <a:solidFill>
                  <a:schemeClr val="bg2">
                    <a:lumMod val="50000"/>
                  </a:schemeClr>
                </a:solidFill>
              </a:rPr>
              <a:t>M. TUTUMLARIN ÖLÇÜLMESİ</a:t>
            </a:r>
          </a:p>
          <a:p>
            <a:pPr marL="0" indent="0" algn="just">
              <a:buNone/>
            </a:pPr>
            <a:r>
              <a:rPr lang="tr-TR" b="1" i="1" dirty="0"/>
              <a:t>Tutumları doğrudan ölçmek mümkün değildir. Ancak davranış yoluyla (dolaylı) ölçmek mümkündür. Buradaki davranış, sorulara cevap vermek veya fikir belirtme biçiminde gerçekleşen sözel davranıştır. Tutumları etkileyen faktörlerin belirlenmesi ve tutum ile davranış arasındaki ilişkinin anlaşılabilmesi için tutumların güvenilir bazı tekniklerle ölçülmesi gerekmektedir. Sosyal bilimciler bu nedenle tutumların ölçülmesi için bazı teknikler geliştirmişlerdir. Tutum ölçümlerinin en </a:t>
            </a:r>
            <a:r>
              <a:rPr lang="tr-TR" b="1" i="1" dirty="0" err="1"/>
              <a:t>basítí</a:t>
            </a:r>
            <a:r>
              <a:rPr lang="tr-TR" b="1" i="1" dirty="0"/>
              <a:t>, belirli bir olay ya da sonuca karşı olan insanların belirlenmesi ve tespit edilen yaklaşıma göre bir oranlanmasının yapılmasıdır. </a:t>
            </a:r>
          </a:p>
          <a:p>
            <a:pPr marL="0" indent="0" algn="just">
              <a:buNone/>
            </a:pPr>
            <a:r>
              <a:rPr lang="tr-TR" b="1" i="1" dirty="0">
                <a:solidFill>
                  <a:schemeClr val="bg2">
                    <a:lumMod val="50000"/>
                  </a:schemeClr>
                </a:solidFill>
              </a:rPr>
              <a:t>II. ÖN YARGILAR VE OLUŞMASI</a:t>
            </a:r>
          </a:p>
          <a:p>
            <a:pPr marL="0" indent="0" algn="just">
              <a:buNone/>
            </a:pPr>
            <a:r>
              <a:rPr lang="tr-TR" b="1" i="1" dirty="0"/>
              <a:t>Ön </a:t>
            </a:r>
            <a:r>
              <a:rPr lang="tr-TR" b="1" i="1" dirty="0" err="1"/>
              <a:t>yargi</a:t>
            </a:r>
            <a:r>
              <a:rPr lang="tr-TR" b="1" i="1" dirty="0"/>
              <a:t>, genelde bir tutum olarak dikkate alınır. Temelinde mantıksızca sevmek ya da sevmemek vardır. Ön yargı, olumsuz tutum olarak değerlendirilir. insanların ön yargıları, başka insanlar ve gruplar hakkındaki fikir, davranış ve tavırlarından ibarettir.</a:t>
            </a:r>
          </a:p>
          <a:p>
            <a:pPr marL="0" indent="0" algn="just">
              <a:buNone/>
            </a:pPr>
            <a:r>
              <a:rPr lang="tr-TR" b="1" i="1" dirty="0">
                <a:solidFill>
                  <a:schemeClr val="bg2">
                    <a:lumMod val="50000"/>
                  </a:schemeClr>
                </a:solidFill>
              </a:rPr>
              <a:t>A. ÖN YARGI KAVRAMI VE TANIMI</a:t>
            </a:r>
          </a:p>
          <a:p>
            <a:pPr marL="0" indent="0" algn="just">
              <a:buNone/>
            </a:pPr>
            <a:r>
              <a:rPr lang="tr-TR" b="1" i="1" dirty="0"/>
              <a:t>Ön yargı kavramı, belirli bir durum hakkında önceden bir yargıya varmak anlamına gelmektedir. Nötr bir terim olmasına rağmen davranış bilimleri araştırmalarında bu terim etnik bir gruba karşı takınılan bir tutumu ifade etmektedir. Ön yargı, çevremizdeki insan ya da nesneler hakkında toplayıp yorumladığımız bilgiler neticesinde oluşur. İlk karşılaşmalarda izlenimler hemen oluşur ve bunların etkisi uzun süre devam edebilir. Ön yargı süreci, bilinçli düşüncelerimiz sayesinde fark edilmeden oluşur ve devam eder.34 Ön yargı sürecinde toplanan çok az bilgi ile gereğinden fazla ya da abartılı değerlendirmeler yaparız. Bu değerlendirmeler çoğunlukla gerçeği yansıtmaz. Çünkü kendi duygu, düşünce ya da dünya görüşümüze göre genellikle değerlendirmeler yaparız.</a:t>
            </a:r>
          </a:p>
          <a:p>
            <a:pPr marL="0" indent="0">
              <a:buNone/>
            </a:pPr>
            <a:endParaRPr lang="tr-TR" dirty="0"/>
          </a:p>
        </p:txBody>
      </p:sp>
    </p:spTree>
    <p:extLst>
      <p:ext uri="{BB962C8B-B14F-4D97-AF65-F5344CB8AC3E}">
        <p14:creationId xmlns:p14="http://schemas.microsoft.com/office/powerpoint/2010/main" val="3254339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7D95D23-4880-45E1-B671-9DA4278424DA}"/>
              </a:ext>
            </a:extLst>
          </p:cNvPr>
          <p:cNvSpPr>
            <a:spLocks noGrp="1"/>
          </p:cNvSpPr>
          <p:nvPr>
            <p:ph idx="1"/>
          </p:nvPr>
        </p:nvSpPr>
        <p:spPr>
          <a:xfrm>
            <a:off x="940904" y="278296"/>
            <a:ext cx="10760766" cy="6268278"/>
          </a:xfrm>
        </p:spPr>
        <p:txBody>
          <a:bodyPr>
            <a:normAutofit lnSpcReduction="10000"/>
          </a:bodyPr>
          <a:lstStyle/>
          <a:p>
            <a:pPr marL="0" indent="0" algn="just">
              <a:buNone/>
            </a:pPr>
            <a:r>
              <a:rPr lang="tr-TR" b="1" i="1" dirty="0">
                <a:solidFill>
                  <a:schemeClr val="bg2">
                    <a:lumMod val="50000"/>
                  </a:schemeClr>
                </a:solidFill>
              </a:rPr>
              <a:t>B. ÖN YARGILARIN TEMEL ÖZELLİKLERİ</a:t>
            </a:r>
          </a:p>
          <a:p>
            <a:pPr marL="0" indent="0" algn="just">
              <a:buNone/>
            </a:pPr>
            <a:r>
              <a:rPr lang="tr-TR" b="1" i="1" dirty="0"/>
              <a:t>Ön yargıların en önemli özelliği, insanları bir sınıflandırmaya tabi tutmasıdır. Örneğin, insanları siyah derili olma, İngiliz, Çin kökenli olarak sınıflara ayırarak ve aynı sınıf içinde yer alan bütün insanların aynı özellikleri taşıdıklarını kabul etme gibi. Ön yargıların en temel ve genel özelliği, ön yargının konusu hakkında basma-kalıp yargıların oluşmasıdır. Örneğin, siyahlar hakkında ön yargılı beyazların sahip olduğu basmakalıplardan biri, onların cahil, tembel, hırsız, kirli ve kaygısız olmaları şeklindedir. Yahudiler hakkında ön yargılı olan Protestanların, onları kurnaz, çıkarcı, çalışkan, gözü doymaz ve hırslı oldukları şeklinde düşünceleri de basmakalıplara verilecek örneklerden biridir.</a:t>
            </a:r>
          </a:p>
          <a:p>
            <a:pPr marL="0" indent="0" algn="just">
              <a:buNone/>
            </a:pPr>
            <a:r>
              <a:rPr lang="tr-TR" b="1" i="1" dirty="0">
                <a:solidFill>
                  <a:schemeClr val="bg2">
                    <a:lumMod val="50000"/>
                  </a:schemeClr>
                </a:solidFill>
              </a:rPr>
              <a:t>C. ÖN YARGILARIN KAYNAKLARI</a:t>
            </a:r>
          </a:p>
          <a:p>
            <a:pPr marL="0" indent="0" algn="just">
              <a:buNone/>
            </a:pPr>
            <a:r>
              <a:rPr lang="tr-TR" b="1" i="1" dirty="0"/>
              <a:t>Ön yargının, doğruluğu ispatlanmamış bir tutum olduğunu daha önce söylemiştik. Bu tanımı dikkate alan insanların çoğu ön yargıları olumsuz olarak yorumlamaktadır. Bununla beraber ön yargıların az da olsa olumlu olabileceğini kabul edenler de vardır. </a:t>
            </a:r>
            <a:r>
              <a:rPr lang="tr-TR" b="1" i="1" dirty="0" err="1"/>
              <a:t>Insanlar</a:t>
            </a:r>
            <a:r>
              <a:rPr lang="tr-TR" b="1" i="1" dirty="0"/>
              <a:t>, ön yargıları sosyalleşme süreci içinde öğrenmektedir. Bu öğrenme şu yollarla gerçekleşmektedir:</a:t>
            </a:r>
          </a:p>
          <a:p>
            <a:pPr marL="0" indent="0" algn="just">
              <a:buNone/>
            </a:pPr>
            <a:r>
              <a:rPr lang="tr-TR" b="1" i="1" dirty="0">
                <a:solidFill>
                  <a:schemeClr val="bg2">
                    <a:lumMod val="50000"/>
                  </a:schemeClr>
                </a:solidFill>
              </a:rPr>
              <a:t>1. Ön Yargılı İnsanlarla İlişkiler</a:t>
            </a:r>
          </a:p>
          <a:p>
            <a:pPr marL="0" indent="0" algn="just">
              <a:buNone/>
            </a:pPr>
            <a:r>
              <a:rPr lang="tr-TR" b="1" i="1" dirty="0" err="1"/>
              <a:t>Insanların</a:t>
            </a:r>
            <a:r>
              <a:rPr lang="tr-TR" b="1" i="1" dirty="0"/>
              <a:t> büyük çoğunluğu, ön yargılarını başta ana-baba olmak üzere diğer ön yargılı kişilerden öğrenirler. Çocukların sosyalleşmeleri sürecinde anne-babalar bazen bilinçli bazen de bilinçsizce çocuklarını ön yargılı yetiştirirler. Yapılan </a:t>
            </a:r>
            <a:r>
              <a:rPr lang="tr-TR" b="1" i="1" dirty="0" err="1"/>
              <a:t>aratırmalarda</a:t>
            </a:r>
            <a:r>
              <a:rPr lang="tr-TR" b="1" i="1" dirty="0"/>
              <a:t> ana-baba ile çocukların ön yargıları arasında yüksek bir benzerlik olduğu tespit edilmiştir. Bunun yanında ön yargılı öğretmenler, arkadaşlar ve basın yayın araçları da insanların ön yargılı olmalarında önemli rol oynamaktadır. </a:t>
            </a:r>
          </a:p>
          <a:p>
            <a:pPr marL="0" indent="0">
              <a:buNone/>
            </a:pPr>
            <a:endParaRPr lang="tr-TR" dirty="0"/>
          </a:p>
        </p:txBody>
      </p:sp>
    </p:spTree>
    <p:extLst>
      <p:ext uri="{BB962C8B-B14F-4D97-AF65-F5344CB8AC3E}">
        <p14:creationId xmlns:p14="http://schemas.microsoft.com/office/powerpoint/2010/main" val="46949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3EFA8DE-F83E-4294-99BF-5CEC0AE1D98B}"/>
              </a:ext>
            </a:extLst>
          </p:cNvPr>
          <p:cNvSpPr>
            <a:spLocks noGrp="1"/>
          </p:cNvSpPr>
          <p:nvPr>
            <p:ph idx="1"/>
          </p:nvPr>
        </p:nvSpPr>
        <p:spPr>
          <a:xfrm>
            <a:off x="861391" y="344557"/>
            <a:ext cx="10827026" cy="6188765"/>
          </a:xfrm>
        </p:spPr>
        <p:txBody>
          <a:bodyPr>
            <a:normAutofit lnSpcReduction="10000"/>
          </a:bodyPr>
          <a:lstStyle/>
          <a:p>
            <a:pPr marL="0" indent="0" algn="just">
              <a:buNone/>
            </a:pPr>
            <a:r>
              <a:rPr lang="tr-TR" b="1" i="1" dirty="0">
                <a:solidFill>
                  <a:schemeClr val="bg2">
                    <a:lumMod val="50000"/>
                  </a:schemeClr>
                </a:solidFill>
              </a:rPr>
              <a:t>2. Ön Yargı Nesnesiyle Olan Kişisel Yaşantılar</a:t>
            </a:r>
          </a:p>
          <a:p>
            <a:pPr marL="0" indent="0" algn="just">
              <a:buNone/>
            </a:pPr>
            <a:r>
              <a:rPr lang="tr-TR" b="1" i="1" dirty="0"/>
              <a:t>İnsanlar bazen de ön yargılarını, bir nesne ile olan kişisel yaşantıları sonucunda öğrenebilmektedirler. Örneğin, siyahların mahallesinde, saldırıya uğrayan bir beyaz Amerikalının siyahlara karşı ön yargı sahibi olması. Bu yolla ön yargıların oluşması ihtimali çok yüksek değildir. </a:t>
            </a:r>
          </a:p>
          <a:p>
            <a:pPr marL="0" indent="0" algn="just">
              <a:buNone/>
            </a:pPr>
            <a:r>
              <a:rPr lang="tr-TR" b="1" i="1" dirty="0">
                <a:solidFill>
                  <a:schemeClr val="bg2">
                    <a:lumMod val="50000"/>
                  </a:schemeClr>
                </a:solidFill>
              </a:rPr>
              <a:t>3. Otoriter Bir Kişilik Yapısına Sahip Olma</a:t>
            </a:r>
          </a:p>
          <a:p>
            <a:pPr marL="0" indent="0" algn="just">
              <a:buNone/>
            </a:pPr>
            <a:r>
              <a:rPr lang="tr-TR" b="1" i="1" dirty="0"/>
              <a:t>Otoriter bir kişilik yapısına sahip olma, ön yargı oluşturmaya neden olduğu bir görüş olarak ileri sürülmüştür. Bu görüşün savunucularına göre otoriter kişiler, daha çok ön yargılı davranmaktadır. Otoriter kişiler, kendi düşünceleri doğrultusunda hareket ederler ve insanlar arasında ayrım yaparlar. Yani ön yargılı davranırlar.</a:t>
            </a:r>
          </a:p>
          <a:p>
            <a:pPr marL="0" indent="0" algn="just">
              <a:buNone/>
            </a:pPr>
            <a:r>
              <a:rPr lang="tr-TR" b="1" i="1" dirty="0">
                <a:solidFill>
                  <a:schemeClr val="bg2">
                    <a:lumMod val="50000"/>
                  </a:schemeClr>
                </a:solidFill>
              </a:rPr>
              <a:t>4. Algılanan Benzerlik Miktarı</a:t>
            </a:r>
          </a:p>
          <a:p>
            <a:pPr marL="0" indent="0" algn="just">
              <a:buNone/>
            </a:pPr>
            <a:r>
              <a:rPr lang="tr-TR" b="1" i="1" dirty="0" err="1"/>
              <a:t>Rokeach</a:t>
            </a:r>
            <a:r>
              <a:rPr lang="tr-TR" b="1" i="1" dirty="0"/>
              <a:t>, bireyler arası çekicilik ve tutum konusunda yaptığı araştırma sonuçlarına dayanarak, ön yargıların oluşmasında algılanan benzerlik ve farklılığın etkisi olduğunu ileri sürmüştür. Bu görüşe göre insanlar kendilerine benzeyenleri çekici bulup onlardan hoşlanır, benzemeyenleri ise, olumsuz değerlendirir ve onlara karşı mesafeli davranırlar. Mevcut olan farklılık ne kadar çok ise, olumsuz düşünce ve ön yargının şiddeti de o kadar yüksek olur.43 İnsanların kendilerinden farklı olanlara karşı ön </a:t>
            </a:r>
            <a:r>
              <a:rPr lang="tr-TR" b="1" i="1" dirty="0" err="1"/>
              <a:t>yargili</a:t>
            </a:r>
            <a:r>
              <a:rPr lang="tr-TR" b="1" i="1" dirty="0"/>
              <a:t> davranmaları, daha çok geri kalmış ve gelişmekte olan toplumlarda görülür. Toplumlar geliştikçe ve insanlar eğitildikçe, ön yargının oluşmasında etkili olan "farklı olma" unsurunun etkisi azalır. Ön yargıların oluşmasında etkili olan yukarıdaki kaynaklardan başka ön yargıların kuvvetlenmesini ve uzun süre devam etmesini sağlayan bazı temel kaynaklarda mevcuttur. Bunları şöyle sıralayabiliriz:</a:t>
            </a:r>
          </a:p>
          <a:p>
            <a:pPr marL="0" indent="0">
              <a:buNone/>
            </a:pPr>
            <a:endParaRPr lang="tr-TR" dirty="0"/>
          </a:p>
        </p:txBody>
      </p:sp>
    </p:spTree>
    <p:extLst>
      <p:ext uri="{BB962C8B-B14F-4D97-AF65-F5344CB8AC3E}">
        <p14:creationId xmlns:p14="http://schemas.microsoft.com/office/powerpoint/2010/main" val="2993770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0480207-0BF4-42D1-BF2F-D8E25F8CD99B}"/>
              </a:ext>
            </a:extLst>
          </p:cNvPr>
          <p:cNvSpPr>
            <a:spLocks noGrp="1"/>
          </p:cNvSpPr>
          <p:nvPr>
            <p:ph idx="1"/>
          </p:nvPr>
        </p:nvSpPr>
        <p:spPr>
          <a:xfrm>
            <a:off x="887896" y="318051"/>
            <a:ext cx="10853530" cy="6281531"/>
          </a:xfrm>
        </p:spPr>
        <p:txBody>
          <a:bodyPr>
            <a:normAutofit fontScale="92500" lnSpcReduction="10000"/>
          </a:bodyPr>
          <a:lstStyle/>
          <a:p>
            <a:pPr marL="0" indent="0" algn="just">
              <a:buNone/>
            </a:pPr>
            <a:r>
              <a:rPr lang="tr-TR" b="1" i="1" dirty="0">
                <a:solidFill>
                  <a:schemeClr val="bg2">
                    <a:lumMod val="50000"/>
                  </a:schemeClr>
                </a:solidFill>
              </a:rPr>
              <a:t>- İhtiyaçlar:</a:t>
            </a:r>
          </a:p>
          <a:p>
            <a:pPr marL="0" indent="0" algn="just">
              <a:buNone/>
            </a:pPr>
            <a:r>
              <a:rPr lang="tr-TR" b="1" i="1" dirty="0"/>
              <a:t>Ön yargıların uzun süre değişmemelerinin nedenlerinden biri; ön yargıların insanların bazı ihtiyaçlarını gidermeleridir. Üstünlük duygusu, ön yargıların giderdiği ihtiyaçların başında gelmektedir. Amerika'daki beyaz-siyah ayırımının </a:t>
            </a:r>
            <a:r>
              <a:rPr lang="tr-TR" b="1" i="1" dirty="0" err="1"/>
              <a:t>yapılmasinin</a:t>
            </a:r>
            <a:r>
              <a:rPr lang="tr-TR" b="1" i="1" dirty="0"/>
              <a:t> temelinde, beyazların kendilerini siyahlardan üstün görme düşüncesi yatmaktadır. Beyazların siyahları "pis, tembel, hırçın, cahil, hırsız" olarak değerlendirmesinin arkasında kendilerinin "temiz, çalışkan, sakin, bilgili” olması düşüncesi vardır.</a:t>
            </a:r>
          </a:p>
          <a:p>
            <a:pPr marL="0" indent="0" algn="just">
              <a:buNone/>
            </a:pPr>
            <a:r>
              <a:rPr lang="tr-TR" b="1" i="1" dirty="0">
                <a:solidFill>
                  <a:schemeClr val="bg2">
                    <a:lumMod val="50000"/>
                  </a:schemeClr>
                </a:solidFill>
              </a:rPr>
              <a:t>- Engellenmenin Yarattığı Saldırganlık:</a:t>
            </a:r>
          </a:p>
          <a:p>
            <a:pPr marL="0" indent="0" algn="just">
              <a:buNone/>
            </a:pPr>
            <a:r>
              <a:rPr lang="tr-TR" b="1" i="1" dirty="0"/>
              <a:t>Ön yargıların oluşmasında ve devam etmesinde rolü olan faktörlerden biri de, engellenmenin yarattığı saldırganlıktır. Bu şekilde ortaya çıkan saldırganlık duyguları bazen gerçek kaynak yerine bir azınlık grubuna yöneltilir. Ekonomik, politik ve sosyal bakımlardan engellenmelerle karşılaşan bir kişi bu engellenmelerin yarattığı bu saldırganlık duygularını bulabildiği uygun bir nesneye yöneltir. Bulduğu bu nesne ise, genellikle hakkında ön yargıları olan nesnedir. Bu duruma, Hitler döneminde Yahudilere yapılanları örnek verebiliriz. Gerçekten bu dönemde Yahudilere karşı ön yargılı olan Almanların sayısı küçümsenmeyecek boyutlardaydı. Hitler döneminden önce Almanlar 1. Dünya Savaşı'nda askeri bir yenilgi almış ve  bunun ardından ekonomik ve sosyal problemlerle dolu bir döneme girmişlerdi. Bu sıkıntıların ve problemlerin sorumlularının Yahudiler olduğuna Almanları inandırmak Hitler için hiç de zor olmamıştır.</a:t>
            </a:r>
          </a:p>
          <a:p>
            <a:pPr marL="0" indent="0" algn="just">
              <a:buNone/>
            </a:pPr>
            <a:r>
              <a:rPr lang="tr-TR" b="1" i="1" dirty="0">
                <a:solidFill>
                  <a:schemeClr val="bg2">
                    <a:lumMod val="50000"/>
                  </a:schemeClr>
                </a:solidFill>
              </a:rPr>
              <a:t>-Olayların Çarpıtılarak Algılanması:</a:t>
            </a:r>
          </a:p>
          <a:p>
            <a:pPr marL="0" indent="0" algn="just">
              <a:buNone/>
            </a:pPr>
            <a:r>
              <a:rPr lang="tr-TR" b="1" i="1" dirty="0"/>
              <a:t> Yaşanan olayların ve aktarılan bilgilerin yanlış algılanması da insanların ön yargılara sahip olmasında etkilidir. İnsanlar kendilerine uygun olan bilgileri seçip algılayarak nesneler veya kişilerle ilgili tutumlar oluştururlar. Bu seçicilik sayesinde insanlar, tutumları ve olguları arasındaki çelişkilerin yaratabileceği rahatsızlıkları ortadan kaldırırlar. </a:t>
            </a:r>
          </a:p>
          <a:p>
            <a:pPr marL="0" indent="0">
              <a:buNone/>
            </a:pPr>
            <a:endParaRPr lang="tr-TR" dirty="0"/>
          </a:p>
        </p:txBody>
      </p:sp>
    </p:spTree>
    <p:extLst>
      <p:ext uri="{BB962C8B-B14F-4D97-AF65-F5344CB8AC3E}">
        <p14:creationId xmlns:p14="http://schemas.microsoft.com/office/powerpoint/2010/main" val="8860293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DE28139-1DFB-4E7F-953A-E57C2F2AB070}"/>
              </a:ext>
            </a:extLst>
          </p:cNvPr>
          <p:cNvSpPr>
            <a:spLocks noGrp="1"/>
          </p:cNvSpPr>
          <p:nvPr>
            <p:ph idx="1"/>
          </p:nvPr>
        </p:nvSpPr>
        <p:spPr>
          <a:xfrm>
            <a:off x="914400" y="304800"/>
            <a:ext cx="10853530" cy="6387548"/>
          </a:xfrm>
        </p:spPr>
        <p:txBody>
          <a:bodyPr/>
          <a:lstStyle/>
          <a:p>
            <a:pPr marL="0" indent="0" algn="just">
              <a:buNone/>
            </a:pPr>
            <a:r>
              <a:rPr lang="tr-TR" b="1" i="1" dirty="0">
                <a:solidFill>
                  <a:schemeClr val="bg2">
                    <a:lumMod val="50000"/>
                  </a:schemeClr>
                </a:solidFill>
              </a:rPr>
              <a:t>- Toplumsal Engeller:</a:t>
            </a:r>
          </a:p>
          <a:p>
            <a:pPr marL="0" indent="0" algn="just">
              <a:buNone/>
            </a:pPr>
            <a:r>
              <a:rPr lang="tr-TR" b="1" i="1" dirty="0"/>
              <a:t>Ön yargıların oluşmasında ve kalıcı olmasında toplum da önemli bir unsurdur Ön yargılı tutumlar genellikle hedef aldıkları grupların önüne bazı toplumsal setler çekerek, ön yargılı insanların beklentilerine uyan bazı sonuçlar çıkarırlar. Örneğin, Amerikalı beyazlar, kendilerini siyahlardan üstün görürler ve bu nedenle siyahların yeterli düzeyde eğitim görmelerine, lüks semtlerde oturmalarına ve sosyal haklar elde etmelerine engel olmaya çalışırlar. Ayrıca başka ülkelere karşı ön yargılı olmada da toplumun büyük etkisi vardır. Örneğin, Yunanlıların Türklere karşı ön yargılı davranmalarında toplum faktörünün etkisi inkâr edilemez.</a:t>
            </a:r>
          </a:p>
          <a:p>
            <a:pPr marL="0" indent="0" algn="just">
              <a:buNone/>
            </a:pPr>
            <a:r>
              <a:rPr lang="tr-TR" b="1" i="1" dirty="0">
                <a:solidFill>
                  <a:schemeClr val="bg2">
                    <a:lumMod val="50000"/>
                  </a:schemeClr>
                </a:solidFill>
              </a:rPr>
              <a:t>D. ÖN YARGILARIN AZALTILMASI</a:t>
            </a:r>
          </a:p>
          <a:p>
            <a:pPr marL="0" indent="0" algn="just">
              <a:buNone/>
            </a:pPr>
            <a:r>
              <a:rPr lang="tr-TR" b="1" i="1" dirty="0"/>
              <a:t>Ön yargıları azaltma çalışmalarının büyük bir kısmı Amerika'da ve ırk ilişkileri üzerinde yapılmıştır. Bu konuda </a:t>
            </a:r>
            <a:r>
              <a:rPr lang="tr-TR" b="1" i="1" dirty="0" err="1"/>
              <a:t>Allport</a:t>
            </a:r>
            <a:r>
              <a:rPr lang="tr-TR" b="1" i="1" dirty="0"/>
              <a:t> ve Amir ayrı ayrı araştırmalar yapmıştır. Araştırmalarda elde edilen verilere göre ön yargılı düşünce ve davranışların azaltılması için grupların şu şartlar altında bir ilişki düzeni içinde olmaları gerekir.</a:t>
            </a:r>
          </a:p>
          <a:p>
            <a:pPr marL="0" indent="0" algn="just">
              <a:buNone/>
            </a:pPr>
            <a:r>
              <a:rPr lang="tr-TR" b="1" i="1" dirty="0"/>
              <a:t>-İki grup eşit sosyal statüde olmalıdır.</a:t>
            </a:r>
          </a:p>
          <a:p>
            <a:pPr marL="0" indent="0" algn="just">
              <a:buNone/>
            </a:pPr>
            <a:r>
              <a:rPr lang="tr-TR" b="1" i="1" dirty="0"/>
              <a:t>-İki grup ortak bir amaç üzerinde çalışmalıdır.</a:t>
            </a:r>
          </a:p>
          <a:p>
            <a:pPr marL="0" indent="0" algn="just">
              <a:buNone/>
            </a:pPr>
            <a:r>
              <a:rPr lang="tr-TR" b="1" i="1" dirty="0"/>
              <a:t>-İki grup arasındaki ilişki, mevcut ortamda uzman olarak kabul edilen kişilerce desteklenmelidir.</a:t>
            </a:r>
          </a:p>
          <a:p>
            <a:pPr marL="0" indent="0" algn="just">
              <a:buNone/>
            </a:pPr>
            <a:r>
              <a:rPr lang="tr-TR" b="1" i="1" dirty="0"/>
              <a:t>- iki grup arasındaki ilişki, iki grubun üyeleri arasında ortak kabul edilen ilgilerin var olduğu algılamasına götürmelidir.</a:t>
            </a:r>
          </a:p>
          <a:p>
            <a:pPr marL="0" indent="0">
              <a:buNone/>
            </a:pPr>
            <a:endParaRPr lang="tr-TR" dirty="0"/>
          </a:p>
        </p:txBody>
      </p:sp>
    </p:spTree>
    <p:extLst>
      <p:ext uri="{BB962C8B-B14F-4D97-AF65-F5344CB8AC3E}">
        <p14:creationId xmlns:p14="http://schemas.microsoft.com/office/powerpoint/2010/main" val="7143372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3DD5193-4B13-47E1-BDF0-77DF869EFD08}"/>
              </a:ext>
            </a:extLst>
          </p:cNvPr>
          <p:cNvSpPr>
            <a:spLocks noGrp="1"/>
          </p:cNvSpPr>
          <p:nvPr>
            <p:ph idx="1"/>
          </p:nvPr>
        </p:nvSpPr>
        <p:spPr>
          <a:xfrm>
            <a:off x="914400" y="344557"/>
            <a:ext cx="10946296" cy="6228521"/>
          </a:xfrm>
        </p:spPr>
        <p:txBody>
          <a:bodyPr/>
          <a:lstStyle/>
          <a:p>
            <a:pPr marL="0" indent="0" algn="just">
              <a:buNone/>
            </a:pPr>
            <a:r>
              <a:rPr lang="tr-TR" b="1" i="1" dirty="0"/>
              <a:t>Eğer bu şartlardan bir veya iki tanesi dahi mevcut değilse ön yargı azalmaz daha çok artar Ön yargıların azaltılmasında eğitimin rolü büyüktür. Ancak ön yargıların azaltılmasında eğitim iyi sonuçlar vermesine rağmen, her zaman başarılı olamamıştır. Bunun nedeni, ön yargıların sadece zihinsel değil, aynı zamanda duygusal bir olay olmasıdır. Bunun yanında ön yargı ile ilgili sahip olunan duygusal özellik çok güçlü ve köklü olabilir. Ön yargıları azaltmada çok etkili ve önemli bir tedbir olmasa bile yasal yolla yapılan değişiklikleri de hesaba katmak mümkündür. En azından yasal yolla ön yargıların davranışa dönüşmesi ya engellenir ya da ortadan kaldırılır.</a:t>
            </a:r>
          </a:p>
          <a:p>
            <a:pPr marL="0" indent="0" algn="just">
              <a:buNone/>
            </a:pPr>
            <a:r>
              <a:rPr lang="tr-TR" b="1" i="1" dirty="0">
                <a:solidFill>
                  <a:schemeClr val="bg2">
                    <a:lumMod val="50000"/>
                  </a:schemeClr>
                </a:solidFill>
              </a:rPr>
              <a:t>E. ÖN YARGILARIN TOPLUMSAL ETKİLERİ</a:t>
            </a:r>
          </a:p>
          <a:p>
            <a:pPr marL="0" indent="0" algn="just">
              <a:buNone/>
            </a:pPr>
            <a:r>
              <a:rPr lang="tr-TR" b="1" i="1" dirty="0"/>
              <a:t>Ön yargıların toplumsal yaşam açısından olumsuz etkileri çok fazladır. Her şeyden önce ön yargılar, toplumsal yaşamda ayrımlara neden olmaktadır. Ön yargıların çok kuvvetli olduğu yerlerde insanlar birbirlerine yaklaşmak istemezler, Mümkün olduğunca okullarını, mahallelerini, iş yerlerini ayırmak isterler. Bu durum ise, toplumsal dayanışma ve bütünleşme için oldukça zararlıdır. Ön yargılar, insanlar arasında nefret ve düşmanlık duygularının oluşmasına ve sonuçta çatışmalara yol açar.</a:t>
            </a:r>
          </a:p>
          <a:p>
            <a:pPr marL="0" indent="0">
              <a:buNone/>
            </a:pPr>
            <a:endParaRPr lang="tr-TR" dirty="0"/>
          </a:p>
        </p:txBody>
      </p:sp>
    </p:spTree>
    <p:extLst>
      <p:ext uri="{BB962C8B-B14F-4D97-AF65-F5344CB8AC3E}">
        <p14:creationId xmlns:p14="http://schemas.microsoft.com/office/powerpoint/2010/main" val="337624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E49F0DB-2A58-400E-B5A6-D8B5C38DEA35}"/>
              </a:ext>
            </a:extLst>
          </p:cNvPr>
          <p:cNvSpPr>
            <a:spLocks noGrp="1"/>
          </p:cNvSpPr>
          <p:nvPr>
            <p:ph idx="1"/>
          </p:nvPr>
        </p:nvSpPr>
        <p:spPr>
          <a:xfrm>
            <a:off x="874643" y="344557"/>
            <a:ext cx="10853531" cy="6215269"/>
          </a:xfrm>
        </p:spPr>
        <p:txBody>
          <a:bodyPr>
            <a:normAutofit lnSpcReduction="10000"/>
          </a:bodyPr>
          <a:lstStyle/>
          <a:p>
            <a:pPr marL="0" indent="0" algn="just">
              <a:buNone/>
            </a:pPr>
            <a:r>
              <a:rPr lang="tr-TR" sz="2100" b="1" i="1" dirty="0"/>
              <a:t>  </a:t>
            </a:r>
            <a:r>
              <a:rPr lang="tr-TR" sz="2100" b="1" i="1" dirty="0" err="1"/>
              <a:t>Mair</a:t>
            </a:r>
            <a:r>
              <a:rPr lang="tr-TR" sz="2100" b="1" i="1" dirty="0"/>
              <a:t>, tutumun belirli kanılar oluşturma ön eğilimini temsil ettiğini ileri sürmektedir. Tutumun bir danışma çerçevesi olarak ele alınması durumunda tutum kişilerin gerçek olayları algılamalarını etkileyen genel bir duygusal temel durumuna gelmektedir. İşte bu duygusal temele göre çevremizdeki olayları değerlendirir ve ona göre tepkiler oluştururuz. </a:t>
            </a:r>
            <a:r>
              <a:rPr lang="tr-TR" sz="2100" b="1" i="1" dirty="0" err="1"/>
              <a:t>Bem'e</a:t>
            </a:r>
            <a:r>
              <a:rPr lang="tr-TR" sz="2100" b="1" i="1" dirty="0"/>
              <a:t> göre tutum, "çevremizdeki canlı ve cansız" nesneler ve varlıklardan hoşlanma veya hoşlanmama durumudur." Bu duygusal duruma göre insanlar nesnelere yaklaşırlar veya nesneler den uzaklaşırlar. </a:t>
            </a:r>
            <a:r>
              <a:rPr lang="tr-TR" sz="2100" b="1" i="1" dirty="0" err="1"/>
              <a:t>Collins'in</a:t>
            </a:r>
            <a:r>
              <a:rPr lang="tr-TR" sz="2100" b="1" i="1" dirty="0"/>
              <a:t> tutumlar hakkındaki düşünceleri de farklıdır. Ona göre tutum, “İnsanın çevresindeki objelerden hangilerinin iyi, hangilerinin kötü, hangilerinin kabul edilebilir, hangilerinin kabul edilmez olduğu hakkındaki inançlarıdır."</a:t>
            </a:r>
          </a:p>
          <a:p>
            <a:pPr marL="0" indent="0" algn="just">
              <a:buNone/>
            </a:pPr>
            <a:r>
              <a:rPr lang="tr-TR" sz="2100" b="1" i="1" dirty="0">
                <a:solidFill>
                  <a:schemeClr val="bg2">
                    <a:lumMod val="50000"/>
                  </a:schemeClr>
                </a:solidFill>
              </a:rPr>
              <a:t>B. TUTUMLARIN İLİŞKİLİ OLDUĞU KAVRAMLAR</a:t>
            </a:r>
          </a:p>
          <a:p>
            <a:pPr marL="0" indent="0" algn="just">
              <a:buNone/>
            </a:pPr>
            <a:r>
              <a:rPr lang="tr-TR" sz="2100" b="1" i="1" dirty="0" err="1"/>
              <a:t>Insanların</a:t>
            </a:r>
            <a:r>
              <a:rPr lang="tr-TR" sz="2100" b="1" i="1" dirty="0"/>
              <a:t> oluşturdukları tutumlar bazı kavramlarla yakından ilişkilidir. Bu kavramları şöyle sıralayabiliriz:</a:t>
            </a:r>
          </a:p>
          <a:p>
            <a:pPr marL="0" indent="0" algn="just">
              <a:buNone/>
            </a:pPr>
            <a:r>
              <a:rPr lang="tr-TR" sz="2100" b="1" i="1" dirty="0">
                <a:solidFill>
                  <a:schemeClr val="bg2">
                    <a:lumMod val="50000"/>
                  </a:schemeClr>
                </a:solidFill>
              </a:rPr>
              <a:t>1. Değerler</a:t>
            </a:r>
          </a:p>
          <a:p>
            <a:pPr marL="0" indent="0" algn="just">
              <a:buNone/>
            </a:pPr>
            <a:r>
              <a:rPr lang="tr-TR" sz="2100" b="1" i="1" dirty="0"/>
              <a:t>Her insan mutlaka toplumsal bir sistem içinde yer alır. Bu sosyal sistemde geçerli olan değerlere göre hareket eder. Dolayısıyla tutumlarını oluştururken bu sosyal değerleri dikkate almak zorundadır. Başka bir deyişle, toplumsal değerlere aykırı tutumlar geliştiremez. Eğer geliştirirse toplumla bir çatışma içine girer. Bu değerler, ekonomik, estetik, ahlaki, dinsel, siyasal ve kuramsal olabilir. Değerler. insanların doğru tutumlar oluşturmalarında temel bir kriterdir.</a:t>
            </a:r>
          </a:p>
          <a:p>
            <a:pPr marL="0" indent="0">
              <a:buNone/>
            </a:pPr>
            <a:endParaRPr lang="tr-TR" dirty="0"/>
          </a:p>
        </p:txBody>
      </p:sp>
    </p:spTree>
    <p:extLst>
      <p:ext uri="{BB962C8B-B14F-4D97-AF65-F5344CB8AC3E}">
        <p14:creationId xmlns:p14="http://schemas.microsoft.com/office/powerpoint/2010/main" val="1822347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E6D49B1-8C48-4DB1-9B67-85E918E030D9}"/>
              </a:ext>
            </a:extLst>
          </p:cNvPr>
          <p:cNvSpPr>
            <a:spLocks noGrp="1"/>
          </p:cNvSpPr>
          <p:nvPr>
            <p:ph idx="1"/>
          </p:nvPr>
        </p:nvSpPr>
        <p:spPr>
          <a:xfrm>
            <a:off x="821635" y="331303"/>
            <a:ext cx="10866782" cy="6135757"/>
          </a:xfrm>
        </p:spPr>
        <p:txBody>
          <a:bodyPr>
            <a:normAutofit fontScale="92500" lnSpcReduction="10000"/>
          </a:bodyPr>
          <a:lstStyle/>
          <a:p>
            <a:pPr marL="0" indent="0" algn="just">
              <a:buNone/>
            </a:pPr>
            <a:r>
              <a:rPr lang="tr-TR" b="1" i="1" dirty="0">
                <a:solidFill>
                  <a:schemeClr val="bg2">
                    <a:lumMod val="50000"/>
                  </a:schemeClr>
                </a:solidFill>
              </a:rPr>
              <a:t>2. ideolojiler            </a:t>
            </a:r>
            <a:r>
              <a:rPr lang="tr-TR" b="1" i="1" dirty="0"/>
              <a:t>………………….....................................................................................................................                                                                                                                                        </a:t>
            </a:r>
            <a:r>
              <a:rPr lang="tr-TR" b="1" i="1" dirty="0" err="1"/>
              <a:t>Ideolojiler</a:t>
            </a:r>
            <a:r>
              <a:rPr lang="tr-TR" b="1" i="1" dirty="0"/>
              <a:t> de tutumların oluşmasında etkili bir özelliğe sahiptir. </a:t>
            </a:r>
            <a:r>
              <a:rPr lang="tr-TR" b="1" i="1" dirty="0" err="1"/>
              <a:t>Ideolojiler</a:t>
            </a:r>
            <a:r>
              <a:rPr lang="tr-TR" b="1" i="1" dirty="0"/>
              <a:t>, yaygın biçimde benimsenen inanç sistemini ifade ederler. </a:t>
            </a:r>
            <a:r>
              <a:rPr lang="tr-TR" b="1" i="1" dirty="0" err="1"/>
              <a:t>Insanlar</a:t>
            </a:r>
            <a:r>
              <a:rPr lang="tr-TR" b="1" i="1" dirty="0"/>
              <a:t>, bu sistem doğrultusunda tutumlar oluştururlar ve ilişkilerini de bu yönde kurarlar ya da geliştirirler. Bu nedenle her insan içinde yaşadığı toplumun ideolojik ve yönetim yapısına uygun tutumlar geliştirirler. İnsanlar hangi ideolojik sistemi benimsemişlerse tutumları da o yönde gelişir.</a:t>
            </a:r>
          </a:p>
          <a:p>
            <a:pPr marL="0" indent="0" algn="just">
              <a:buNone/>
            </a:pPr>
            <a:r>
              <a:rPr lang="tr-TR" b="1" i="1" dirty="0">
                <a:solidFill>
                  <a:schemeClr val="bg2">
                    <a:lumMod val="50000"/>
                  </a:schemeClr>
                </a:solidFill>
              </a:rPr>
              <a:t>3. Sosyal Temsiller</a:t>
            </a:r>
          </a:p>
          <a:p>
            <a:pPr marL="0" indent="0" algn="just">
              <a:buNone/>
            </a:pPr>
            <a:r>
              <a:rPr lang="tr-TR" b="1" i="1" dirty="0" err="1"/>
              <a:t>Insanların</a:t>
            </a:r>
            <a:r>
              <a:rPr lang="tr-TR" b="1" i="1" dirty="0"/>
              <a:t> olaylara verdiği tepkiler, birlikte yaşadığı toplum üyelerinin ortaklaşa paylaştıklarına göre belirlenir. Toplumsal yaşamda, özel tutumların çerçevesi geniş temsili yapılar tarafından şekillenir. İnsanların tutumları, içinde yaşadıkları grup ya da toplumları yansıtır. Yani insanlar , temsil ettikleri grup ya da toplumlara göre tutum geliştirirler. </a:t>
            </a:r>
          </a:p>
          <a:p>
            <a:pPr marL="0" indent="0" algn="just">
              <a:buNone/>
            </a:pPr>
            <a:r>
              <a:rPr lang="tr-TR" b="1" i="1" dirty="0">
                <a:solidFill>
                  <a:schemeClr val="bg2">
                    <a:lumMod val="50000"/>
                  </a:schemeClr>
                </a:solidFill>
              </a:rPr>
              <a:t>C. TUTUMLARA KURAMSAL YAKLAŞIM DÜŞÜNCESİ</a:t>
            </a:r>
          </a:p>
          <a:p>
            <a:pPr marL="0" indent="0" algn="just">
              <a:buNone/>
            </a:pPr>
            <a:r>
              <a:rPr lang="tr-TR" b="1" i="1" dirty="0"/>
              <a:t>Her sosyal bilimci tutumların oluşumuna ve değişimine farklı biçimlerde yaklaşmış ve kendi düşüncelerine göre açıklamalar yapmışlardır. Tutumlara kuramsal yaklaşımla ilgili ileri sürülen düşünceleri şu ana başlıklar altında inceleyebiliriz:</a:t>
            </a:r>
          </a:p>
          <a:p>
            <a:pPr marL="0" indent="0" algn="just">
              <a:buNone/>
            </a:pPr>
            <a:r>
              <a:rPr lang="tr-TR" b="1" i="1" dirty="0">
                <a:solidFill>
                  <a:schemeClr val="bg2">
                    <a:lumMod val="50000"/>
                  </a:schemeClr>
                </a:solidFill>
              </a:rPr>
              <a:t>1. Tutumları, Şartlanma ve Pekiştirme Yolu ile Açıklama Yaklaşımı</a:t>
            </a:r>
          </a:p>
          <a:p>
            <a:pPr marL="0" indent="0" algn="just">
              <a:buNone/>
            </a:pPr>
            <a:r>
              <a:rPr lang="tr-TR" b="1" i="1" dirty="0"/>
              <a:t>Bu yaklaşıma göre tutumlar, genellikle diğer alışkanlıklar nasıl öğreniliyorsa öyle öğreniliyor. İnsanlar, bilgileri ve olguları çevrelerinden aldıkları uyarıcılar sayesinde öğreniyorlar. Aynı zamanda bunlarla ilgili duygu ve değerleri de öğreniyorlar. Örneğin, insanlar kedilerin dost ve iyi hayvanlar olduklarını onlarla ilişkileri sonucunda öğrenirler. Bu yolla elde ettikleri bilgiler sayesinde onları sevmeyi öğrenirler. </a:t>
            </a:r>
          </a:p>
          <a:p>
            <a:pPr marL="0" indent="0">
              <a:buNone/>
            </a:pPr>
            <a:endParaRPr lang="tr-TR" dirty="0"/>
          </a:p>
        </p:txBody>
      </p:sp>
    </p:spTree>
    <p:extLst>
      <p:ext uri="{BB962C8B-B14F-4D97-AF65-F5344CB8AC3E}">
        <p14:creationId xmlns:p14="http://schemas.microsoft.com/office/powerpoint/2010/main" val="2809045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257FF4E-EB15-4BCC-81AF-DE147FDF9729}"/>
              </a:ext>
            </a:extLst>
          </p:cNvPr>
          <p:cNvSpPr>
            <a:spLocks noGrp="1"/>
          </p:cNvSpPr>
          <p:nvPr>
            <p:ph idx="1"/>
          </p:nvPr>
        </p:nvSpPr>
        <p:spPr>
          <a:xfrm>
            <a:off x="940903" y="384313"/>
            <a:ext cx="10880035" cy="6268278"/>
          </a:xfrm>
        </p:spPr>
        <p:txBody>
          <a:bodyPr>
            <a:normAutofit fontScale="92500" lnSpcReduction="10000"/>
          </a:bodyPr>
          <a:lstStyle/>
          <a:p>
            <a:pPr marL="0" indent="0" algn="just">
              <a:buNone/>
            </a:pPr>
            <a:r>
              <a:rPr lang="tr-TR" b="1" i="1" dirty="0">
                <a:solidFill>
                  <a:schemeClr val="bg2">
                    <a:lumMod val="50000"/>
                  </a:schemeClr>
                </a:solidFill>
              </a:rPr>
              <a:t>2. Tutumları Özendirme ve Çatışma Yolu ile Açıklama Yaklaşımı</a:t>
            </a:r>
          </a:p>
          <a:p>
            <a:pPr marL="0" indent="0" algn="just">
              <a:buNone/>
            </a:pPr>
            <a:r>
              <a:rPr lang="tr-TR" b="1" i="1" dirty="0"/>
              <a:t>Bu yaklaşım, insanların en fazla ödülü ve en fazla cezayı istemeye eğilimli olduğu varsayımına dayanmaktadır. Bu varsayımdan hareket ederek kişilerin ödüllendirici konulara olumlu, cezalandırıcı ya da cezalandırmaya götürücü konulara karşı ise olumsuz tutumlar geliştirdiklerini söylememiz mümkündür. Başka bir deyişle, yaklaşma-kaçınma yönteminin geçerli olduğu bir yaklaşımdır. Özendirme ve çalışma daha çok tutum değişimi konusunda geçerli olan bir </a:t>
            </a:r>
            <a:r>
              <a:rPr lang="tr-TR" b="1" i="1" dirty="0" err="1"/>
              <a:t>kuramdir</a:t>
            </a:r>
            <a:r>
              <a:rPr lang="tr-TR" b="1" i="1" dirty="0"/>
              <a:t>. Özendiricilerin göreceli güçleri insanların tutumlarını belirlemede önemli rol oynarlar. Tutum değişimi konusunda kişi yeni bir tutumu benimseme konusunda fazla özendirici bulursa ve bu özendiriciler onu tatmin ederse eski tutumunu kolay değiştirebilir. Çatışma durumunda ise kişi kazancını artıran tutumu daha kolay benimser</a:t>
            </a:r>
          </a:p>
          <a:p>
            <a:pPr marL="0" indent="0" algn="just">
              <a:buNone/>
            </a:pPr>
            <a:r>
              <a:rPr lang="tr-TR" b="1" i="1" dirty="0">
                <a:solidFill>
                  <a:schemeClr val="bg2">
                    <a:lumMod val="50000"/>
                  </a:schemeClr>
                </a:solidFill>
              </a:rPr>
              <a:t>3. Tutumları İşlevsellik Yolu ile Açıklama Yaklaşımı</a:t>
            </a:r>
          </a:p>
          <a:p>
            <a:pPr marL="0" indent="0" algn="just">
              <a:buNone/>
            </a:pPr>
            <a:r>
              <a:rPr lang="tr-TR" b="1" i="1" dirty="0"/>
              <a:t>Toplumsal yaşamda insanlar, genellikle psikolojik açıdan kendileri için rahatlatıcı fonksiyonları olan tutumları seçip kolay benimserler. Bireylerin tutum geliştirmelerini ve yeni bir tutumu benimsemelerini kolaylaştıran tutumların psikolojik işlevlerini şu şekilde sıralayabiliriz:</a:t>
            </a:r>
          </a:p>
          <a:p>
            <a:pPr marL="0" indent="0" algn="just">
              <a:buNone/>
            </a:pPr>
            <a:r>
              <a:rPr lang="tr-TR" b="1" i="1" dirty="0">
                <a:solidFill>
                  <a:schemeClr val="bg2">
                    <a:lumMod val="50000"/>
                  </a:schemeClr>
                </a:solidFill>
              </a:rPr>
              <a:t>a. Tutumun amaca ulaşmada birey için araç işlevi: </a:t>
            </a:r>
            <a:r>
              <a:rPr lang="tr-TR" b="1" i="1" dirty="0"/>
              <a:t>Sergilendiğinde ödülü fazla olan tutumlar, kişinin amaçlarına ulaşmasında araç vazifesi görür. Yani bu işlevi sağlayan tutumlar kişiyi amaçlarına ulaştıracak konulara yöneltir, amaçlarına ulaşmasını engelleyen konulardan ise uzaklaşmasını sağlar. </a:t>
            </a:r>
            <a:r>
              <a:rPr lang="tr-TR" b="1" i="1" dirty="0" err="1"/>
              <a:t>Araçsal</a:t>
            </a:r>
            <a:r>
              <a:rPr lang="tr-TR" b="1" i="1" dirty="0"/>
              <a:t> işlevi olan tutumlar, şartlar farklılaştıkça kolay değişirler.</a:t>
            </a:r>
          </a:p>
          <a:p>
            <a:pPr marL="0" indent="0" algn="just">
              <a:buNone/>
            </a:pPr>
            <a:r>
              <a:rPr lang="tr-TR" b="1" i="1" dirty="0">
                <a:solidFill>
                  <a:schemeClr val="bg2">
                    <a:lumMod val="50000"/>
                  </a:schemeClr>
                </a:solidFill>
              </a:rPr>
              <a:t>b. Tutumun kişi için istenilen bir değeri ortaya koyması işlevi: </a:t>
            </a:r>
          </a:p>
          <a:p>
            <a:pPr marL="0" indent="0" algn="just">
              <a:buNone/>
            </a:pPr>
            <a:r>
              <a:rPr lang="tr-TR" b="1" i="1" dirty="0"/>
              <a:t>İnsanların kişisel değerleri tutarlı tutumlar göstermesini sağladığında değer ifade edici işlev gerçekleşmiş olur. Eski değerleri, kişinin kimliğine temel olacak öz görüntüsünü yansıtmadığı zaman birey hemen tutumunu değiştirir.</a:t>
            </a:r>
          </a:p>
          <a:p>
            <a:pPr marL="0" indent="0">
              <a:buNone/>
            </a:pPr>
            <a:endParaRPr lang="tr-TR" dirty="0"/>
          </a:p>
        </p:txBody>
      </p:sp>
    </p:spTree>
    <p:extLst>
      <p:ext uri="{BB962C8B-B14F-4D97-AF65-F5344CB8AC3E}">
        <p14:creationId xmlns:p14="http://schemas.microsoft.com/office/powerpoint/2010/main" val="796959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19E20CE-B5A7-45C7-BBB2-59D44A0591A2}"/>
              </a:ext>
            </a:extLst>
          </p:cNvPr>
          <p:cNvSpPr>
            <a:spLocks noGrp="1"/>
          </p:cNvSpPr>
          <p:nvPr>
            <p:ph idx="1"/>
          </p:nvPr>
        </p:nvSpPr>
        <p:spPr>
          <a:xfrm>
            <a:off x="914399" y="384313"/>
            <a:ext cx="10681253" cy="6149009"/>
          </a:xfrm>
        </p:spPr>
        <p:txBody>
          <a:bodyPr>
            <a:normAutofit lnSpcReduction="10000"/>
          </a:bodyPr>
          <a:lstStyle/>
          <a:p>
            <a:pPr marL="0" indent="0" algn="just">
              <a:buNone/>
            </a:pPr>
            <a:r>
              <a:rPr lang="tr-TR" b="1" i="1" dirty="0">
                <a:solidFill>
                  <a:schemeClr val="bg2">
                    <a:lumMod val="50000"/>
                  </a:schemeClr>
                </a:solidFill>
              </a:rPr>
              <a:t>c. Tutumun kişinin benliğini geliştirme, koruma ve rahatlatma işlevi: </a:t>
            </a:r>
          </a:p>
          <a:p>
            <a:pPr marL="0" indent="0" algn="just">
              <a:buNone/>
            </a:pPr>
            <a:r>
              <a:rPr lang="tr-TR" b="1" i="1" dirty="0" err="1"/>
              <a:t>Insanlar</a:t>
            </a:r>
            <a:r>
              <a:rPr lang="tr-TR" b="1" i="1" dirty="0"/>
              <a:t>, belirli konulara karşı tutumlar geliştirerek öz saygısını zedeleyici duygulardan kurtulur. Kişi gruba ya da topluma aykırı tutumlar geliştiremeyerek veya uygun tutumlar geliştirerek benliğini korur ya da olgunlaştırır. Örneğin, gruba uygun tutum sergilediğinde kişi grup üyeleri tarafından takdir edilir. Bu durum onu mutlu eder ve sonuçta benliği korunmuş olur.</a:t>
            </a:r>
          </a:p>
          <a:p>
            <a:pPr marL="0" indent="0" algn="just">
              <a:buNone/>
            </a:pPr>
            <a:r>
              <a:rPr lang="tr-TR" b="1" i="1" dirty="0">
                <a:solidFill>
                  <a:schemeClr val="bg2">
                    <a:lumMod val="50000"/>
                  </a:schemeClr>
                </a:solidFill>
              </a:rPr>
              <a:t>d. Tutumun yalın bir şekilde kişinin dünyasını anlamasına ve karşılaşabileceği nesnelere ilişkin olarak davranışa hazır duruma gelmesine yardım edici işlevi: </a:t>
            </a:r>
          </a:p>
          <a:p>
            <a:pPr marL="0" indent="0" algn="just">
              <a:buNone/>
            </a:pPr>
            <a:r>
              <a:rPr lang="tr-TR" b="1" i="1" dirty="0"/>
              <a:t>Tutumlar, insanların başkalarının dünyalarını anlamalarını ve bunun sayesinde onlara karşı sergileyecekleri davranışlar için hazırlıklı olmalarını sağlayan fonksiyonları vardır.</a:t>
            </a:r>
          </a:p>
          <a:p>
            <a:pPr marL="0" indent="0" algn="just">
              <a:buNone/>
            </a:pPr>
            <a:r>
              <a:rPr lang="tr-TR" b="1" i="1" dirty="0">
                <a:solidFill>
                  <a:schemeClr val="bg2">
                    <a:lumMod val="50000"/>
                  </a:schemeClr>
                </a:solidFill>
              </a:rPr>
              <a:t>e. Tutum, kişinin bilgi sahibi olmasını sağlama işlevi:</a:t>
            </a:r>
          </a:p>
          <a:p>
            <a:pPr marL="0" indent="0" algn="just">
              <a:buNone/>
            </a:pPr>
            <a:r>
              <a:rPr lang="tr-TR" b="1" i="1" dirty="0"/>
              <a:t> Tutumlar, insanların çevrelerindeki nesne ve kişiler hakkında bilgi sahibi olmalarını sağlarlar. Ayrıca bilgiyi kargaşa içinde olan çevreye anlam verecek biçimde düzenlemelerine yardımcı olurlar.</a:t>
            </a:r>
          </a:p>
          <a:p>
            <a:pPr marL="0" indent="0" algn="just">
              <a:buNone/>
            </a:pPr>
            <a:r>
              <a:rPr lang="tr-TR" b="1" i="1" dirty="0">
                <a:solidFill>
                  <a:schemeClr val="bg2">
                    <a:lumMod val="50000"/>
                  </a:schemeClr>
                </a:solidFill>
              </a:rPr>
              <a:t>4. Tutumları Bilişsel Tutarlılık Yolu ile Açıklama Yaklaşımı</a:t>
            </a:r>
          </a:p>
          <a:p>
            <a:pPr marL="0" indent="0" algn="just">
              <a:buNone/>
            </a:pPr>
            <a:r>
              <a:rPr lang="tr-TR" b="1" i="1" dirty="0"/>
              <a:t>Bu yaklaşımın savunucularına göre insanların bilişleri arasında bir tutarlık eğilimi mevcuttur. Bu eğilim tutumların oluşmasına bir temel teşkil eder. Bu yaklaşımın gelişiminde önemli rol oynayan sosyal bilimcilerin geliştirdikleri kuramlara göre, kişiler birbirleri ile tutarsız olan birçok inanç ve değere sahiptir Tutarlılık konusunda sosyal bilimcilerin geliştirdikleri kuramları şöyle sıralayabiliriz:</a:t>
            </a:r>
          </a:p>
          <a:p>
            <a:pPr marL="0" indent="0">
              <a:buNone/>
            </a:pPr>
            <a:endParaRPr lang="tr-TR" dirty="0"/>
          </a:p>
        </p:txBody>
      </p:sp>
    </p:spTree>
    <p:extLst>
      <p:ext uri="{BB962C8B-B14F-4D97-AF65-F5344CB8AC3E}">
        <p14:creationId xmlns:p14="http://schemas.microsoft.com/office/powerpoint/2010/main" val="122323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25DEA46-EC2D-4FAA-B45B-7E6FAE0B37A3}"/>
              </a:ext>
            </a:extLst>
          </p:cNvPr>
          <p:cNvSpPr>
            <a:spLocks noGrp="1"/>
          </p:cNvSpPr>
          <p:nvPr>
            <p:ph idx="1"/>
          </p:nvPr>
        </p:nvSpPr>
        <p:spPr>
          <a:xfrm>
            <a:off x="861391" y="344557"/>
            <a:ext cx="10986052" cy="6268278"/>
          </a:xfrm>
        </p:spPr>
        <p:txBody>
          <a:bodyPr/>
          <a:lstStyle/>
          <a:p>
            <a:pPr marL="0" indent="0" algn="just">
              <a:buNone/>
            </a:pPr>
            <a:r>
              <a:rPr lang="tr-TR" b="1" i="1" dirty="0">
                <a:solidFill>
                  <a:schemeClr val="bg2">
                    <a:lumMod val="50000"/>
                  </a:schemeClr>
                </a:solidFill>
              </a:rPr>
              <a:t>a. Bilişsel Denge Kuramı</a:t>
            </a:r>
          </a:p>
          <a:p>
            <a:pPr marL="0" indent="0" algn="just">
              <a:buNone/>
            </a:pPr>
            <a:r>
              <a:rPr lang="tr-TR" b="1" i="1" dirty="0"/>
              <a:t>Bu kuramın savunucusu olan </a:t>
            </a:r>
            <a:r>
              <a:rPr lang="tr-TR" b="1" i="1" dirty="0" err="1"/>
              <a:t>Heider'e</a:t>
            </a:r>
            <a:r>
              <a:rPr lang="tr-TR" b="1" i="1" dirty="0"/>
              <a:t> göre, eğer iki insan (X ve Y) birbirlerine karşı olumlu duygular besliyorlarsa bunların üçüncü bir tutum nesnesine (Z) (bu bir kişi ya da obje olabilir) karşı da olumlu duygular beslemeleri söz konusu olabilir. Yani bu üç kişi birbirleri ile olumlu ya da olumsuz ilişkiler kurabilirler.</a:t>
            </a:r>
          </a:p>
          <a:p>
            <a:pPr marL="0" indent="0" algn="just">
              <a:buNone/>
            </a:pPr>
            <a:r>
              <a:rPr lang="tr-TR" b="1" i="1" dirty="0">
                <a:solidFill>
                  <a:schemeClr val="bg2">
                    <a:lumMod val="50000"/>
                  </a:schemeClr>
                </a:solidFill>
              </a:rPr>
              <a:t>b. Bilişsel Uygunluk Kuramı</a:t>
            </a:r>
          </a:p>
          <a:p>
            <a:pPr marL="0" indent="0" algn="just">
              <a:buNone/>
            </a:pPr>
            <a:r>
              <a:rPr lang="tr-TR" b="1" i="1" dirty="0"/>
              <a:t>Bilişsel uygunluk kuramında bir bireyin sadece başka bir birey ya da nesneye karşı olumlu veya olumsuz tutumunun etkisi üzerinde durulmaktadır. Bir kişinin iki farklı tutum nesnesine karşı değişik tutumları söz konusu olduğunda, bu iki tutum nesnesinin birbirleriyle ilişkili duruma gelmesi neticesinde, kişinin tutumlarında bilişsel uyuşum sağlamak amacıyla bir değişme olur. Bilişsel uygunluk kuramına göre bu tutumda ortalama bir değişme meydana gelecektir. Şöyle ki iki nesneye karşı birbirine ters tutumları olan kişinin, bu nesnelerin arasındaki ilişkinin olumlu olduğunu öğrendiğinde kendi olumsuz tutumunu değiştirmeye çalışacaktır. Burada tutumun değişim derecesini, bu ilişkiler ve kişinin nesnelere karşı tutumunun gücü ve kesinliği belirlemektedir. Örneğin, bir öğrenci çok sevdiği ve düşüncelerine önem verdiği öğretmenin, olumsuz olarak değerlendirdiği sınıf arkadaşlarından birini överse öğrenci hem öğretmeni hem de arkadaşı hakkındaki tutumunu değiştirebilir. Hangisine karşı tutumunun gücü az ise ona karşı olan tutumunu daha kolay değiştirebilir.</a:t>
            </a:r>
          </a:p>
          <a:p>
            <a:pPr marL="0" indent="0">
              <a:buNone/>
            </a:pPr>
            <a:endParaRPr lang="tr-TR" dirty="0"/>
          </a:p>
        </p:txBody>
      </p:sp>
    </p:spTree>
    <p:extLst>
      <p:ext uri="{BB962C8B-B14F-4D97-AF65-F5344CB8AC3E}">
        <p14:creationId xmlns:p14="http://schemas.microsoft.com/office/powerpoint/2010/main" val="3031828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41EE186-DD9F-4DC2-B3EF-2B66DFB1B9A2}"/>
              </a:ext>
            </a:extLst>
          </p:cNvPr>
          <p:cNvSpPr>
            <a:spLocks noGrp="1"/>
          </p:cNvSpPr>
          <p:nvPr>
            <p:ph idx="1"/>
          </p:nvPr>
        </p:nvSpPr>
        <p:spPr>
          <a:xfrm>
            <a:off x="1020417" y="410817"/>
            <a:ext cx="10614992" cy="6175513"/>
          </a:xfrm>
        </p:spPr>
        <p:txBody>
          <a:bodyPr/>
          <a:lstStyle/>
          <a:p>
            <a:pPr marL="0" indent="0" algn="just">
              <a:buNone/>
            </a:pPr>
            <a:r>
              <a:rPr lang="tr-TR" b="1" i="1" dirty="0">
                <a:solidFill>
                  <a:schemeClr val="bg2">
                    <a:lumMod val="50000"/>
                  </a:schemeClr>
                </a:solidFill>
              </a:rPr>
              <a:t>c. Duygusal-Bilişsel Denge Kuramı</a:t>
            </a:r>
          </a:p>
          <a:p>
            <a:pPr marL="0" indent="0" algn="just">
              <a:buNone/>
            </a:pPr>
            <a:r>
              <a:rPr lang="tr-TR" b="1" i="1" dirty="0"/>
              <a:t>Denge ve bilişsel uygunluk kuramlarında kişilerin farklı nesnelere karşı duygularını nasıl uyumlu hâle getirdikleri üzerinde durulmuştur. Duygusal-bilişsel denge kuramında ise kişilerin bilişlerinin duyguları ile tutarlı hâle getirilebileceği açıklanmaya çalışılmaktadır Başka bir deyişle bu kuramda bilgilerimizin ve inançlarımızın kısmen duygularımız tarafından belirlendiği ve yönlendirildiği vurgulanmaktadır. Örneğin, eğer biz bir kişiyi fazla sevmiyorsak onun hakkında sahip olduğumuz bilgileri, olumsuz duygularımızla uygun hâle getiririz ya da onun hakkında yeni düşünce ve inançlar geliştirebiliriz.</a:t>
            </a:r>
          </a:p>
          <a:p>
            <a:pPr marL="0" indent="0" algn="just">
              <a:buNone/>
            </a:pPr>
            <a:r>
              <a:rPr lang="tr-TR" b="1" i="1" dirty="0">
                <a:solidFill>
                  <a:schemeClr val="bg2">
                    <a:lumMod val="50000"/>
                  </a:schemeClr>
                </a:solidFill>
              </a:rPr>
              <a:t>d. Bilişsel Çelişki Kuramı</a:t>
            </a:r>
          </a:p>
          <a:p>
            <a:pPr marL="0" indent="0" algn="just">
              <a:buNone/>
            </a:pPr>
            <a:r>
              <a:rPr lang="tr-TR" b="1" i="1" dirty="0"/>
              <a:t>Bilişsel tutarlılık kuramları içinde en çok ilgilenilen ve araştırmalar yapılmaya neden olan kuram </a:t>
            </a:r>
            <a:r>
              <a:rPr lang="tr-TR" b="1" i="1" dirty="0" err="1"/>
              <a:t>Leon</a:t>
            </a:r>
            <a:r>
              <a:rPr lang="tr-TR" b="1" i="1" dirty="0"/>
              <a:t> </a:t>
            </a:r>
            <a:r>
              <a:rPr lang="tr-TR" b="1" i="1" dirty="0" err="1"/>
              <a:t>Festinger'in</a:t>
            </a:r>
            <a:r>
              <a:rPr lang="tr-TR" b="1" i="1" dirty="0"/>
              <a:t> bilişsel çelişki kuramıdır. Bunun en önemli nedeni, kişinin bilişlerinden değil de davranışlarından hareketle tutum değişiminin gerçekleşmesidir  </a:t>
            </a:r>
            <a:r>
              <a:rPr lang="tr-TR" b="1" i="1" dirty="0" err="1"/>
              <a:t>Festinger</a:t>
            </a:r>
            <a:r>
              <a:rPr lang="tr-TR" b="1" i="1" dirty="0"/>
              <a:t>, tutumun bilişsel ve duygusal bileşenlerinin davranışsal bileşenden etkilendiğini ve kişi değişik bir davranışta bulunduğunda tutumunun da değiştiğini ortaya ilk o atmıştır. Bilişsel çelişki kuramında tutumlara ters düşen davranışlarda bulunmanın bilişsel çelişkiye neden olduğu açıklanmaya çalışılmıştır. Örneğin, bir kişi herhangi bir şeye inanmasına rağmen bu inancına ters gelen davranışlarda bulunuyorsa, bu durum onu huzursuz eder ve bu uyumsuzluğu gidermeye ya da azaltmaya çalışır. İnsan psikolojisi açısından bakıldığında çelişkiler, uyumsuzluklar her insani rahatsız eder Tutum ve davranış farklılığı gerektiren durumlarda çelişkiyi ortadan kaldırmanın iki yolu vardır:</a:t>
            </a:r>
          </a:p>
          <a:p>
            <a:pPr marL="0" indent="0">
              <a:buNone/>
            </a:pPr>
            <a:endParaRPr lang="tr-TR" dirty="0"/>
          </a:p>
        </p:txBody>
      </p:sp>
    </p:spTree>
    <p:extLst>
      <p:ext uri="{BB962C8B-B14F-4D97-AF65-F5344CB8AC3E}">
        <p14:creationId xmlns:p14="http://schemas.microsoft.com/office/powerpoint/2010/main" val="2610382191"/>
      </p:ext>
    </p:extLst>
  </p:cSld>
  <p:clrMapOvr>
    <a:masterClrMapping/>
  </p:clrMapOvr>
</p:sld>
</file>

<file path=ppt/theme/theme1.xml><?xml version="1.0" encoding="utf-8"?>
<a:theme xmlns:a="http://schemas.openxmlformats.org/drawingml/2006/main" name="Kırpma">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TM10001105[[fn=Kırpma]]</Template>
  <TotalTime>240</TotalTime>
  <Words>7985</Words>
  <Application>Microsoft Office PowerPoint</Application>
  <PresentationFormat>Özel</PresentationFormat>
  <Paragraphs>192</Paragraphs>
  <Slides>36</Slides>
  <Notes>0</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Kırpma</vt:lpstr>
      <vt:lpstr>Tutumlar ve ön yargı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Tutumlar ve ön yargı</dc:title>
  <dc:creator>Görkem Özdemir</dc:creator>
  <cp:lastModifiedBy>Emine Sarac</cp:lastModifiedBy>
  <cp:revision>3</cp:revision>
  <dcterms:created xsi:type="dcterms:W3CDTF">2022-04-24T13:47:01Z</dcterms:created>
  <dcterms:modified xsi:type="dcterms:W3CDTF">2024-02-19T06:49:26Z</dcterms:modified>
</cp:coreProperties>
</file>