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5"/>
  </p:notesMasterIdLst>
  <p:sldIdLst>
    <p:sldId id="256" r:id="rId2"/>
    <p:sldId id="257" r:id="rId3"/>
    <p:sldId id="308" r:id="rId4"/>
    <p:sldId id="307" r:id="rId5"/>
    <p:sldId id="309" r:id="rId6"/>
    <p:sldId id="343" r:id="rId7"/>
    <p:sldId id="276" r:id="rId8"/>
    <p:sldId id="339" r:id="rId9"/>
    <p:sldId id="258" r:id="rId10"/>
    <p:sldId id="310" r:id="rId11"/>
    <p:sldId id="340" r:id="rId12"/>
    <p:sldId id="262" r:id="rId13"/>
    <p:sldId id="344" r:id="rId14"/>
    <p:sldId id="263" r:id="rId15"/>
    <p:sldId id="311" r:id="rId16"/>
    <p:sldId id="289" r:id="rId17"/>
    <p:sldId id="312" r:id="rId18"/>
    <p:sldId id="313" r:id="rId19"/>
    <p:sldId id="331" r:id="rId20"/>
    <p:sldId id="286" r:id="rId21"/>
    <p:sldId id="333" r:id="rId22"/>
    <p:sldId id="341" r:id="rId23"/>
    <p:sldId id="264" r:id="rId24"/>
    <p:sldId id="292" r:id="rId25"/>
    <p:sldId id="315" r:id="rId26"/>
    <p:sldId id="304" r:id="rId27"/>
    <p:sldId id="316" r:id="rId28"/>
    <p:sldId id="303" r:id="rId29"/>
    <p:sldId id="297" r:id="rId30"/>
    <p:sldId id="319" r:id="rId31"/>
    <p:sldId id="296" r:id="rId32"/>
    <p:sldId id="320" r:id="rId33"/>
    <p:sldId id="321" r:id="rId34"/>
    <p:sldId id="295" r:id="rId35"/>
    <p:sldId id="332" r:id="rId36"/>
    <p:sldId id="294" r:id="rId37"/>
    <p:sldId id="293" r:id="rId38"/>
    <p:sldId id="323" r:id="rId39"/>
    <p:sldId id="305" r:id="rId40"/>
    <p:sldId id="324" r:id="rId41"/>
    <p:sldId id="325" r:id="rId42"/>
    <p:sldId id="342" r:id="rId43"/>
    <p:sldId id="265" r:id="rId44"/>
    <p:sldId id="266" r:id="rId45"/>
    <p:sldId id="348" r:id="rId46"/>
    <p:sldId id="306" r:id="rId47"/>
    <p:sldId id="267" r:id="rId48"/>
    <p:sldId id="334" r:id="rId49"/>
    <p:sldId id="268" r:id="rId50"/>
    <p:sldId id="269" r:id="rId51"/>
    <p:sldId id="278" r:id="rId52"/>
    <p:sldId id="346" r:id="rId53"/>
    <p:sldId id="279" r:id="rId54"/>
    <p:sldId id="270" r:id="rId55"/>
    <p:sldId id="326" r:id="rId56"/>
    <p:sldId id="280" r:id="rId57"/>
    <p:sldId id="327" r:id="rId58"/>
    <p:sldId id="345" r:id="rId59"/>
    <p:sldId id="328" r:id="rId60"/>
    <p:sldId id="271" r:id="rId61"/>
    <p:sldId id="335" r:id="rId62"/>
    <p:sldId id="336" r:id="rId63"/>
    <p:sldId id="272" r:id="rId64"/>
    <p:sldId id="285" r:id="rId65"/>
    <p:sldId id="329" r:id="rId66"/>
    <p:sldId id="347" r:id="rId67"/>
    <p:sldId id="330" r:id="rId68"/>
    <p:sldId id="337" r:id="rId69"/>
    <p:sldId id="274" r:id="rId70"/>
    <p:sldId id="338" r:id="rId71"/>
    <p:sldId id="275" r:id="rId72"/>
    <p:sldId id="349" r:id="rId73"/>
    <p:sldId id="350" r:id="rId7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2" y="46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CBD41-DCA6-4B4A-966E-D0A31E4EE7E2}" type="datetimeFigureOut">
              <a:rPr lang="tr-TR" smtClean="0"/>
              <a:pPr/>
              <a:t>14.02.2023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FC43A-F8D1-48BB-A573-18B8FD2A7A3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750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6804-9AB5-4970-ACE0-D199ECF9AD2A}" type="datetime1">
              <a:rPr lang="tr-TR" smtClean="0"/>
              <a:pPr/>
              <a:t>14.02.2023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45A-C14E-4A32-862A-2B743AF9B57E}" type="datetime1">
              <a:rPr lang="tr-TR" smtClean="0"/>
              <a:pPr/>
              <a:t>14.02.2023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0C4C-DE03-40CE-AD1E-D86FB115DBB2}" type="datetime1">
              <a:rPr lang="tr-TR" smtClean="0"/>
              <a:pPr/>
              <a:t>14.02.2023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9A70-91CF-46A9-B121-300184CDCDB3}" type="datetime1">
              <a:rPr lang="tr-TR" smtClean="0"/>
              <a:pPr/>
              <a:t>14.02.2023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B1018-5B7A-4E92-A44A-0D316A9BAE60}" type="datetime1">
              <a:rPr lang="tr-TR" smtClean="0"/>
              <a:pPr/>
              <a:t>14.02.2023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BCCA-EDC3-4FF5-9C9B-62200FFAE27D}" type="datetime1">
              <a:rPr lang="tr-TR" smtClean="0"/>
              <a:pPr/>
              <a:t>14.02.2023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75628-F9D3-4FA7-BAAC-DDD368FC8762}" type="datetime1">
              <a:rPr lang="tr-TR" smtClean="0"/>
              <a:pPr/>
              <a:t>14.02.2023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03551-9096-459D-A6C7-79DC9F604AD0}" type="datetime1">
              <a:rPr lang="tr-TR" smtClean="0"/>
              <a:pPr/>
              <a:t>14.02.2023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9440A-3C9C-4A47-B32C-5FE89B6EE452}" type="datetime1">
              <a:rPr lang="tr-TR" smtClean="0"/>
              <a:pPr/>
              <a:t>14.02.2023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262A-CEFB-4EB4-A4E4-A3D8CF77C49E}" type="datetime1">
              <a:rPr lang="tr-TR" smtClean="0"/>
              <a:pPr/>
              <a:t>14.02.2023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36FC-F624-44A4-88D9-FF36763459E5}" type="datetime1">
              <a:rPr lang="tr-TR" smtClean="0"/>
              <a:pPr/>
              <a:t>14.02.2023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26EF7-874E-4231-A8CF-3057B376B2D3}" type="datetime1">
              <a:rPr lang="tr-TR" smtClean="0"/>
              <a:pPr/>
              <a:t>14.02.2023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ECONOMIC POLICIES: </a:t>
            </a:r>
            <a:br>
              <a:rPr lang="tr-TR" b="1" dirty="0"/>
            </a:br>
            <a:r>
              <a:rPr lang="en-US" b="1" dirty="0"/>
              <a:t>OBJECTIVES AND INSTRUMENTS </a:t>
            </a:r>
            <a:br>
              <a:rPr lang="tr-TR" dirty="0"/>
            </a:b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r>
              <a:rPr lang="en-US" sz="4900" b="1" dirty="0">
                <a:latin typeface="+mj-lt"/>
              </a:rPr>
              <a:t> Output </a:t>
            </a:r>
            <a:br>
              <a:rPr lang="tr-TR" sz="4900" dirty="0">
                <a:latin typeface="+mj-lt"/>
              </a:rPr>
            </a:br>
            <a:br>
              <a:rPr lang="tr-TR" sz="4900" dirty="0">
                <a:latin typeface="+mj-lt"/>
              </a:rPr>
            </a:br>
            <a:endParaRPr lang="tr-TR" sz="49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The principal objective of economic policies, therefore, is </a:t>
            </a:r>
            <a:endParaRPr lang="tr-TR" dirty="0"/>
          </a:p>
          <a:p>
            <a:pPr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to increase national income rapidly</a:t>
            </a:r>
            <a:r>
              <a:rPr lang="en-US" dirty="0"/>
              <a:t>, </a:t>
            </a:r>
            <a:r>
              <a:rPr lang="tr-TR" dirty="0"/>
              <a:t>                            </a:t>
            </a:r>
            <a:r>
              <a:rPr lang="en-US" dirty="0"/>
              <a:t>both in the short and long run, </a:t>
            </a:r>
            <a:endParaRPr lang="tr-TR" dirty="0"/>
          </a:p>
          <a:p>
            <a:pPr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improve the living standards of the society.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6730"/>
          </a:xfrm>
        </p:spPr>
        <p:txBody>
          <a:bodyPr/>
          <a:lstStyle/>
          <a:p>
            <a:r>
              <a:rPr lang="en-US" b="1" dirty="0"/>
              <a:t>Employment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0178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1444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Employment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High employment, </a:t>
            </a:r>
            <a:r>
              <a:rPr lang="en-US" dirty="0"/>
              <a:t>or </a:t>
            </a:r>
            <a:r>
              <a:rPr lang="en-US" dirty="0">
                <a:solidFill>
                  <a:srgbClr val="0070C0"/>
                </a:solidFill>
              </a:rPr>
              <a:t>low unemployment</a:t>
            </a:r>
            <a:r>
              <a:rPr lang="en-US" dirty="0"/>
              <a:t>,</a:t>
            </a:r>
            <a:r>
              <a:rPr lang="tr-TR" dirty="0"/>
              <a:t>     </a:t>
            </a:r>
            <a:r>
              <a:rPr lang="en-US" dirty="0"/>
              <a:t> is one of the main objectives of macroeconomic policies. </a:t>
            </a:r>
            <a:endParaRPr lang="tr-TR" dirty="0"/>
          </a:p>
          <a:p>
            <a:pPr>
              <a:spcAft>
                <a:spcPts val="1200"/>
              </a:spcAft>
            </a:pPr>
            <a:r>
              <a:rPr lang="en-US" dirty="0"/>
              <a:t>People want to be able </a:t>
            </a:r>
            <a:r>
              <a:rPr lang="tr-TR" dirty="0"/>
              <a:t>                                                             </a:t>
            </a:r>
            <a:r>
              <a:rPr lang="en-US" dirty="0"/>
              <a:t>to</a:t>
            </a:r>
            <a:r>
              <a:rPr lang="tr-TR" dirty="0"/>
              <a:t> </a:t>
            </a:r>
            <a:r>
              <a:rPr lang="en-US" dirty="0">
                <a:solidFill>
                  <a:srgbClr val="0070C0"/>
                </a:solidFill>
              </a:rPr>
              <a:t>find good jobs </a:t>
            </a:r>
            <a:r>
              <a:rPr lang="en-US" dirty="0"/>
              <a:t>at</a:t>
            </a:r>
            <a:r>
              <a:rPr lang="en-US" dirty="0">
                <a:solidFill>
                  <a:srgbClr val="0070C0"/>
                </a:solidFill>
              </a:rPr>
              <a:t> a high pay</a:t>
            </a:r>
            <a:r>
              <a:rPr lang="tr-TR" dirty="0">
                <a:solidFill>
                  <a:srgbClr val="0070C0"/>
                </a:solidFill>
              </a:rPr>
              <a:t>                   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to find them easily.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1444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Employment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Attaining high employment is </a:t>
            </a:r>
            <a:r>
              <a:rPr lang="tr-TR" dirty="0"/>
              <a:t>                                       </a:t>
            </a:r>
            <a:r>
              <a:rPr lang="en-US" dirty="0"/>
              <a:t>more than a purely economic goal: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It has also </a:t>
            </a:r>
            <a:r>
              <a:rPr lang="tr-TR" dirty="0"/>
              <a:t>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psychological,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social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political dimensions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785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 Employment</a:t>
            </a:r>
            <a:r>
              <a:rPr lang="en-US" i="1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507207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Employment is </a:t>
            </a:r>
            <a:r>
              <a:rPr lang="en-US" dirty="0">
                <a:solidFill>
                  <a:srgbClr val="0070C0"/>
                </a:solidFill>
              </a:rPr>
              <a:t>a relationship </a:t>
            </a:r>
            <a:r>
              <a:rPr lang="tr-TR" dirty="0">
                <a:solidFill>
                  <a:srgbClr val="0070C0"/>
                </a:solidFill>
              </a:rPr>
              <a:t>                                    </a:t>
            </a:r>
            <a:r>
              <a:rPr lang="en-US" dirty="0"/>
              <a:t>between </a:t>
            </a:r>
            <a:r>
              <a:rPr lang="en-US" dirty="0">
                <a:solidFill>
                  <a:srgbClr val="0070C0"/>
                </a:solidFill>
              </a:rPr>
              <a:t>employer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employee</a:t>
            </a:r>
            <a:r>
              <a:rPr lang="tr-TR" dirty="0"/>
              <a:t>.</a:t>
            </a:r>
          </a:p>
          <a:p>
            <a:pPr>
              <a:spcAft>
                <a:spcPts val="1200"/>
              </a:spcAft>
            </a:pPr>
            <a:r>
              <a:rPr lang="en-US" dirty="0"/>
              <a:t>It is usually </a:t>
            </a:r>
            <a:r>
              <a:rPr lang="en-US" dirty="0">
                <a:solidFill>
                  <a:srgbClr val="0070C0"/>
                </a:solidFill>
              </a:rPr>
              <a:t>based on a contract </a:t>
            </a:r>
            <a:r>
              <a:rPr lang="tr-TR" dirty="0">
                <a:solidFill>
                  <a:srgbClr val="0070C0"/>
                </a:solidFill>
              </a:rPr>
              <a:t>                                     </a:t>
            </a:r>
            <a:r>
              <a:rPr lang="en-US" dirty="0"/>
              <a:t>where </a:t>
            </a:r>
            <a:r>
              <a:rPr lang="en-US" dirty="0">
                <a:solidFill>
                  <a:srgbClr val="0070C0"/>
                </a:solidFill>
              </a:rPr>
              <a:t>the work of employee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is paid</a:t>
            </a:r>
            <a:r>
              <a:rPr lang="tr-TR" dirty="0"/>
              <a:t>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by employer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 Employment</a:t>
            </a:r>
            <a:r>
              <a:rPr lang="en-US" i="1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In modern economies </a:t>
            </a:r>
            <a:r>
              <a:rPr lang="en-US" dirty="0">
                <a:solidFill>
                  <a:srgbClr val="0070C0"/>
                </a:solidFill>
              </a:rPr>
              <a:t>employers</a:t>
            </a:r>
            <a:r>
              <a:rPr lang="en-US" dirty="0"/>
              <a:t> are </a:t>
            </a:r>
            <a:endParaRPr lang="tr-TR" dirty="0"/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</a:rPr>
              <a:t>profit-seeking private firms,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</a:rPr>
              <a:t>non-profit organizations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governments.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a capitalist economy </a:t>
            </a:r>
            <a:r>
              <a:rPr lang="tr-TR" dirty="0"/>
              <a:t>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most of the employers are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 profit-seeking firms.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 Employment</a:t>
            </a:r>
            <a:r>
              <a:rPr lang="en-US" i="1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r>
              <a:rPr lang="en-US" dirty="0"/>
              <a:t>Employment and unemployment are </a:t>
            </a:r>
            <a:r>
              <a:rPr lang="tr-TR" dirty="0"/>
              <a:t>                           </a:t>
            </a:r>
            <a:r>
              <a:rPr lang="en-US" dirty="0"/>
              <a:t>related to </a:t>
            </a:r>
            <a:endParaRPr lang="tr-TR" dirty="0"/>
          </a:p>
          <a:p>
            <a:pPr>
              <a:spcBef>
                <a:spcPts val="0"/>
              </a:spcBef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total number of jobs available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the number of people competing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/>
              <a:t>for</a:t>
            </a:r>
            <a:r>
              <a:rPr lang="en-US" dirty="0">
                <a:solidFill>
                  <a:srgbClr val="0070C0"/>
                </a:solidFill>
              </a:rPr>
              <a:t> them.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rate of unemployment </a:t>
            </a:r>
            <a:r>
              <a:rPr lang="en-US" dirty="0"/>
              <a:t>is calculated </a:t>
            </a:r>
            <a:r>
              <a:rPr lang="tr-TR" dirty="0"/>
              <a:t>                                 </a:t>
            </a:r>
            <a:r>
              <a:rPr lang="en-US" dirty="0"/>
              <a:t>as </a:t>
            </a:r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percentage of unemployed people </a:t>
            </a:r>
            <a:r>
              <a:rPr lang="tr-TR" dirty="0">
                <a:solidFill>
                  <a:srgbClr val="0070C0"/>
                </a:solidFill>
              </a:rPr>
              <a:t>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total number of people seeking a job.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5629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 Employment</a:t>
            </a:r>
            <a:r>
              <a:rPr lang="en-US" i="1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Unemployment usually moves</a:t>
            </a:r>
            <a:r>
              <a:rPr lang="en-US" dirty="0"/>
              <a:t> </a:t>
            </a:r>
            <a:r>
              <a:rPr lang="tr-TR" dirty="0"/>
              <a:t>           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tandem with output.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Firms hire workers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produce goods.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When the demand </a:t>
            </a:r>
            <a:r>
              <a:rPr lang="en-US" dirty="0"/>
              <a:t>for goods </a:t>
            </a:r>
            <a:r>
              <a:rPr lang="en-US" dirty="0">
                <a:solidFill>
                  <a:srgbClr val="0070C0"/>
                </a:solidFill>
              </a:rPr>
              <a:t>increases</a:t>
            </a:r>
            <a:r>
              <a:rPr lang="en-US" dirty="0"/>
              <a:t>, </a:t>
            </a:r>
            <a:endParaRPr lang="tr-TR" dirty="0"/>
          </a:p>
          <a:p>
            <a:pPr marL="354013" indent="0"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firms hire more workers</a:t>
            </a:r>
            <a:r>
              <a:rPr lang="en-US" dirty="0"/>
              <a:t> </a:t>
            </a:r>
            <a:endParaRPr lang="tr-TR" dirty="0"/>
          </a:p>
          <a:p>
            <a:pPr marL="354013" indent="0">
              <a:spcBef>
                <a:spcPts val="0"/>
              </a:spcBef>
              <a:buNone/>
            </a:pP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additional jobs are created</a:t>
            </a:r>
            <a:r>
              <a:rPr lang="en-US" dirty="0"/>
              <a:t>; </a:t>
            </a:r>
            <a:endParaRPr lang="tr-TR" dirty="0"/>
          </a:p>
          <a:p>
            <a:pPr marL="354013" indent="0">
              <a:spcBef>
                <a:spcPts val="0"/>
              </a:spcBef>
              <a:buNone/>
            </a:pP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number of employed people </a:t>
            </a:r>
            <a:r>
              <a:rPr lang="en-US" dirty="0"/>
              <a:t>rises.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 Employment</a:t>
            </a:r>
            <a:r>
              <a:rPr lang="en-US" i="1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rgbClr val="0070C0"/>
                </a:solidFill>
              </a:rPr>
              <a:t>As output falls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</a:t>
            </a:r>
            <a:r>
              <a:rPr lang="en-US" dirty="0"/>
              <a:t>because of </a:t>
            </a:r>
            <a:r>
              <a:rPr lang="en-US" dirty="0">
                <a:solidFill>
                  <a:srgbClr val="0070C0"/>
                </a:solidFill>
              </a:rPr>
              <a:t>decreasing demand</a:t>
            </a:r>
            <a:r>
              <a:rPr lang="en-US" dirty="0"/>
              <a:t>,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firms need </a:t>
            </a:r>
            <a:r>
              <a:rPr lang="en-US" dirty="0">
                <a:solidFill>
                  <a:srgbClr val="0070C0"/>
                </a:solidFill>
              </a:rPr>
              <a:t>fewer labor inputs</a:t>
            </a:r>
            <a:r>
              <a:rPr lang="en-US" dirty="0"/>
              <a:t>,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so </a:t>
            </a:r>
            <a:r>
              <a:rPr lang="en-US" dirty="0">
                <a:solidFill>
                  <a:srgbClr val="0070C0"/>
                </a:solidFill>
              </a:rPr>
              <a:t>new workers are not hired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some of the current workers are laid off</a:t>
            </a:r>
            <a:r>
              <a:rPr lang="en-US" dirty="0"/>
              <a:t>; 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unemployment rises</a:t>
            </a:r>
            <a:r>
              <a:rPr lang="en-US" dirty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 Employment</a:t>
            </a:r>
            <a:r>
              <a:rPr lang="en-US" i="1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Therefore, </a:t>
            </a:r>
            <a:r>
              <a:rPr lang="tr-TR" dirty="0"/>
              <a:t> 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total employment depends</a:t>
            </a:r>
            <a:r>
              <a:rPr lang="en-US" dirty="0"/>
              <a:t>, firstly, on</a:t>
            </a:r>
            <a:endParaRPr lang="tr-TR" dirty="0"/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</a:rPr>
              <a:t>the investment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production decisions </a:t>
            </a:r>
            <a:r>
              <a:rPr lang="en-US" sz="3200" dirty="0"/>
              <a:t>of private firms. </a:t>
            </a:r>
            <a:endParaRPr lang="tr-TR" sz="3200" dirty="0"/>
          </a:p>
          <a:p>
            <a:pPr>
              <a:spcBef>
                <a:spcPts val="1200"/>
              </a:spcBef>
            </a:pPr>
            <a:r>
              <a:rPr lang="en-US" dirty="0"/>
              <a:t>In other words</a:t>
            </a:r>
            <a:r>
              <a:rPr lang="en-US" dirty="0">
                <a:solidFill>
                  <a:srgbClr val="0070C0"/>
                </a:solidFill>
              </a:rPr>
              <a:t>, </a:t>
            </a:r>
            <a:endParaRPr lang="tr-TR" dirty="0">
              <a:solidFill>
                <a:srgbClr val="0070C0"/>
              </a:solidFill>
            </a:endParaRPr>
          </a:p>
          <a:p>
            <a:pPr marL="354013" indent="0"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total employment depends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dirty="0"/>
              <a:t>on </a:t>
            </a:r>
            <a:r>
              <a:rPr lang="en-US" dirty="0">
                <a:solidFill>
                  <a:srgbClr val="0070C0"/>
                </a:solidFill>
              </a:rPr>
              <a:t>the demand </a:t>
            </a:r>
            <a:r>
              <a:rPr lang="en-US" dirty="0"/>
              <a:t>for</a:t>
            </a:r>
            <a:r>
              <a:rPr lang="en-US" dirty="0">
                <a:solidFill>
                  <a:srgbClr val="0070C0"/>
                </a:solidFill>
              </a:rPr>
              <a:t> labor </a:t>
            </a:r>
            <a:endParaRPr lang="tr-TR" dirty="0">
              <a:solidFill>
                <a:srgbClr val="0070C0"/>
              </a:solidFill>
            </a:endParaRPr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investing and producing firms</a:t>
            </a:r>
            <a:r>
              <a:rPr lang="en-US" dirty="0"/>
              <a:t>.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ECONOMIC POLICIES: </a:t>
            </a:r>
            <a:br>
              <a:rPr lang="tr-TR" b="1" dirty="0"/>
            </a:br>
            <a:r>
              <a:rPr lang="en-US" b="1" dirty="0"/>
              <a:t>OBJECTIVES AND INSTRUMENTS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8577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Economic policy implemented </a:t>
            </a:r>
            <a:r>
              <a:rPr lang="en-US" dirty="0"/>
              <a:t>by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government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</a:t>
            </a:r>
            <a:r>
              <a:rPr lang="en-US" dirty="0"/>
              <a:t>isa critical factor influencing </a:t>
            </a:r>
            <a:r>
              <a:rPr lang="tr-TR" dirty="0"/>
              <a:t>                                     </a:t>
            </a:r>
            <a:r>
              <a:rPr lang="en-US" dirty="0">
                <a:solidFill>
                  <a:srgbClr val="0070C0"/>
                </a:solidFill>
              </a:rPr>
              <a:t>economic success </a:t>
            </a:r>
            <a:r>
              <a:rPr lang="en-US" dirty="0"/>
              <a:t>or</a:t>
            </a:r>
            <a:r>
              <a:rPr lang="en-US" dirty="0">
                <a:solidFill>
                  <a:srgbClr val="0070C0"/>
                </a:solidFill>
              </a:rPr>
              <a:t> failures</a:t>
            </a:r>
            <a:r>
              <a:rPr lang="en-US" dirty="0"/>
              <a:t> of nations.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 Employment</a:t>
            </a:r>
            <a:r>
              <a:rPr lang="en-US" i="1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If there is not enough investment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production</a:t>
            </a:r>
            <a:r>
              <a:rPr lang="en-US" dirty="0"/>
              <a:t> to employ all willing workers, </a:t>
            </a:r>
            <a:endParaRPr lang="tr-TR" dirty="0"/>
          </a:p>
          <a:p>
            <a:pPr marL="0" indent="35401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then </a:t>
            </a:r>
            <a:r>
              <a:rPr lang="en-US" dirty="0">
                <a:solidFill>
                  <a:srgbClr val="0070C0"/>
                </a:solidFill>
              </a:rPr>
              <a:t>unemployment</a:t>
            </a:r>
            <a:r>
              <a:rPr lang="en-US" b="1" i="1" dirty="0"/>
              <a:t> </a:t>
            </a:r>
            <a:r>
              <a:rPr lang="en-US" dirty="0"/>
              <a:t>will exist. </a:t>
            </a:r>
            <a:endParaRPr lang="tr-TR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This can occur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</a:t>
            </a:r>
            <a:r>
              <a:rPr lang="en-US" dirty="0"/>
              <a:t>even if </a:t>
            </a:r>
            <a:r>
              <a:rPr lang="en-US" dirty="0">
                <a:solidFill>
                  <a:srgbClr val="0070C0"/>
                </a:solidFill>
              </a:rPr>
              <a:t>national income continues </a:t>
            </a:r>
            <a:r>
              <a:rPr lang="tr-TR" dirty="0">
                <a:solidFill>
                  <a:srgbClr val="0070C0"/>
                </a:solidFill>
              </a:rPr>
              <a:t>                                     </a:t>
            </a:r>
            <a:r>
              <a:rPr lang="en-US" dirty="0">
                <a:solidFill>
                  <a:srgbClr val="0070C0"/>
                </a:solidFill>
              </a:rPr>
              <a:t>to slowly expand.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 Employment</a:t>
            </a:r>
            <a:r>
              <a:rPr lang="en-US" i="1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Indeed,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national income must grow, </a:t>
            </a:r>
            <a:r>
              <a:rPr lang="en-US" dirty="0"/>
              <a:t>at least, </a:t>
            </a:r>
            <a:r>
              <a:rPr lang="tr-TR" dirty="0"/>
              <a:t>                         </a:t>
            </a:r>
            <a:r>
              <a:rPr lang="en-US" dirty="0">
                <a:solidFill>
                  <a:srgbClr val="0070C0"/>
                </a:solidFill>
              </a:rPr>
              <a:t>as fast as the sum of </a:t>
            </a:r>
            <a:endParaRPr lang="tr-TR" dirty="0">
              <a:solidFill>
                <a:srgbClr val="0070C0"/>
              </a:solidFill>
            </a:endParaRPr>
          </a:p>
          <a:p>
            <a:pPr marL="0" indent="354013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population growth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productivity growth, </a:t>
            </a:r>
            <a:endParaRPr lang="tr-TR" dirty="0">
              <a:solidFill>
                <a:srgbClr val="0070C0"/>
              </a:solidFill>
            </a:endParaRPr>
          </a:p>
          <a:p>
            <a:pPr marL="0" indent="35401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or else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unemployment rate will rise</a:t>
            </a:r>
            <a:r>
              <a:rPr lang="en-US" dirty="0"/>
              <a:t>.  </a:t>
            </a:r>
            <a:endParaRPr lang="tr-TR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Unemployment is a normal feature </a:t>
            </a:r>
            <a:r>
              <a:rPr lang="tr-TR" dirty="0">
                <a:solidFill>
                  <a:srgbClr val="0070C0"/>
                </a:solidFill>
              </a:rPr>
              <a:t>                                    </a:t>
            </a:r>
            <a:r>
              <a:rPr lang="en-US" dirty="0"/>
              <a:t>of</a:t>
            </a:r>
            <a:r>
              <a:rPr lang="en-US" dirty="0">
                <a:solidFill>
                  <a:srgbClr val="0070C0"/>
                </a:solidFill>
              </a:rPr>
              <a:t> the capitalist labor market. </a:t>
            </a:r>
            <a:endParaRPr lang="tr-TR" dirty="0">
              <a:solidFill>
                <a:srgbClr val="0070C0"/>
              </a:solidFill>
            </a:endParaRPr>
          </a:p>
          <a:p>
            <a:pPr marL="0" indent="354013">
              <a:spcBef>
                <a:spcPts val="0"/>
              </a:spcBef>
              <a:spcAft>
                <a:spcPts val="600"/>
              </a:spcAft>
              <a:buNone/>
            </a:pPr>
            <a:endParaRPr lang="tr-TR" dirty="0"/>
          </a:p>
          <a:p>
            <a:pPr marL="0" indent="354013">
              <a:spcBef>
                <a:spcPts val="0"/>
              </a:spcBef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2245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dirty="0"/>
              <a:t>Price Stability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8329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 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third </a:t>
            </a:r>
            <a:r>
              <a:rPr lang="en-US" dirty="0"/>
              <a:t>major economic </a:t>
            </a:r>
            <a:r>
              <a:rPr lang="en-US" dirty="0">
                <a:solidFill>
                  <a:srgbClr val="0070C0"/>
                </a:solidFill>
              </a:rPr>
              <a:t>objective</a:t>
            </a:r>
            <a:r>
              <a:rPr lang="en-US" dirty="0"/>
              <a:t> is </a:t>
            </a:r>
            <a:r>
              <a:rPr lang="tr-TR" dirty="0"/>
              <a:t>                             </a:t>
            </a:r>
            <a:r>
              <a:rPr lang="en-US" dirty="0">
                <a:solidFill>
                  <a:srgbClr val="0070C0"/>
                </a:solidFill>
              </a:rPr>
              <a:t>to ensure price stability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Price stability is </a:t>
            </a:r>
            <a:r>
              <a:rPr lang="tr-TR" dirty="0"/>
              <a:t>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low and stable inflation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</a:pPr>
            <a:r>
              <a:rPr lang="en-US" dirty="0"/>
              <a:t>Inflation means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rate of increase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the general price level </a:t>
            </a:r>
            <a:r>
              <a:rPr lang="en-US" dirty="0"/>
              <a:t>during a period.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Every marketed product has </a:t>
            </a:r>
            <a:r>
              <a:rPr lang="tr-TR" dirty="0"/>
              <a:t>                                   </a:t>
            </a:r>
            <a:r>
              <a:rPr lang="en-US" dirty="0">
                <a:solidFill>
                  <a:srgbClr val="0070C0"/>
                </a:solidFill>
              </a:rPr>
              <a:t>a money price </a:t>
            </a:r>
            <a:r>
              <a:rPr lang="en-US" dirty="0"/>
              <a:t>(or </a:t>
            </a:r>
            <a:r>
              <a:rPr lang="en-US" dirty="0">
                <a:solidFill>
                  <a:srgbClr val="0070C0"/>
                </a:solidFill>
              </a:rPr>
              <a:t>absolute price</a:t>
            </a:r>
            <a:r>
              <a:rPr lang="en-US" dirty="0"/>
              <a:t>), </a:t>
            </a:r>
            <a:r>
              <a:rPr lang="tr-TR" dirty="0"/>
              <a:t>                                                            </a:t>
            </a:r>
            <a:r>
              <a:rPr lang="en-US" dirty="0"/>
              <a:t>measured in units of money.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bon-Roman"/>
              </a:rPr>
              <a:t>The price of a commodity </a:t>
            </a: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bon-Roman"/>
              </a:rPr>
              <a:t>relative to the price of another is </a:t>
            </a:r>
            <a:r>
              <a:rPr lang="en-US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bon-Roman"/>
              </a:rPr>
              <a:t>the</a:t>
            </a: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bon-Roman"/>
              </a:rPr>
              <a:t> </a:t>
            </a:r>
            <a:r>
              <a:rPr lang="en-US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bon-Bold"/>
              </a:rPr>
              <a:t>relative price</a:t>
            </a: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bon-Roman"/>
              </a:rPr>
              <a:t>.</a:t>
            </a:r>
            <a:endParaRPr lang="tr-TR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Sabon-Roman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For example</a:t>
            </a:r>
            <a:r>
              <a:rPr lang="tr-TR" dirty="0"/>
              <a:t>,</a:t>
            </a:r>
            <a:r>
              <a:rPr lang="en-US" dirty="0"/>
              <a:t> if the price of </a:t>
            </a:r>
            <a:r>
              <a:rPr lang="en-US" dirty="0">
                <a:solidFill>
                  <a:srgbClr val="0070C0"/>
                </a:solidFill>
              </a:rPr>
              <a:t>a passenger car </a:t>
            </a:r>
            <a:r>
              <a:rPr lang="en-US" dirty="0"/>
              <a:t>is</a:t>
            </a:r>
            <a:endParaRPr lang="tr-TR" dirty="0"/>
          </a:p>
          <a:p>
            <a:pPr marL="360363" indent="-6350">
              <a:spcBef>
                <a:spcPts val="0"/>
              </a:spcBef>
              <a:buNone/>
            </a:pPr>
            <a:r>
              <a:rPr lang="tr-TR" dirty="0">
                <a:solidFill>
                  <a:srgbClr val="0070C0"/>
                </a:solidFill>
              </a:rPr>
              <a:t>20</a:t>
            </a:r>
            <a:r>
              <a:rPr lang="en-US" dirty="0">
                <a:solidFill>
                  <a:srgbClr val="0070C0"/>
                </a:solidFill>
              </a:rPr>
              <a:t>0,000 liras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en-US" dirty="0"/>
              <a:t>and the price of </a:t>
            </a:r>
            <a:r>
              <a:rPr lang="en-US" dirty="0">
                <a:solidFill>
                  <a:srgbClr val="0070C0"/>
                </a:solidFill>
              </a:rPr>
              <a:t>a personal computer </a:t>
            </a:r>
            <a:r>
              <a:rPr lang="en-US" dirty="0"/>
              <a:t>(PC) is </a:t>
            </a:r>
            <a:r>
              <a:rPr lang="tr-TR" dirty="0">
                <a:solidFill>
                  <a:srgbClr val="0070C0"/>
                </a:solidFill>
              </a:rPr>
              <a:t>8,</a:t>
            </a:r>
            <a:r>
              <a:rPr lang="en-US" dirty="0">
                <a:solidFill>
                  <a:srgbClr val="0070C0"/>
                </a:solidFill>
              </a:rPr>
              <a:t>000 liras</a:t>
            </a:r>
            <a:r>
              <a:rPr lang="en-US" dirty="0"/>
              <a:t>, </a:t>
            </a:r>
            <a:endParaRPr lang="tr-TR" dirty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/>
              <a:t>a car costs </a:t>
            </a:r>
            <a:r>
              <a:rPr lang="tr-TR" dirty="0">
                <a:solidFill>
                  <a:srgbClr val="0070C0"/>
                </a:solidFill>
              </a:rPr>
              <a:t>25</a:t>
            </a:r>
            <a:r>
              <a:rPr lang="en-US" dirty="0">
                <a:solidFill>
                  <a:srgbClr val="0070C0"/>
                </a:solidFill>
              </a:rPr>
              <a:t> times </a:t>
            </a:r>
            <a:r>
              <a:rPr lang="en-US" dirty="0"/>
              <a:t>as much as a PC.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overall level of absolute prices </a:t>
            </a:r>
            <a:r>
              <a:rPr lang="tr-TR" dirty="0">
                <a:solidFill>
                  <a:srgbClr val="0070C0"/>
                </a:solidFill>
              </a:rPr>
              <a:t>                         </a:t>
            </a:r>
            <a:r>
              <a:rPr lang="en-US" dirty="0"/>
              <a:t>prevailing in an economy is called </a:t>
            </a:r>
            <a:r>
              <a:rPr lang="tr-TR" dirty="0"/>
              <a:t>                                      </a:t>
            </a:r>
            <a:r>
              <a:rPr lang="en-US" dirty="0">
                <a:solidFill>
                  <a:srgbClr val="0070C0"/>
                </a:solidFill>
              </a:rPr>
              <a:t>the price level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 persistent increase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the absolute price level</a:t>
            </a:r>
            <a:r>
              <a:rPr lang="en-US" dirty="0"/>
              <a:t> is called </a:t>
            </a:r>
            <a:r>
              <a:rPr lang="tr-TR" dirty="0"/>
              <a:t>                                   </a:t>
            </a:r>
            <a:r>
              <a:rPr lang="en-US" dirty="0">
                <a:solidFill>
                  <a:srgbClr val="0070C0"/>
                </a:solidFill>
              </a:rPr>
              <a:t>inflation.</a:t>
            </a:r>
            <a:r>
              <a:rPr lang="en-US" dirty="0"/>
              <a:t>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Since the rates of increases in the prices </a:t>
            </a:r>
            <a:r>
              <a:rPr lang="tr-TR" dirty="0"/>
              <a:t>                       </a:t>
            </a:r>
            <a:r>
              <a:rPr lang="en-US" dirty="0"/>
              <a:t>of different goods are not equal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</a:t>
            </a:r>
            <a:r>
              <a:rPr lang="en-US" dirty="0">
                <a:solidFill>
                  <a:srgbClr val="0070C0"/>
                </a:solidFill>
              </a:rPr>
              <a:t>relative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prices will also change.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/>
              <a:t>Prices of some commodities increase </a:t>
            </a:r>
            <a:r>
              <a:rPr lang="tr-TR" dirty="0"/>
              <a:t>                      </a:t>
            </a:r>
            <a:r>
              <a:rPr lang="en-US" dirty="0">
                <a:solidFill>
                  <a:srgbClr val="0070C0"/>
                </a:solidFill>
              </a:rPr>
              <a:t>more slowly than average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dirty="0"/>
              <a:t>(thus becoming less expensive in relative terms), </a:t>
            </a:r>
            <a:endParaRPr lang="tr-TR" dirty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/>
              <a:t>while others increase </a:t>
            </a:r>
            <a:r>
              <a:rPr lang="tr-TR" dirty="0"/>
              <a:t>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more rapidly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</a:t>
            </a:r>
            <a:r>
              <a:rPr lang="en-US" dirty="0"/>
              <a:t>(becoming relatively more expensive).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Declines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in the general price level </a:t>
            </a:r>
            <a:r>
              <a:rPr lang="tr-TR" dirty="0">
                <a:solidFill>
                  <a:srgbClr val="0070C0"/>
                </a:solidFill>
              </a:rPr>
              <a:t>                                  </a:t>
            </a:r>
            <a:r>
              <a:rPr lang="en-US" dirty="0"/>
              <a:t>over time are called</a:t>
            </a:r>
            <a:r>
              <a:rPr lang="en-US" i="1" dirty="0"/>
              <a:t> </a:t>
            </a:r>
            <a:r>
              <a:rPr lang="en-US" dirty="0">
                <a:solidFill>
                  <a:srgbClr val="0070C0"/>
                </a:solidFill>
              </a:rPr>
              <a:t>deflation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Deflation usually occurs </a:t>
            </a:r>
            <a:r>
              <a:rPr lang="tr-TR" dirty="0"/>
              <a:t>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during severe economic recession or crisis</a:t>
            </a:r>
            <a:r>
              <a:rPr lang="en-US" dirty="0"/>
              <a:t>, when </a:t>
            </a:r>
            <a:r>
              <a:rPr lang="en-US" dirty="0">
                <a:solidFill>
                  <a:srgbClr val="0070C0"/>
                </a:solidFill>
              </a:rPr>
              <a:t>companies are desperate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dirty="0"/>
              <a:t>to sell products.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Low, steady and anticipated inflation </a:t>
            </a:r>
            <a:r>
              <a:rPr lang="tr-TR" dirty="0"/>
              <a:t>                              </a:t>
            </a:r>
            <a:r>
              <a:rPr lang="en-US" dirty="0"/>
              <a:t>may not be a problem.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 </a:t>
            </a:r>
            <a:r>
              <a:rPr lang="en-US" dirty="0">
                <a:solidFill>
                  <a:srgbClr val="0070C0"/>
                </a:solidFill>
              </a:rPr>
              <a:t>high inflation may be destructive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An unexpected burst of inflation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</a:t>
            </a:r>
            <a:r>
              <a:rPr lang="en-US" dirty="0"/>
              <a:t>or</a:t>
            </a:r>
            <a:r>
              <a:rPr lang="en-US" dirty="0">
                <a:solidFill>
                  <a:srgbClr val="0070C0"/>
                </a:solidFill>
              </a:rPr>
              <a:t> period of deflation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may bring big problems and costs.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ECONOMIC POLICIES: </a:t>
            </a:r>
            <a:br>
              <a:rPr lang="tr-TR" b="1" dirty="0"/>
            </a:br>
            <a:r>
              <a:rPr lang="en-US" b="1" dirty="0"/>
              <a:t>OBJECTIVES AND INSTRUMENTS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tr-TR" dirty="0"/>
              <a:t>T</a:t>
            </a:r>
            <a:r>
              <a:rPr lang="en-US" dirty="0"/>
              <a:t>he most important variables </a:t>
            </a:r>
            <a:r>
              <a:rPr lang="tr-TR" dirty="0"/>
              <a:t>                                             </a:t>
            </a:r>
            <a:r>
              <a:rPr lang="en-US" dirty="0"/>
              <a:t>in the explanation of the performance of national economies are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solidFill>
                  <a:srgbClr val="0070C0"/>
                </a:solidFill>
              </a:rPr>
              <a:t>national income (production), 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solidFill>
                  <a:srgbClr val="0070C0"/>
                </a:solidFill>
              </a:rPr>
              <a:t>employment, 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solidFill>
                  <a:srgbClr val="0070C0"/>
                </a:solidFill>
              </a:rPr>
              <a:t>İnflation (price stability),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foreign balance</a:t>
            </a:r>
            <a:r>
              <a:rPr lang="en-US" dirty="0">
                <a:solidFill>
                  <a:srgbClr val="0070C0"/>
                </a:solidFill>
              </a:rPr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Thus, they are </a:t>
            </a:r>
            <a:r>
              <a:rPr lang="tr-TR" dirty="0"/>
              <a:t>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central goals of economic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policies</a:t>
            </a:r>
            <a:r>
              <a:rPr lang="tr-TR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dirty="0"/>
              <a:t>An unexpected inflation or deflation: 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redistributes income and wealth,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affects efficiency and output negatively.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If every price and every flow of income experienced inflation </a:t>
            </a:r>
            <a:r>
              <a:rPr lang="en-US" dirty="0">
                <a:solidFill>
                  <a:srgbClr val="0070C0"/>
                </a:solidFill>
              </a:rPr>
              <a:t>at the same rate</a:t>
            </a:r>
            <a:r>
              <a:rPr lang="en-US" dirty="0"/>
              <a:t>,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it would have </a:t>
            </a:r>
            <a:r>
              <a:rPr lang="en-US" dirty="0">
                <a:solidFill>
                  <a:srgbClr val="0070C0"/>
                </a:solidFill>
              </a:rPr>
              <a:t>no real economic impact</a:t>
            </a:r>
            <a:r>
              <a:rPr lang="en-US" dirty="0"/>
              <a:t>, </a:t>
            </a:r>
            <a:r>
              <a:rPr lang="tr-TR" dirty="0"/>
              <a:t> </a:t>
            </a:r>
          </a:p>
          <a:p>
            <a:pPr indent="11113">
              <a:buNone/>
            </a:pPr>
            <a:r>
              <a:rPr lang="tr-TR" dirty="0"/>
              <a:t> </a:t>
            </a:r>
            <a:r>
              <a:rPr lang="en-US" dirty="0"/>
              <a:t>and there would be </a:t>
            </a:r>
            <a:r>
              <a:rPr lang="en-US" dirty="0">
                <a:solidFill>
                  <a:srgbClr val="0070C0"/>
                </a:solidFill>
              </a:rPr>
              <a:t>no winners or losers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real life, </a:t>
            </a:r>
            <a:r>
              <a:rPr lang="tr-TR" dirty="0"/>
              <a:t>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some prices rise faster </a:t>
            </a:r>
            <a:r>
              <a:rPr lang="en-US" dirty="0"/>
              <a:t>than</a:t>
            </a:r>
            <a:r>
              <a:rPr lang="en-US" dirty="0">
                <a:solidFill>
                  <a:srgbClr val="0070C0"/>
                </a:solidFill>
              </a:rPr>
              <a:t> others.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Some incomes keep up with inflation, </a:t>
            </a:r>
            <a:r>
              <a:rPr lang="tr-TR" dirty="0">
                <a:solidFill>
                  <a:srgbClr val="0070C0"/>
                </a:solidFill>
              </a:rPr>
              <a:t>                               </a:t>
            </a:r>
            <a:r>
              <a:rPr lang="en-US" dirty="0"/>
              <a:t>or</a:t>
            </a:r>
            <a:r>
              <a:rPr lang="en-US" dirty="0">
                <a:solidFill>
                  <a:srgbClr val="0070C0"/>
                </a:solidFill>
              </a:rPr>
              <a:t> even surpass it;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others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bon-Roman"/>
              </a:rPr>
              <a:t>stay</a:t>
            </a:r>
            <a:r>
              <a:rPr lang="en-US" dirty="0">
                <a:solidFill>
                  <a:srgbClr val="0070C0"/>
                </a:solidFill>
              </a:rPr>
              <a:t> behind.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Inflation and changes in the rate of inflation </a:t>
            </a:r>
            <a:r>
              <a:rPr lang="en-US" dirty="0">
                <a:solidFill>
                  <a:srgbClr val="0070C0"/>
                </a:solidFill>
              </a:rPr>
              <a:t>create uncertainty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</a:t>
            </a:r>
            <a:r>
              <a:rPr lang="en-US" dirty="0"/>
              <a:t>in the minds of </a:t>
            </a:r>
            <a:r>
              <a:rPr lang="tr-TR" dirty="0"/>
              <a:t>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companies, investors, and households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dirty="0"/>
              <a:t>This can be s</a:t>
            </a:r>
            <a:r>
              <a:rPr lang="en-US" dirty="0">
                <a:solidFill>
                  <a:srgbClr val="0070C0"/>
                </a:solidFill>
              </a:rPr>
              <a:t>tressful</a:t>
            </a:r>
            <a:r>
              <a:rPr lang="en-US" dirty="0"/>
              <a:t>, </a:t>
            </a:r>
            <a:endParaRPr lang="tr-TR" dirty="0"/>
          </a:p>
          <a:p>
            <a:pPr indent="1111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</a:t>
            </a:r>
            <a:r>
              <a:rPr lang="tr-TR" dirty="0"/>
              <a:t>,</a:t>
            </a:r>
            <a:r>
              <a:rPr lang="en-US" dirty="0"/>
              <a:t> in some cases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can impede investment.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People try to protect themselves </a:t>
            </a:r>
            <a:r>
              <a:rPr lang="en-US" dirty="0"/>
              <a:t>against inflation</a:t>
            </a:r>
            <a:r>
              <a:rPr lang="tr-TR" dirty="0"/>
              <a:t>                                                                   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/>
              <a:t>by</a:t>
            </a:r>
            <a:r>
              <a:rPr lang="en-US" dirty="0">
                <a:solidFill>
                  <a:srgbClr val="0070C0"/>
                </a:solidFill>
              </a:rPr>
              <a:t> indexing their incomes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the price level.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 </a:t>
            </a:r>
            <a:r>
              <a:rPr lang="en-US" dirty="0">
                <a:solidFill>
                  <a:srgbClr val="0070C0"/>
                </a:solidFill>
              </a:rPr>
              <a:t>some sectors lose from inflation</a:t>
            </a:r>
            <a:r>
              <a:rPr lang="tr-TR" dirty="0"/>
              <a:t>.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877272"/>
          </a:xfrm>
        </p:spPr>
        <p:txBody>
          <a:bodyPr>
            <a:normAutofit fontScale="92500"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arenR"/>
            </a:pPr>
            <a:r>
              <a:rPr lang="en-US" dirty="0">
                <a:solidFill>
                  <a:srgbClr val="0070C0"/>
                </a:solidFill>
              </a:rPr>
              <a:t>Individuals who live on incomes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that are fixed in money terms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dirty="0">
                <a:solidFill>
                  <a:srgbClr val="0070C0"/>
                </a:solidFill>
              </a:rPr>
              <a:t>lose purchasing power </a:t>
            </a:r>
            <a:r>
              <a:rPr lang="en-US" dirty="0"/>
              <a:t>when overall prices rise.</a:t>
            </a:r>
            <a:endParaRPr lang="tr-TR" dirty="0"/>
          </a:p>
          <a:p>
            <a:pPr marL="514350" indent="-514350">
              <a:spcBef>
                <a:spcPts val="1200"/>
              </a:spcBef>
              <a:buFont typeface="+mj-lt"/>
              <a:buAutoNum type="arabicParenR"/>
            </a:pPr>
            <a:r>
              <a:rPr lang="en-US" dirty="0">
                <a:solidFill>
                  <a:srgbClr val="0070C0"/>
                </a:solidFill>
              </a:rPr>
              <a:t>Workers</a:t>
            </a:r>
            <a:r>
              <a:rPr lang="en-US" dirty="0"/>
              <a:t> who are unable to win wage increases </a:t>
            </a:r>
            <a:r>
              <a:rPr lang="tr-TR" dirty="0"/>
              <a:t>   </a:t>
            </a:r>
            <a:r>
              <a:rPr lang="en-US" dirty="0"/>
              <a:t>to keep up with inflation also </a:t>
            </a:r>
            <a:r>
              <a:rPr lang="en-US" dirty="0">
                <a:solidFill>
                  <a:srgbClr val="0070C0"/>
                </a:solidFill>
              </a:rPr>
              <a:t>lose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real purchasing power.</a:t>
            </a:r>
            <a:endParaRPr lang="tr-TR" dirty="0">
              <a:solidFill>
                <a:srgbClr val="0070C0"/>
              </a:solidFill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en-US" dirty="0">
                <a:solidFill>
                  <a:srgbClr val="0070C0"/>
                </a:solidFill>
              </a:rPr>
              <a:t>Lenders who loan money at a fixed rate of interest </a:t>
            </a:r>
            <a:r>
              <a:rPr lang="en-US" dirty="0"/>
              <a:t>will see the real value of their loan and future interest payments are</a:t>
            </a:r>
            <a:r>
              <a:rPr lang="tr-TR" dirty="0"/>
              <a:t> </a:t>
            </a:r>
            <a:r>
              <a:rPr lang="en-US" dirty="0"/>
              <a:t>reduced by inflation. </a:t>
            </a:r>
            <a:endParaRPr lang="tr-TR" dirty="0"/>
          </a:p>
          <a:p>
            <a:pPr marL="514350" lvl="0" indent="-514350">
              <a:spcAft>
                <a:spcPts val="600"/>
              </a:spcAft>
              <a:buFont typeface="+mj-lt"/>
              <a:buAutoNum type="arabicParenR"/>
            </a:pPr>
            <a:r>
              <a:rPr lang="en-US" dirty="0">
                <a:solidFill>
                  <a:srgbClr val="0070C0"/>
                </a:solidFill>
              </a:rPr>
              <a:t>Owners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of financial wealth </a:t>
            </a:r>
            <a:r>
              <a:rPr lang="en-US" dirty="0"/>
              <a:t>lose some of </a:t>
            </a:r>
            <a:r>
              <a:rPr lang="tr-TR" dirty="0"/>
              <a:t>                            </a:t>
            </a:r>
            <a:r>
              <a:rPr lang="en-US" dirty="0"/>
              <a:t>their real wealth with every increase in prices.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629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Meanwhile</a:t>
            </a:r>
            <a:r>
              <a:rPr lang="tr-TR" dirty="0"/>
              <a:t>,</a:t>
            </a:r>
            <a:r>
              <a:rPr lang="en-US" dirty="0"/>
              <a:t> </a:t>
            </a:r>
            <a:endParaRPr lang="tr-TR" dirty="0"/>
          </a:p>
          <a:p>
            <a:pPr marL="0" indent="35401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some other sectors benefit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inflation.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Borrowers</a:t>
            </a:r>
            <a:r>
              <a:rPr lang="en-US" dirty="0"/>
              <a:t> are the biggest winners</a:t>
            </a:r>
            <a:r>
              <a:rPr lang="tr-TR" dirty="0"/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The real burden of their loan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dirty="0"/>
              <a:t>is eaten away by higher prices. 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Inflation</a:t>
            </a:r>
            <a:r>
              <a:rPr lang="en-US" b="1" i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distorts the use of money.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/>
              <a:t>In inflationist periods</a:t>
            </a:r>
            <a:r>
              <a:rPr lang="tr-TR" dirty="0"/>
              <a:t>,</a:t>
            </a:r>
          </a:p>
          <a:p>
            <a:pPr marL="0" indent="354013">
              <a:spcBef>
                <a:spcPts val="0"/>
              </a:spcBef>
              <a:buNone/>
            </a:pPr>
            <a:r>
              <a:rPr lang="en-US" dirty="0"/>
              <a:t>money in pocket </a:t>
            </a:r>
            <a:r>
              <a:rPr lang="en-US" dirty="0">
                <a:solidFill>
                  <a:srgbClr val="0070C0"/>
                </a:solidFill>
              </a:rPr>
              <a:t>loses its purchasing power</a:t>
            </a:r>
            <a:r>
              <a:rPr lang="tr-TR" dirty="0">
                <a:solidFill>
                  <a:srgbClr val="0070C0"/>
                </a:solidFill>
              </a:rPr>
              <a:t>;</a:t>
            </a:r>
            <a:r>
              <a:rPr lang="en-US" dirty="0"/>
              <a:t> </a:t>
            </a:r>
            <a:endParaRPr lang="tr-TR" dirty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/>
              <a:t>so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people hold less money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/>
              <a:t>They either </a:t>
            </a:r>
            <a:r>
              <a:rPr lang="en-US" dirty="0">
                <a:solidFill>
                  <a:srgbClr val="0070C0"/>
                </a:solidFill>
              </a:rPr>
              <a:t>increase their spending </a:t>
            </a:r>
            <a:r>
              <a:rPr lang="tr-TR" dirty="0">
                <a:solidFill>
                  <a:srgbClr val="0070C0"/>
                </a:solidFill>
              </a:rPr>
              <a:t>                            </a:t>
            </a:r>
            <a:r>
              <a:rPr lang="en-US" dirty="0">
                <a:solidFill>
                  <a:srgbClr val="0070C0"/>
                </a:solidFill>
              </a:rPr>
              <a:t>on consumption goods </a:t>
            </a:r>
            <a:endParaRPr lang="tr-TR" dirty="0">
              <a:solidFill>
                <a:srgbClr val="0070C0"/>
              </a:solidFill>
            </a:endParaRPr>
          </a:p>
          <a:p>
            <a:pPr marL="0" indent="35401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or</a:t>
            </a:r>
            <a:r>
              <a:rPr lang="en-US" dirty="0">
                <a:solidFill>
                  <a:srgbClr val="0070C0"/>
                </a:solidFill>
              </a:rPr>
              <a:t> transform money into other assets.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This may have </a:t>
            </a:r>
            <a:r>
              <a:rPr lang="en-US" dirty="0">
                <a:solidFill>
                  <a:srgbClr val="0070C0"/>
                </a:solidFill>
              </a:rPr>
              <a:t>a positive effect </a:t>
            </a:r>
            <a:r>
              <a:rPr lang="en-US" dirty="0"/>
              <a:t>on the total product and employment </a:t>
            </a:r>
            <a:r>
              <a:rPr lang="en-US" dirty="0">
                <a:solidFill>
                  <a:srgbClr val="0070C0"/>
                </a:solidFill>
              </a:rPr>
              <a:t>for some time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 </a:t>
            </a:r>
            <a:r>
              <a:rPr lang="en-US" dirty="0">
                <a:solidFill>
                  <a:srgbClr val="0070C0"/>
                </a:solidFill>
              </a:rPr>
              <a:t>this positive relationship </a:t>
            </a:r>
            <a:r>
              <a:rPr lang="tr-TR" dirty="0">
                <a:solidFill>
                  <a:srgbClr val="0070C0"/>
                </a:solidFill>
              </a:rPr>
              <a:t>                                     </a:t>
            </a:r>
            <a:r>
              <a:rPr lang="en-US" dirty="0"/>
              <a:t>between </a:t>
            </a:r>
            <a:r>
              <a:rPr lang="en-US" dirty="0">
                <a:solidFill>
                  <a:srgbClr val="0070C0"/>
                </a:solidFill>
              </a:rPr>
              <a:t>the price level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total output </a:t>
            </a:r>
            <a:r>
              <a:rPr lang="tr-TR" dirty="0">
                <a:solidFill>
                  <a:srgbClr val="0070C0"/>
                </a:solidFill>
              </a:rPr>
              <a:t>                         </a:t>
            </a:r>
            <a:r>
              <a:rPr lang="en-US" dirty="0">
                <a:solidFill>
                  <a:srgbClr val="0070C0"/>
                </a:solidFill>
              </a:rPr>
              <a:t>is unsustainable </a:t>
            </a:r>
            <a:r>
              <a:rPr lang="en-US" dirty="0"/>
              <a:t>in the long run.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Unpredictable inflation </a:t>
            </a:r>
            <a:r>
              <a:rPr lang="en-US" dirty="0"/>
              <a:t>or</a:t>
            </a:r>
            <a:r>
              <a:rPr lang="en-US" dirty="0">
                <a:solidFill>
                  <a:srgbClr val="0070C0"/>
                </a:solidFill>
              </a:rPr>
              <a:t> deflation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>
                <a:solidFill>
                  <a:srgbClr val="0070C0"/>
                </a:solidFill>
              </a:rPr>
              <a:t>diverts resources </a:t>
            </a:r>
            <a:endParaRPr lang="tr-TR" dirty="0">
              <a:solidFill>
                <a:srgbClr val="0070C0"/>
              </a:solidFill>
            </a:endParaRPr>
          </a:p>
          <a:p>
            <a:pPr marL="0" indent="35401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from</a:t>
            </a:r>
            <a:r>
              <a:rPr lang="en-US" dirty="0">
                <a:solidFill>
                  <a:srgbClr val="0070C0"/>
                </a:solidFill>
              </a:rPr>
              <a:t> productive activities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speculation.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It can become more profitable </a:t>
            </a:r>
            <a:r>
              <a:rPr lang="tr-TR" dirty="0">
                <a:solidFill>
                  <a:srgbClr val="0070C0"/>
                </a:solidFill>
              </a:rPr>
              <a:t>                             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forecast the inflation or deflation rate correctly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   </a:t>
            </a:r>
            <a:r>
              <a:rPr lang="en-US" dirty="0"/>
              <a:t>than</a:t>
            </a:r>
            <a:r>
              <a:rPr lang="tr-TR" dirty="0"/>
              <a:t> </a:t>
            </a:r>
            <a:r>
              <a:rPr lang="en-US" dirty="0">
                <a:solidFill>
                  <a:srgbClr val="0070C0"/>
                </a:solidFill>
              </a:rPr>
              <a:t>to invent a new product</a:t>
            </a:r>
            <a:r>
              <a:rPr lang="en-US" dirty="0"/>
              <a:t>. </a:t>
            </a:r>
            <a:endParaRPr lang="tr-TR" dirty="0"/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ECONOMIC POLICIES: </a:t>
            </a:r>
            <a:br>
              <a:rPr lang="tr-TR" b="1" dirty="0"/>
            </a:br>
            <a:r>
              <a:rPr lang="en-US" b="1" dirty="0"/>
              <a:t>OBJECTIVES AND INSTRUMENTS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5000636"/>
          </a:xfrm>
        </p:spPr>
        <p:txBody>
          <a:bodyPr>
            <a:normAutofit/>
          </a:bodyPr>
          <a:lstStyle/>
          <a:p>
            <a:r>
              <a:rPr lang="en-US" dirty="0"/>
              <a:t>The instruments </a:t>
            </a:r>
            <a:r>
              <a:rPr lang="tr-TR" dirty="0"/>
              <a:t>                                                                        </a:t>
            </a:r>
            <a:r>
              <a:rPr lang="en-US" dirty="0"/>
              <a:t>used for these goals are 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fiscal policy,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monetary policy,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incomes policy,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foreign economic policies.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People can make themselves better off, </a:t>
            </a:r>
            <a:endParaRPr lang="tr-TR" dirty="0"/>
          </a:p>
          <a:p>
            <a:pPr marL="354013" indent="0">
              <a:buNone/>
            </a:pPr>
            <a:r>
              <a:rPr lang="en-US" dirty="0"/>
              <a:t>not</a:t>
            </a:r>
            <a:r>
              <a:rPr lang="en-US" dirty="0">
                <a:solidFill>
                  <a:srgbClr val="0070C0"/>
                </a:solidFill>
              </a:rPr>
              <a:t> by specialization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the profession</a:t>
            </a:r>
            <a:r>
              <a:rPr lang="en-US" dirty="0"/>
              <a:t> </a:t>
            </a:r>
            <a:r>
              <a:rPr lang="tr-TR" dirty="0"/>
              <a:t>                            </a:t>
            </a:r>
            <a:r>
              <a:rPr lang="en-US" dirty="0"/>
              <a:t>for</a:t>
            </a:r>
            <a:r>
              <a:rPr lang="en-US" dirty="0">
                <a:solidFill>
                  <a:srgbClr val="0070C0"/>
                </a:solidFill>
              </a:rPr>
              <a:t> which they have been trained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but</a:t>
            </a:r>
            <a:r>
              <a:rPr lang="en-US" dirty="0">
                <a:solidFill>
                  <a:srgbClr val="0070C0"/>
                </a:solidFill>
              </a:rPr>
              <a:t> by speculating </a:t>
            </a:r>
            <a:r>
              <a:rPr lang="tr-TR" dirty="0"/>
              <a:t>in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financial markets.</a:t>
            </a:r>
            <a:r>
              <a:rPr lang="en-US" dirty="0"/>
              <a:t> </a:t>
            </a:r>
            <a:endParaRPr lang="tr-TR" dirty="0"/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	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40</a:t>
            </a:fld>
            <a:endParaRPr lang="tr-T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Price Stability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From a social perspective, </a:t>
            </a:r>
            <a:r>
              <a:rPr lang="tr-TR" dirty="0"/>
              <a:t>                                     </a:t>
            </a:r>
            <a:r>
              <a:rPr lang="en-US" dirty="0">
                <a:solidFill>
                  <a:srgbClr val="0070C0"/>
                </a:solidFill>
              </a:rPr>
              <a:t>the diversion of talent that results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unpredictable inflation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</a:t>
            </a:r>
            <a:r>
              <a:rPr lang="en-US" dirty="0"/>
              <a:t>is like </a:t>
            </a:r>
            <a:r>
              <a:rPr lang="en-US" dirty="0">
                <a:solidFill>
                  <a:srgbClr val="0070C0"/>
                </a:solidFill>
              </a:rPr>
              <a:t>wasting valuable resources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This </a:t>
            </a:r>
            <a:r>
              <a:rPr lang="en-US" dirty="0">
                <a:solidFill>
                  <a:srgbClr val="0070C0"/>
                </a:solidFill>
              </a:rPr>
              <a:t>waste of resources </a:t>
            </a:r>
            <a:r>
              <a:rPr lang="en-US" dirty="0"/>
              <a:t>is a cost of inflation. 	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41</a:t>
            </a:fld>
            <a:endParaRPr lang="tr-T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dirty="0"/>
              <a:t>Foreign Balance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3759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Foreign Balance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Countries make </a:t>
            </a:r>
            <a:r>
              <a:rPr lang="en-US" dirty="0">
                <a:solidFill>
                  <a:srgbClr val="0070C0"/>
                </a:solidFill>
              </a:rPr>
              <a:t>foreign trade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/>
              <a:t>They </a:t>
            </a:r>
            <a:r>
              <a:rPr lang="en-US" dirty="0">
                <a:solidFill>
                  <a:srgbClr val="0070C0"/>
                </a:solidFill>
              </a:rPr>
              <a:t>export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import goods and services.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One of the main purposes of macroeconomics is </a:t>
            </a:r>
            <a:r>
              <a:rPr lang="en-US" dirty="0">
                <a:solidFill>
                  <a:srgbClr val="0070C0"/>
                </a:solidFill>
              </a:rPr>
              <a:t>foreign trade balance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 any economy, </a:t>
            </a: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</a:t>
            </a:r>
            <a:r>
              <a:rPr lang="en-US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foreign trade balance may not be reached every year, </a:t>
            </a:r>
            <a:r>
              <a:rPr lang="tr-TR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</a:t>
            </a:r>
            <a:r>
              <a:rPr lang="en-U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foreign trade deficit </a:t>
            </a:r>
            <a:r>
              <a:rPr lang="en-U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 se </a:t>
            </a:r>
            <a:r>
              <a:rPr lang="en-US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may not be a bad thing. </a:t>
            </a:r>
            <a:endParaRPr lang="tr-TR" dirty="0">
              <a:solidFill>
                <a:srgbClr val="0070C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43</a:t>
            </a:fld>
            <a:endParaRPr lang="tr-T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Foreign Balance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However, there are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considerable issues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related to trade deficits: </a:t>
            </a:r>
            <a:r>
              <a:rPr lang="tr-T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be high relative to national income and foreign exchange earning capacity of the economy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should not be chronic. </a:t>
            </a:r>
            <a:endParaRPr lang="tr-TR" sz="3200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44</a:t>
            </a:fld>
            <a:endParaRPr lang="tr-TR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Foreign Balance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Since high-rate and chronic foreign trade deficits are mostly financed by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debt-creating foreign resources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external debts of the country increase in time. </a:t>
            </a:r>
            <a:endParaRPr lang="tr-TR" sz="3200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Growing external debts, in turn, result in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higher interest rates and thus rising interest burden of the economy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becoming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self-sustaining and unbearable burden. </a:t>
            </a:r>
            <a:endParaRPr lang="tr-TR" sz="3200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68739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>
                <a:latin typeface="+mj-lt"/>
              </a:rPr>
              <a:t>INSTRUMENTS OF</a:t>
            </a:r>
            <a:br>
              <a:rPr lang="tr-TR" sz="4400" b="1" dirty="0">
                <a:latin typeface="+mj-lt"/>
              </a:rPr>
            </a:br>
            <a:r>
              <a:rPr lang="en-US" sz="4400" b="1" dirty="0">
                <a:latin typeface="+mj-lt"/>
              </a:rPr>
              <a:t>ECONIMIC POLICIES</a:t>
            </a:r>
            <a:br>
              <a:rPr lang="tr-TR" sz="4400" dirty="0">
                <a:latin typeface="+mj-lt"/>
              </a:rPr>
            </a:br>
            <a:endParaRPr lang="tr-TR" sz="4400" dirty="0">
              <a:latin typeface="+mj-lt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46</a:t>
            </a:fld>
            <a:endParaRPr lang="tr-T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INSTRUMENTS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Instruments of economic policy are:</a:t>
            </a: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Fiscal policy</a:t>
            </a: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Monetary policy</a:t>
            </a: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Incomes policy</a:t>
            </a: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Foreign economic policies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47</a:t>
            </a:fld>
            <a:endParaRPr lang="tr-T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dirty="0"/>
              <a:t>Fiscal Policy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826043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r>
              <a:rPr lang="en-US" dirty="0"/>
              <a:t>Fiscal policy is related to 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total government expenditures, </a:t>
            </a:r>
          </a:p>
          <a:p>
            <a:pPr lvl="1"/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allocation of these expenditures across sectors</a:t>
            </a:r>
            <a:r>
              <a:rPr lang="en-US" sz="3200" dirty="0">
                <a:solidFill>
                  <a:srgbClr val="0070C0"/>
                </a:solidFill>
              </a:rPr>
              <a:t>,</a:t>
            </a:r>
          </a:p>
          <a:p>
            <a:pPr lvl="1"/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they are financed</a:t>
            </a:r>
            <a:r>
              <a:rPr lang="en-US" sz="3200" dirty="0"/>
              <a:t>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49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ECONOMIC POLICIES: </a:t>
            </a:r>
            <a:br>
              <a:rPr lang="tr-TR" b="1" dirty="0"/>
            </a:br>
            <a:r>
              <a:rPr lang="en-US" b="1" dirty="0"/>
              <a:t>OBJECTIVES AND INSTRUMENTS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5000636"/>
          </a:xfrm>
        </p:spPr>
        <p:txBody>
          <a:bodyPr>
            <a:normAutofit/>
          </a:bodyPr>
          <a:lstStyle/>
          <a:p>
            <a:r>
              <a:rPr lang="en-US" dirty="0"/>
              <a:t>In this lesson, </a:t>
            </a:r>
            <a:r>
              <a:rPr lang="tr-TR" dirty="0"/>
              <a:t>                                                                             </a:t>
            </a:r>
            <a:r>
              <a:rPr lang="en-US" dirty="0"/>
              <a:t>we will discuss each, </a:t>
            </a:r>
            <a:r>
              <a:rPr lang="tr-TR" dirty="0"/>
              <a:t>                                                                                   </a:t>
            </a:r>
            <a:r>
              <a:rPr lang="en-US" dirty="0"/>
              <a:t>and illustrate some </a:t>
            </a:r>
            <a:r>
              <a:rPr lang="en-US" dirty="0">
                <a:solidFill>
                  <a:srgbClr val="0070C0"/>
                </a:solidFill>
              </a:rPr>
              <a:t>key questions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that confront economics</a:t>
            </a:r>
            <a:r>
              <a:rPr lang="tr-TR" dirty="0"/>
              <a:t>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 ways of their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solutions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main sources of government revenues </a:t>
            </a:r>
            <a:r>
              <a:rPr lang="tr-TR" dirty="0"/>
              <a:t>  </a:t>
            </a:r>
            <a:r>
              <a:rPr lang="en-US" dirty="0"/>
              <a:t>are </a:t>
            </a:r>
            <a:r>
              <a:rPr lang="en-US" dirty="0">
                <a:solidFill>
                  <a:srgbClr val="0070C0"/>
                </a:solidFill>
              </a:rPr>
              <a:t>taxes.</a:t>
            </a:r>
            <a:r>
              <a:rPr lang="en-US" dirty="0"/>
              <a:t>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Taxing and spending </a:t>
            </a:r>
            <a:r>
              <a:rPr lang="en-US" dirty="0"/>
              <a:t>are also </a:t>
            </a:r>
            <a:r>
              <a:rPr lang="tr-TR" dirty="0"/>
              <a:t>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 way of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influencing economic activities</a:t>
            </a:r>
            <a:r>
              <a:rPr kumimoji="0" lang="tr-TR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government. 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</a:pP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solidFill>
                  <a:srgbClr val="0070C0"/>
                </a:solidFill>
              </a:rPr>
              <a:t>collects taxes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individuals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firms</a:t>
            </a:r>
            <a:r>
              <a:rPr lang="en-US" dirty="0"/>
              <a:t>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uses tax revenue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undertake many different functions.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50</a:t>
            </a:fld>
            <a:endParaRPr lang="tr-T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bon-Roman"/>
              </a:rPr>
              <a:t>The government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can affect </a:t>
            </a:r>
            <a:r>
              <a:rPr lang="tr-TR" dirty="0">
                <a:solidFill>
                  <a:srgbClr val="0070C0"/>
                </a:solidFill>
              </a:rPr>
              <a:t>                                   	</a:t>
            </a:r>
            <a:r>
              <a:rPr lang="en-US" dirty="0">
                <a:solidFill>
                  <a:srgbClr val="0070C0"/>
                </a:solidFill>
              </a:rPr>
              <a:t>aggregate consumption </a:t>
            </a:r>
            <a:r>
              <a:rPr lang="tr-TR" dirty="0">
                <a:solidFill>
                  <a:srgbClr val="0070C0"/>
                </a:solidFill>
              </a:rPr>
              <a:t>				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investment demand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</a:t>
            </a:r>
            <a:r>
              <a:rPr lang="en-US" dirty="0"/>
              <a:t>by changing </a:t>
            </a:r>
            <a:r>
              <a:rPr lang="en-US" dirty="0">
                <a:solidFill>
                  <a:srgbClr val="0070C0"/>
                </a:solidFill>
              </a:rPr>
              <a:t>tax burden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its expenditure.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51</a:t>
            </a:fld>
            <a:endParaRPr lang="tr-T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At any time, </a:t>
            </a:r>
            <a:r>
              <a:rPr lang="tr-TR" dirty="0"/>
              <a:t>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if the government wants to increase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>
                <a:solidFill>
                  <a:srgbClr val="0070C0"/>
                </a:solidFill>
              </a:rPr>
              <a:t>total demand</a:t>
            </a:r>
            <a:r>
              <a:rPr lang="en-US" dirty="0"/>
              <a:t>, </a:t>
            </a:r>
            <a:endParaRPr lang="tr-TR" dirty="0"/>
          </a:p>
          <a:p>
            <a:pPr marL="354013" indent="0"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it may increase its own expenditures </a:t>
            </a:r>
            <a:endParaRPr lang="tr-TR" dirty="0">
              <a:solidFill>
                <a:srgbClr val="0070C0"/>
              </a:solidFill>
            </a:endParaRPr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promote consumption and investment expenditures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</a:t>
            </a:r>
            <a:r>
              <a:rPr lang="en-US" dirty="0"/>
              <a:t>by lowering the tax rate.</a:t>
            </a:r>
            <a:r>
              <a:rPr lang="tr-TR" dirty="0"/>
              <a:t>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12952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If the government wants</a:t>
            </a:r>
            <a:r>
              <a:rPr lang="en-US" dirty="0"/>
              <a:t> to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reduce </a:t>
            </a:r>
            <a:r>
              <a:rPr lang="en-US" dirty="0">
                <a:solidFill>
                  <a:srgbClr val="0070C0"/>
                </a:solidFill>
              </a:rPr>
              <a:t>total demand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/>
              <a:t>it may lower </a:t>
            </a:r>
            <a:r>
              <a:rPr lang="en-US" dirty="0">
                <a:solidFill>
                  <a:srgbClr val="0070C0"/>
                </a:solidFill>
              </a:rPr>
              <a:t>its own expenditures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and implements policies contracting </a:t>
            </a:r>
            <a:r>
              <a:rPr lang="tr-TR" dirty="0"/>
              <a:t>                       	</a:t>
            </a:r>
            <a:r>
              <a:rPr lang="en-US" dirty="0">
                <a:solidFill>
                  <a:srgbClr val="0070C0"/>
                </a:solidFill>
              </a:rPr>
              <a:t>private consumption </a:t>
            </a:r>
            <a:r>
              <a:rPr lang="tr-TR" dirty="0">
                <a:solidFill>
                  <a:srgbClr val="0070C0"/>
                </a:solidFill>
              </a:rPr>
              <a:t>                                 	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investment expenditures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53</a:t>
            </a:fld>
            <a:endParaRPr lang="tr-T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Changes in tax rates </a:t>
            </a:r>
            <a:r>
              <a:rPr lang="en-US" dirty="0"/>
              <a:t>affect </a:t>
            </a:r>
            <a:r>
              <a:rPr lang="tr-TR" dirty="0"/>
              <a:t>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profitability</a:t>
            </a:r>
            <a:r>
              <a:rPr lang="en-US" dirty="0"/>
              <a:t> of private investment, </a:t>
            </a:r>
            <a:endParaRPr lang="tr-TR" dirty="0"/>
          </a:p>
          <a:p>
            <a:pPr marL="0" indent="35401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 hence </a:t>
            </a:r>
            <a:r>
              <a:rPr lang="en-US" dirty="0">
                <a:solidFill>
                  <a:srgbClr val="0070C0"/>
                </a:solidFill>
              </a:rPr>
              <a:t>production.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If taxes are too high </a:t>
            </a:r>
            <a:r>
              <a:rPr lang="en-US" dirty="0"/>
              <a:t>on businesses, </a:t>
            </a:r>
            <a:endParaRPr lang="tr-TR" dirty="0"/>
          </a:p>
          <a:p>
            <a:pPr marL="354013" indent="0">
              <a:spcBef>
                <a:spcPts val="0"/>
              </a:spcBef>
              <a:buNone/>
            </a:pPr>
            <a:r>
              <a:rPr lang="en-US" dirty="0"/>
              <a:t>their </a:t>
            </a:r>
            <a:r>
              <a:rPr lang="en-US" dirty="0">
                <a:solidFill>
                  <a:srgbClr val="0070C0"/>
                </a:solidFill>
              </a:rPr>
              <a:t>investment spending is likely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weaken</a:t>
            </a:r>
            <a:r>
              <a:rPr lang="en-US" dirty="0"/>
              <a:t>,</a:t>
            </a:r>
            <a:endParaRPr lang="tr-TR" dirty="0"/>
          </a:p>
          <a:p>
            <a:pPr marL="354013" indent="0">
              <a:spcBef>
                <a:spcPts val="0"/>
              </a:spcBef>
              <a:buNone/>
            </a:pPr>
            <a:r>
              <a:rPr lang="en-US" dirty="0"/>
              <a:t>and this would </a:t>
            </a:r>
            <a:r>
              <a:rPr lang="en-US" dirty="0">
                <a:solidFill>
                  <a:srgbClr val="0070C0"/>
                </a:solidFill>
              </a:rPr>
              <a:t>influence production negatively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54</a:t>
            </a:fld>
            <a:endParaRPr lang="tr-TR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 part of tax income may be used</a:t>
            </a:r>
            <a:r>
              <a:rPr lang="tr-TR" dirty="0"/>
              <a:t>                                      </a:t>
            </a:r>
            <a:r>
              <a:rPr lang="en-US" dirty="0"/>
              <a:t> for </a:t>
            </a:r>
            <a:r>
              <a:rPr lang="en-US" dirty="0">
                <a:solidFill>
                  <a:srgbClr val="0070C0"/>
                </a:solidFill>
              </a:rPr>
              <a:t>transfer payments</a:t>
            </a:r>
            <a:r>
              <a:rPr lang="en-US" dirty="0"/>
              <a:t> </a:t>
            </a:r>
            <a:r>
              <a:rPr lang="tr-TR" dirty="0"/>
              <a:t>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low-income households and individuals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Distribution of income will be changed</a:t>
            </a:r>
            <a:r>
              <a:rPr lang="en-US" dirty="0"/>
              <a:t> </a:t>
            </a:r>
            <a:r>
              <a:rPr lang="tr-TR" dirty="0"/>
              <a:t>                            </a:t>
            </a:r>
            <a:r>
              <a:rPr lang="en-US" dirty="0"/>
              <a:t>by </a:t>
            </a:r>
            <a:r>
              <a:rPr lang="tr-TR" dirty="0"/>
              <a:t>                                                                                            	</a:t>
            </a:r>
            <a:r>
              <a:rPr lang="en-US" dirty="0">
                <a:solidFill>
                  <a:srgbClr val="0070C0"/>
                </a:solidFill>
              </a:rPr>
              <a:t>taxing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	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transfer payments.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55</a:t>
            </a:fld>
            <a:endParaRPr lang="tr-T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budget policy </a:t>
            </a:r>
            <a:r>
              <a:rPr lang="en-US" dirty="0"/>
              <a:t>also has important consequences on the economy.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 government deficit </a:t>
            </a:r>
            <a:r>
              <a:rPr lang="en-US" dirty="0"/>
              <a:t>occurs </a:t>
            </a:r>
            <a:r>
              <a:rPr lang="tr-TR" dirty="0"/>
              <a:t>                                                  </a:t>
            </a:r>
            <a:r>
              <a:rPr lang="en-US" dirty="0"/>
              <a:t>when </a:t>
            </a:r>
            <a:r>
              <a:rPr lang="en-US" dirty="0">
                <a:solidFill>
                  <a:srgbClr val="0070C0"/>
                </a:solidFill>
              </a:rPr>
              <a:t>incoming tax revenues are insufficient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pay for outgoing expenses.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a surplus occurs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</a:t>
            </a:r>
            <a:r>
              <a:rPr lang="en-US" dirty="0"/>
              <a:t> when </a:t>
            </a:r>
            <a:r>
              <a:rPr lang="en-US" dirty="0">
                <a:solidFill>
                  <a:srgbClr val="0070C0"/>
                </a:solidFill>
              </a:rPr>
              <a:t>tax revenues are larger </a:t>
            </a:r>
            <a:r>
              <a:rPr lang="en-US" dirty="0"/>
              <a:t>than </a:t>
            </a:r>
            <a:r>
              <a:rPr lang="en-US" dirty="0">
                <a:solidFill>
                  <a:srgbClr val="0070C0"/>
                </a:solidFill>
              </a:rPr>
              <a:t>expenses.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56</a:t>
            </a:fld>
            <a:endParaRPr lang="tr-TR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short-term, low-rate deficit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</a:t>
            </a:r>
            <a:r>
              <a:rPr lang="en-US" dirty="0"/>
              <a:t>is no cause for concern.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On the other hand, </a:t>
            </a:r>
            <a:r>
              <a:rPr lang="tr-TR" dirty="0"/>
              <a:t>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large and chronic deficits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dirty="0"/>
              <a:t>that persist year after year </a:t>
            </a:r>
            <a:r>
              <a:rPr lang="tr-TR" dirty="0"/>
              <a:t>                                                   </a:t>
            </a:r>
            <a:r>
              <a:rPr lang="en-US" dirty="0"/>
              <a:t>are a cause for concern.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57</a:t>
            </a:fld>
            <a:endParaRPr lang="tr-TR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 deficit </a:t>
            </a:r>
            <a:r>
              <a:rPr lang="en-US" dirty="0"/>
              <a:t>in any given year </a:t>
            </a:r>
            <a:r>
              <a:rPr lang="en-US" dirty="0">
                <a:solidFill>
                  <a:srgbClr val="0070C0"/>
                </a:solidFill>
              </a:rPr>
              <a:t>must be financed </a:t>
            </a:r>
            <a:r>
              <a:rPr lang="tr-TR" dirty="0">
                <a:solidFill>
                  <a:srgbClr val="0070C0"/>
                </a:solidFill>
              </a:rPr>
              <a:t>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government borrowing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Therefore, </a:t>
            </a:r>
            <a:r>
              <a:rPr lang="tr-TR" dirty="0"/>
              <a:t>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deficits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increase government’s outstanding debt.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676772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Large consecutive deficits produce </a:t>
            </a:r>
            <a:r>
              <a:rPr lang="tr-TR" dirty="0"/>
              <a:t>                                         </a:t>
            </a:r>
            <a:r>
              <a:rPr lang="en-US" dirty="0"/>
              <a:t>an </a:t>
            </a:r>
            <a:r>
              <a:rPr lang="en-US" dirty="0">
                <a:solidFill>
                  <a:srgbClr val="0070C0"/>
                </a:solidFill>
              </a:rPr>
              <a:t>ongoing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rapid accumulation of public debt</a:t>
            </a:r>
            <a:r>
              <a:rPr lang="en-US" dirty="0"/>
              <a:t>,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which can have </a:t>
            </a:r>
            <a:r>
              <a:rPr lang="tr-TR" dirty="0"/>
              <a:t>                                                          	</a:t>
            </a:r>
            <a:r>
              <a:rPr lang="en-US" dirty="0">
                <a:solidFill>
                  <a:srgbClr val="0070C0"/>
                </a:solidFill>
              </a:rPr>
              <a:t>negative economic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	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financial consequences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</a:pPr>
            <a:r>
              <a:rPr lang="en-US" dirty="0"/>
              <a:t>A rapidly growing and large public debt </a:t>
            </a:r>
            <a:r>
              <a:rPr lang="tr-TR" dirty="0"/>
              <a:t>                      </a:t>
            </a:r>
            <a:r>
              <a:rPr lang="en-US" dirty="0"/>
              <a:t>would create </a:t>
            </a:r>
            <a:r>
              <a:rPr lang="en-US" dirty="0">
                <a:solidFill>
                  <a:srgbClr val="0070C0"/>
                </a:solidFill>
              </a:rPr>
              <a:t>a pressure on both </a:t>
            </a:r>
            <a:endParaRPr lang="tr-TR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interest rates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 exchange rate.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59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FCDDF1CD-9C47-4921-9BF0-B1FBCCCFA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446837"/>
          </a:xfrm>
        </p:spPr>
        <p:txBody>
          <a:bodyPr>
            <a:normAutofit/>
          </a:bodyPr>
          <a:lstStyle/>
          <a:p>
            <a:r>
              <a:rPr lang="en-US" b="1" dirty="0"/>
              <a:t>OBJECTIVES </a:t>
            </a:r>
            <a:r>
              <a:rPr lang="tr-TR" b="1" dirty="0"/>
              <a:t>OF </a:t>
            </a:r>
            <a:br>
              <a:rPr lang="tr-TR" b="1" dirty="0"/>
            </a:br>
            <a:r>
              <a:rPr lang="en-US" b="1" dirty="0"/>
              <a:t>ECONOMIC POLICIES </a:t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57558AF-A979-4891-AF58-F8349CECC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167176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As the public debt grows,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interest payments </a:t>
            </a:r>
            <a:r>
              <a:rPr lang="en-US" dirty="0"/>
              <a:t>eat up a larger proportion of total government revenues.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60</a:t>
            </a:fld>
            <a:endParaRPr lang="tr-TR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Fiscal Policy </a:t>
            </a:r>
            <a:r>
              <a:rPr lang="en-US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This would produce </a:t>
            </a:r>
            <a:r>
              <a:rPr lang="tr-TR" dirty="0"/>
              <a:t>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financial and economic instability;</a:t>
            </a:r>
            <a:r>
              <a:rPr lang="en-US" dirty="0"/>
              <a:t> </a:t>
            </a:r>
            <a:endParaRPr lang="tr-TR" dirty="0"/>
          </a:p>
          <a:p>
            <a:pPr marL="354013" indent="0">
              <a:spcBef>
                <a:spcPts val="0"/>
              </a:spcBef>
              <a:buNone/>
            </a:pPr>
            <a:r>
              <a:rPr lang="en-US" dirty="0"/>
              <a:t>including </a:t>
            </a:r>
            <a:r>
              <a:rPr lang="en-US" dirty="0">
                <a:solidFill>
                  <a:srgbClr val="0070C0"/>
                </a:solidFill>
              </a:rPr>
              <a:t>higher interest rates, exchange rate instability, </a:t>
            </a:r>
            <a:endParaRPr lang="tr-TR" dirty="0">
              <a:solidFill>
                <a:srgbClr val="0070C0"/>
              </a:solidFill>
            </a:endParaRPr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 even </a:t>
            </a:r>
            <a:r>
              <a:rPr lang="en-US" dirty="0">
                <a:solidFill>
                  <a:srgbClr val="0070C0"/>
                </a:solidFill>
              </a:rPr>
              <a:t>an outflow of financial capital </a:t>
            </a:r>
            <a:r>
              <a:rPr lang="tr-TR" dirty="0">
                <a:solidFill>
                  <a:srgbClr val="0070C0"/>
                </a:solidFill>
              </a:rPr>
              <a:t>                    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the country.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So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government debt is acceptable </a:t>
            </a:r>
            <a:r>
              <a:rPr lang="tr-TR" dirty="0">
                <a:solidFill>
                  <a:srgbClr val="0070C0"/>
                </a:solidFill>
              </a:rPr>
              <a:t>                              </a:t>
            </a:r>
            <a:r>
              <a:rPr lang="en-US" dirty="0"/>
              <a:t>within </a:t>
            </a:r>
            <a:r>
              <a:rPr lang="en-US" dirty="0">
                <a:solidFill>
                  <a:srgbClr val="0070C0"/>
                </a:solidFill>
              </a:rPr>
              <a:t>limits.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48264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Monetary Policy</a:t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59524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Monetary Policy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Monetary policy is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way </a:t>
            </a:r>
            <a:r>
              <a:rPr lang="en-US" dirty="0"/>
              <a:t>of </a:t>
            </a:r>
            <a:r>
              <a:rPr lang="en-US" dirty="0">
                <a:solidFill>
                  <a:srgbClr val="0070C0"/>
                </a:solidFill>
              </a:rPr>
              <a:t>influencing economy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</a:t>
            </a:r>
            <a:r>
              <a:rPr lang="en-US" dirty="0"/>
              <a:t>by changing 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the quantity of money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interest rate.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63</a:t>
            </a:fld>
            <a:endParaRPr lang="tr-TR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Monetary Policy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state institution responsible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setting and implementing monetary policy </a:t>
            </a:r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the Central Bank (CB).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Interest rate is determined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money market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</a:t>
            </a:r>
            <a:r>
              <a:rPr lang="en-US" dirty="0"/>
              <a:t>by</a:t>
            </a:r>
            <a:r>
              <a:rPr lang="tr-TR" dirty="0"/>
              <a:t>                                                                                    	</a:t>
            </a:r>
            <a:r>
              <a:rPr lang="en-US" dirty="0">
                <a:solidFill>
                  <a:srgbClr val="0070C0"/>
                </a:solidFill>
              </a:rPr>
              <a:t>the supply of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	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demand for money</a:t>
            </a:r>
            <a:r>
              <a:rPr lang="en-US" dirty="0"/>
              <a:t>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64</a:t>
            </a:fld>
            <a:endParaRPr lang="tr-TR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Monetary Policy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If the CB increases the quantity of money </a:t>
            </a:r>
            <a:r>
              <a:rPr lang="tr-TR" dirty="0">
                <a:solidFill>
                  <a:srgbClr val="0070C0"/>
                </a:solidFill>
              </a:rPr>
              <a:t>                     </a:t>
            </a:r>
            <a:r>
              <a:rPr lang="en-US" dirty="0"/>
              <a:t>in the economy </a:t>
            </a:r>
            <a:r>
              <a:rPr lang="tr-TR" dirty="0"/>
              <a:t>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this would lower the rate of interest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If it reduces money supply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interest rate would rise.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65</a:t>
            </a:fld>
            <a:endParaRPr lang="tr-TR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Monetary Policy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There is</a:t>
            </a:r>
            <a:r>
              <a:rPr lang="tr-TR" dirty="0"/>
              <a:t>,</a:t>
            </a:r>
            <a:r>
              <a:rPr lang="en-US" dirty="0"/>
              <a:t> generally, </a:t>
            </a:r>
            <a:r>
              <a:rPr lang="en-US" dirty="0">
                <a:solidFill>
                  <a:srgbClr val="0070C0"/>
                </a:solidFill>
              </a:rPr>
              <a:t>a negative relationship </a:t>
            </a:r>
            <a:r>
              <a:rPr lang="en-US" dirty="0"/>
              <a:t>between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	</a:t>
            </a:r>
            <a:r>
              <a:rPr lang="en-US" dirty="0">
                <a:solidFill>
                  <a:srgbClr val="0070C0"/>
                </a:solidFill>
              </a:rPr>
              <a:t>the interest rate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	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consumption and investment </a:t>
            </a: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expenditures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70840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i="1" dirty="0"/>
            </a:br>
            <a:r>
              <a:rPr lang="en-US" b="1" dirty="0"/>
              <a:t>Monetary Policy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So, </a:t>
            </a:r>
            <a:r>
              <a:rPr lang="tr-TR" dirty="0"/>
              <a:t>     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 fall in the quantity of money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>
                <a:solidFill>
                  <a:srgbClr val="0070C0"/>
                </a:solidFill>
              </a:rPr>
              <a:t>would raise the rate of interest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lower aggregate demand. </a:t>
            </a:r>
          </a:p>
          <a:p>
            <a:pPr>
              <a:spcBef>
                <a:spcPts val="1200"/>
              </a:spcBef>
            </a:pPr>
            <a:r>
              <a:rPr lang="en-US" dirty="0"/>
              <a:t>And </a:t>
            </a:r>
            <a:r>
              <a:rPr lang="tr-TR" dirty="0"/>
              <a:t>  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an increase in the quantity of money </a:t>
            </a:r>
            <a:r>
              <a:rPr lang="tr-TR" dirty="0">
                <a:solidFill>
                  <a:srgbClr val="0070C0"/>
                </a:solidFill>
              </a:rPr>
              <a:t>                          </a:t>
            </a:r>
            <a:r>
              <a:rPr lang="en-US" dirty="0"/>
              <a:t>would have just the opposite effects: </a:t>
            </a:r>
            <a:endParaRPr lang="tr-TR" dirty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/>
              <a:t>	</a:t>
            </a:r>
            <a:r>
              <a:rPr lang="en-US" dirty="0">
                <a:solidFill>
                  <a:srgbClr val="0070C0"/>
                </a:solidFill>
              </a:rPr>
              <a:t>interest rate would fall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aggregate demand would rise.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67</a:t>
            </a:fld>
            <a:endParaRPr lang="tr-TR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dirty="0"/>
              <a:t>Incomes Policies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90019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Incomes Policies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Income</a:t>
            </a:r>
            <a:r>
              <a:rPr lang="tr-TR" dirty="0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 policies are related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changing wages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salaries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</a:t>
            </a:r>
            <a:r>
              <a:rPr lang="en-US" dirty="0"/>
              <a:t>by</a:t>
            </a:r>
            <a:r>
              <a:rPr lang="en-US" dirty="0">
                <a:solidFill>
                  <a:srgbClr val="0070C0"/>
                </a:solidFill>
              </a:rPr>
              <a:t> the government.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endParaRPr lang="tr-TR" b="1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The main concern may be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</a:t>
            </a:r>
            <a:r>
              <a:rPr lang="en-US" dirty="0"/>
              <a:t>either to </a:t>
            </a:r>
            <a:r>
              <a:rPr lang="en-US" dirty="0">
                <a:solidFill>
                  <a:srgbClr val="0070C0"/>
                </a:solidFill>
              </a:rPr>
              <a:t>control inflation and stabilize prices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/>
              <a:t>or to </a:t>
            </a:r>
            <a:r>
              <a:rPr lang="en-US" dirty="0">
                <a:solidFill>
                  <a:srgbClr val="0070C0"/>
                </a:solidFill>
              </a:rPr>
              <a:t>change the distribution of income </a:t>
            </a:r>
            <a:r>
              <a:rPr lang="en-US" dirty="0"/>
              <a:t>between </a:t>
            </a:r>
            <a:r>
              <a:rPr lang="en-US" dirty="0">
                <a:solidFill>
                  <a:srgbClr val="0070C0"/>
                </a:solidFill>
              </a:rPr>
              <a:t>labor incomes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capital incomes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69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OBJECTIVES </a:t>
            </a:r>
            <a:r>
              <a:rPr lang="tr-TR" b="1" dirty="0"/>
              <a:t>OF </a:t>
            </a:r>
            <a:br>
              <a:rPr lang="tr-TR" b="1" dirty="0"/>
            </a:br>
            <a:r>
              <a:rPr lang="en-US" b="1" dirty="0"/>
              <a:t>ECONOMIC 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5143512"/>
          </a:xfrm>
        </p:spPr>
        <p:txBody>
          <a:bodyPr>
            <a:normAutofit/>
          </a:bodyPr>
          <a:lstStyle/>
          <a:p>
            <a:r>
              <a:rPr lang="en-US" dirty="0"/>
              <a:t>Four areas are central to </a:t>
            </a:r>
            <a:r>
              <a:rPr lang="tr-TR" dirty="0"/>
              <a:t>a </a:t>
            </a:r>
            <a:r>
              <a:rPr lang="en-US" dirty="0"/>
              <a:t>good economic performance</a:t>
            </a:r>
            <a:r>
              <a:rPr lang="tr-TR" dirty="0"/>
              <a:t>:</a:t>
            </a:r>
            <a:r>
              <a:rPr lang="en-US" dirty="0"/>
              <a:t> 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output,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employment,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prices,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the foreign economic relations. 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dirty="0"/>
              <a:t>Foreign Economic Policies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06669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Foreign Economic Policies</a:t>
            </a:r>
            <a:br>
              <a:rPr lang="en-US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Foreign economic</a:t>
            </a:r>
            <a:r>
              <a:rPr lang="tr-TR" dirty="0"/>
              <a:t> </a:t>
            </a:r>
            <a:r>
              <a:rPr lang="en-US" dirty="0"/>
              <a:t>policies include </a:t>
            </a:r>
            <a:r>
              <a:rPr lang="tr-TR" dirty="0"/>
              <a:t>                          	</a:t>
            </a:r>
            <a:r>
              <a:rPr lang="en-US" dirty="0">
                <a:solidFill>
                  <a:srgbClr val="0070C0"/>
                </a:solidFill>
              </a:rPr>
              <a:t>foreign trade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	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exchange rate policies. </a:t>
            </a:r>
          </a:p>
          <a:p>
            <a:pPr>
              <a:spcBef>
                <a:spcPts val="1200"/>
              </a:spcBef>
            </a:pPr>
            <a:r>
              <a:rPr lang="en-US" dirty="0"/>
              <a:t>The main purpose of foreign economic policies is </a:t>
            </a:r>
            <a:endParaRPr lang="tr-TR" dirty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	</a:t>
            </a:r>
            <a:r>
              <a:rPr lang="en-US" dirty="0">
                <a:solidFill>
                  <a:srgbClr val="0070C0"/>
                </a:solidFill>
              </a:rPr>
              <a:t>foreign </a:t>
            </a:r>
            <a:r>
              <a:rPr lang="en-US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r>
              <a:rPr lang="tr-TR" sz="3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balance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	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exchange rate stability.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71</a:t>
            </a:fld>
            <a:endParaRPr lang="tr-TR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Foreign Economic Policies</a:t>
            </a:r>
            <a:br>
              <a:rPr lang="en-US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discuss foreign trade in more detail in Chapter 10, which about the Turkish economy.</a:t>
            </a:r>
            <a:endParaRPr lang="tr-TR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is </a:t>
            </a: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interaction 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between </a:t>
            </a:r>
            <a:r>
              <a:rPr lang="tr-TR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exchange rate </a:t>
            </a:r>
            <a:r>
              <a:rPr lang="tr-TR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foreign trade balance.  </a:t>
            </a:r>
            <a:endParaRPr lang="tr-TR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671731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en-US" b="1" dirty="0"/>
              <a:t>Foreign Economic Policies</a:t>
            </a:r>
            <a:br>
              <a:rPr lang="en-US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Exchange rate is </a:t>
            </a: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price of a national currency 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terms of </a:t>
            </a: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national currency. </a:t>
            </a:r>
            <a:endParaRPr lang="tr-TR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significant factor determining the price of imported and exported goods. </a:t>
            </a:r>
            <a:endParaRPr lang="tr-TR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Therefore, </a:t>
            </a:r>
            <a:r>
              <a:rPr lang="tr-TR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</a:t>
            </a: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exchange rate has a critical role 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reaching both </a:t>
            </a: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foreign trade balance 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 stability.</a:t>
            </a:r>
            <a:endParaRPr lang="tr-TR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2694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en-US" b="1" dirty="0"/>
              <a:t>Output </a:t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605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r>
              <a:rPr lang="en-US" sz="4900" b="1" dirty="0">
                <a:latin typeface="+mj-lt"/>
              </a:rPr>
              <a:t> Output </a:t>
            </a:r>
            <a:br>
              <a:rPr lang="tr-TR" sz="4900" dirty="0">
                <a:latin typeface="+mj-lt"/>
              </a:rPr>
            </a:br>
            <a:br>
              <a:rPr lang="tr-TR" sz="4900" dirty="0">
                <a:latin typeface="+mj-lt"/>
              </a:rPr>
            </a:br>
            <a:endParaRPr lang="tr-TR" sz="49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As we have seen in Chapter 8, </a:t>
            </a:r>
            <a:r>
              <a:rPr lang="tr-TR" dirty="0"/>
              <a:t>                             </a:t>
            </a:r>
            <a:r>
              <a:rPr lang="en-US" dirty="0">
                <a:solidFill>
                  <a:srgbClr val="0070C0"/>
                </a:solidFill>
              </a:rPr>
              <a:t>national income is the measure of output.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The ultimate measure of economic success </a:t>
            </a:r>
            <a:r>
              <a:rPr lang="tr-TR" dirty="0"/>
              <a:t>                   </a:t>
            </a:r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a country’s ability</a:t>
            </a:r>
            <a:r>
              <a:rPr lang="tr-TR" dirty="0"/>
              <a:t>          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generate a high level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rapid growth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national income.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9096</TotalTime>
  <Words>2470</Words>
  <Application>Microsoft Office PowerPoint</Application>
  <PresentationFormat>On-screen Show (4:3)</PresentationFormat>
  <Paragraphs>339</Paragraphs>
  <Slides>73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6" baseType="lpstr">
      <vt:lpstr>Arial</vt:lpstr>
      <vt:lpstr>Calibri</vt:lpstr>
      <vt:lpstr>Ofis Teması</vt:lpstr>
      <vt:lpstr>ECONOMIC POLICIES:  OBJECTIVES AND INSTRUMENTS  </vt:lpstr>
      <vt:lpstr> ECONOMIC POLICIES:  OBJECTIVES AND INSTRUMENTS  </vt:lpstr>
      <vt:lpstr> ECONOMIC POLICIES:  OBJECTIVES AND INSTRUMENTS  </vt:lpstr>
      <vt:lpstr> ECONOMIC POLICIES:  OBJECTIVES AND INSTRUMENTS  </vt:lpstr>
      <vt:lpstr> ECONOMIC POLICIES:  OBJECTIVES AND INSTRUMENTS  </vt:lpstr>
      <vt:lpstr>OBJECTIVES OF  ECONOMIC POLICIES  </vt:lpstr>
      <vt:lpstr> OBJECTIVES OF  ECONOMIC POLICIES  </vt:lpstr>
      <vt:lpstr>Output  </vt:lpstr>
      <vt:lpstr>      Output   </vt:lpstr>
      <vt:lpstr>      Output   </vt:lpstr>
      <vt:lpstr>Employment</vt:lpstr>
      <vt:lpstr> Employment  </vt:lpstr>
      <vt:lpstr> Employment  </vt:lpstr>
      <vt:lpstr>  Employment  </vt:lpstr>
      <vt:lpstr>  Employment  </vt:lpstr>
      <vt:lpstr>  Employment  </vt:lpstr>
      <vt:lpstr>  Employment  </vt:lpstr>
      <vt:lpstr>  Employment  </vt:lpstr>
      <vt:lpstr>  Employment  </vt:lpstr>
      <vt:lpstr>  Employment  </vt:lpstr>
      <vt:lpstr>  Employment  </vt:lpstr>
      <vt:lpstr>Price Stability</vt:lpstr>
      <vt:lpstr> 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 Price Stability </vt:lpstr>
      <vt:lpstr>Foreign Balance</vt:lpstr>
      <vt:lpstr>  Foreign Balance  </vt:lpstr>
      <vt:lpstr>  Foreign Balance  </vt:lpstr>
      <vt:lpstr>  Foreign Balance  </vt:lpstr>
      <vt:lpstr>INSTRUMENTS OF ECONIMIC POLICIES </vt:lpstr>
      <vt:lpstr> INSTRUMENTS  </vt:lpstr>
      <vt:lpstr>Fiscal Policy</vt:lpstr>
      <vt:lpstr> Fiscal Policy   </vt:lpstr>
      <vt:lpstr> Fiscal Policy   </vt:lpstr>
      <vt:lpstr> Fiscal Policy   </vt:lpstr>
      <vt:lpstr> Fiscal Policy   </vt:lpstr>
      <vt:lpstr> Fiscal Policy   </vt:lpstr>
      <vt:lpstr> Fiscal Policy   </vt:lpstr>
      <vt:lpstr> Fiscal Policy   </vt:lpstr>
      <vt:lpstr> Fiscal Policy   </vt:lpstr>
      <vt:lpstr> Fiscal Policy   </vt:lpstr>
      <vt:lpstr> Fiscal Policy   </vt:lpstr>
      <vt:lpstr> Fiscal Policy   </vt:lpstr>
      <vt:lpstr> Fiscal Policy   </vt:lpstr>
      <vt:lpstr> Fiscal Policy   </vt:lpstr>
      <vt:lpstr>Monetary Policy </vt:lpstr>
      <vt:lpstr> Monetary Policy </vt:lpstr>
      <vt:lpstr> Monetary Policy </vt:lpstr>
      <vt:lpstr> Monetary Policy </vt:lpstr>
      <vt:lpstr> Monetary Policy </vt:lpstr>
      <vt:lpstr> Monetary Policy </vt:lpstr>
      <vt:lpstr>Incomes Policies</vt:lpstr>
      <vt:lpstr> Incomes Policies </vt:lpstr>
      <vt:lpstr>Foreign Economic Policies</vt:lpstr>
      <vt:lpstr>  Foreign Economic Policies  </vt:lpstr>
      <vt:lpstr>  Foreign Economic Policies  </vt:lpstr>
      <vt:lpstr>  Foreign Economic Policies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POLICIES:  OBJECTIVES AND INSTRUMENTS  </dc:title>
  <dc:creator>DELL</dc:creator>
  <cp:lastModifiedBy>Cemil Günay</cp:lastModifiedBy>
  <cp:revision>96</cp:revision>
  <dcterms:created xsi:type="dcterms:W3CDTF">2016-07-28T09:23:24Z</dcterms:created>
  <dcterms:modified xsi:type="dcterms:W3CDTF">2023-02-14T18:13:18Z</dcterms:modified>
</cp:coreProperties>
</file>