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7"/>
  </p:notesMasterIdLst>
  <p:handoutMasterIdLst>
    <p:handoutMasterId r:id="rId58"/>
  </p:handoutMasterIdLst>
  <p:sldIdLst>
    <p:sldId id="256" r:id="rId2"/>
    <p:sldId id="257" r:id="rId3"/>
    <p:sldId id="260" r:id="rId4"/>
    <p:sldId id="304" r:id="rId5"/>
    <p:sldId id="259" r:id="rId6"/>
    <p:sldId id="261" r:id="rId7"/>
    <p:sldId id="306" r:id="rId8"/>
    <p:sldId id="307" r:id="rId9"/>
    <p:sldId id="310" r:id="rId10"/>
    <p:sldId id="308" r:id="rId11"/>
    <p:sldId id="309" r:id="rId12"/>
    <p:sldId id="262" r:id="rId13"/>
    <p:sldId id="263" r:id="rId14"/>
    <p:sldId id="264" r:id="rId15"/>
    <p:sldId id="265" r:id="rId16"/>
    <p:sldId id="266" r:id="rId17"/>
    <p:sldId id="267" r:id="rId18"/>
    <p:sldId id="268" r:id="rId19"/>
    <p:sldId id="269" r:id="rId20"/>
    <p:sldId id="270" r:id="rId21"/>
    <p:sldId id="271" r:id="rId22"/>
    <p:sldId id="305"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311" r:id="rId37"/>
    <p:sldId id="285" r:id="rId38"/>
    <p:sldId id="286" r:id="rId39"/>
    <p:sldId id="287" r:id="rId40"/>
    <p:sldId id="288" r:id="rId41"/>
    <p:sldId id="289" r:id="rId42"/>
    <p:sldId id="290" r:id="rId43"/>
    <p:sldId id="291" r:id="rId44"/>
    <p:sldId id="312" r:id="rId45"/>
    <p:sldId id="292" r:id="rId46"/>
    <p:sldId id="293" r:id="rId47"/>
    <p:sldId id="294" r:id="rId48"/>
    <p:sldId id="300" r:id="rId49"/>
    <p:sldId id="301" r:id="rId50"/>
    <p:sldId id="295" r:id="rId51"/>
    <p:sldId id="296" r:id="rId52"/>
    <p:sldId id="297" r:id="rId53"/>
    <p:sldId id="298" r:id="rId54"/>
    <p:sldId id="299" r:id="rId55"/>
    <p:sldId id="302"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uthi V Kumar" initials="SVK" lastIdx="1" clrIdx="0"/>
  <p:cmAuthor id="1" name="Bülent ÖZER" initials="BÖ" lastIdx="2" clrIdx="1">
    <p:extLst>
      <p:ext uri="{19B8F6BF-5375-455C-9EA6-DF929625EA0E}">
        <p15:presenceInfo xmlns:p15="http://schemas.microsoft.com/office/powerpoint/2012/main" userId="d171a452cae976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F14"/>
    <a:srgbClr val="000000"/>
    <a:srgbClr val="97140D"/>
    <a:srgbClr val="EED700"/>
    <a:srgbClr val="2927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566" y="72"/>
      </p:cViewPr>
      <p:guideLst>
        <p:guide orient="horz" pos="4319"/>
        <p:guide pos="5759"/>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626918-3064-6E42-A299-7FE56F86057C}" type="datetimeFigureOut">
              <a:rPr lang="en-US" smtClean="0"/>
              <a:pPr/>
              <a:t>12/1/2021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F06C38-1D6E-7044-A0C7-B473B6D46E6D}" type="slidenum">
              <a:rPr lang="en-US" smtClean="0"/>
              <a:pPr/>
              <a:t>‹#›</a:t>
            </a:fld>
            <a:endParaRPr lang="en-US"/>
          </a:p>
        </p:txBody>
      </p:sp>
    </p:spTree>
    <p:extLst>
      <p:ext uri="{BB962C8B-B14F-4D97-AF65-F5344CB8AC3E}">
        <p14:creationId xmlns:p14="http://schemas.microsoft.com/office/powerpoint/2010/main" val="2603297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DC17F-833C-2641-98B2-840A6B3BA077}" type="datetimeFigureOut">
              <a:rPr lang="en-US" smtClean="0"/>
              <a:pPr/>
              <a:t>12/1/2021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5DB8A-4D92-6940-A47A-36AE24402E4A}" type="slidenum">
              <a:rPr lang="en-US" smtClean="0"/>
              <a:pPr/>
              <a:t>‹#›</a:t>
            </a:fld>
            <a:endParaRPr lang="en-US"/>
          </a:p>
        </p:txBody>
      </p:sp>
    </p:spTree>
    <p:extLst>
      <p:ext uri="{BB962C8B-B14F-4D97-AF65-F5344CB8AC3E}">
        <p14:creationId xmlns:p14="http://schemas.microsoft.com/office/powerpoint/2010/main" val="18273327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5DB8A-4D92-6940-A47A-36AE24402E4A}" type="slidenum">
              <a:rPr lang="en-US" smtClean="0"/>
              <a:pPr/>
              <a:t>20</a:t>
            </a:fld>
            <a:endParaRPr lang="en-US"/>
          </a:p>
        </p:txBody>
      </p:sp>
    </p:spTree>
    <p:extLst>
      <p:ext uri="{BB962C8B-B14F-4D97-AF65-F5344CB8AC3E}">
        <p14:creationId xmlns:p14="http://schemas.microsoft.com/office/powerpoint/2010/main" val="3750130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Boone16e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75099" y="1975436"/>
            <a:ext cx="4761261" cy="3188356"/>
          </a:xfrm>
        </p:spPr>
        <p:txBody>
          <a:bodyPr anchor="t">
            <a:noAutofit/>
          </a:bodyPr>
          <a:lstStyle>
            <a:lvl1pPr>
              <a:lnSpc>
                <a:spcPts val="5160"/>
              </a:lnSpc>
              <a:defRPr sz="5400" cap="all" spc="-100"/>
            </a:lvl1pPr>
          </a:lstStyle>
          <a:p>
            <a:r>
              <a:rPr lang="en-US"/>
              <a:t>Click to edit Master title style</a:t>
            </a:r>
            <a:endParaRPr lang="en-US" dirty="0"/>
          </a:p>
        </p:txBody>
      </p:sp>
      <p:sp>
        <p:nvSpPr>
          <p:cNvPr id="3" name="Subtitle 2"/>
          <p:cNvSpPr>
            <a:spLocks noGrp="1"/>
          </p:cNvSpPr>
          <p:nvPr>
            <p:ph type="subTitle" idx="1"/>
          </p:nvPr>
        </p:nvSpPr>
        <p:spPr>
          <a:xfrm>
            <a:off x="3975099" y="4846320"/>
            <a:ext cx="4571023" cy="1398172"/>
          </a:xfrm>
        </p:spPr>
        <p:txBody>
          <a:bodyPr>
            <a:normAutofit/>
          </a:bodyPr>
          <a:lstStyle>
            <a:lvl1pPr marL="0" indent="0" algn="l">
              <a:buNone/>
              <a:defRPr sz="3600" b="0" i="0" spc="0">
                <a:solidFill>
                  <a:schemeClr val="tx1"/>
                </a:solidFill>
                <a:latin typeface="Trebuchet MS Bold"/>
                <a:cs typeface="Trebuchet MS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60F547-DEBC-894D-9785-9AEA5A664622}" type="datetime1">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6723-57CD-594F-A552-1F057032A5F7}" type="slidenum">
              <a:rPr lang="en-US" smtClean="0"/>
              <a:pPr/>
              <a:t>‹#›</a:t>
            </a:fld>
            <a:endParaRPr lang="en-US"/>
          </a:p>
        </p:txBody>
      </p:sp>
      <p:sp>
        <p:nvSpPr>
          <p:cNvPr id="10" name="TextBox 9"/>
          <p:cNvSpPr txBox="1"/>
          <p:nvPr userDrawn="1"/>
        </p:nvSpPr>
        <p:spPr>
          <a:xfrm>
            <a:off x="3975099" y="1098956"/>
            <a:ext cx="2533474" cy="584776"/>
          </a:xfrm>
          <a:prstGeom prst="rect">
            <a:avLst/>
          </a:prstGeom>
          <a:noFill/>
        </p:spPr>
        <p:txBody>
          <a:bodyPr wrap="square" rtlCol="0">
            <a:spAutoFit/>
          </a:bodyPr>
          <a:lstStyle/>
          <a:p>
            <a:r>
              <a:rPr lang="en-US" sz="3200" b="1" i="0" dirty="0">
                <a:solidFill>
                  <a:schemeClr val="tx1"/>
                </a:solidFill>
                <a:latin typeface="Calibri"/>
                <a:cs typeface="Calibri"/>
              </a:rPr>
              <a:t>Chapter 6</a:t>
            </a:r>
          </a:p>
        </p:txBody>
      </p:sp>
      <p:sp>
        <p:nvSpPr>
          <p:cNvPr id="14" name="TextBox 13"/>
          <p:cNvSpPr txBox="1"/>
          <p:nvPr userDrawn="1"/>
        </p:nvSpPr>
        <p:spPr>
          <a:xfrm>
            <a:off x="95281" y="5769807"/>
            <a:ext cx="3150839" cy="101566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rgbClr val="FFFFFF"/>
                </a:solidFill>
                <a:latin typeface="Cambria"/>
                <a:cs typeface="Cambria"/>
              </a:rPr>
              <a:t>© 2016 </a:t>
            </a:r>
            <a:r>
              <a:rPr lang="en-US" sz="1000" dirty="0" err="1">
                <a:solidFill>
                  <a:srgbClr val="FFFFFF"/>
                </a:solidFill>
                <a:latin typeface="Cambria"/>
                <a:cs typeface="Cambria"/>
              </a:rPr>
              <a:t>Cengage</a:t>
            </a:r>
            <a:r>
              <a:rPr lang="en-US" sz="1000" dirty="0">
                <a:solidFill>
                  <a:srgbClr val="FFFFFF"/>
                </a:solidFill>
                <a:latin typeface="Cambria"/>
                <a:cs typeface="Cambria"/>
              </a:rPr>
              <a:t> Learning.  All Rights Reserved.  May not be copied, scanned, or duplicated, in whole or in part, except for use as permitted in a license distributed with a certain product  or service or otherwise on a password-protected website</a:t>
            </a:r>
            <a:r>
              <a:rPr lang="en-US" sz="1000" baseline="0" dirty="0">
                <a:solidFill>
                  <a:srgbClr val="FFFFFF"/>
                </a:solidFill>
                <a:latin typeface="Cambria"/>
                <a:cs typeface="Cambria"/>
              </a:rPr>
              <a:t> for classroom use.</a:t>
            </a:r>
            <a:endParaRPr lang="en-US" sz="1000" dirty="0">
              <a:solidFill>
                <a:srgbClr val="FFFFFF"/>
              </a:solidFill>
              <a:latin typeface="Cambria"/>
              <a:cs typeface="Cambria"/>
            </a:endParaRPr>
          </a:p>
        </p:txBody>
      </p:sp>
      <p:pic>
        <p:nvPicPr>
          <p:cNvPr id="11" name="Picture 10" descr="9781305075368.jpg"/>
          <p:cNvPicPr>
            <a:picLocks noChangeAspect="1"/>
          </p:cNvPicPr>
          <p:nvPr userDrawn="1"/>
        </p:nvPicPr>
        <p:blipFill>
          <a:blip r:embed="rId3"/>
          <a:stretch>
            <a:fillRect/>
          </a:stretch>
        </p:blipFill>
        <p:spPr>
          <a:xfrm>
            <a:off x="252974" y="203200"/>
            <a:ext cx="2337826" cy="2685319"/>
          </a:xfrm>
          <a:prstGeom prst="rect">
            <a:avLst/>
          </a:prstGeom>
        </p:spPr>
      </p:pic>
    </p:spTree>
    <p:extLst>
      <p:ext uri="{BB962C8B-B14F-4D97-AF65-F5344CB8AC3E}">
        <p14:creationId xmlns:p14="http://schemas.microsoft.com/office/powerpoint/2010/main" val="288179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2BE06-E95B-B245-9118-D6D34FC4A6FA}" type="datetime1">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96723-57CD-594F-A552-1F057032A5F7}" type="slidenum">
              <a:rPr lang="en-US" smtClean="0"/>
              <a:pPr/>
              <a:t>‹#›</a:t>
            </a:fld>
            <a:endParaRPr lang="en-US"/>
          </a:p>
        </p:txBody>
      </p:sp>
    </p:spTree>
    <p:extLst>
      <p:ext uri="{BB962C8B-B14F-4D97-AF65-F5344CB8AC3E}">
        <p14:creationId xmlns:p14="http://schemas.microsoft.com/office/powerpoint/2010/main" val="16153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282EE-3329-6649-8BED-C620C1CCFA52}" type="datetime1">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6723-57CD-594F-A552-1F057032A5F7}" type="slidenum">
              <a:rPr lang="en-US" smtClean="0"/>
              <a:pPr/>
              <a:t>‹#›</a:t>
            </a:fld>
            <a:endParaRPr lang="en-US"/>
          </a:p>
        </p:txBody>
      </p:sp>
    </p:spTree>
    <p:extLst>
      <p:ext uri="{BB962C8B-B14F-4D97-AF65-F5344CB8AC3E}">
        <p14:creationId xmlns:p14="http://schemas.microsoft.com/office/powerpoint/2010/main" val="2691491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AD73B-1C6E-C942-8619-30E5F64124A4}" type="datetime1">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6723-57CD-594F-A552-1F057032A5F7}" type="slidenum">
              <a:rPr lang="en-US" smtClean="0"/>
              <a:pPr/>
              <a:t>‹#›</a:t>
            </a:fld>
            <a:endParaRPr lang="en-US"/>
          </a:p>
        </p:txBody>
      </p:sp>
    </p:spTree>
    <p:extLst>
      <p:ext uri="{BB962C8B-B14F-4D97-AF65-F5344CB8AC3E}">
        <p14:creationId xmlns:p14="http://schemas.microsoft.com/office/powerpoint/2010/main" val="970494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oone16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54920"/>
            <a:ext cx="8229600" cy="4714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81D884-57D7-D74B-B7C2-0BF96B4ABCF3}" type="datetime1">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45270" y="6497478"/>
            <a:ext cx="2133600" cy="365125"/>
          </a:xfrm>
        </p:spPr>
        <p:txBody>
          <a:bodyPr/>
          <a:lstStyle/>
          <a:p>
            <a:fld id="{4B896723-57CD-594F-A552-1F057032A5F7}" type="slidenum">
              <a:rPr lang="en-US" smtClean="0"/>
              <a:pPr/>
              <a:t>‹#›</a:t>
            </a:fld>
            <a:endParaRPr lang="en-US"/>
          </a:p>
        </p:txBody>
      </p:sp>
      <p:sp>
        <p:nvSpPr>
          <p:cNvPr id="9" name="TextBox 8"/>
          <p:cNvSpPr txBox="1"/>
          <p:nvPr/>
        </p:nvSpPr>
        <p:spPr>
          <a:xfrm>
            <a:off x="-26639" y="6611779"/>
            <a:ext cx="8763000" cy="246221"/>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rgbClr val="FAC090"/>
                </a:solidFill>
                <a:latin typeface="Cambria"/>
                <a:cs typeface="Cambria"/>
              </a:rPr>
              <a:t>© 2014 </a:t>
            </a:r>
            <a:r>
              <a:rPr lang="en-US" sz="1000" dirty="0" err="1">
                <a:solidFill>
                  <a:srgbClr val="FAC090"/>
                </a:solidFill>
                <a:latin typeface="Cambria"/>
                <a:cs typeface="Cambria"/>
              </a:rPr>
              <a:t>Cengage</a:t>
            </a:r>
            <a:r>
              <a:rPr lang="en-US" sz="1000" dirty="0">
                <a:solidFill>
                  <a:srgbClr val="FAC090"/>
                </a:solidFill>
                <a:latin typeface="Cambria"/>
                <a:cs typeface="Cambria"/>
              </a:rPr>
              <a:t> Learning.  All Rights Reserved.  May not be scanned, copied or duplicated, or posted to a publicly accessible website, in whole or in part.</a:t>
            </a:r>
          </a:p>
        </p:txBody>
      </p:sp>
      <p:sp>
        <p:nvSpPr>
          <p:cNvPr id="10" name="TextBox 9"/>
          <p:cNvSpPr txBox="1"/>
          <p:nvPr/>
        </p:nvSpPr>
        <p:spPr>
          <a:xfrm>
            <a:off x="2084101" y="9769"/>
            <a:ext cx="6854745" cy="307777"/>
          </a:xfrm>
          <a:prstGeom prst="rect">
            <a:avLst/>
          </a:prstGeom>
          <a:noFill/>
        </p:spPr>
        <p:txBody>
          <a:bodyPr wrap="square" rtlCol="0">
            <a:spAutoFit/>
          </a:bodyPr>
          <a:lstStyle/>
          <a:p>
            <a:pPr algn="r"/>
            <a:r>
              <a:rPr lang="en-US" sz="1400" dirty="0">
                <a:solidFill>
                  <a:schemeClr val="bg1">
                    <a:lumMod val="50000"/>
                  </a:schemeClr>
                </a:solidFill>
              </a:rPr>
              <a:t>Chapter</a:t>
            </a:r>
            <a:r>
              <a:rPr lang="en-US" sz="1400" baseline="0" dirty="0">
                <a:solidFill>
                  <a:schemeClr val="bg1">
                    <a:lumMod val="50000"/>
                  </a:schemeClr>
                </a:solidFill>
              </a:rPr>
              <a:t> 8  Marketing Research and Sales Forecasting</a:t>
            </a:r>
            <a:endParaRPr lang="en-US" sz="1400" dirty="0">
              <a:solidFill>
                <a:schemeClr val="bg1">
                  <a:lumMod val="50000"/>
                </a:schemeClr>
              </a:solidFill>
            </a:endParaRPr>
          </a:p>
        </p:txBody>
      </p:sp>
      <p:pic>
        <p:nvPicPr>
          <p:cNvPr id="11" name="Picture 10" descr="Boone16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userDrawn="1"/>
        </p:nvSpPr>
        <p:spPr>
          <a:xfrm>
            <a:off x="-26639" y="6569444"/>
            <a:ext cx="8763000" cy="33855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1"/>
                </a:solidFill>
                <a:latin typeface="Cambria"/>
                <a:cs typeface="Cambria"/>
              </a:rPr>
              <a:t>© 2016 </a:t>
            </a:r>
            <a:r>
              <a:rPr lang="en-US" sz="800" dirty="0" err="1">
                <a:solidFill>
                  <a:schemeClr val="bg1"/>
                </a:solidFill>
                <a:latin typeface="Cambria"/>
                <a:cs typeface="Cambria"/>
              </a:rPr>
              <a:t>Cengage</a:t>
            </a:r>
            <a:r>
              <a:rPr lang="en-US" sz="800" dirty="0">
                <a:solidFill>
                  <a:schemeClr val="bg1"/>
                </a:solidFill>
                <a:latin typeface="Cambria"/>
                <a:cs typeface="Cambria"/>
              </a:rPr>
              <a:t> Learning.  All Rights Reserved. May</a:t>
            </a:r>
            <a:r>
              <a:rPr lang="en-US" sz="800" baseline="0" dirty="0">
                <a:solidFill>
                  <a:schemeClr val="bg1"/>
                </a:solidFill>
                <a:latin typeface="Cambria"/>
                <a:cs typeface="Cambria"/>
              </a:rPr>
              <a:t> not be copied, scanned, or duplicated, in whole or in part, except for use as permitted in a license distributed with a certain product or </a:t>
            </a:r>
          </a:p>
          <a:p>
            <a:pPr marL="0" marR="0" indent="0" algn="l" defTabSz="914400" rtl="0" eaLnBrk="1" fontAlgn="base" latinLnBrk="0" hangingPunct="1">
              <a:lnSpc>
                <a:spcPct val="100000"/>
              </a:lnSpc>
              <a:spcBef>
                <a:spcPct val="0"/>
              </a:spcBef>
              <a:spcAft>
                <a:spcPct val="0"/>
              </a:spcAft>
              <a:buClrTx/>
              <a:buSzTx/>
              <a:buFontTx/>
              <a:buNone/>
              <a:tabLst/>
              <a:defRPr/>
            </a:pPr>
            <a:r>
              <a:rPr lang="en-US" sz="800" baseline="0" dirty="0">
                <a:solidFill>
                  <a:schemeClr val="bg1"/>
                </a:solidFill>
                <a:latin typeface="Cambria"/>
                <a:cs typeface="Cambria"/>
              </a:rPr>
              <a:t>service or otherwise on a password-protected website for classroom use.</a:t>
            </a:r>
            <a:endParaRPr lang="en-US" sz="800" dirty="0">
              <a:solidFill>
                <a:schemeClr val="bg1"/>
              </a:solidFill>
              <a:latin typeface="Cambria"/>
              <a:cs typeface="Cambria"/>
            </a:endParaRPr>
          </a:p>
        </p:txBody>
      </p:sp>
      <p:sp>
        <p:nvSpPr>
          <p:cNvPr id="13" name="TextBox 12"/>
          <p:cNvSpPr txBox="1"/>
          <p:nvPr userDrawn="1"/>
        </p:nvSpPr>
        <p:spPr>
          <a:xfrm>
            <a:off x="1364975" y="9769"/>
            <a:ext cx="7573872" cy="307777"/>
          </a:xfrm>
          <a:prstGeom prst="rect">
            <a:avLst/>
          </a:prstGeom>
          <a:noFill/>
        </p:spPr>
        <p:txBody>
          <a:bodyPr wrap="square" rtlCol="0">
            <a:spAutoFit/>
          </a:bodyPr>
          <a:lstStyle/>
          <a:p>
            <a:pPr algn="ctr"/>
            <a:r>
              <a:rPr lang="en-IN" sz="1400" dirty="0">
                <a:solidFill>
                  <a:schemeClr val="bg1">
                    <a:lumMod val="50000"/>
                  </a:schemeClr>
                </a:solidFill>
              </a:rPr>
              <a:t>                                                                                                         Chapter 6   Consumer Behavior</a:t>
            </a:r>
          </a:p>
        </p:txBody>
      </p:sp>
    </p:spTree>
    <p:extLst>
      <p:ext uri="{BB962C8B-B14F-4D97-AF65-F5344CB8AC3E}">
        <p14:creationId xmlns:p14="http://schemas.microsoft.com/office/powerpoint/2010/main" val="126685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Boone16eOBJ.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49076" y="274638"/>
            <a:ext cx="7377723" cy="973751"/>
          </a:xfrm>
          <a:effectLst>
            <a:outerShdw blurRad="50800" dist="38100" dir="2700000" sx="97000" sy="97000" algn="tl" rotWithShape="0">
              <a:prstClr val="black">
                <a:alpha val="47000"/>
              </a:prstClr>
            </a:outerShdw>
          </a:effectLst>
        </p:spPr>
        <p:txBody>
          <a:bodyPr/>
          <a:lstStyle>
            <a:lvl1pPr>
              <a:defRPr>
                <a:solidFill>
                  <a:srgbClr val="292795"/>
                </a:solidFill>
              </a:defRPr>
            </a:lvl1pPr>
          </a:lstStyle>
          <a:p>
            <a:r>
              <a:rPr lang="en-US"/>
              <a:t>Click to edit Master title style</a:t>
            </a:r>
            <a:endParaRPr lang="en-US" dirty="0"/>
          </a:p>
        </p:txBody>
      </p:sp>
      <p:sp>
        <p:nvSpPr>
          <p:cNvPr id="3" name="Content Placeholder 2"/>
          <p:cNvSpPr>
            <a:spLocks noGrp="1"/>
          </p:cNvSpPr>
          <p:nvPr>
            <p:ph idx="1"/>
          </p:nvPr>
        </p:nvSpPr>
        <p:spPr>
          <a:xfrm>
            <a:off x="732692" y="1264689"/>
            <a:ext cx="7954108" cy="4714940"/>
          </a:xfrm>
        </p:spPr>
        <p:txBody>
          <a:bodyPr/>
          <a:lstStyle>
            <a:lvl1pPr marL="514350" indent="-514350">
              <a:buClr>
                <a:srgbClr val="FF0000"/>
              </a:buClr>
              <a:buSzPct val="120000"/>
              <a:buFont typeface="Wingdings" charset="2"/>
              <a:buAutoNum type="arabicPlain"/>
              <a:defRPr b="0" i="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81D884-57D7-D74B-B7C2-0BF96B4ABCF3}" type="datetime1">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45270" y="6497478"/>
            <a:ext cx="2133600" cy="365125"/>
          </a:xfrm>
        </p:spPr>
        <p:txBody>
          <a:bodyPr/>
          <a:lstStyle/>
          <a:p>
            <a:fld id="{4B896723-57CD-594F-A552-1F057032A5F7}" type="slidenum">
              <a:rPr lang="en-US" smtClean="0"/>
              <a:pPr/>
              <a:t>‹#›</a:t>
            </a:fld>
            <a:endParaRPr lang="en-US"/>
          </a:p>
        </p:txBody>
      </p:sp>
      <p:sp>
        <p:nvSpPr>
          <p:cNvPr id="9" name="TextBox 8"/>
          <p:cNvSpPr txBox="1"/>
          <p:nvPr/>
        </p:nvSpPr>
        <p:spPr>
          <a:xfrm>
            <a:off x="-26639" y="6611779"/>
            <a:ext cx="8763000" cy="246221"/>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bg1">
                    <a:lumMod val="85000"/>
                  </a:schemeClr>
                </a:solidFill>
                <a:latin typeface="Cambria"/>
                <a:cs typeface="Cambria"/>
              </a:rPr>
              <a:t>© 2014 </a:t>
            </a:r>
            <a:r>
              <a:rPr lang="en-US" sz="1000" dirty="0" err="1">
                <a:solidFill>
                  <a:schemeClr val="bg1">
                    <a:lumMod val="85000"/>
                  </a:schemeClr>
                </a:solidFill>
                <a:latin typeface="Cambria"/>
                <a:cs typeface="Cambria"/>
              </a:rPr>
              <a:t>Cengage</a:t>
            </a:r>
            <a:r>
              <a:rPr lang="en-US" sz="1000" dirty="0">
                <a:solidFill>
                  <a:schemeClr val="bg1">
                    <a:lumMod val="85000"/>
                  </a:schemeClr>
                </a:solidFill>
                <a:latin typeface="Cambria"/>
                <a:cs typeface="Cambria"/>
              </a:rPr>
              <a:t> Learning.  All Rights Reserved.  May not be scanned, copied or duplicated, or posted to a publicly accessible website, in whole or in part.</a:t>
            </a:r>
          </a:p>
        </p:txBody>
      </p:sp>
      <p:sp>
        <p:nvSpPr>
          <p:cNvPr id="10" name="TextBox 9"/>
          <p:cNvSpPr txBox="1"/>
          <p:nvPr/>
        </p:nvSpPr>
        <p:spPr>
          <a:xfrm>
            <a:off x="2084101" y="9769"/>
            <a:ext cx="6854745" cy="307777"/>
          </a:xfrm>
          <a:prstGeom prst="rect">
            <a:avLst/>
          </a:prstGeom>
          <a:noFill/>
        </p:spPr>
        <p:txBody>
          <a:bodyPr wrap="square" rtlCol="0">
            <a:spAutoFit/>
          </a:bodyPr>
          <a:lstStyle/>
          <a:p>
            <a:pPr algn="r"/>
            <a:r>
              <a:rPr lang="en-US" sz="1400" dirty="0">
                <a:solidFill>
                  <a:schemeClr val="bg1">
                    <a:lumMod val="50000"/>
                  </a:schemeClr>
                </a:solidFill>
              </a:rPr>
              <a:t>Chapter</a:t>
            </a:r>
            <a:r>
              <a:rPr lang="en-US" sz="1400" baseline="0" dirty="0">
                <a:solidFill>
                  <a:schemeClr val="bg1">
                    <a:lumMod val="50000"/>
                  </a:schemeClr>
                </a:solidFill>
              </a:rPr>
              <a:t> 8  Marketing Research and Sales Forecasting</a:t>
            </a:r>
            <a:endParaRPr lang="en-US" sz="1400" dirty="0">
              <a:solidFill>
                <a:schemeClr val="bg1">
                  <a:lumMod val="50000"/>
                </a:schemeClr>
              </a:solidFill>
            </a:endParaRPr>
          </a:p>
        </p:txBody>
      </p:sp>
      <p:pic>
        <p:nvPicPr>
          <p:cNvPr id="11" name="Picture 10" descr="Boone16eOBJ.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userDrawn="1"/>
        </p:nvSpPr>
        <p:spPr>
          <a:xfrm>
            <a:off x="-26639" y="6569444"/>
            <a:ext cx="8763000" cy="33855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1"/>
                </a:solidFill>
                <a:latin typeface="Cambria"/>
                <a:cs typeface="Cambria"/>
              </a:rPr>
              <a:t>© 2016 </a:t>
            </a:r>
            <a:r>
              <a:rPr lang="en-US" sz="800" dirty="0" err="1">
                <a:solidFill>
                  <a:schemeClr val="bg1"/>
                </a:solidFill>
                <a:latin typeface="Cambria"/>
                <a:cs typeface="Cambria"/>
              </a:rPr>
              <a:t>Cengage</a:t>
            </a:r>
            <a:r>
              <a:rPr lang="en-US" sz="800" dirty="0">
                <a:solidFill>
                  <a:schemeClr val="bg1"/>
                </a:solidFill>
                <a:latin typeface="Cambria"/>
                <a:cs typeface="Cambria"/>
              </a:rPr>
              <a:t> Learning.  All Rights Reserved. May</a:t>
            </a:r>
            <a:r>
              <a:rPr lang="en-US" sz="800" baseline="0" dirty="0">
                <a:solidFill>
                  <a:schemeClr val="bg1"/>
                </a:solidFill>
                <a:latin typeface="Cambria"/>
                <a:cs typeface="Cambria"/>
              </a:rPr>
              <a:t> not be copied, scanned, or duplicated, in whole or in part, except for use as permitted in a license distributed with a certain product or </a:t>
            </a:r>
          </a:p>
          <a:p>
            <a:pPr marL="0" marR="0" indent="0" algn="l" defTabSz="914400" rtl="0" eaLnBrk="1" fontAlgn="base" latinLnBrk="0" hangingPunct="1">
              <a:lnSpc>
                <a:spcPct val="100000"/>
              </a:lnSpc>
              <a:spcBef>
                <a:spcPct val="0"/>
              </a:spcBef>
              <a:spcAft>
                <a:spcPct val="0"/>
              </a:spcAft>
              <a:buClrTx/>
              <a:buSzTx/>
              <a:buFontTx/>
              <a:buNone/>
              <a:tabLst/>
              <a:defRPr/>
            </a:pPr>
            <a:r>
              <a:rPr lang="en-US" sz="800" baseline="0" dirty="0">
                <a:solidFill>
                  <a:schemeClr val="bg1"/>
                </a:solidFill>
                <a:latin typeface="Cambria"/>
                <a:cs typeface="Cambria"/>
              </a:rPr>
              <a:t>service or otherwise on a password-protected website for classroom use.</a:t>
            </a:r>
            <a:endParaRPr lang="en-US" sz="800" dirty="0">
              <a:solidFill>
                <a:schemeClr val="bg1"/>
              </a:solidFill>
              <a:latin typeface="Cambria"/>
              <a:cs typeface="Cambria"/>
            </a:endParaRPr>
          </a:p>
        </p:txBody>
      </p:sp>
      <p:sp>
        <p:nvSpPr>
          <p:cNvPr id="13" name="TextBox 12"/>
          <p:cNvSpPr txBox="1"/>
          <p:nvPr userDrawn="1"/>
        </p:nvSpPr>
        <p:spPr>
          <a:xfrm>
            <a:off x="2084101" y="9769"/>
            <a:ext cx="6854745" cy="307777"/>
          </a:xfrm>
          <a:prstGeom prst="rect">
            <a:avLst/>
          </a:prstGeom>
          <a:noFill/>
        </p:spPr>
        <p:txBody>
          <a:bodyPr wrap="square" rtlCol="0">
            <a:spAutoFit/>
          </a:bodyPr>
          <a:lstStyle/>
          <a:p>
            <a:pPr algn="r"/>
            <a:r>
              <a:rPr lang="en-IN" sz="1400" dirty="0">
                <a:solidFill>
                  <a:schemeClr val="bg1">
                    <a:lumMod val="50000"/>
                  </a:schemeClr>
                </a:solidFill>
              </a:rPr>
              <a:t>Chapter</a:t>
            </a:r>
            <a:r>
              <a:rPr lang="en-IN" sz="1400" baseline="0" dirty="0">
                <a:solidFill>
                  <a:schemeClr val="bg1">
                    <a:lumMod val="50000"/>
                  </a:schemeClr>
                </a:solidFill>
              </a:rPr>
              <a:t> 6   </a:t>
            </a:r>
            <a:r>
              <a:rPr lang="en-US" sz="1400" dirty="0">
                <a:solidFill>
                  <a:schemeClr val="bg1">
                    <a:lumMod val="50000"/>
                  </a:schemeClr>
                </a:solidFill>
              </a:rPr>
              <a:t>Consumer Behavior</a:t>
            </a:r>
            <a:endParaRPr lang="en-IN" sz="1400" dirty="0">
              <a:solidFill>
                <a:schemeClr val="bg1">
                  <a:lumMod val="50000"/>
                </a:schemeClr>
              </a:solidFill>
            </a:endParaRPr>
          </a:p>
        </p:txBody>
      </p:sp>
    </p:spTree>
    <p:extLst>
      <p:ext uri="{BB962C8B-B14F-4D97-AF65-F5344CB8AC3E}">
        <p14:creationId xmlns:p14="http://schemas.microsoft.com/office/powerpoint/2010/main" val="371127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02232F-257B-DA4F-B1B9-674BBEDDAC5B}" type="datetime1">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96723-57CD-594F-A552-1F057032A5F7}" type="slidenum">
              <a:rPr lang="en-US" smtClean="0"/>
              <a:pPr/>
              <a:t>‹#›</a:t>
            </a:fld>
            <a:endParaRPr lang="en-US"/>
          </a:p>
        </p:txBody>
      </p:sp>
    </p:spTree>
    <p:extLst>
      <p:ext uri="{BB962C8B-B14F-4D97-AF65-F5344CB8AC3E}">
        <p14:creationId xmlns:p14="http://schemas.microsoft.com/office/powerpoint/2010/main" val="205389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F83C4-AB2C-874B-81C9-C24BB68FD701}" type="datetime1">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96723-57CD-594F-A552-1F057032A5F7}" type="slidenum">
              <a:rPr lang="en-US" smtClean="0"/>
              <a:pPr/>
              <a:t>‹#›</a:t>
            </a:fld>
            <a:endParaRPr lang="en-US"/>
          </a:p>
        </p:txBody>
      </p:sp>
    </p:spTree>
    <p:extLst>
      <p:ext uri="{BB962C8B-B14F-4D97-AF65-F5344CB8AC3E}">
        <p14:creationId xmlns:p14="http://schemas.microsoft.com/office/powerpoint/2010/main" val="3548164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DFA60B-AB7F-3044-ACFE-C83A52ECA41E}" type="datetime1">
              <a:rPr lang="en-US" smtClean="0"/>
              <a:pPr/>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96723-57CD-594F-A552-1F057032A5F7}" type="slidenum">
              <a:rPr lang="en-US" smtClean="0"/>
              <a:pPr/>
              <a:t>‹#›</a:t>
            </a:fld>
            <a:endParaRPr lang="en-US"/>
          </a:p>
        </p:txBody>
      </p:sp>
    </p:spTree>
    <p:extLst>
      <p:ext uri="{BB962C8B-B14F-4D97-AF65-F5344CB8AC3E}">
        <p14:creationId xmlns:p14="http://schemas.microsoft.com/office/powerpoint/2010/main" val="428036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F6A2D4-A7D8-804A-A695-68B39F9B933C}" type="datetime1">
              <a:rPr lang="en-US" smtClean="0"/>
              <a:pPr/>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96723-57CD-594F-A552-1F057032A5F7}" type="slidenum">
              <a:rPr lang="en-US" smtClean="0"/>
              <a:pPr/>
              <a:t>‹#›</a:t>
            </a:fld>
            <a:endParaRPr lang="en-US"/>
          </a:p>
        </p:txBody>
      </p:sp>
    </p:spTree>
    <p:extLst>
      <p:ext uri="{BB962C8B-B14F-4D97-AF65-F5344CB8AC3E}">
        <p14:creationId xmlns:p14="http://schemas.microsoft.com/office/powerpoint/2010/main" val="297846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7C3B8-9DBA-8D4C-9AAA-258604806F9D}" type="datetime1">
              <a:rPr lang="en-US" smtClean="0"/>
              <a:pPr/>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96723-57CD-594F-A552-1F057032A5F7}" type="slidenum">
              <a:rPr lang="en-US" smtClean="0"/>
              <a:pPr/>
              <a:t>‹#›</a:t>
            </a:fld>
            <a:endParaRPr lang="en-US"/>
          </a:p>
        </p:txBody>
      </p:sp>
    </p:spTree>
    <p:extLst>
      <p:ext uri="{BB962C8B-B14F-4D97-AF65-F5344CB8AC3E}">
        <p14:creationId xmlns:p14="http://schemas.microsoft.com/office/powerpoint/2010/main" val="86375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F2680-8D42-BB42-94AF-BA68EB201D9A}" type="datetime1">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96723-57CD-594F-A552-1F057032A5F7}" type="slidenum">
              <a:rPr lang="en-US" smtClean="0"/>
              <a:pPr/>
              <a:t>‹#›</a:t>
            </a:fld>
            <a:endParaRPr lang="en-US"/>
          </a:p>
        </p:txBody>
      </p:sp>
    </p:spTree>
    <p:extLst>
      <p:ext uri="{BB962C8B-B14F-4D97-AF65-F5344CB8AC3E}">
        <p14:creationId xmlns:p14="http://schemas.microsoft.com/office/powerpoint/2010/main" val="59312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73751"/>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33072"/>
            <a:ext cx="8229600" cy="47149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4EBA9-6EBF-F841-954A-92830B4900F0}" type="datetime1">
              <a:rPr lang="en-US" smtClean="0"/>
              <a:pPr/>
              <a:t>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4B896723-57CD-594F-A552-1F057032A5F7}" type="slidenum">
              <a:rPr lang="en-US" smtClean="0"/>
              <a:pPr/>
              <a:t>‹#›</a:t>
            </a:fld>
            <a:endParaRPr lang="en-US" dirty="0"/>
          </a:p>
        </p:txBody>
      </p:sp>
      <p:sp>
        <p:nvSpPr>
          <p:cNvPr id="8" name="TextBox 7"/>
          <p:cNvSpPr txBox="1"/>
          <p:nvPr/>
        </p:nvSpPr>
        <p:spPr>
          <a:xfrm>
            <a:off x="9335320" y="5937991"/>
            <a:ext cx="184666" cy="369332"/>
          </a:xfrm>
          <a:prstGeom prst="rect">
            <a:avLst/>
          </a:prstGeom>
          <a:noFill/>
        </p:spPr>
        <p:txBody>
          <a:bodyPr wrap="none" rtlCol="0">
            <a:spAutoFit/>
          </a:bodyPr>
          <a:lstStyle/>
          <a:p>
            <a:endParaRPr lang="en-US" dirty="0"/>
          </a:p>
        </p:txBody>
      </p:sp>
      <p:sp>
        <p:nvSpPr>
          <p:cNvPr id="9" name="TextBox 8"/>
          <p:cNvSpPr txBox="1"/>
          <p:nvPr userDrawn="1"/>
        </p:nvSpPr>
        <p:spPr>
          <a:xfrm>
            <a:off x="9335320" y="593799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13249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457200" rtl="0" eaLnBrk="1" latinLnBrk="0" hangingPunct="1">
        <a:spcBef>
          <a:spcPct val="0"/>
        </a:spcBef>
        <a:buNone/>
        <a:defRPr sz="3400" b="1" i="0" kern="1200">
          <a:solidFill>
            <a:schemeClr val="tx1"/>
          </a:solidFill>
          <a:latin typeface="Trebuchet MS Bold"/>
          <a:ea typeface="+mj-ea"/>
          <a:cs typeface="Trebuchet MS Bold"/>
        </a:defRPr>
      </a:lvl1pPr>
    </p:titleStyle>
    <p:bodyStyle>
      <a:lvl1pPr marL="347472" indent="-347472" algn="l" defTabSz="457200" rtl="0" eaLnBrk="1" latinLnBrk="0" hangingPunct="1">
        <a:spcBef>
          <a:spcPct val="20000"/>
        </a:spcBef>
        <a:buClr>
          <a:srgbClr val="292795"/>
        </a:buClr>
        <a:buSzPct val="101000"/>
        <a:buFont typeface="Lucida Grande"/>
        <a:buChar char="▮"/>
        <a:defRPr sz="32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Preference"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Taste_(sociology)" TargetMode="External"/><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s://culturalatlas.sbs.com.au/turkish-culture/turkish-culture-core-concep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rsey.unh.edu/publication/US-population-growth-slows-diversity-grows" TargetMode="External"/><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monash.edu/business/marketing/marketing-dictionary/s/syncratic-decis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iteseerx.ist.psu.edu/viewdoc/download?doi=10.1.1.317.9673&amp;rep=rep1&amp;type=pdf"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hbr.org/2014/02/dont-persuade-customers-just-change-their-behavio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Cognitive_dissonance" TargetMode="External"/><Relationship Id="rId2" Type="http://schemas.openxmlformats.org/officeDocument/2006/relationships/hyperlink" Target="https://en.wikipedia.org/wiki/Social_psychology" TargetMode="External"/><Relationship Id="rId1" Type="http://schemas.openxmlformats.org/officeDocument/2006/relationships/slideLayout" Target="../slideLayouts/slideLayout2.xml"/><Relationship Id="rId4" Type="http://schemas.openxmlformats.org/officeDocument/2006/relationships/hyperlink" Target="https://en.wikipedia.org/wiki/Social_comparison_theor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cengage.com/marketing/book_content/boone_9781133628460/videos/ch06.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Consumer Behavior</a:t>
            </a:r>
          </a:p>
        </p:txBody>
      </p:sp>
      <p:sp>
        <p:nvSpPr>
          <p:cNvPr id="4" name="Slide Number Placeholder 3"/>
          <p:cNvSpPr>
            <a:spLocks noGrp="1"/>
          </p:cNvSpPr>
          <p:nvPr>
            <p:ph type="sldNum" sz="quarter" idx="12"/>
          </p:nvPr>
        </p:nvSpPr>
        <p:spPr/>
        <p:txBody>
          <a:bodyPr/>
          <a:lstStyle/>
          <a:p>
            <a:fld id="{4B896723-57CD-594F-A552-1F057032A5F7}" type="slidenum">
              <a:rPr lang="en-US" smtClean="0"/>
              <a:pPr/>
              <a:t>1</a:t>
            </a:fld>
            <a:endParaRPr lang="en-US"/>
          </a:p>
        </p:txBody>
      </p:sp>
    </p:spTree>
    <p:extLst>
      <p:ext uri="{BB962C8B-B14F-4D97-AF65-F5344CB8AC3E}">
        <p14:creationId xmlns:p14="http://schemas.microsoft.com/office/powerpoint/2010/main" val="216513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992A55-C930-4561-8739-B5999B64C117}"/>
              </a:ext>
            </a:extLst>
          </p:cNvPr>
          <p:cNvSpPr>
            <a:spLocks noGrp="1"/>
          </p:cNvSpPr>
          <p:nvPr>
            <p:ph type="title"/>
          </p:nvPr>
        </p:nvSpPr>
        <p:spPr>
          <a:xfrm>
            <a:off x="457200" y="274638"/>
            <a:ext cx="8229600" cy="973751"/>
          </a:xfrm>
        </p:spPr>
        <p:txBody>
          <a:bodyPr anchor="ctr">
            <a:normAutofit/>
          </a:bodyPr>
          <a:lstStyle/>
          <a:p>
            <a:r>
              <a:rPr lang="tr-TR" dirty="0" err="1"/>
              <a:t>Preferences</a:t>
            </a:r>
            <a:endParaRPr lang="tr-TR" dirty="0"/>
          </a:p>
        </p:txBody>
      </p:sp>
      <p:pic>
        <p:nvPicPr>
          <p:cNvPr id="6" name="Resim 5" descr="metin içeren bir resim&#10;&#10;Açıklama otomatik olarak oluşturuldu">
            <a:extLst>
              <a:ext uri="{FF2B5EF4-FFF2-40B4-BE49-F238E27FC236}">
                <a16:creationId xmlns:a16="http://schemas.microsoft.com/office/drawing/2014/main" id="{18AE2757-9DCB-44A1-BDC9-15DCF7A5A1DF}"/>
              </a:ext>
            </a:extLst>
          </p:cNvPr>
          <p:cNvPicPr>
            <a:picLocks noChangeAspect="1"/>
          </p:cNvPicPr>
          <p:nvPr/>
        </p:nvPicPr>
        <p:blipFill rotWithShape="1">
          <a:blip r:embed="rId2"/>
          <a:srcRect l="12032" r="21046" b="3"/>
          <a:stretch/>
        </p:blipFill>
        <p:spPr>
          <a:xfrm>
            <a:off x="457200" y="1600200"/>
            <a:ext cx="4038600" cy="4525963"/>
          </a:xfrm>
          <a:prstGeom prst="rect">
            <a:avLst/>
          </a:prstGeom>
          <a:noFill/>
        </p:spPr>
      </p:pic>
      <p:sp>
        <p:nvSpPr>
          <p:cNvPr id="3" name="İçerik Yer Tutucusu 2">
            <a:extLst>
              <a:ext uri="{FF2B5EF4-FFF2-40B4-BE49-F238E27FC236}">
                <a16:creationId xmlns:a16="http://schemas.microsoft.com/office/drawing/2014/main" id="{6F403928-F628-4B69-8844-740B0D11BA4A}"/>
              </a:ext>
            </a:extLst>
          </p:cNvPr>
          <p:cNvSpPr>
            <a:spLocks noGrp="1"/>
          </p:cNvSpPr>
          <p:nvPr>
            <p:ph sz="half" idx="2"/>
          </p:nvPr>
        </p:nvSpPr>
        <p:spPr>
          <a:xfrm>
            <a:off x="4648199" y="1600200"/>
            <a:ext cx="4131907" cy="4525963"/>
          </a:xfrm>
        </p:spPr>
        <p:txBody>
          <a:bodyPr>
            <a:noAutofit/>
          </a:bodyPr>
          <a:lstStyle/>
          <a:p>
            <a:pPr marL="0" indent="0" algn="just">
              <a:buNone/>
            </a:pPr>
            <a:r>
              <a:rPr lang="en-US" sz="1800" dirty="0"/>
              <a:t>In psychology, preferences refer to an individual's attitude towards a set of objects, typically reflected in an explicit decision-making process (Lichtenstein &amp; </a:t>
            </a:r>
            <a:r>
              <a:rPr lang="en-US" sz="1800" dirty="0" err="1"/>
              <a:t>Slovic</a:t>
            </a:r>
            <a:r>
              <a:rPr lang="en-US" sz="1800" dirty="0"/>
              <a:t>, 2006). The term is also used to mean evaluative judgment in the sense of liking or disliking an object (e.g., Scherer, 2005) which is the most typical definition employed in psychology. Consequently, preference can be affected by a person's surroundings and upbringing in terms of geographical location, cultural background, religious beliefs, and education</a:t>
            </a:r>
            <a:r>
              <a:rPr lang="tr-TR" sz="1800" dirty="0"/>
              <a:t> ( </a:t>
            </a:r>
            <a:r>
              <a:rPr lang="tr-TR" sz="1800" dirty="0">
                <a:hlinkClick r:id="rId3"/>
              </a:rPr>
              <a:t>https://en.wikip edia.org/wiki/</a:t>
            </a:r>
            <a:r>
              <a:rPr lang="tr-TR" sz="1800" dirty="0" err="1">
                <a:hlinkClick r:id="rId3"/>
              </a:rPr>
              <a:t>Preference</a:t>
            </a:r>
            <a:r>
              <a:rPr lang="tr-TR" sz="1800" dirty="0"/>
              <a:t>, </a:t>
            </a:r>
            <a:r>
              <a:rPr lang="tr-TR" sz="1800" dirty="0" err="1"/>
              <a:t>Accessed</a:t>
            </a:r>
            <a:r>
              <a:rPr lang="tr-TR" sz="1800" dirty="0"/>
              <a:t>. 10/ </a:t>
            </a:r>
          </a:p>
          <a:p>
            <a:pPr marL="0" indent="0" algn="just">
              <a:buNone/>
            </a:pPr>
            <a:r>
              <a:rPr lang="tr-TR" sz="1800" dirty="0"/>
              <a:t>30/2020). </a:t>
            </a:r>
          </a:p>
        </p:txBody>
      </p:sp>
      <p:sp>
        <p:nvSpPr>
          <p:cNvPr id="4" name="Slayt Numarası Yer Tutucusu 3">
            <a:extLst>
              <a:ext uri="{FF2B5EF4-FFF2-40B4-BE49-F238E27FC236}">
                <a16:creationId xmlns:a16="http://schemas.microsoft.com/office/drawing/2014/main" id="{A84111DB-62D1-47AB-AC95-BD8C07CF760F}"/>
              </a:ext>
            </a:extLst>
          </p:cNvPr>
          <p:cNvSpPr>
            <a:spLocks noGrp="1"/>
          </p:cNvSpPr>
          <p:nvPr>
            <p:ph type="sldNum" sz="quarter" idx="12"/>
          </p:nvPr>
        </p:nvSpPr>
        <p:spPr>
          <a:xfrm>
            <a:off x="7010400" y="6492875"/>
            <a:ext cx="2133600" cy="365125"/>
          </a:xfrm>
        </p:spPr>
        <p:txBody>
          <a:bodyPr anchor="ctr">
            <a:normAutofit/>
          </a:bodyPr>
          <a:lstStyle/>
          <a:p>
            <a:pPr>
              <a:spcAft>
                <a:spcPts val="600"/>
              </a:spcAft>
            </a:pPr>
            <a:fld id="{4B896723-57CD-594F-A552-1F057032A5F7}" type="slidenum">
              <a:rPr lang="en-US" smtClean="0"/>
              <a:pPr>
                <a:spcAft>
                  <a:spcPts val="600"/>
                </a:spcAft>
              </a:pPr>
              <a:t>10</a:t>
            </a:fld>
            <a:endParaRPr lang="en-US" dirty="0"/>
          </a:p>
        </p:txBody>
      </p:sp>
    </p:spTree>
    <p:extLst>
      <p:ext uri="{BB962C8B-B14F-4D97-AF65-F5344CB8AC3E}">
        <p14:creationId xmlns:p14="http://schemas.microsoft.com/office/powerpoint/2010/main" val="3551583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ECB5749-08DD-4CB8-8820-4BE2DC5F3FBB}"/>
              </a:ext>
            </a:extLst>
          </p:cNvPr>
          <p:cNvPicPr>
            <a:picLocks noChangeAspect="1"/>
          </p:cNvPicPr>
          <p:nvPr/>
        </p:nvPicPr>
        <p:blipFill>
          <a:blip r:embed="rId2"/>
          <a:stretch>
            <a:fillRect/>
          </a:stretch>
        </p:blipFill>
        <p:spPr>
          <a:xfrm>
            <a:off x="1212980" y="587829"/>
            <a:ext cx="6895322" cy="3965510"/>
          </a:xfrm>
          <a:prstGeom prst="rect">
            <a:avLst/>
          </a:prstGeom>
          <a:noFill/>
        </p:spPr>
      </p:pic>
      <p:sp>
        <p:nvSpPr>
          <p:cNvPr id="3" name="İçerik Yer Tutucusu 2">
            <a:extLst>
              <a:ext uri="{FF2B5EF4-FFF2-40B4-BE49-F238E27FC236}">
                <a16:creationId xmlns:a16="http://schemas.microsoft.com/office/drawing/2014/main" id="{97BF04D4-3D48-41FE-BCB0-9BEC898A566D}"/>
              </a:ext>
            </a:extLst>
          </p:cNvPr>
          <p:cNvSpPr>
            <a:spLocks noGrp="1"/>
          </p:cNvSpPr>
          <p:nvPr>
            <p:ph type="body" sz="half" idx="2"/>
          </p:nvPr>
        </p:nvSpPr>
        <p:spPr>
          <a:xfrm>
            <a:off x="503853" y="4879909"/>
            <a:ext cx="8360229" cy="1612965"/>
          </a:xfrm>
        </p:spPr>
        <p:txBody>
          <a:bodyPr>
            <a:normAutofit/>
          </a:bodyPr>
          <a:lstStyle/>
          <a:p>
            <a:pPr>
              <a:lnSpc>
                <a:spcPct val="90000"/>
              </a:lnSpc>
            </a:pPr>
            <a:r>
              <a:rPr lang="en-US" sz="2000" dirty="0"/>
              <a:t>In sociology, taste is an individual's personal, cultural and aesthetic patterns of choice and preference. Taste is drawing distinctions between things such as styles, manners, consumer goods, and works of art and relating to these</a:t>
            </a:r>
            <a:r>
              <a:rPr lang="tr-TR" sz="2000" dirty="0"/>
              <a:t> (</a:t>
            </a:r>
            <a:r>
              <a:rPr lang="tr-TR" sz="2000" dirty="0">
                <a:hlinkClick r:id="rId3"/>
              </a:rPr>
              <a:t>https://en.wikipedia.org/wiki/Taste_(sociology)#</a:t>
            </a:r>
            <a:r>
              <a:rPr lang="tr-TR" sz="2000" dirty="0"/>
              <a:t> , </a:t>
            </a:r>
            <a:r>
              <a:rPr lang="tr-TR" sz="2000" dirty="0" err="1"/>
              <a:t>Acc</a:t>
            </a:r>
            <a:r>
              <a:rPr lang="tr-TR" sz="2000" dirty="0"/>
              <a:t>.</a:t>
            </a:r>
          </a:p>
          <a:p>
            <a:pPr>
              <a:lnSpc>
                <a:spcPct val="90000"/>
              </a:lnSpc>
            </a:pPr>
            <a:r>
              <a:rPr lang="tr-TR" sz="2000" dirty="0"/>
              <a:t>10/30/2020).</a:t>
            </a:r>
          </a:p>
          <a:p>
            <a:pPr marL="0" indent="0">
              <a:lnSpc>
                <a:spcPct val="90000"/>
              </a:lnSpc>
              <a:buNone/>
            </a:pPr>
            <a:endParaRPr lang="tr-TR" sz="1300" dirty="0"/>
          </a:p>
        </p:txBody>
      </p:sp>
      <p:sp>
        <p:nvSpPr>
          <p:cNvPr id="4" name="Slayt Numarası Yer Tutucusu 3">
            <a:extLst>
              <a:ext uri="{FF2B5EF4-FFF2-40B4-BE49-F238E27FC236}">
                <a16:creationId xmlns:a16="http://schemas.microsoft.com/office/drawing/2014/main" id="{3E5D264D-F883-4AF9-82C0-2620E7FDBA1F}"/>
              </a:ext>
            </a:extLst>
          </p:cNvPr>
          <p:cNvSpPr>
            <a:spLocks noGrp="1"/>
          </p:cNvSpPr>
          <p:nvPr>
            <p:ph type="sldNum" sz="quarter" idx="12"/>
          </p:nvPr>
        </p:nvSpPr>
        <p:spPr>
          <a:xfrm>
            <a:off x="7010400" y="6492875"/>
            <a:ext cx="2133600" cy="365125"/>
          </a:xfrm>
        </p:spPr>
        <p:txBody>
          <a:bodyPr anchor="ctr">
            <a:normAutofit/>
          </a:bodyPr>
          <a:lstStyle/>
          <a:p>
            <a:pPr>
              <a:spcAft>
                <a:spcPts val="600"/>
              </a:spcAft>
            </a:pPr>
            <a:fld id="{4B896723-57CD-594F-A552-1F057032A5F7}" type="slidenum">
              <a:rPr lang="en-US" smtClean="0"/>
              <a:pPr>
                <a:spcAft>
                  <a:spcPts val="600"/>
                </a:spcAft>
              </a:pPr>
              <a:t>11</a:t>
            </a:fld>
            <a:endParaRPr lang="en-US"/>
          </a:p>
        </p:txBody>
      </p:sp>
    </p:spTree>
    <p:extLst>
      <p:ext uri="{BB962C8B-B14F-4D97-AF65-F5344CB8AC3E}">
        <p14:creationId xmlns:p14="http://schemas.microsoft.com/office/powerpoint/2010/main" val="400236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Values in U.S. Culture</a:t>
            </a:r>
          </a:p>
        </p:txBody>
      </p:sp>
      <p:sp>
        <p:nvSpPr>
          <p:cNvPr id="3" name="Content Placeholder 2"/>
          <p:cNvSpPr>
            <a:spLocks noGrp="1"/>
          </p:cNvSpPr>
          <p:nvPr>
            <p:ph idx="1"/>
          </p:nvPr>
        </p:nvSpPr>
        <p:spPr>
          <a:xfrm>
            <a:off x="457200" y="1119673"/>
            <a:ext cx="8229600" cy="4850187"/>
          </a:xfrm>
        </p:spPr>
        <p:txBody>
          <a:bodyPr>
            <a:normAutofit/>
          </a:bodyPr>
          <a:lstStyle/>
          <a:p>
            <a:r>
              <a:rPr lang="en-US" sz="2400" dirty="0"/>
              <a:t>Work ethic </a:t>
            </a:r>
          </a:p>
          <a:p>
            <a:r>
              <a:rPr lang="en-US" sz="2400" dirty="0"/>
              <a:t>Desire to accumulate wealth</a:t>
            </a:r>
          </a:p>
          <a:p>
            <a:r>
              <a:rPr lang="en-US" sz="2400" dirty="0"/>
              <a:t>Importance of education, individualism, freedom, youth, health, volunteerism, and efficiency</a:t>
            </a:r>
          </a:p>
          <a:p>
            <a:r>
              <a:rPr lang="en-US" sz="2400" dirty="0"/>
              <a:t>Consumers are adopting new values</a:t>
            </a:r>
          </a:p>
          <a:p>
            <a:pPr lvl="1"/>
            <a:r>
              <a:rPr lang="en-US" sz="2400" dirty="0"/>
              <a:t>Communicating with anyone, anytime, anywhere in the world using new technologies</a:t>
            </a:r>
            <a:r>
              <a:rPr lang="tr-TR" sz="2400" dirty="0"/>
              <a:t>.</a:t>
            </a:r>
          </a:p>
          <a:p>
            <a:pPr lvl="1">
              <a:buFont typeface="Wingdings" panose="05000000000000000000" pitchFamily="2" charset="2"/>
              <a:buChar char="q"/>
            </a:pPr>
            <a:r>
              <a:rPr lang="tr-TR" sz="2400" dirty="0"/>
              <a:t> </a:t>
            </a:r>
            <a:r>
              <a:rPr lang="tr-TR" sz="2400" dirty="0" err="1"/>
              <a:t>Core</a:t>
            </a:r>
            <a:r>
              <a:rPr lang="tr-TR" sz="2400" dirty="0"/>
              <a:t> </a:t>
            </a:r>
            <a:r>
              <a:rPr lang="tr-TR" sz="2400" dirty="0" err="1"/>
              <a:t>Values</a:t>
            </a:r>
            <a:r>
              <a:rPr lang="tr-TR" sz="2400" dirty="0"/>
              <a:t> </a:t>
            </a:r>
            <a:r>
              <a:rPr lang="tr-TR" sz="2400" dirty="0" err="1"/>
              <a:t>for</a:t>
            </a:r>
            <a:r>
              <a:rPr lang="tr-TR" sz="2400" dirty="0"/>
              <a:t> </a:t>
            </a:r>
            <a:r>
              <a:rPr lang="tr-TR" sz="2400" dirty="0" err="1"/>
              <a:t>Turkey</a:t>
            </a:r>
            <a:r>
              <a:rPr lang="tr-TR" sz="2400" dirty="0"/>
              <a:t>: </a:t>
            </a:r>
            <a:r>
              <a:rPr lang="en-US" sz="2400" dirty="0"/>
              <a:t>Generosity</a:t>
            </a:r>
            <a:r>
              <a:rPr lang="tr-TR" sz="2400" dirty="0"/>
              <a:t>/</a:t>
            </a:r>
            <a:r>
              <a:rPr lang="tr-TR" sz="2400" dirty="0" err="1"/>
              <a:t>open-handedness</a:t>
            </a:r>
            <a:r>
              <a:rPr lang="tr-TR" sz="2400" dirty="0"/>
              <a:t>, </a:t>
            </a:r>
            <a:r>
              <a:rPr lang="en-US" sz="2400" dirty="0"/>
              <a:t>Hospitality</a:t>
            </a:r>
            <a:r>
              <a:rPr lang="tr-TR" sz="2400" dirty="0"/>
              <a:t>, </a:t>
            </a:r>
            <a:r>
              <a:rPr lang="en-US" sz="2400" dirty="0"/>
              <a:t>Community Networks</a:t>
            </a:r>
            <a:r>
              <a:rPr lang="tr-TR" sz="2400" dirty="0"/>
              <a:t> (</a:t>
            </a:r>
            <a:r>
              <a:rPr lang="tr-TR" sz="2400" dirty="0" err="1"/>
              <a:t>relatives</a:t>
            </a:r>
            <a:r>
              <a:rPr lang="tr-TR" sz="2400" dirty="0"/>
              <a:t>, </a:t>
            </a:r>
            <a:r>
              <a:rPr lang="tr-TR" sz="2400" dirty="0" err="1"/>
              <a:t>friends</a:t>
            </a:r>
            <a:r>
              <a:rPr lang="tr-TR" sz="2400" dirty="0"/>
              <a:t> </a:t>
            </a:r>
            <a:r>
              <a:rPr lang="tr-TR" sz="2400" dirty="0" err="1"/>
              <a:t>etc</a:t>
            </a:r>
            <a:r>
              <a:rPr lang="tr-TR" sz="2400" dirty="0"/>
              <a:t>.), </a:t>
            </a:r>
            <a:r>
              <a:rPr lang="en-US" sz="2400" dirty="0"/>
              <a:t>Nationalism</a:t>
            </a:r>
            <a:r>
              <a:rPr lang="tr-TR" sz="2400" dirty="0"/>
              <a:t>, </a:t>
            </a:r>
            <a:r>
              <a:rPr lang="en-US" sz="2400" dirty="0" err="1"/>
              <a:t>Honour</a:t>
            </a:r>
            <a:r>
              <a:rPr lang="tr-TR" sz="2400" dirty="0"/>
              <a:t>, </a:t>
            </a:r>
            <a:r>
              <a:rPr lang="en-US" sz="2400" dirty="0" err="1"/>
              <a:t>Kemalism</a:t>
            </a:r>
            <a:r>
              <a:rPr lang="tr-TR" sz="2400" dirty="0"/>
              <a:t>, </a:t>
            </a:r>
            <a:r>
              <a:rPr lang="en-US" sz="2400" dirty="0"/>
              <a:t>Loyalty</a:t>
            </a:r>
            <a:r>
              <a:rPr lang="tr-TR" sz="2400" dirty="0"/>
              <a:t>                   </a:t>
            </a:r>
          </a:p>
          <a:p>
            <a:pPr marL="457200" lvl="1" indent="0">
              <a:buNone/>
            </a:pPr>
            <a:r>
              <a:rPr lang="tr-TR" sz="2400" dirty="0"/>
              <a:t>    </a:t>
            </a:r>
            <a:r>
              <a:rPr lang="tr-TR" sz="1600" dirty="0"/>
              <a:t>(</a:t>
            </a:r>
            <a:r>
              <a:rPr lang="tr-TR" sz="1600" dirty="0">
                <a:solidFill>
                  <a:srgbClr val="0000FF"/>
                </a:solidFill>
                <a:hlinkClick r:id="rId2">
                  <a:extLst>
                    <a:ext uri="{A12FA001-AC4F-418D-AE19-62706E023703}">
                      <ahyp:hlinkClr xmlns:ahyp="http://schemas.microsoft.com/office/drawing/2018/hyperlinkcolor" val="tx"/>
                    </a:ext>
                  </a:extLst>
                </a:hlinkClick>
              </a:rPr>
              <a:t>https://culturalatlas.sbs.com.au/turkish-culture/turkish-culture-core-concepts</a:t>
            </a:r>
            <a:r>
              <a:rPr lang="tr-TR" sz="1600" dirty="0"/>
              <a:t> </a:t>
            </a:r>
            <a:r>
              <a:rPr lang="tr-TR" sz="1600" dirty="0" err="1"/>
              <a:t>Acc</a:t>
            </a:r>
            <a:r>
              <a:rPr lang="tr-TR" sz="1600" dirty="0"/>
              <a:t>. 30/10/2020)</a:t>
            </a:r>
            <a:endParaRPr lang="en-US" sz="16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12</a:t>
            </a:fld>
            <a:endParaRPr lang="en-US"/>
          </a:p>
        </p:txBody>
      </p:sp>
    </p:spTree>
    <p:extLst>
      <p:ext uri="{BB962C8B-B14F-4D97-AF65-F5344CB8AC3E}">
        <p14:creationId xmlns:p14="http://schemas.microsoft.com/office/powerpoint/2010/main" val="172458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International Perspective on Cultural Influences</a:t>
            </a:r>
            <a:endParaRPr lang="en-US" dirty="0"/>
          </a:p>
        </p:txBody>
      </p:sp>
      <p:sp>
        <p:nvSpPr>
          <p:cNvPr id="3" name="Content Placeholder 2"/>
          <p:cNvSpPr>
            <a:spLocks noGrp="1"/>
          </p:cNvSpPr>
          <p:nvPr>
            <p:ph idx="1"/>
          </p:nvPr>
        </p:nvSpPr>
        <p:spPr/>
        <p:txBody>
          <a:bodyPr/>
          <a:lstStyle/>
          <a:p>
            <a:r>
              <a:rPr lang="en-US" dirty="0"/>
              <a:t>Successful strategies in one country may not extend to other international markets</a:t>
            </a:r>
          </a:p>
          <a:p>
            <a:pPr lvl="1"/>
            <a:r>
              <a:rPr lang="en-US" dirty="0"/>
              <a:t>Example: Domino’s allows local managers to run their own advertising campaigns tailored</a:t>
            </a:r>
            <a:r>
              <a:rPr lang="tr-TR" dirty="0"/>
              <a:t>/ </a:t>
            </a:r>
            <a:r>
              <a:rPr lang="tr-TR" dirty="0" err="1"/>
              <a:t>costomized</a:t>
            </a:r>
            <a:r>
              <a:rPr lang="en-US" dirty="0"/>
              <a:t> to the preferences of their customers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13</a:t>
            </a:fld>
            <a:endParaRPr lang="en-US"/>
          </a:p>
        </p:txBody>
      </p:sp>
    </p:spTree>
    <p:extLst>
      <p:ext uri="{BB962C8B-B14F-4D97-AF65-F5344CB8AC3E}">
        <p14:creationId xmlns:p14="http://schemas.microsoft.com/office/powerpoint/2010/main" val="2670259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Subcultures</a:t>
            </a:r>
          </a:p>
        </p:txBody>
      </p:sp>
      <p:sp>
        <p:nvSpPr>
          <p:cNvPr id="3" name="Content Placeholder 2"/>
          <p:cNvSpPr>
            <a:spLocks noGrp="1"/>
          </p:cNvSpPr>
          <p:nvPr>
            <p:ph idx="1"/>
          </p:nvPr>
        </p:nvSpPr>
        <p:spPr/>
        <p:txBody>
          <a:bodyPr/>
          <a:lstStyle/>
          <a:p>
            <a:r>
              <a:rPr lang="en-US" dirty="0"/>
              <a:t>Groups with their own distinct modes of behavior</a:t>
            </a:r>
          </a:p>
          <a:p>
            <a:pPr lvl="1"/>
            <a:r>
              <a:rPr lang="en-US" dirty="0"/>
              <a:t>Can differ by ethnicity, nationality, age, rural versus urban location, religion, and geographic distribution</a:t>
            </a:r>
          </a:p>
          <a:p>
            <a:r>
              <a:rPr lang="en-US" dirty="0"/>
              <a:t>Population mix in U.S. is changing as the Hispanic, African American, and Asian populations grow</a:t>
            </a:r>
            <a:r>
              <a:rPr lang="tr-TR" dirty="0"/>
              <a:t>. </a:t>
            </a:r>
            <a:r>
              <a:rPr lang="tr-TR" dirty="0" err="1"/>
              <a:t>i.e</a:t>
            </a:r>
            <a:r>
              <a:rPr lang="tr-TR" dirty="0"/>
              <a:t>. </a:t>
            </a:r>
            <a:r>
              <a:rPr lang="tr-TR" dirty="0" err="1"/>
              <a:t>Sryians</a:t>
            </a:r>
            <a:r>
              <a:rPr lang="tr-TR" dirty="0"/>
              <a:t> in </a:t>
            </a:r>
            <a:r>
              <a:rPr lang="tr-TR" dirty="0" err="1"/>
              <a:t>Turkey</a:t>
            </a:r>
            <a:r>
              <a:rPr lang="tr-TR" dirty="0"/>
              <a:t>. </a:t>
            </a: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14</a:t>
            </a:fld>
            <a:endParaRPr lang="en-US"/>
          </a:p>
        </p:txBody>
      </p:sp>
    </p:spTree>
    <p:extLst>
      <p:ext uri="{BB962C8B-B14F-4D97-AF65-F5344CB8AC3E}">
        <p14:creationId xmlns:p14="http://schemas.microsoft.com/office/powerpoint/2010/main" val="335241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p>
            <a:pPr>
              <a:lnSpc>
                <a:spcPct val="90000"/>
              </a:lnSpc>
            </a:pPr>
            <a:r>
              <a:rPr lang="en-US" sz="1700"/>
              <a:t>Figure 6.1 - Ethnic and Racial Minorities as a Percentage of the Total U.S. Population</a:t>
            </a:r>
          </a:p>
        </p:txBody>
      </p:sp>
      <p:pic>
        <p:nvPicPr>
          <p:cNvPr id="6" name="Resim 5">
            <a:extLst>
              <a:ext uri="{FF2B5EF4-FFF2-40B4-BE49-F238E27FC236}">
                <a16:creationId xmlns:a16="http://schemas.microsoft.com/office/drawing/2014/main" id="{9474E778-FF3E-41D9-B565-9902ACFD13F1}"/>
              </a:ext>
            </a:extLst>
          </p:cNvPr>
          <p:cNvPicPr>
            <a:picLocks noChangeAspect="1"/>
          </p:cNvPicPr>
          <p:nvPr/>
        </p:nvPicPr>
        <p:blipFill>
          <a:blip r:embed="rId2"/>
          <a:stretch>
            <a:fillRect/>
          </a:stretch>
        </p:blipFill>
        <p:spPr>
          <a:xfrm>
            <a:off x="1863539" y="612775"/>
            <a:ext cx="5343897" cy="4114800"/>
          </a:xfrm>
          <a:prstGeom prst="rect">
            <a:avLst/>
          </a:prstGeom>
          <a:noFill/>
        </p:spPr>
      </p:pic>
      <p:sp>
        <p:nvSpPr>
          <p:cNvPr id="11" name="Text Placeholder 3">
            <a:extLst>
              <a:ext uri="{FF2B5EF4-FFF2-40B4-BE49-F238E27FC236}">
                <a16:creationId xmlns:a16="http://schemas.microsoft.com/office/drawing/2014/main" id="{DD7F1A43-70FA-4C67-BEC3-96381624DB84}"/>
              </a:ext>
            </a:extLst>
          </p:cNvPr>
          <p:cNvSpPr>
            <a:spLocks noGrp="1"/>
          </p:cNvSpPr>
          <p:nvPr>
            <p:ph type="body" sz="half" idx="2"/>
          </p:nvPr>
        </p:nvSpPr>
        <p:spPr>
          <a:xfrm>
            <a:off x="251927" y="5367337"/>
            <a:ext cx="8742783" cy="1125537"/>
          </a:xfrm>
        </p:spPr>
        <p:txBody>
          <a:bodyPr>
            <a:normAutofit fontScale="92500" lnSpcReduction="20000"/>
          </a:bodyPr>
          <a:lstStyle/>
          <a:p>
            <a:r>
              <a:rPr lang="tr-TR" b="1" dirty="0"/>
              <a:t>Distribution (%): </a:t>
            </a:r>
            <a:r>
              <a:rPr lang="tr-TR" b="1" dirty="0">
                <a:solidFill>
                  <a:schemeClr val="tx2"/>
                </a:solidFill>
                <a:highlight>
                  <a:srgbClr val="00FFFF"/>
                </a:highlight>
              </a:rPr>
              <a:t>W</a:t>
            </a:r>
            <a:r>
              <a:rPr lang="tr-TR" dirty="0">
                <a:highlight>
                  <a:srgbClr val="C0C0C0"/>
                </a:highlight>
              </a:rPr>
              <a:t> </a:t>
            </a:r>
            <a:r>
              <a:rPr lang="tr-TR" b="1" dirty="0">
                <a:highlight>
                  <a:srgbClr val="C0C0C0"/>
                </a:highlight>
              </a:rPr>
              <a:t>60.1</a:t>
            </a:r>
            <a:r>
              <a:rPr lang="tr-TR" dirty="0">
                <a:highlight>
                  <a:srgbClr val="C0C0C0"/>
                </a:highlight>
              </a:rPr>
              <a:t>, </a:t>
            </a:r>
            <a:r>
              <a:rPr lang="tr-TR" b="1" dirty="0">
                <a:solidFill>
                  <a:schemeClr val="accent6"/>
                </a:solidFill>
                <a:highlight>
                  <a:srgbClr val="000000"/>
                </a:highlight>
              </a:rPr>
              <a:t>H&amp;L</a:t>
            </a:r>
            <a:r>
              <a:rPr lang="tr-TR" dirty="0">
                <a:highlight>
                  <a:srgbClr val="C0C0C0"/>
                </a:highlight>
              </a:rPr>
              <a:t> (of </a:t>
            </a:r>
            <a:r>
              <a:rPr lang="tr-TR" dirty="0" err="1">
                <a:highlight>
                  <a:srgbClr val="C0C0C0"/>
                </a:highlight>
              </a:rPr>
              <a:t>any</a:t>
            </a:r>
            <a:r>
              <a:rPr lang="tr-TR" dirty="0">
                <a:highlight>
                  <a:srgbClr val="C0C0C0"/>
                </a:highlight>
              </a:rPr>
              <a:t> </a:t>
            </a:r>
            <a:r>
              <a:rPr lang="tr-TR" dirty="0" err="1">
                <a:highlight>
                  <a:srgbClr val="C0C0C0"/>
                </a:highlight>
              </a:rPr>
              <a:t>race</a:t>
            </a:r>
            <a:r>
              <a:rPr lang="tr-TR" dirty="0">
                <a:highlight>
                  <a:srgbClr val="C0C0C0"/>
                </a:highlight>
              </a:rPr>
              <a:t>): </a:t>
            </a:r>
            <a:r>
              <a:rPr lang="tr-TR" b="1" dirty="0">
                <a:highlight>
                  <a:srgbClr val="C0C0C0"/>
                </a:highlight>
              </a:rPr>
              <a:t>18.5</a:t>
            </a:r>
            <a:r>
              <a:rPr lang="tr-TR" dirty="0">
                <a:highlight>
                  <a:srgbClr val="C0C0C0"/>
                </a:highlight>
              </a:rPr>
              <a:t>, </a:t>
            </a:r>
            <a:r>
              <a:rPr lang="tr-TR" b="1" dirty="0">
                <a:solidFill>
                  <a:srgbClr val="FF0000"/>
                </a:solidFill>
                <a:highlight>
                  <a:srgbClr val="FFFF00"/>
                </a:highlight>
              </a:rPr>
              <a:t>B</a:t>
            </a:r>
            <a:r>
              <a:rPr lang="tr-TR" dirty="0">
                <a:highlight>
                  <a:srgbClr val="FFFF00"/>
                </a:highlight>
              </a:rPr>
              <a:t> </a:t>
            </a:r>
            <a:r>
              <a:rPr lang="tr-TR" dirty="0">
                <a:highlight>
                  <a:srgbClr val="C0C0C0"/>
                </a:highlight>
              </a:rPr>
              <a:t>(</a:t>
            </a:r>
            <a:r>
              <a:rPr lang="tr-TR" dirty="0" err="1">
                <a:highlight>
                  <a:srgbClr val="C0C0C0"/>
                </a:highlight>
              </a:rPr>
              <a:t>or</a:t>
            </a:r>
            <a:r>
              <a:rPr lang="tr-TR" dirty="0">
                <a:highlight>
                  <a:srgbClr val="C0C0C0"/>
                </a:highlight>
              </a:rPr>
              <a:t> </a:t>
            </a:r>
            <a:r>
              <a:rPr lang="tr-TR" dirty="0" err="1">
                <a:highlight>
                  <a:srgbClr val="C0C0C0"/>
                </a:highlight>
              </a:rPr>
              <a:t>African</a:t>
            </a:r>
            <a:r>
              <a:rPr lang="tr-TR" dirty="0">
                <a:highlight>
                  <a:srgbClr val="C0C0C0"/>
                </a:highlight>
              </a:rPr>
              <a:t> </a:t>
            </a:r>
            <a:r>
              <a:rPr lang="tr-TR" dirty="0" err="1">
                <a:highlight>
                  <a:srgbClr val="C0C0C0"/>
                </a:highlight>
              </a:rPr>
              <a:t>american</a:t>
            </a:r>
            <a:r>
              <a:rPr lang="tr-TR" dirty="0">
                <a:highlight>
                  <a:srgbClr val="C0C0C0"/>
                </a:highlight>
              </a:rPr>
              <a:t>):</a:t>
            </a:r>
            <a:r>
              <a:rPr lang="tr-TR" b="1" dirty="0">
                <a:highlight>
                  <a:srgbClr val="C0C0C0"/>
                </a:highlight>
              </a:rPr>
              <a:t>13.4</a:t>
            </a:r>
            <a:r>
              <a:rPr lang="tr-TR" dirty="0">
                <a:highlight>
                  <a:srgbClr val="C0C0C0"/>
                </a:highlight>
              </a:rPr>
              <a:t>, </a:t>
            </a:r>
            <a:r>
              <a:rPr lang="tr-TR" b="1" dirty="0">
                <a:solidFill>
                  <a:schemeClr val="accent2">
                    <a:lumMod val="75000"/>
                  </a:schemeClr>
                </a:solidFill>
                <a:highlight>
                  <a:srgbClr val="FFFF00"/>
                </a:highlight>
              </a:rPr>
              <a:t>A:</a:t>
            </a:r>
            <a:r>
              <a:rPr lang="tr-TR" b="1" dirty="0">
                <a:solidFill>
                  <a:schemeClr val="accent2">
                    <a:lumMod val="75000"/>
                  </a:schemeClr>
                </a:solidFill>
                <a:highlight>
                  <a:srgbClr val="C0C0C0"/>
                </a:highlight>
              </a:rPr>
              <a:t> </a:t>
            </a:r>
            <a:r>
              <a:rPr lang="tr-TR" b="1" dirty="0">
                <a:highlight>
                  <a:srgbClr val="C0C0C0"/>
                </a:highlight>
              </a:rPr>
              <a:t>5.4, </a:t>
            </a:r>
          </a:p>
          <a:p>
            <a:r>
              <a:rPr lang="en-US" dirty="0"/>
              <a:t>Note: The Hispanic category includes Hispanics of any races.</a:t>
            </a:r>
          </a:p>
          <a:p>
            <a:r>
              <a:rPr lang="en-US" dirty="0"/>
              <a:t>Source: U.S. Census Bureau, Population Estimates, 2019. </a:t>
            </a:r>
          </a:p>
          <a:p>
            <a:r>
              <a:rPr lang="en-US" dirty="0"/>
              <a:t>Analysis: K.M. Johnson. </a:t>
            </a:r>
            <a:r>
              <a:rPr lang="en-US" dirty="0" err="1"/>
              <a:t>Carsey</a:t>
            </a:r>
            <a:r>
              <a:rPr lang="en-US" dirty="0"/>
              <a:t> School, University of New Hampshire</a:t>
            </a:r>
            <a:endParaRPr lang="tr-TR" dirty="0"/>
          </a:p>
          <a:p>
            <a:r>
              <a:rPr lang="en-US" dirty="0">
                <a:hlinkClick r:id="rId3"/>
              </a:rPr>
              <a:t>https://carsey.unh.edu/publication/US-population-growth-slows-diversity-grows</a:t>
            </a:r>
            <a:r>
              <a:rPr lang="tr-TR" dirty="0"/>
              <a:t> , </a:t>
            </a:r>
            <a:r>
              <a:rPr lang="tr-TR" dirty="0" err="1"/>
              <a:t>Acc</a:t>
            </a:r>
            <a:r>
              <a:rPr lang="tr-TR" dirty="0"/>
              <a:t>. 10/30/2020)</a:t>
            </a:r>
            <a:endParaRPr lang="en-US" dirty="0"/>
          </a:p>
        </p:txBody>
      </p:sp>
      <p:sp>
        <p:nvSpPr>
          <p:cNvPr id="4" name="Slide Number Placeholder 3"/>
          <p:cNvSpPr>
            <a:spLocks noGrp="1"/>
          </p:cNvSpPr>
          <p:nvPr>
            <p:ph type="sldNum" sz="quarter" idx="12"/>
          </p:nvPr>
        </p:nvSpPr>
        <p:spPr>
          <a:xfrm>
            <a:off x="7010400" y="6492875"/>
            <a:ext cx="2133600" cy="365125"/>
          </a:xfrm>
        </p:spPr>
        <p:txBody>
          <a:bodyPr anchor="ctr">
            <a:normAutofit/>
          </a:bodyPr>
          <a:lstStyle/>
          <a:p>
            <a:pPr>
              <a:spcAft>
                <a:spcPts val="600"/>
              </a:spcAft>
            </a:pPr>
            <a:fld id="{4B896723-57CD-594F-A552-1F057032A5F7}" type="slidenum">
              <a:rPr lang="en-US" smtClean="0"/>
              <a:pPr>
                <a:spcAft>
                  <a:spcPts val="600"/>
                </a:spcAft>
              </a:pPr>
              <a:t>15</a:t>
            </a:fld>
            <a:endParaRPr lang="en-US"/>
          </a:p>
        </p:txBody>
      </p:sp>
    </p:spTree>
    <p:extLst>
      <p:ext uri="{BB962C8B-B14F-4D97-AF65-F5344CB8AC3E}">
        <p14:creationId xmlns:p14="http://schemas.microsoft.com/office/powerpoint/2010/main" val="127218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Subcultures</a:t>
            </a:r>
          </a:p>
        </p:txBody>
      </p:sp>
      <p:sp>
        <p:nvSpPr>
          <p:cNvPr id="3" name="Content Placeholder 2"/>
          <p:cNvSpPr>
            <a:spLocks noGrp="1"/>
          </p:cNvSpPr>
          <p:nvPr>
            <p:ph idx="1"/>
          </p:nvPr>
        </p:nvSpPr>
        <p:spPr/>
        <p:txBody>
          <a:bodyPr/>
          <a:lstStyle/>
          <a:p>
            <a:r>
              <a:rPr lang="en-US" dirty="0"/>
              <a:t>Hispanic American consumers:</a:t>
            </a:r>
          </a:p>
          <a:p>
            <a:pPr lvl="1"/>
            <a:r>
              <a:rPr lang="en-US" dirty="0"/>
              <a:t>Not a homogenous group</a:t>
            </a:r>
          </a:p>
          <a:p>
            <a:pPr lvl="1"/>
            <a:r>
              <a:rPr lang="en-US" dirty="0"/>
              <a:t>Hispanic population fueled</a:t>
            </a:r>
            <a:r>
              <a:rPr lang="tr-TR" dirty="0"/>
              <a:t> </a:t>
            </a:r>
            <a:r>
              <a:rPr lang="en-US" dirty="0"/>
              <a:t>by</a:t>
            </a:r>
            <a:r>
              <a:rPr lang="tr-TR" dirty="0"/>
              <a:t> (</a:t>
            </a:r>
            <a:r>
              <a:rPr lang="tr-TR" dirty="0" err="1"/>
              <a:t>become</a:t>
            </a:r>
            <a:r>
              <a:rPr lang="tr-TR" dirty="0"/>
              <a:t> </a:t>
            </a:r>
            <a:r>
              <a:rPr lang="tr-TR" dirty="0" err="1"/>
              <a:t>strong</a:t>
            </a:r>
            <a:r>
              <a:rPr lang="tr-TR" dirty="0"/>
              <a:t>)</a:t>
            </a:r>
            <a:r>
              <a:rPr lang="en-US" dirty="0"/>
              <a:t> a sharp rise in births</a:t>
            </a:r>
          </a:p>
          <a:p>
            <a:pPr lvl="1"/>
            <a:r>
              <a:rPr lang="en-US" dirty="0"/>
              <a:t>Marketers should consider Hispanics control more disposable income than any other minority group</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16</a:t>
            </a:fld>
            <a:endParaRPr lang="en-US"/>
          </a:p>
        </p:txBody>
      </p:sp>
    </p:spTree>
    <p:extLst>
      <p:ext uri="{BB962C8B-B14F-4D97-AF65-F5344CB8AC3E}">
        <p14:creationId xmlns:p14="http://schemas.microsoft.com/office/powerpoint/2010/main" val="319034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Subcultures</a:t>
            </a:r>
          </a:p>
        </p:txBody>
      </p:sp>
      <p:sp>
        <p:nvSpPr>
          <p:cNvPr id="3" name="Content Placeholder 2"/>
          <p:cNvSpPr>
            <a:spLocks noGrp="1"/>
          </p:cNvSpPr>
          <p:nvPr>
            <p:ph idx="1"/>
          </p:nvPr>
        </p:nvSpPr>
        <p:spPr/>
        <p:txBody>
          <a:bodyPr>
            <a:normAutofit/>
          </a:bodyPr>
          <a:lstStyle/>
          <a:p>
            <a:r>
              <a:rPr lang="en-US" dirty="0"/>
              <a:t>African American consumers</a:t>
            </a:r>
          </a:p>
          <a:p>
            <a:pPr lvl="1"/>
            <a:r>
              <a:rPr lang="en-US" dirty="0"/>
              <a:t>The African American population stands at more than </a:t>
            </a:r>
            <a:r>
              <a:rPr lang="tr-TR" dirty="0"/>
              <a:t>44.08</a:t>
            </a:r>
            <a:r>
              <a:rPr lang="en-US" dirty="0"/>
              <a:t> million people</a:t>
            </a:r>
          </a:p>
          <a:p>
            <a:pPr lvl="1"/>
            <a:r>
              <a:rPr lang="en-US" dirty="0"/>
              <a:t>71%</a:t>
            </a:r>
            <a:r>
              <a:rPr lang="tr-TR" dirty="0"/>
              <a:t> (</a:t>
            </a:r>
            <a:r>
              <a:rPr lang="tr-TR" dirty="0" err="1"/>
              <a:t>by</a:t>
            </a:r>
            <a:r>
              <a:rPr lang="tr-TR" dirty="0"/>
              <a:t> 2014?)</a:t>
            </a:r>
            <a:r>
              <a:rPr lang="en-US" dirty="0"/>
              <a:t> of them own a smart phone</a:t>
            </a:r>
          </a:p>
          <a:p>
            <a:pPr lvl="1"/>
            <a:r>
              <a:rPr lang="en-US" dirty="0"/>
              <a:t>They are members of every economic group</a:t>
            </a:r>
          </a:p>
          <a:p>
            <a:pPr lvl="2"/>
            <a:r>
              <a:rPr lang="en-US" dirty="0"/>
              <a:t>Marketers must avoid approaching all African American consumers in the same way</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17</a:t>
            </a:fld>
            <a:endParaRPr lang="en-US"/>
          </a:p>
        </p:txBody>
      </p:sp>
    </p:spTree>
    <p:extLst>
      <p:ext uri="{BB962C8B-B14F-4D97-AF65-F5344CB8AC3E}">
        <p14:creationId xmlns:p14="http://schemas.microsoft.com/office/powerpoint/2010/main" val="180018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Subcultures</a:t>
            </a:r>
          </a:p>
        </p:txBody>
      </p:sp>
      <p:sp>
        <p:nvSpPr>
          <p:cNvPr id="3" name="Content Placeholder 2"/>
          <p:cNvSpPr>
            <a:spLocks noGrp="1"/>
          </p:cNvSpPr>
          <p:nvPr>
            <p:ph idx="1"/>
          </p:nvPr>
        </p:nvSpPr>
        <p:spPr/>
        <p:txBody>
          <a:bodyPr/>
          <a:lstStyle/>
          <a:p>
            <a:r>
              <a:rPr lang="en-US" dirty="0"/>
              <a:t>Asian American</a:t>
            </a:r>
            <a:r>
              <a:rPr lang="tr-TR" dirty="0"/>
              <a:t> (19.5 </a:t>
            </a:r>
            <a:r>
              <a:rPr lang="tr-TR" dirty="0" err="1"/>
              <a:t>million</a:t>
            </a:r>
            <a:r>
              <a:rPr lang="tr-TR" dirty="0"/>
              <a:t>)</a:t>
            </a:r>
            <a:r>
              <a:rPr lang="en-US" dirty="0"/>
              <a:t> consumers </a:t>
            </a:r>
          </a:p>
          <a:p>
            <a:pPr lvl="1"/>
            <a:r>
              <a:rPr lang="en-US" dirty="0"/>
              <a:t>Spread among culturally diverse groups</a:t>
            </a:r>
          </a:p>
          <a:p>
            <a:pPr lvl="1"/>
            <a:r>
              <a:rPr lang="en-US" dirty="0"/>
              <a:t>Retain their own languages</a:t>
            </a:r>
          </a:p>
          <a:p>
            <a:pPr lvl="1"/>
            <a:r>
              <a:rPr lang="en-US" dirty="0"/>
              <a:t>Each group brings its own language, religion, and value system to purchasing decisions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18</a:t>
            </a:fld>
            <a:endParaRPr lang="en-US"/>
          </a:p>
        </p:txBody>
      </p:sp>
    </p:spTree>
    <p:extLst>
      <p:ext uri="{BB962C8B-B14F-4D97-AF65-F5344CB8AC3E}">
        <p14:creationId xmlns:p14="http://schemas.microsoft.com/office/powerpoint/2010/main" val="255620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Influences</a:t>
            </a:r>
          </a:p>
        </p:txBody>
      </p:sp>
      <p:sp>
        <p:nvSpPr>
          <p:cNvPr id="3" name="Content Placeholder 2"/>
          <p:cNvSpPr>
            <a:spLocks noGrp="1"/>
          </p:cNvSpPr>
          <p:nvPr>
            <p:ph idx="1"/>
          </p:nvPr>
        </p:nvSpPr>
        <p:spPr/>
        <p:txBody>
          <a:bodyPr>
            <a:normAutofit/>
          </a:bodyPr>
          <a:lstStyle/>
          <a:p>
            <a:r>
              <a:rPr lang="en-US" sz="2600" dirty="0"/>
              <a:t>Everyone belongs to multiple social groups - Family, neighborhood, clubs, and sports teams</a:t>
            </a:r>
          </a:p>
          <a:p>
            <a:pPr lvl="1"/>
            <a:r>
              <a:rPr lang="en-US" sz="2600" dirty="0"/>
              <a:t>Group membership influences an individual consumer’s purchases and behavior in overt</a:t>
            </a:r>
            <a:r>
              <a:rPr lang="tr-TR" sz="2600" dirty="0"/>
              <a:t>/ </a:t>
            </a:r>
            <a:r>
              <a:rPr lang="tr-TR" sz="2600" dirty="0" err="1"/>
              <a:t>apparent</a:t>
            </a:r>
            <a:r>
              <a:rPr lang="en-US" sz="2600" dirty="0"/>
              <a:t> and subtle</a:t>
            </a:r>
            <a:r>
              <a:rPr lang="tr-TR" sz="2600" dirty="0"/>
              <a:t>/</a:t>
            </a:r>
            <a:r>
              <a:rPr lang="tr-TR" sz="2600" dirty="0" err="1"/>
              <a:t>subtle</a:t>
            </a:r>
            <a:r>
              <a:rPr lang="tr-TR" sz="2600" dirty="0"/>
              <a:t> (</a:t>
            </a:r>
            <a:r>
              <a:rPr lang="en-US" sz="2600" dirty="0"/>
              <a:t>hard to comprehend or define</a:t>
            </a:r>
            <a:r>
              <a:rPr lang="tr-TR" sz="2600" dirty="0"/>
              <a:t>) </a:t>
            </a:r>
            <a:r>
              <a:rPr lang="en-US" sz="2600" dirty="0"/>
              <a:t>ways</a:t>
            </a:r>
          </a:p>
          <a:p>
            <a:r>
              <a:rPr lang="en-US" sz="2600" dirty="0"/>
              <a:t>Differences in group status and roles influence buying behavior</a:t>
            </a:r>
          </a:p>
          <a:p>
            <a:pPr lvl="1"/>
            <a:r>
              <a:rPr lang="en-US" sz="2600" dirty="0"/>
              <a:t>People make purchases designed to reflect their status within a particular group</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19</a:t>
            </a:fld>
            <a:endParaRPr lang="en-US"/>
          </a:p>
        </p:txBody>
      </p:sp>
    </p:spTree>
    <p:extLst>
      <p:ext uri="{BB962C8B-B14F-4D97-AF65-F5344CB8AC3E}">
        <p14:creationId xmlns:p14="http://schemas.microsoft.com/office/powerpoint/2010/main" val="185189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Autofit/>
          </a:bodyPr>
          <a:lstStyle/>
          <a:p>
            <a:pPr marL="533400" indent="-533400">
              <a:spcBef>
                <a:spcPts val="1200"/>
              </a:spcBef>
              <a:buFont typeface="Calibri" pitchFamily="34" charset="0"/>
              <a:buAutoNum type="arabicPeriod"/>
            </a:pPr>
            <a:r>
              <a:rPr lang="en-US" dirty="0"/>
              <a:t>Define consumer behavior and its role in marketing decisions.</a:t>
            </a:r>
          </a:p>
          <a:p>
            <a:pPr marL="533400" indent="-533400">
              <a:spcBef>
                <a:spcPts val="1200"/>
              </a:spcBef>
              <a:buFont typeface="Calibri" pitchFamily="34" charset="0"/>
              <a:buAutoNum type="arabicPeriod"/>
            </a:pPr>
            <a:r>
              <a:rPr lang="en-US" dirty="0"/>
              <a:t>Describe the three interpersonal determinants</a:t>
            </a:r>
            <a:r>
              <a:rPr lang="tr-TR" dirty="0"/>
              <a:t>/</a:t>
            </a:r>
            <a:r>
              <a:rPr lang="en-US" dirty="0"/>
              <a:t>causation</a:t>
            </a:r>
            <a:r>
              <a:rPr lang="tr-TR" dirty="0"/>
              <a:t>s </a:t>
            </a:r>
            <a:r>
              <a:rPr lang="en-US" dirty="0"/>
              <a:t>of consumer behavior.</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a:t>
            </a:fld>
            <a:endParaRPr lang="en-US"/>
          </a:p>
        </p:txBody>
      </p:sp>
    </p:spTree>
    <p:extLst>
      <p:ext uri="{BB962C8B-B14F-4D97-AF65-F5344CB8AC3E}">
        <p14:creationId xmlns:p14="http://schemas.microsoft.com/office/powerpoint/2010/main" val="26890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7795"/>
          </a:xfrm>
        </p:spPr>
        <p:txBody>
          <a:bodyPr>
            <a:normAutofit fontScale="90000"/>
          </a:bodyPr>
          <a:lstStyle/>
          <a:p>
            <a:r>
              <a:rPr lang="en-US" dirty="0"/>
              <a:t>The Asch Phenomenon</a:t>
            </a:r>
            <a:r>
              <a:rPr lang="tr-TR" dirty="0"/>
              <a:t> (</a:t>
            </a:r>
            <a:r>
              <a:rPr lang="tr-TR" dirty="0" err="1"/>
              <a:t>Herd</a:t>
            </a:r>
            <a:r>
              <a:rPr lang="tr-TR" dirty="0"/>
              <a:t> </a:t>
            </a:r>
            <a:r>
              <a:rPr lang="tr-TR" dirty="0" err="1"/>
              <a:t>Mentality</a:t>
            </a:r>
            <a:r>
              <a:rPr lang="tr-TR" dirty="0"/>
              <a:t>)</a:t>
            </a:r>
            <a:endParaRPr lang="en-US" dirty="0"/>
          </a:p>
        </p:txBody>
      </p:sp>
      <p:sp>
        <p:nvSpPr>
          <p:cNvPr id="3" name="Content Placeholder 2"/>
          <p:cNvSpPr>
            <a:spLocks noGrp="1"/>
          </p:cNvSpPr>
          <p:nvPr>
            <p:ph idx="1"/>
          </p:nvPr>
        </p:nvSpPr>
        <p:spPr>
          <a:xfrm>
            <a:off x="375504" y="1254920"/>
            <a:ext cx="8229600" cy="5084920"/>
          </a:xfrm>
        </p:spPr>
        <p:txBody>
          <a:bodyPr/>
          <a:lstStyle/>
          <a:p>
            <a:r>
              <a:rPr lang="en-US" sz="2000" dirty="0"/>
              <a:t>Theory of psychologist S. E. Asch - Individuals conform to majority rule, even if that majority rule goes against their beliefs</a:t>
            </a:r>
          </a:p>
          <a:p>
            <a:r>
              <a:rPr lang="en-US" sz="2000" dirty="0"/>
              <a:t>The Asch phenomenon can be a big factor in many purchase decisions</a:t>
            </a:r>
          </a:p>
          <a:p>
            <a:pPr lvl="1"/>
            <a:r>
              <a:rPr lang="en-US" sz="2000" dirty="0"/>
              <a:t>From major choices such as buying a car to deciding whether to buy a pair of shoes on sale</a:t>
            </a:r>
            <a:endParaRPr lang="tr-TR" sz="2000" dirty="0"/>
          </a:p>
          <a:p>
            <a:pPr marL="457200" lvl="1" indent="0">
              <a:buNone/>
            </a:pPr>
            <a:endParaRPr lang="en-US" sz="2000" dirty="0"/>
          </a:p>
          <a:p>
            <a:pPr marL="0" indent="0">
              <a:buNone/>
            </a:pPr>
            <a:endParaRPr lang="en-US" sz="18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20</a:t>
            </a:fld>
            <a:endParaRPr lang="en-US"/>
          </a:p>
        </p:txBody>
      </p:sp>
      <p:pic>
        <p:nvPicPr>
          <p:cNvPr id="7" name="Resim 6">
            <a:extLst>
              <a:ext uri="{FF2B5EF4-FFF2-40B4-BE49-F238E27FC236}">
                <a16:creationId xmlns:a16="http://schemas.microsoft.com/office/drawing/2014/main" id="{EDB7E22A-55EB-4B2C-B5AA-1DE83B5A5F24}"/>
              </a:ext>
            </a:extLst>
          </p:cNvPr>
          <p:cNvPicPr>
            <a:picLocks noChangeAspect="1"/>
          </p:cNvPicPr>
          <p:nvPr/>
        </p:nvPicPr>
        <p:blipFill>
          <a:blip r:embed="rId3"/>
          <a:stretch>
            <a:fillRect/>
          </a:stretch>
        </p:blipFill>
        <p:spPr>
          <a:xfrm>
            <a:off x="662474" y="3181351"/>
            <a:ext cx="2939142" cy="2202411"/>
          </a:xfrm>
          <a:prstGeom prst="rect">
            <a:avLst/>
          </a:prstGeom>
        </p:spPr>
      </p:pic>
      <p:pic>
        <p:nvPicPr>
          <p:cNvPr id="8" name="Resim 7">
            <a:extLst>
              <a:ext uri="{FF2B5EF4-FFF2-40B4-BE49-F238E27FC236}">
                <a16:creationId xmlns:a16="http://schemas.microsoft.com/office/drawing/2014/main" id="{EACD8D9F-A14C-42BB-97F7-EE6C23A5005F}"/>
              </a:ext>
            </a:extLst>
          </p:cNvPr>
          <p:cNvPicPr>
            <a:picLocks noChangeAspect="1"/>
          </p:cNvPicPr>
          <p:nvPr/>
        </p:nvPicPr>
        <p:blipFill>
          <a:blip r:embed="rId4"/>
          <a:stretch>
            <a:fillRect/>
          </a:stretch>
        </p:blipFill>
        <p:spPr>
          <a:xfrm>
            <a:off x="4490304" y="3013158"/>
            <a:ext cx="3701974" cy="2328616"/>
          </a:xfrm>
          <a:prstGeom prst="rect">
            <a:avLst/>
          </a:prstGeom>
        </p:spPr>
      </p:pic>
    </p:spTree>
    <p:extLst>
      <p:ext uri="{BB962C8B-B14F-4D97-AF65-F5344CB8AC3E}">
        <p14:creationId xmlns:p14="http://schemas.microsoft.com/office/powerpoint/2010/main" val="2632307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Groups </a:t>
            </a:r>
          </a:p>
        </p:txBody>
      </p:sp>
      <p:sp>
        <p:nvSpPr>
          <p:cNvPr id="3" name="Content Placeholder 2"/>
          <p:cNvSpPr>
            <a:spLocks noGrp="1"/>
          </p:cNvSpPr>
          <p:nvPr>
            <p:ph idx="1"/>
          </p:nvPr>
        </p:nvSpPr>
        <p:spPr/>
        <p:txBody>
          <a:bodyPr>
            <a:normAutofit/>
          </a:bodyPr>
          <a:lstStyle/>
          <a:p>
            <a:pPr marL="347472" lvl="1" indent="-347472">
              <a:buClr>
                <a:srgbClr val="292795"/>
              </a:buClr>
              <a:buSzPct val="101000"/>
              <a:buFont typeface="Lucida Grande"/>
              <a:buChar char="▮"/>
            </a:pPr>
            <a:r>
              <a:rPr lang="en-US" sz="3200" dirty="0"/>
              <a:t>People or institutions such as family, friends, or celebrities:</a:t>
            </a:r>
          </a:p>
          <a:p>
            <a:pPr lvl="1"/>
            <a:r>
              <a:rPr lang="en-US" dirty="0"/>
              <a:t>Whose opinions are valued</a:t>
            </a:r>
          </a:p>
          <a:p>
            <a:pPr lvl="1"/>
            <a:r>
              <a:rPr lang="en-US" dirty="0"/>
              <a:t>To whom a person looks for guidance in his or her own behavior, values, and conduct</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21</a:t>
            </a:fld>
            <a:endParaRPr lang="en-US"/>
          </a:p>
        </p:txBody>
      </p:sp>
    </p:spTree>
    <p:extLst>
      <p:ext uri="{BB962C8B-B14F-4D97-AF65-F5344CB8AC3E}">
        <p14:creationId xmlns:p14="http://schemas.microsoft.com/office/powerpoint/2010/main" val="3260869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Groups </a:t>
            </a:r>
          </a:p>
        </p:txBody>
      </p:sp>
      <p:sp>
        <p:nvSpPr>
          <p:cNvPr id="3" name="Content Placeholder 2"/>
          <p:cNvSpPr>
            <a:spLocks noGrp="1"/>
          </p:cNvSpPr>
          <p:nvPr>
            <p:ph idx="1"/>
          </p:nvPr>
        </p:nvSpPr>
        <p:spPr/>
        <p:txBody>
          <a:bodyPr>
            <a:normAutofit/>
          </a:bodyPr>
          <a:lstStyle/>
          <a:p>
            <a:r>
              <a:rPr lang="en-US" dirty="0"/>
              <a:t>Influence of reference group depends on two conditions:</a:t>
            </a:r>
          </a:p>
          <a:p>
            <a:pPr lvl="1"/>
            <a:r>
              <a:rPr lang="en-US" dirty="0"/>
              <a:t>The purchased product must be one that others  can see and identify</a:t>
            </a:r>
          </a:p>
          <a:p>
            <a:pPr lvl="1"/>
            <a:r>
              <a:rPr lang="en-US" dirty="0"/>
              <a:t>The purchased item must be a brand or product that not everyone owns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22</a:t>
            </a:fld>
            <a:endParaRPr lang="en-US"/>
          </a:p>
        </p:txBody>
      </p:sp>
    </p:spTree>
    <p:extLst>
      <p:ext uri="{BB962C8B-B14F-4D97-AF65-F5344CB8AC3E}">
        <p14:creationId xmlns:p14="http://schemas.microsoft.com/office/powerpoint/2010/main" val="3574614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Classes</a:t>
            </a:r>
          </a:p>
        </p:txBody>
      </p:sp>
      <p:sp>
        <p:nvSpPr>
          <p:cNvPr id="3" name="Content Placeholder 2"/>
          <p:cNvSpPr>
            <a:spLocks noGrp="1"/>
          </p:cNvSpPr>
          <p:nvPr>
            <p:ph idx="1"/>
          </p:nvPr>
        </p:nvSpPr>
        <p:spPr/>
        <p:txBody>
          <a:bodyPr/>
          <a:lstStyle/>
          <a:p>
            <a:r>
              <a:rPr lang="en-US" dirty="0"/>
              <a:t>Six classes within the social structures of both small and large U.S. cities</a:t>
            </a:r>
          </a:p>
          <a:p>
            <a:pPr lvl="1"/>
            <a:r>
              <a:rPr lang="en-US" dirty="0"/>
              <a:t>Upper-upper</a:t>
            </a:r>
          </a:p>
          <a:p>
            <a:pPr lvl="1"/>
            <a:r>
              <a:rPr lang="en-US" dirty="0"/>
              <a:t>Lower-upper</a:t>
            </a:r>
          </a:p>
          <a:p>
            <a:pPr lvl="1"/>
            <a:r>
              <a:rPr lang="en-US" dirty="0"/>
              <a:t>Upper-middle</a:t>
            </a:r>
          </a:p>
          <a:p>
            <a:pPr lvl="1"/>
            <a:r>
              <a:rPr lang="en-US" dirty="0"/>
              <a:t>Lower-middle</a:t>
            </a:r>
          </a:p>
          <a:p>
            <a:pPr lvl="1"/>
            <a:r>
              <a:rPr lang="en-US" dirty="0"/>
              <a:t>Working class</a:t>
            </a:r>
          </a:p>
          <a:p>
            <a:pPr lvl="1"/>
            <a:r>
              <a:rPr lang="en-US" dirty="0"/>
              <a:t>Lower class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23</a:t>
            </a:fld>
            <a:endParaRPr lang="en-US"/>
          </a:p>
        </p:txBody>
      </p:sp>
    </p:spTree>
    <p:extLst>
      <p:ext uri="{BB962C8B-B14F-4D97-AF65-F5344CB8AC3E}">
        <p14:creationId xmlns:p14="http://schemas.microsoft.com/office/powerpoint/2010/main" val="3308962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Classes</a:t>
            </a:r>
          </a:p>
        </p:txBody>
      </p:sp>
      <p:sp>
        <p:nvSpPr>
          <p:cNvPr id="3" name="Content Placeholder 2"/>
          <p:cNvSpPr>
            <a:spLocks noGrp="1"/>
          </p:cNvSpPr>
          <p:nvPr>
            <p:ph idx="1"/>
          </p:nvPr>
        </p:nvSpPr>
        <p:spPr/>
        <p:txBody>
          <a:bodyPr>
            <a:normAutofit/>
          </a:bodyPr>
          <a:lstStyle/>
          <a:p>
            <a:r>
              <a:rPr lang="en-US" dirty="0"/>
              <a:t>Class rankings determined by occupation, income, education, family background, and residence location</a:t>
            </a:r>
          </a:p>
          <a:p>
            <a:pPr lvl="1"/>
            <a:r>
              <a:rPr lang="en-US" dirty="0">
                <a:highlight>
                  <a:srgbClr val="FFFF00"/>
                </a:highlight>
              </a:rPr>
              <a:t>Income</a:t>
            </a:r>
            <a:r>
              <a:rPr lang="en-US" dirty="0"/>
              <a:t> is not always a primary factor</a:t>
            </a:r>
          </a:p>
          <a:p>
            <a:r>
              <a:rPr lang="en-US" dirty="0"/>
              <a:t>Occupations and incomes of one or both parents are primary influences on social class</a:t>
            </a:r>
          </a:p>
          <a:p>
            <a:r>
              <a:rPr lang="en-US" dirty="0"/>
              <a:t>Individuals’ buying habits reflect the class  to which they aspire</a:t>
            </a:r>
            <a:r>
              <a:rPr lang="tr-TR" dirty="0"/>
              <a:t>/</a:t>
            </a:r>
            <a:r>
              <a:rPr lang="tr-TR" dirty="0" err="1"/>
              <a:t>seek</a:t>
            </a:r>
            <a:r>
              <a:rPr lang="tr-TR" dirty="0"/>
              <a:t> </a:t>
            </a:r>
            <a:r>
              <a:rPr lang="tr-TR" dirty="0" err="1"/>
              <a:t>for</a:t>
            </a: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24</a:t>
            </a:fld>
            <a:endParaRPr lang="en-US"/>
          </a:p>
        </p:txBody>
      </p:sp>
    </p:spTree>
    <p:extLst>
      <p:ext uri="{BB962C8B-B14F-4D97-AF65-F5344CB8AC3E}">
        <p14:creationId xmlns:p14="http://schemas.microsoft.com/office/powerpoint/2010/main" val="359441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Opinion Leaders </a:t>
            </a:r>
          </a:p>
        </p:txBody>
      </p:sp>
      <p:sp>
        <p:nvSpPr>
          <p:cNvPr id="3" name="Content Placeholder 2"/>
          <p:cNvSpPr>
            <a:spLocks noGrp="1"/>
          </p:cNvSpPr>
          <p:nvPr>
            <p:ph idx="1"/>
          </p:nvPr>
        </p:nvSpPr>
        <p:spPr/>
        <p:txBody>
          <a:bodyPr>
            <a:normAutofit fontScale="92500" lnSpcReduction="10000"/>
          </a:bodyPr>
          <a:lstStyle/>
          <a:p>
            <a:r>
              <a:rPr lang="en-US" sz="3500" dirty="0"/>
              <a:t>Trendsetters who purchase new products before others in a group and then influence others in their purchases</a:t>
            </a:r>
          </a:p>
          <a:p>
            <a:r>
              <a:rPr lang="en-US" sz="3500" dirty="0"/>
              <a:t>Individuals tend to act as opinion leaders based on their knowledge of and interest in products</a:t>
            </a:r>
          </a:p>
          <a:p>
            <a:r>
              <a:rPr lang="en-US" sz="3500" dirty="0"/>
              <a:t>Information about goods and services flows from mass media to opinion leaders to consumers</a:t>
            </a:r>
          </a:p>
          <a:p>
            <a:pPr lvl="1"/>
            <a:r>
              <a:rPr lang="en-US" sz="3000" dirty="0"/>
              <a:t>Sometimes flows directly to consumers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25</a:t>
            </a:fld>
            <a:endParaRPr lang="en-US"/>
          </a:p>
        </p:txBody>
      </p:sp>
    </p:spTree>
    <p:extLst>
      <p:ext uri="{BB962C8B-B14F-4D97-AF65-F5344CB8AC3E}">
        <p14:creationId xmlns:p14="http://schemas.microsoft.com/office/powerpoint/2010/main" val="126779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Influences</a:t>
            </a:r>
          </a:p>
        </p:txBody>
      </p:sp>
      <p:sp>
        <p:nvSpPr>
          <p:cNvPr id="3" name="Content Placeholder 2"/>
          <p:cNvSpPr>
            <a:spLocks noGrp="1"/>
          </p:cNvSpPr>
          <p:nvPr>
            <p:ph idx="1"/>
          </p:nvPr>
        </p:nvSpPr>
        <p:spPr/>
        <p:txBody>
          <a:bodyPr>
            <a:normAutofit lnSpcReduction="10000"/>
          </a:bodyPr>
          <a:lstStyle/>
          <a:p>
            <a:r>
              <a:rPr lang="en-US" sz="2400" dirty="0"/>
              <a:t>Family structure has changed over the last century</a:t>
            </a:r>
          </a:p>
          <a:p>
            <a:pPr lvl="1"/>
            <a:r>
              <a:rPr lang="en-US" sz="2400" dirty="0"/>
              <a:t>Many couples are separated or divorced, so single heads of households are more common</a:t>
            </a:r>
          </a:p>
          <a:p>
            <a:r>
              <a:rPr lang="en-US" sz="2400" dirty="0"/>
              <a:t>Role of each spouse</a:t>
            </a:r>
            <a:r>
              <a:rPr lang="tr-TR" sz="2400" dirty="0"/>
              <a:t> (</a:t>
            </a:r>
            <a:r>
              <a:rPr lang="tr-TR" sz="2400" dirty="0" err="1"/>
              <a:t>husband</a:t>
            </a:r>
            <a:r>
              <a:rPr lang="tr-TR" sz="2400" dirty="0"/>
              <a:t>/</a:t>
            </a:r>
            <a:r>
              <a:rPr lang="tr-TR" sz="2400" dirty="0" err="1"/>
              <a:t>wife</a:t>
            </a:r>
            <a:r>
              <a:rPr lang="tr-TR" sz="2400" dirty="0"/>
              <a:t>)</a:t>
            </a:r>
            <a:r>
              <a:rPr lang="en-US" sz="2400" dirty="0"/>
              <a:t> in a household:</a:t>
            </a:r>
          </a:p>
          <a:p>
            <a:pPr lvl="1"/>
            <a:r>
              <a:rPr lang="en-US" sz="2400" dirty="0"/>
              <a:t>Autonomic role</a:t>
            </a:r>
          </a:p>
          <a:p>
            <a:pPr lvl="1"/>
            <a:r>
              <a:rPr lang="en-US" sz="2400" dirty="0"/>
              <a:t>Husband-dominant role</a:t>
            </a:r>
          </a:p>
          <a:p>
            <a:pPr lvl="1"/>
            <a:r>
              <a:rPr lang="en-US" sz="2400" dirty="0"/>
              <a:t>Wife-dominant role</a:t>
            </a:r>
          </a:p>
          <a:p>
            <a:pPr lvl="1"/>
            <a:r>
              <a:rPr lang="en-US" sz="2400" dirty="0"/>
              <a:t>Syncretic</a:t>
            </a:r>
            <a:r>
              <a:rPr lang="tr-TR" sz="2400" dirty="0"/>
              <a:t>/</a:t>
            </a:r>
            <a:r>
              <a:rPr lang="tr-TR" sz="2400" dirty="0" err="1"/>
              <a:t>mediating</a:t>
            </a:r>
            <a:r>
              <a:rPr lang="en-US" sz="2400" dirty="0"/>
              <a:t> role</a:t>
            </a:r>
            <a:r>
              <a:rPr lang="tr-TR" sz="2400" dirty="0"/>
              <a:t>. </a:t>
            </a:r>
            <a:r>
              <a:rPr lang="en-US" sz="2400" dirty="0" err="1">
                <a:highlight>
                  <a:srgbClr val="FFFF00"/>
                </a:highlight>
              </a:rPr>
              <a:t>Syncratic</a:t>
            </a:r>
            <a:r>
              <a:rPr lang="en-US" sz="2400" dirty="0"/>
              <a:t> Decision</a:t>
            </a:r>
            <a:r>
              <a:rPr lang="tr-TR" sz="2400" dirty="0"/>
              <a:t> is</a:t>
            </a:r>
            <a:endParaRPr lang="en-US" sz="2400" dirty="0"/>
          </a:p>
          <a:p>
            <a:pPr marL="457200" lvl="1" indent="0">
              <a:buNone/>
            </a:pPr>
            <a:r>
              <a:rPr lang="en-US" sz="2400" dirty="0"/>
              <a:t>a purchase decision in which both husband and wife have equal influence</a:t>
            </a:r>
            <a:r>
              <a:rPr lang="tr-TR" sz="2400" dirty="0"/>
              <a:t> (</a:t>
            </a:r>
            <a:r>
              <a:rPr lang="tr-TR" sz="2400" dirty="0">
                <a:hlinkClick r:id="rId2"/>
              </a:rPr>
              <a:t>https://www.monash.edu/business/ marketing/marketing-dictionary/s/</a:t>
            </a:r>
            <a:r>
              <a:rPr lang="tr-TR" sz="2400" dirty="0" err="1">
                <a:hlinkClick r:id="rId2"/>
              </a:rPr>
              <a:t>syncratic-decision</a:t>
            </a:r>
            <a:r>
              <a:rPr lang="tr-TR" sz="2400" dirty="0"/>
              <a:t>, </a:t>
            </a:r>
            <a:r>
              <a:rPr lang="tr-TR" sz="2400" dirty="0" err="1"/>
              <a:t>Accessed</a:t>
            </a:r>
            <a:r>
              <a:rPr lang="tr-TR" sz="2400" dirty="0"/>
              <a:t>. 10/30/2020).</a:t>
            </a:r>
            <a:endParaRPr lang="en-US" sz="24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26</a:t>
            </a:fld>
            <a:endParaRPr lang="en-US"/>
          </a:p>
        </p:txBody>
      </p:sp>
    </p:spTree>
    <p:extLst>
      <p:ext uri="{BB962C8B-B14F-4D97-AF65-F5344CB8AC3E}">
        <p14:creationId xmlns:p14="http://schemas.microsoft.com/office/powerpoint/2010/main" val="3330629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Children and Teenagers in Family Purchases</a:t>
            </a:r>
          </a:p>
        </p:txBody>
      </p:sp>
      <p:sp>
        <p:nvSpPr>
          <p:cNvPr id="3" name="Content Placeholder 2"/>
          <p:cNvSpPr>
            <a:spLocks noGrp="1"/>
          </p:cNvSpPr>
          <p:nvPr>
            <p:ph idx="1"/>
          </p:nvPr>
        </p:nvSpPr>
        <p:spPr/>
        <p:txBody>
          <a:bodyPr/>
          <a:lstStyle/>
          <a:p>
            <a:r>
              <a:rPr lang="en-US" dirty="0"/>
              <a:t>Children and teenagers represent a huge market, and they influence what their parents buy</a:t>
            </a:r>
          </a:p>
          <a:p>
            <a:r>
              <a:rPr lang="en-US" dirty="0"/>
              <a:t>They have significant influence over the goods and services their families purchase</a:t>
            </a:r>
          </a:p>
          <a:p>
            <a:r>
              <a:rPr lang="en-US" dirty="0"/>
              <a:t>Teens don’t necessarily shy away</a:t>
            </a:r>
            <a:r>
              <a:rPr lang="tr-TR" dirty="0"/>
              <a:t>/</a:t>
            </a:r>
            <a:r>
              <a:rPr lang="tr-TR" dirty="0" err="1"/>
              <a:t>avoid</a:t>
            </a:r>
            <a:r>
              <a:rPr lang="en-US" dirty="0"/>
              <a:t> from practicality</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27</a:t>
            </a:fld>
            <a:endParaRPr lang="en-US"/>
          </a:p>
        </p:txBody>
      </p:sp>
    </p:spTree>
    <p:extLst>
      <p:ext uri="{BB962C8B-B14F-4D97-AF65-F5344CB8AC3E}">
        <p14:creationId xmlns:p14="http://schemas.microsoft.com/office/powerpoint/2010/main" val="2270107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Personal Determinants of Consumer Behavior</a:t>
            </a:r>
          </a:p>
        </p:txBody>
      </p:sp>
      <p:sp>
        <p:nvSpPr>
          <p:cNvPr id="3" name="Content Placeholder 2"/>
          <p:cNvSpPr>
            <a:spLocks noGrp="1"/>
          </p:cNvSpPr>
          <p:nvPr>
            <p:ph idx="1"/>
          </p:nvPr>
        </p:nvSpPr>
        <p:spPr/>
        <p:txBody>
          <a:bodyPr/>
          <a:lstStyle/>
          <a:p>
            <a:r>
              <a:rPr lang="en-US" dirty="0"/>
              <a:t>Consumer behavior is affected by several internal, personal factors also</a:t>
            </a:r>
          </a:p>
          <a:p>
            <a:pPr lvl="1"/>
            <a:r>
              <a:rPr lang="en-US" b="1" dirty="0">
                <a:solidFill>
                  <a:srgbClr val="FF0000"/>
                </a:solidFill>
              </a:rPr>
              <a:t>Need </a:t>
            </a:r>
            <a:r>
              <a:rPr lang="en-US" dirty="0"/>
              <a:t>– Imbalance</a:t>
            </a:r>
            <a:r>
              <a:rPr lang="tr-TR" dirty="0"/>
              <a:t>/</a:t>
            </a:r>
            <a:r>
              <a:rPr lang="tr-TR" dirty="0" err="1"/>
              <a:t>contrast</a:t>
            </a:r>
            <a:r>
              <a:rPr lang="en-US" dirty="0"/>
              <a:t> between a consumer’s actual and desired states</a:t>
            </a:r>
            <a:r>
              <a:rPr lang="tr-TR" dirty="0"/>
              <a:t>/</a:t>
            </a:r>
            <a:r>
              <a:rPr lang="tr-TR" dirty="0" err="1"/>
              <a:t>situation</a:t>
            </a:r>
            <a:endParaRPr lang="en-US" dirty="0"/>
          </a:p>
          <a:p>
            <a:pPr lvl="1"/>
            <a:r>
              <a:rPr lang="en-US" b="1" dirty="0">
                <a:solidFill>
                  <a:srgbClr val="FF0000"/>
                </a:solidFill>
              </a:rPr>
              <a:t>Motive</a:t>
            </a:r>
            <a:r>
              <a:rPr lang="tr-TR" b="1" dirty="0">
                <a:solidFill>
                  <a:srgbClr val="FF0000"/>
                </a:solidFill>
              </a:rPr>
              <a:t>/</a:t>
            </a:r>
            <a:r>
              <a:rPr lang="tr-TR" b="1" dirty="0" err="1">
                <a:solidFill>
                  <a:srgbClr val="FF0000"/>
                </a:solidFill>
              </a:rPr>
              <a:t>impeturs</a:t>
            </a:r>
            <a:r>
              <a:rPr lang="en-US" dirty="0"/>
              <a:t>- Inner</a:t>
            </a:r>
            <a:r>
              <a:rPr lang="tr-TR" dirty="0"/>
              <a:t>/</a:t>
            </a:r>
            <a:r>
              <a:rPr lang="tr-TR" dirty="0" err="1"/>
              <a:t>spiritual</a:t>
            </a:r>
            <a:r>
              <a:rPr lang="en-US" dirty="0"/>
              <a:t> state that directs a person toward the goal of satisfying a need</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28</a:t>
            </a:fld>
            <a:endParaRPr lang="en-US"/>
          </a:p>
        </p:txBody>
      </p:sp>
    </p:spTree>
    <p:extLst>
      <p:ext uri="{BB962C8B-B14F-4D97-AF65-F5344CB8AC3E}">
        <p14:creationId xmlns:p14="http://schemas.microsoft.com/office/powerpoint/2010/main" val="3133707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Maslow’s Hierarchy of Needs</a:t>
            </a:r>
          </a:p>
        </p:txBody>
      </p:sp>
      <p:sp>
        <p:nvSpPr>
          <p:cNvPr id="3" name="Content Placeholder 2"/>
          <p:cNvSpPr>
            <a:spLocks noGrp="1"/>
          </p:cNvSpPr>
          <p:nvPr>
            <p:ph idx="1"/>
          </p:nvPr>
        </p:nvSpPr>
        <p:spPr/>
        <p:txBody>
          <a:bodyPr>
            <a:normAutofit/>
          </a:bodyPr>
          <a:lstStyle/>
          <a:p>
            <a:r>
              <a:rPr lang="en-US" dirty="0"/>
              <a:t>Physiological needs - Needs concerning essential requirements for survival, such as food, water, shelter, and clothing</a:t>
            </a:r>
          </a:p>
          <a:p>
            <a:r>
              <a:rPr lang="en-US" dirty="0"/>
              <a:t>Safety needs - Financial or lifestyle security, protection from physical harm, and avoidance of the unexpected</a:t>
            </a:r>
          </a:p>
          <a:p>
            <a:r>
              <a:rPr lang="en-US" dirty="0"/>
              <a:t>Social/belongingness needs - The desire to be accepted by people and groups important to that individual</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29</a:t>
            </a:fld>
            <a:endParaRPr lang="en-US"/>
          </a:p>
        </p:txBody>
      </p:sp>
    </p:spTree>
    <p:extLst>
      <p:ext uri="{BB962C8B-B14F-4D97-AF65-F5344CB8AC3E}">
        <p14:creationId xmlns:p14="http://schemas.microsoft.com/office/powerpoint/2010/main" val="186809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Autofit/>
          </a:bodyPr>
          <a:lstStyle/>
          <a:p>
            <a:pPr>
              <a:spcBef>
                <a:spcPts val="1200"/>
              </a:spcBef>
              <a:buFont typeface="+mj-lt"/>
              <a:buAutoNum type="arabicPeriod" startAt="3"/>
            </a:pPr>
            <a:r>
              <a:rPr lang="en-US" dirty="0"/>
              <a:t>Explain the five personal determinants of consumer behavior.</a:t>
            </a:r>
            <a:endParaRPr lang="en-US" dirty="0">
              <a:latin typeface="Baskerville Old Face" pitchFamily="18" charset="0"/>
            </a:endParaRPr>
          </a:p>
          <a:p>
            <a:pPr>
              <a:spcBef>
                <a:spcPts val="1200"/>
              </a:spcBef>
              <a:buFont typeface="+mj-lt"/>
              <a:buAutoNum type="arabicPeriod" startAt="3"/>
            </a:pPr>
            <a:r>
              <a:rPr lang="en-US" dirty="0"/>
              <a:t>Distinguish between high-involvement and low-involvement purchase decisions.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3</a:t>
            </a:fld>
            <a:endParaRPr lang="en-US"/>
          </a:p>
        </p:txBody>
      </p:sp>
    </p:spTree>
    <p:extLst>
      <p:ext uri="{BB962C8B-B14F-4D97-AF65-F5344CB8AC3E}">
        <p14:creationId xmlns:p14="http://schemas.microsoft.com/office/powerpoint/2010/main" val="165882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Maslow’s Hierarchy of Needs</a:t>
            </a:r>
          </a:p>
        </p:txBody>
      </p:sp>
      <p:sp>
        <p:nvSpPr>
          <p:cNvPr id="3" name="Content Placeholder 2"/>
          <p:cNvSpPr>
            <a:spLocks noGrp="1"/>
          </p:cNvSpPr>
          <p:nvPr>
            <p:ph idx="1"/>
          </p:nvPr>
        </p:nvSpPr>
        <p:spPr/>
        <p:txBody>
          <a:bodyPr/>
          <a:lstStyle/>
          <a:p>
            <a:r>
              <a:rPr lang="en-US" dirty="0"/>
              <a:t>Esteem needs - A universal desire for a sense  of accomplishment and achievement</a:t>
            </a:r>
          </a:p>
          <a:p>
            <a:r>
              <a:rPr lang="en-US" dirty="0"/>
              <a:t>Actualization needs - Desire to realize potential and find fulfillment by expressing their unique talents and capabilities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30</a:t>
            </a:fld>
            <a:endParaRPr lang="en-US"/>
          </a:p>
        </p:txBody>
      </p:sp>
    </p:spTree>
    <p:extLst>
      <p:ext uri="{BB962C8B-B14F-4D97-AF65-F5344CB8AC3E}">
        <p14:creationId xmlns:p14="http://schemas.microsoft.com/office/powerpoint/2010/main" val="1109391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6.1 - Marketing Strategies Based on Maslow’s Hierarchy of Needs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31</a:t>
            </a:fld>
            <a:endParaRPr lang="en-US"/>
          </a:p>
        </p:txBody>
      </p:sp>
      <p:pic>
        <p:nvPicPr>
          <p:cNvPr id="6" name="Picture 5" descr="T6.1.png"/>
          <p:cNvPicPr>
            <a:picLocks noChangeAspect="1"/>
          </p:cNvPicPr>
          <p:nvPr/>
        </p:nvPicPr>
        <p:blipFill>
          <a:blip r:embed="rId2"/>
          <a:stretch>
            <a:fillRect/>
          </a:stretch>
        </p:blipFill>
        <p:spPr>
          <a:xfrm>
            <a:off x="635000" y="1262678"/>
            <a:ext cx="7806267" cy="5134789"/>
          </a:xfrm>
          <a:prstGeom prst="rect">
            <a:avLst/>
          </a:prstGeom>
        </p:spPr>
      </p:pic>
    </p:spTree>
    <p:extLst>
      <p:ext uri="{BB962C8B-B14F-4D97-AF65-F5344CB8AC3E}">
        <p14:creationId xmlns:p14="http://schemas.microsoft.com/office/powerpoint/2010/main" val="699247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Perceptions</a:t>
            </a:r>
          </a:p>
        </p:txBody>
      </p:sp>
      <p:sp>
        <p:nvSpPr>
          <p:cNvPr id="3" name="Content Placeholder 2"/>
          <p:cNvSpPr>
            <a:spLocks noGrp="1"/>
          </p:cNvSpPr>
          <p:nvPr>
            <p:ph idx="1"/>
          </p:nvPr>
        </p:nvSpPr>
        <p:spPr/>
        <p:txBody>
          <a:bodyPr/>
          <a:lstStyle/>
          <a:p>
            <a:r>
              <a:rPr lang="en-US" dirty="0"/>
              <a:t>Meaning that a person attributes to incoming stimuli gathered through the five senses</a:t>
            </a:r>
          </a:p>
          <a:p>
            <a:r>
              <a:rPr lang="en-US" dirty="0"/>
              <a:t>Results from the interaction of two types of factors:</a:t>
            </a:r>
          </a:p>
          <a:p>
            <a:pPr lvl="1"/>
            <a:r>
              <a:rPr lang="en-US" dirty="0"/>
              <a:t>Stimulus</a:t>
            </a:r>
            <a:r>
              <a:rPr lang="tr-TR" dirty="0"/>
              <a:t> (</a:t>
            </a:r>
            <a:r>
              <a:rPr lang="tr-TR" dirty="0" err="1"/>
              <a:t>inner</a:t>
            </a:r>
            <a:r>
              <a:rPr lang="tr-TR" dirty="0"/>
              <a:t>)</a:t>
            </a:r>
            <a:r>
              <a:rPr lang="en-US" dirty="0"/>
              <a:t> factors</a:t>
            </a:r>
          </a:p>
          <a:p>
            <a:pPr lvl="1"/>
            <a:r>
              <a:rPr lang="en-US" dirty="0"/>
              <a:t>Individual factors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32</a:t>
            </a:fld>
            <a:endParaRPr lang="en-US"/>
          </a:p>
        </p:txBody>
      </p:sp>
    </p:spTree>
    <p:extLst>
      <p:ext uri="{BB962C8B-B14F-4D97-AF65-F5344CB8AC3E}">
        <p14:creationId xmlns:p14="http://schemas.microsoft.com/office/powerpoint/2010/main" val="3090918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ighlight>
                  <a:srgbClr val="FFFF00"/>
                </a:highlight>
              </a:rPr>
              <a:t>Perceptual</a:t>
            </a:r>
            <a:r>
              <a:rPr lang="tr-TR" dirty="0"/>
              <a:t>/</a:t>
            </a:r>
            <a:r>
              <a:rPr lang="tr-TR" dirty="0" err="1"/>
              <a:t>cognitive</a:t>
            </a:r>
            <a:r>
              <a:rPr lang="en-US" dirty="0"/>
              <a:t> </a:t>
            </a:r>
            <a:r>
              <a:rPr lang="en-US" dirty="0">
                <a:highlight>
                  <a:srgbClr val="FFFF00"/>
                </a:highlight>
              </a:rPr>
              <a:t>Screens</a:t>
            </a:r>
            <a:r>
              <a:rPr lang="tr-TR" dirty="0"/>
              <a:t>/</a:t>
            </a:r>
            <a:r>
              <a:rPr lang="tr-TR" dirty="0" err="1"/>
              <a:t>eliminations</a:t>
            </a:r>
            <a:endParaRPr lang="en-US" dirty="0"/>
          </a:p>
        </p:txBody>
      </p:sp>
      <p:sp>
        <p:nvSpPr>
          <p:cNvPr id="3" name="Content Placeholder 2"/>
          <p:cNvSpPr>
            <a:spLocks noGrp="1"/>
          </p:cNvSpPr>
          <p:nvPr>
            <p:ph idx="1"/>
          </p:nvPr>
        </p:nvSpPr>
        <p:spPr/>
        <p:txBody>
          <a:bodyPr>
            <a:normAutofit fontScale="92500"/>
          </a:bodyPr>
          <a:lstStyle/>
          <a:p>
            <a:r>
              <a:rPr lang="en-US" dirty="0"/>
              <a:t>The mental filtering processes through which all inputs must pass</a:t>
            </a:r>
            <a:r>
              <a:rPr lang="tr-TR" dirty="0"/>
              <a:t>/</a:t>
            </a:r>
            <a:r>
              <a:rPr lang="tr-TR" dirty="0" err="1"/>
              <a:t>go</a:t>
            </a:r>
            <a:r>
              <a:rPr lang="tr-TR" dirty="0"/>
              <a:t> </a:t>
            </a:r>
            <a:r>
              <a:rPr lang="tr-TR" dirty="0" err="1"/>
              <a:t>through</a:t>
            </a:r>
            <a:endParaRPr lang="en-US" dirty="0"/>
          </a:p>
          <a:p>
            <a:r>
              <a:rPr lang="en-US" dirty="0"/>
              <a:t>Techniques that marketers use to elicit</a:t>
            </a:r>
            <a:r>
              <a:rPr lang="tr-TR" dirty="0"/>
              <a:t>/</a:t>
            </a:r>
            <a:r>
              <a:rPr lang="tr-TR" dirty="0" err="1"/>
              <a:t>reveal</a:t>
            </a:r>
            <a:r>
              <a:rPr lang="en-US" dirty="0"/>
              <a:t> a positive response from consumers:</a:t>
            </a:r>
          </a:p>
          <a:p>
            <a:pPr lvl="1"/>
            <a:r>
              <a:rPr lang="en-US" dirty="0"/>
              <a:t>Doubling the size of an ad</a:t>
            </a:r>
          </a:p>
          <a:p>
            <a:pPr lvl="1"/>
            <a:r>
              <a:rPr lang="en-US" dirty="0"/>
              <a:t>Using certain colors or graphics</a:t>
            </a:r>
          </a:p>
          <a:p>
            <a:pPr lvl="1"/>
            <a:r>
              <a:rPr lang="en-US" dirty="0"/>
              <a:t>Developing unique packaging</a:t>
            </a:r>
          </a:p>
          <a:p>
            <a:r>
              <a:rPr lang="en-US" dirty="0"/>
              <a:t>Word of mouth - The oldest and most effective marketing technique in existence</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33</a:t>
            </a:fld>
            <a:endParaRPr lang="en-US"/>
          </a:p>
        </p:txBody>
      </p:sp>
    </p:spTree>
    <p:extLst>
      <p:ext uri="{BB962C8B-B14F-4D97-AF65-F5344CB8AC3E}">
        <p14:creationId xmlns:p14="http://schemas.microsoft.com/office/powerpoint/2010/main" val="1148889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Subliminal Perception</a:t>
            </a:r>
          </a:p>
        </p:txBody>
      </p:sp>
      <p:sp>
        <p:nvSpPr>
          <p:cNvPr id="3" name="Content Placeholder 2"/>
          <p:cNvSpPr>
            <a:spLocks noGrp="1"/>
          </p:cNvSpPr>
          <p:nvPr>
            <p:ph idx="1"/>
          </p:nvPr>
        </p:nvSpPr>
        <p:spPr/>
        <p:txBody>
          <a:bodyPr/>
          <a:lstStyle/>
          <a:p>
            <a:r>
              <a:rPr lang="en-US" dirty="0"/>
              <a:t>Subconscious receipt of incoming information</a:t>
            </a:r>
          </a:p>
          <a:p>
            <a:pPr lvl="1"/>
            <a:r>
              <a:rPr lang="en-US" dirty="0"/>
              <a:t>Aimed at the subconscious level of awareness to circumvent</a:t>
            </a:r>
            <a:r>
              <a:rPr lang="tr-TR" dirty="0"/>
              <a:t>/bypass</a:t>
            </a:r>
            <a:r>
              <a:rPr lang="en-US" dirty="0"/>
              <a:t> the audience’s perceptual screens</a:t>
            </a:r>
          </a:p>
          <a:p>
            <a:r>
              <a:rPr lang="en-US" dirty="0"/>
              <a:t>Unlikely to induce purchasing except by people already inclined</a:t>
            </a:r>
            <a:r>
              <a:rPr lang="tr-TR" dirty="0"/>
              <a:t>/</a:t>
            </a:r>
            <a:r>
              <a:rPr lang="tr-TR" dirty="0" err="1"/>
              <a:t>minded</a:t>
            </a:r>
            <a:r>
              <a:rPr lang="en-US" dirty="0"/>
              <a:t> to buy</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34</a:t>
            </a:fld>
            <a:endParaRPr lang="en-US"/>
          </a:p>
        </p:txBody>
      </p:sp>
    </p:spTree>
    <p:extLst>
      <p:ext uri="{BB962C8B-B14F-4D97-AF65-F5344CB8AC3E}">
        <p14:creationId xmlns:p14="http://schemas.microsoft.com/office/powerpoint/2010/main" val="185011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751"/>
          </a:xfrm>
        </p:spPr>
        <p:txBody>
          <a:bodyPr anchor="ctr">
            <a:normAutofit/>
          </a:bodyPr>
          <a:lstStyle/>
          <a:p>
            <a:r>
              <a:rPr lang="en-US" dirty="0"/>
              <a:t>Attitudes</a:t>
            </a:r>
          </a:p>
        </p:txBody>
      </p:sp>
      <p:sp>
        <p:nvSpPr>
          <p:cNvPr id="3" name="Content Placeholder 2"/>
          <p:cNvSpPr>
            <a:spLocks noGrp="1"/>
          </p:cNvSpPr>
          <p:nvPr>
            <p:ph idx="1"/>
          </p:nvPr>
        </p:nvSpPr>
        <p:spPr>
          <a:xfrm>
            <a:off x="457200" y="1254920"/>
            <a:ext cx="8229600" cy="4714940"/>
          </a:xfrm>
        </p:spPr>
        <p:txBody>
          <a:bodyPr>
            <a:normAutofit/>
          </a:bodyPr>
          <a:lstStyle/>
          <a:p>
            <a:r>
              <a:rPr lang="en-US"/>
              <a:t>Person’s enduring</a:t>
            </a:r>
            <a:r>
              <a:rPr lang="tr-TR"/>
              <a:t>/</a:t>
            </a:r>
            <a:r>
              <a:rPr lang="tr-TR" err="1"/>
              <a:t>continuos</a:t>
            </a:r>
            <a:r>
              <a:rPr lang="en-US"/>
              <a:t> favorable or unfavorable evaluations, emotions, or action tendencies</a:t>
            </a:r>
            <a:r>
              <a:rPr lang="tr-TR"/>
              <a:t>/</a:t>
            </a:r>
            <a:r>
              <a:rPr lang="tr-TR" err="1"/>
              <a:t>leanings</a:t>
            </a:r>
            <a:r>
              <a:rPr lang="tr-TR"/>
              <a:t> </a:t>
            </a:r>
            <a:r>
              <a:rPr lang="en-US"/>
              <a:t>toward some object or idea</a:t>
            </a:r>
          </a:p>
          <a:p>
            <a:r>
              <a:rPr lang="en-US"/>
              <a:t>Attitude components:</a:t>
            </a:r>
          </a:p>
          <a:p>
            <a:pPr lvl="1"/>
            <a:r>
              <a:rPr lang="en-US" sz="3200"/>
              <a:t>Cognitive</a:t>
            </a:r>
            <a:r>
              <a:rPr lang="tr-TR" sz="3200"/>
              <a:t>/</a:t>
            </a:r>
            <a:r>
              <a:rPr lang="tr-TR" sz="3200" err="1"/>
              <a:t>mental</a:t>
            </a:r>
            <a:endParaRPr lang="en-US" sz="3200"/>
          </a:p>
          <a:p>
            <a:pPr lvl="1"/>
            <a:r>
              <a:rPr lang="en-US" sz="3200"/>
              <a:t>Affective</a:t>
            </a:r>
            <a:r>
              <a:rPr lang="tr-TR" sz="3200"/>
              <a:t>/</a:t>
            </a:r>
            <a:r>
              <a:rPr lang="tr-TR" sz="3200" err="1"/>
              <a:t>emotional</a:t>
            </a:r>
            <a:endParaRPr lang="en-US" sz="3200"/>
          </a:p>
          <a:p>
            <a:pPr lvl="1"/>
            <a:r>
              <a:rPr lang="en-US" sz="3200"/>
              <a:t>Behavioral</a:t>
            </a:r>
          </a:p>
        </p:txBody>
      </p:sp>
      <p:sp>
        <p:nvSpPr>
          <p:cNvPr id="4" name="Slide Number Placeholder 3"/>
          <p:cNvSpPr>
            <a:spLocks noGrp="1"/>
          </p:cNvSpPr>
          <p:nvPr>
            <p:ph type="sldNum" sz="quarter" idx="12"/>
          </p:nvPr>
        </p:nvSpPr>
        <p:spPr>
          <a:xfrm>
            <a:off x="6945270" y="6497478"/>
            <a:ext cx="2133600" cy="365125"/>
          </a:xfrm>
        </p:spPr>
        <p:txBody>
          <a:bodyPr anchor="ctr">
            <a:normAutofit/>
          </a:bodyPr>
          <a:lstStyle/>
          <a:p>
            <a:pPr>
              <a:spcAft>
                <a:spcPts val="600"/>
              </a:spcAft>
            </a:pPr>
            <a:fld id="{4B896723-57CD-594F-A552-1F057032A5F7}" type="slidenum">
              <a:rPr lang="en-US" smtClean="0"/>
              <a:pPr>
                <a:spcAft>
                  <a:spcPts val="600"/>
                </a:spcAft>
              </a:pPr>
              <a:t>35</a:t>
            </a:fld>
            <a:endParaRPr lang="en-US"/>
          </a:p>
        </p:txBody>
      </p:sp>
    </p:spTree>
    <p:extLst>
      <p:ext uri="{BB962C8B-B14F-4D97-AF65-F5344CB8AC3E}">
        <p14:creationId xmlns:p14="http://schemas.microsoft.com/office/powerpoint/2010/main" val="1462695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9315CE21-475A-457C-933C-B8CBC6B9FECD}"/>
              </a:ext>
            </a:extLst>
          </p:cNvPr>
          <p:cNvSpPr>
            <a:spLocks noGrp="1"/>
          </p:cNvSpPr>
          <p:nvPr>
            <p:ph type="title"/>
          </p:nvPr>
        </p:nvSpPr>
        <p:spPr>
          <a:xfrm>
            <a:off x="457200" y="274638"/>
            <a:ext cx="8229600" cy="677085"/>
          </a:xfrm>
        </p:spPr>
        <p:txBody>
          <a:bodyPr>
            <a:normAutofit fontScale="90000"/>
          </a:bodyPr>
          <a:lstStyle/>
          <a:p>
            <a:br>
              <a:rPr lang="tr-TR" sz="2700" dirty="0"/>
            </a:br>
            <a:r>
              <a:rPr lang="en-US" sz="2700" dirty="0"/>
              <a:t>The Theory of Planned Behavior</a:t>
            </a:r>
            <a:r>
              <a:rPr lang="tr-TR" sz="2700" dirty="0"/>
              <a:t> </a:t>
            </a:r>
            <a:r>
              <a:rPr lang="en-US" sz="2700" dirty="0"/>
              <a:t>ICEK AJZEN (1991)</a:t>
            </a:r>
            <a:r>
              <a:rPr lang="tr-TR" sz="2700" dirty="0"/>
              <a:t> </a:t>
            </a:r>
            <a:br>
              <a:rPr lang="en-US" dirty="0"/>
            </a:br>
            <a:endParaRPr lang="tr-TR" dirty="0"/>
          </a:p>
        </p:txBody>
      </p:sp>
      <p:sp>
        <p:nvSpPr>
          <p:cNvPr id="5" name="Slayt Numarası Yer Tutucusu 4">
            <a:extLst>
              <a:ext uri="{FF2B5EF4-FFF2-40B4-BE49-F238E27FC236}">
                <a16:creationId xmlns:a16="http://schemas.microsoft.com/office/drawing/2014/main" id="{0DBC0F6A-9179-4F83-B207-0C3791EA2B51}"/>
              </a:ext>
            </a:extLst>
          </p:cNvPr>
          <p:cNvSpPr>
            <a:spLocks noGrp="1"/>
          </p:cNvSpPr>
          <p:nvPr>
            <p:ph type="sldNum" sz="quarter" idx="12"/>
          </p:nvPr>
        </p:nvSpPr>
        <p:spPr/>
        <p:txBody>
          <a:bodyPr/>
          <a:lstStyle/>
          <a:p>
            <a:fld id="{4B896723-57CD-594F-A552-1F057032A5F7}" type="slidenum">
              <a:rPr lang="en-US" smtClean="0"/>
              <a:pPr/>
              <a:t>36</a:t>
            </a:fld>
            <a:endParaRPr lang="en-US"/>
          </a:p>
        </p:txBody>
      </p:sp>
      <p:sp>
        <p:nvSpPr>
          <p:cNvPr id="10" name="Metin kutusu 9">
            <a:extLst>
              <a:ext uri="{FF2B5EF4-FFF2-40B4-BE49-F238E27FC236}">
                <a16:creationId xmlns:a16="http://schemas.microsoft.com/office/drawing/2014/main" id="{0A3913DF-B06F-4C9B-AA69-8ADCCA43572F}"/>
              </a:ext>
            </a:extLst>
          </p:cNvPr>
          <p:cNvSpPr txBox="1"/>
          <p:nvPr/>
        </p:nvSpPr>
        <p:spPr>
          <a:xfrm>
            <a:off x="606488" y="5777310"/>
            <a:ext cx="8574833" cy="584775"/>
          </a:xfrm>
          <a:prstGeom prst="rect">
            <a:avLst/>
          </a:prstGeom>
          <a:noFill/>
        </p:spPr>
        <p:txBody>
          <a:bodyPr wrap="square">
            <a:spAutoFit/>
          </a:bodyPr>
          <a:lstStyle/>
          <a:p>
            <a:r>
              <a:rPr lang="en-US" sz="1600" dirty="0">
                <a:hlinkClick r:id="rId2"/>
              </a:rPr>
              <a:t>http://citeseerx.ist.psu.edu/viewdoc/download?doi=10.1.1.317.9673&amp;rep=rep1&amp;type=pdf</a:t>
            </a:r>
            <a:r>
              <a:rPr lang="tr-TR" sz="1600" dirty="0"/>
              <a:t> ,</a:t>
            </a:r>
            <a:r>
              <a:rPr lang="en-US" sz="1600" dirty="0"/>
              <a:t> Accessed.</a:t>
            </a:r>
            <a:r>
              <a:rPr lang="tr-TR" sz="1600" dirty="0"/>
              <a:t> </a:t>
            </a:r>
            <a:r>
              <a:rPr lang="en-US" sz="1600" dirty="0"/>
              <a:t>10/30/2020.</a:t>
            </a:r>
            <a:endParaRPr lang="tr-TR" sz="1600" dirty="0"/>
          </a:p>
        </p:txBody>
      </p:sp>
      <p:pic>
        <p:nvPicPr>
          <p:cNvPr id="12" name="Resim 11">
            <a:extLst>
              <a:ext uri="{FF2B5EF4-FFF2-40B4-BE49-F238E27FC236}">
                <a16:creationId xmlns:a16="http://schemas.microsoft.com/office/drawing/2014/main" id="{47CCAAEE-9AC4-4A65-A599-7A7C72B076EB}"/>
              </a:ext>
            </a:extLst>
          </p:cNvPr>
          <p:cNvPicPr>
            <a:picLocks noChangeAspect="1"/>
          </p:cNvPicPr>
          <p:nvPr/>
        </p:nvPicPr>
        <p:blipFill>
          <a:blip r:embed="rId3"/>
          <a:stretch>
            <a:fillRect/>
          </a:stretch>
        </p:blipFill>
        <p:spPr>
          <a:xfrm>
            <a:off x="1110343" y="849086"/>
            <a:ext cx="6951306" cy="4797435"/>
          </a:xfrm>
          <a:prstGeom prst="rect">
            <a:avLst/>
          </a:prstGeom>
        </p:spPr>
      </p:pic>
    </p:spTree>
    <p:extLst>
      <p:ext uri="{BB962C8B-B14F-4D97-AF65-F5344CB8AC3E}">
        <p14:creationId xmlns:p14="http://schemas.microsoft.com/office/powerpoint/2010/main" val="3334308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751"/>
          </a:xfrm>
        </p:spPr>
        <p:txBody>
          <a:bodyPr anchor="ctr">
            <a:normAutofit/>
          </a:bodyPr>
          <a:lstStyle/>
          <a:p>
            <a:r>
              <a:rPr lang="en-US" dirty="0"/>
              <a:t>Changing Consumer Attitudes</a:t>
            </a:r>
          </a:p>
        </p:txBody>
      </p:sp>
      <p:sp>
        <p:nvSpPr>
          <p:cNvPr id="3" name="Content Placeholder 2"/>
          <p:cNvSpPr>
            <a:spLocks noGrp="1"/>
          </p:cNvSpPr>
          <p:nvPr>
            <p:ph idx="1"/>
          </p:nvPr>
        </p:nvSpPr>
        <p:spPr>
          <a:xfrm>
            <a:off x="457200" y="1254920"/>
            <a:ext cx="8229600" cy="4714940"/>
          </a:xfrm>
        </p:spPr>
        <p:txBody>
          <a:bodyPr>
            <a:normAutofit/>
          </a:bodyPr>
          <a:lstStyle/>
          <a:p>
            <a:r>
              <a:rPr lang="en-US" dirty="0"/>
              <a:t>Marketers have two choices for appealing</a:t>
            </a:r>
            <a:r>
              <a:rPr lang="tr-TR" dirty="0"/>
              <a:t>/ </a:t>
            </a:r>
            <a:r>
              <a:rPr lang="tr-TR" dirty="0" err="1"/>
              <a:t>addressing</a:t>
            </a:r>
            <a:r>
              <a:rPr lang="en-US" dirty="0"/>
              <a:t> to consumer attitudes:</a:t>
            </a:r>
          </a:p>
          <a:p>
            <a:pPr lvl="1"/>
            <a:r>
              <a:rPr lang="en-US" sz="3200" dirty="0"/>
              <a:t>Attempt to produce consumer attitudes that will lead to the purchase of an existing product</a:t>
            </a:r>
          </a:p>
          <a:p>
            <a:pPr lvl="1"/>
            <a:r>
              <a:rPr lang="en-US" sz="3200" dirty="0"/>
              <a:t>Evaluate existing consumer attitudes and create or modify products to appeal to these attitudes</a:t>
            </a:r>
          </a:p>
          <a:p>
            <a:endParaRPr lang="en-US" dirty="0"/>
          </a:p>
        </p:txBody>
      </p:sp>
      <p:sp>
        <p:nvSpPr>
          <p:cNvPr id="4" name="Slide Number Placeholder 3"/>
          <p:cNvSpPr>
            <a:spLocks noGrp="1"/>
          </p:cNvSpPr>
          <p:nvPr>
            <p:ph type="sldNum" sz="quarter" idx="12"/>
          </p:nvPr>
        </p:nvSpPr>
        <p:spPr>
          <a:xfrm>
            <a:off x="6945270" y="6497478"/>
            <a:ext cx="2133600" cy="365125"/>
          </a:xfrm>
        </p:spPr>
        <p:txBody>
          <a:bodyPr anchor="ctr">
            <a:normAutofit/>
          </a:bodyPr>
          <a:lstStyle/>
          <a:p>
            <a:pPr>
              <a:spcAft>
                <a:spcPts val="600"/>
              </a:spcAft>
            </a:pPr>
            <a:fld id="{4B896723-57CD-594F-A552-1F057032A5F7}" type="slidenum">
              <a:rPr lang="en-US" smtClean="0"/>
              <a:pPr>
                <a:spcAft>
                  <a:spcPts val="600"/>
                </a:spcAft>
              </a:pPr>
              <a:t>37</a:t>
            </a:fld>
            <a:endParaRPr lang="en-US"/>
          </a:p>
        </p:txBody>
      </p:sp>
    </p:spTree>
    <p:extLst>
      <p:ext uri="{BB962C8B-B14F-4D97-AF65-F5344CB8AC3E}">
        <p14:creationId xmlns:p14="http://schemas.microsoft.com/office/powerpoint/2010/main" val="3667431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Modifying the Components of Attitude</a:t>
            </a:r>
          </a:p>
        </p:txBody>
      </p:sp>
      <p:sp>
        <p:nvSpPr>
          <p:cNvPr id="3" name="Content Placeholder 2"/>
          <p:cNvSpPr>
            <a:spLocks noGrp="1"/>
          </p:cNvSpPr>
          <p:nvPr>
            <p:ph idx="1"/>
          </p:nvPr>
        </p:nvSpPr>
        <p:spPr/>
        <p:txBody>
          <a:bodyPr/>
          <a:lstStyle/>
          <a:p>
            <a:r>
              <a:rPr lang="en-US" dirty="0"/>
              <a:t>Providing evidence of product benefits and correcting misconceptions</a:t>
            </a:r>
            <a:r>
              <a:rPr lang="tr-TR" dirty="0"/>
              <a:t>/</a:t>
            </a:r>
            <a:r>
              <a:rPr lang="tr-TR" dirty="0" err="1"/>
              <a:t>misunderstandings</a:t>
            </a:r>
            <a:endParaRPr lang="en-US" dirty="0"/>
          </a:p>
          <a:p>
            <a:r>
              <a:rPr lang="en-US" dirty="0"/>
              <a:t>Engaging</a:t>
            </a:r>
            <a:r>
              <a:rPr lang="tr-TR" dirty="0"/>
              <a:t>/</a:t>
            </a:r>
            <a:r>
              <a:rPr lang="tr-TR" dirty="0" err="1"/>
              <a:t>attracting</a:t>
            </a:r>
            <a:r>
              <a:rPr lang="en-US" dirty="0"/>
              <a:t> buyers in new behavior</a:t>
            </a:r>
          </a:p>
          <a:p>
            <a:r>
              <a:rPr lang="en-US" dirty="0"/>
              <a:t>New technologies can also encourage consumers to change their attitudes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38</a:t>
            </a:fld>
            <a:endParaRPr lang="en-US"/>
          </a:p>
        </p:txBody>
      </p:sp>
    </p:spTree>
    <p:extLst>
      <p:ext uri="{BB962C8B-B14F-4D97-AF65-F5344CB8AC3E}">
        <p14:creationId xmlns:p14="http://schemas.microsoft.com/office/powerpoint/2010/main" val="3622307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a:t>
            </a:r>
          </a:p>
        </p:txBody>
      </p:sp>
      <p:sp>
        <p:nvSpPr>
          <p:cNvPr id="3" name="Content Placeholder 2"/>
          <p:cNvSpPr>
            <a:spLocks noGrp="1"/>
          </p:cNvSpPr>
          <p:nvPr>
            <p:ph idx="1"/>
          </p:nvPr>
        </p:nvSpPr>
        <p:spPr>
          <a:xfrm>
            <a:off x="457200" y="1110343"/>
            <a:ext cx="8229600" cy="5262465"/>
          </a:xfrm>
        </p:spPr>
        <p:txBody>
          <a:bodyPr>
            <a:noAutofit/>
          </a:bodyPr>
          <a:lstStyle/>
          <a:p>
            <a:r>
              <a:rPr lang="en-US" sz="2800" dirty="0"/>
              <a:t>Knowledge or skill acquired as a result of experience, which changes consumer behavior</a:t>
            </a:r>
            <a:endParaRPr lang="tr-TR" sz="2800" dirty="0"/>
          </a:p>
          <a:p>
            <a:r>
              <a:rPr lang="en-US" sz="2000" dirty="0"/>
              <a:t>Most businesses underestimate how hard it is to change people’s behavior.  There is an assumption built into most marketing and advertising campaigns that if a business can just get your attention, give you a crucial piece of information about their brand, tell you about new features, or associate their brand with warm and fuzzy</a:t>
            </a:r>
            <a:r>
              <a:rPr lang="tr-TR" sz="2000" dirty="0"/>
              <a:t> (</a:t>
            </a:r>
            <a:r>
              <a:rPr lang="tr-TR" sz="2000" dirty="0" err="1"/>
              <a:t>fluffy</a:t>
            </a:r>
            <a:r>
              <a:rPr lang="tr-TR" sz="2000" dirty="0"/>
              <a:t>, </a:t>
            </a:r>
            <a:r>
              <a:rPr lang="tr-TR" sz="2000" dirty="0" err="1"/>
              <a:t>warm</a:t>
            </a:r>
            <a:r>
              <a:rPr lang="tr-TR" sz="2000" dirty="0"/>
              <a:t>)</a:t>
            </a:r>
            <a:r>
              <a:rPr lang="en-US" sz="2000" dirty="0"/>
              <a:t> emotions, that they will be able to convince you to buy</a:t>
            </a:r>
            <a:r>
              <a:rPr lang="tr-TR" sz="2000" dirty="0"/>
              <a:t> (</a:t>
            </a:r>
            <a:r>
              <a:rPr lang="en-US" sz="2000" dirty="0"/>
              <a:t>…</a:t>
            </a:r>
            <a:r>
              <a:rPr lang="tr-TR" sz="2000" dirty="0"/>
              <a:t>)</a:t>
            </a:r>
            <a:endParaRPr lang="en-US" sz="2000" dirty="0"/>
          </a:p>
          <a:p>
            <a:r>
              <a:rPr lang="en-US" sz="2000" dirty="0"/>
              <a:t>Your business will not succeed just by trying to change attitudes and preferences.  You will succeed by helping people to develop goals, create plans, overcome temptations, manage their environment and engage with others.  You will influence your customers only when you give them as much support as you would need to change your own behavior.</a:t>
            </a:r>
            <a:r>
              <a:rPr lang="tr-TR" sz="2000" dirty="0"/>
              <a:t>" (</a:t>
            </a:r>
            <a:r>
              <a:rPr lang="tr-TR" sz="2000" dirty="0" err="1"/>
              <a:t>Markman</a:t>
            </a:r>
            <a:r>
              <a:rPr lang="tr-TR" sz="2000" dirty="0"/>
              <a:t>, A. </a:t>
            </a:r>
            <a:r>
              <a:rPr lang="tr-TR" sz="2000" dirty="0">
                <a:hlinkClick r:id="rId2"/>
              </a:rPr>
              <a:t>https://hbr.org/2014/02/dont-persuade-customers-just-change-their-behavior</a:t>
            </a:r>
            <a:r>
              <a:rPr lang="tr-TR" sz="2000" dirty="0"/>
              <a:t>, </a:t>
            </a:r>
            <a:r>
              <a:rPr lang="tr-TR" sz="2000" dirty="0" err="1"/>
              <a:t>Accessed</a:t>
            </a:r>
            <a:r>
              <a:rPr lang="tr-TR" sz="2000" dirty="0"/>
              <a:t>. 10/30/2020). </a:t>
            </a:r>
            <a:endParaRPr lang="en-US" sz="20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39</a:t>
            </a:fld>
            <a:endParaRPr lang="en-US"/>
          </a:p>
        </p:txBody>
      </p:sp>
    </p:spTree>
    <p:extLst>
      <p:ext uri="{BB962C8B-B14F-4D97-AF65-F5344CB8AC3E}">
        <p14:creationId xmlns:p14="http://schemas.microsoft.com/office/powerpoint/2010/main" val="144097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Autofit/>
          </a:bodyPr>
          <a:lstStyle/>
          <a:p>
            <a:pPr>
              <a:spcBef>
                <a:spcPts val="1200"/>
              </a:spcBef>
              <a:buFont typeface="+mj-lt"/>
              <a:buAutoNum type="arabicPeriod" startAt="5"/>
            </a:pPr>
            <a:r>
              <a:rPr lang="en-US" dirty="0"/>
              <a:t>Outline the six steps in the consumer decision process.</a:t>
            </a:r>
          </a:p>
          <a:p>
            <a:pPr>
              <a:spcBef>
                <a:spcPts val="1200"/>
              </a:spcBef>
              <a:buFont typeface="+mj-lt"/>
              <a:buAutoNum type="arabicPeriod" startAt="5"/>
            </a:pPr>
            <a:r>
              <a:rPr lang="en-US" dirty="0"/>
              <a:t>Differentiate</a:t>
            </a:r>
            <a:r>
              <a:rPr lang="tr-TR" dirty="0"/>
              <a:t>/</a:t>
            </a:r>
            <a:r>
              <a:rPr lang="tr-TR" dirty="0" err="1"/>
              <a:t>distinguish</a:t>
            </a:r>
            <a:r>
              <a:rPr lang="en-US" dirty="0"/>
              <a:t> among routinized response behavior, limited problem solving, and extended problem solving by consumers</a:t>
            </a:r>
            <a:r>
              <a:rPr lang="en-US" dirty="0">
                <a:latin typeface="Baskerville Old Face" pitchFamily="18" charset="0"/>
              </a:rPr>
              <a:t>.</a:t>
            </a: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a:t>
            </a:fld>
            <a:endParaRPr lang="en-US"/>
          </a:p>
        </p:txBody>
      </p:sp>
    </p:spTree>
    <p:extLst>
      <p:ext uri="{BB962C8B-B14F-4D97-AF65-F5344CB8AC3E}">
        <p14:creationId xmlns:p14="http://schemas.microsoft.com/office/powerpoint/2010/main" val="1781944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a:t>
            </a:r>
          </a:p>
        </p:txBody>
      </p:sp>
      <p:sp>
        <p:nvSpPr>
          <p:cNvPr id="3" name="Content Placeholder 2"/>
          <p:cNvSpPr>
            <a:spLocks noGrp="1"/>
          </p:cNvSpPr>
          <p:nvPr>
            <p:ph idx="1"/>
          </p:nvPr>
        </p:nvSpPr>
        <p:spPr/>
        <p:txBody>
          <a:bodyPr>
            <a:normAutofit lnSpcReduction="10000"/>
          </a:bodyPr>
          <a:lstStyle/>
          <a:p>
            <a:r>
              <a:rPr lang="en-US" dirty="0"/>
              <a:t>Components of learning process:</a:t>
            </a:r>
          </a:p>
          <a:p>
            <a:pPr lvl="1"/>
            <a:r>
              <a:rPr lang="en-US" dirty="0"/>
              <a:t>Drive</a:t>
            </a:r>
            <a:r>
              <a:rPr lang="tr-TR" dirty="0"/>
              <a:t>/</a:t>
            </a:r>
            <a:r>
              <a:rPr lang="tr-TR" dirty="0" err="1"/>
              <a:t>impact</a:t>
            </a:r>
            <a:r>
              <a:rPr lang="en-US" dirty="0"/>
              <a:t> - Fear, pride, greed, jealousy, hunger, thirst, comfort, and rivalry</a:t>
            </a:r>
          </a:p>
          <a:p>
            <a:pPr lvl="1"/>
            <a:r>
              <a:rPr lang="en-US" dirty="0"/>
              <a:t>Cue</a:t>
            </a:r>
            <a:r>
              <a:rPr lang="tr-TR" dirty="0"/>
              <a:t>/</a:t>
            </a:r>
            <a:r>
              <a:rPr lang="tr-TR" dirty="0" err="1"/>
              <a:t>clue</a:t>
            </a:r>
            <a:r>
              <a:rPr lang="en-US" dirty="0"/>
              <a:t> - An object or signal in the environment that determines the nature of the consumer’s response to a drive</a:t>
            </a:r>
          </a:p>
          <a:p>
            <a:pPr lvl="1"/>
            <a:r>
              <a:rPr lang="en-US" dirty="0"/>
              <a:t>Response - Individual’s reaction to a set of cues and drives</a:t>
            </a:r>
          </a:p>
          <a:p>
            <a:pPr lvl="1"/>
            <a:r>
              <a:rPr lang="en-US" dirty="0"/>
              <a:t>Reinforcement</a:t>
            </a:r>
            <a:r>
              <a:rPr lang="tr-TR" dirty="0"/>
              <a:t>/</a:t>
            </a:r>
            <a:r>
              <a:rPr lang="tr-TR" dirty="0" err="1"/>
              <a:t>enhancement</a:t>
            </a:r>
            <a:r>
              <a:rPr lang="en-US" dirty="0"/>
              <a:t> - Reduction in drive that results from a proper response</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40</a:t>
            </a:fld>
            <a:endParaRPr lang="en-US"/>
          </a:p>
        </p:txBody>
      </p:sp>
    </p:spTree>
    <p:extLst>
      <p:ext uri="{BB962C8B-B14F-4D97-AF65-F5344CB8AC3E}">
        <p14:creationId xmlns:p14="http://schemas.microsoft.com/office/powerpoint/2010/main" val="3457083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Applying Learning Theory to Marketing Decisions</a:t>
            </a:r>
          </a:p>
        </p:txBody>
      </p:sp>
      <p:sp>
        <p:nvSpPr>
          <p:cNvPr id="3" name="Content Placeholder 2"/>
          <p:cNvSpPr>
            <a:spLocks noGrp="1"/>
          </p:cNvSpPr>
          <p:nvPr>
            <p:ph idx="1"/>
          </p:nvPr>
        </p:nvSpPr>
        <p:spPr/>
        <p:txBody>
          <a:bodyPr/>
          <a:lstStyle/>
          <a:p>
            <a:r>
              <a:rPr lang="en-US" dirty="0"/>
              <a:t>Marketers use </a:t>
            </a:r>
            <a:r>
              <a:rPr lang="en-US" b="1" dirty="0">
                <a:solidFill>
                  <a:srgbClr val="FF0000"/>
                </a:solidFill>
              </a:rPr>
              <a:t>shaping</a:t>
            </a:r>
            <a:r>
              <a:rPr lang="tr-TR" b="1" dirty="0">
                <a:solidFill>
                  <a:srgbClr val="FF0000"/>
                </a:solidFill>
              </a:rPr>
              <a:t>/</a:t>
            </a:r>
            <a:r>
              <a:rPr lang="tr-TR" b="1" dirty="0" err="1">
                <a:solidFill>
                  <a:srgbClr val="FF0000"/>
                </a:solidFill>
              </a:rPr>
              <a:t>forming</a:t>
            </a:r>
            <a:endParaRPr lang="en-US" b="1" dirty="0">
              <a:solidFill>
                <a:srgbClr val="FF0000"/>
              </a:solidFill>
            </a:endParaRPr>
          </a:p>
          <a:p>
            <a:pPr lvl="1"/>
            <a:r>
              <a:rPr lang="en-US" dirty="0"/>
              <a:t>Applying a series of rewards and reinforcements, to permit more complex behavior to evolve</a:t>
            </a:r>
            <a:r>
              <a:rPr lang="tr-TR" dirty="0"/>
              <a:t>/</a:t>
            </a:r>
            <a:r>
              <a:rPr lang="tr-TR" dirty="0" err="1"/>
              <a:t>change</a:t>
            </a:r>
            <a:endParaRPr lang="en-US" dirty="0"/>
          </a:p>
          <a:p>
            <a:r>
              <a:rPr lang="en-US" dirty="0"/>
              <a:t>Promotional strategy and the product itself play a role in the shaping process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41</a:t>
            </a:fld>
            <a:endParaRPr lang="en-US"/>
          </a:p>
        </p:txBody>
      </p:sp>
    </p:spTree>
    <p:extLst>
      <p:ext uri="{BB962C8B-B14F-4D97-AF65-F5344CB8AC3E}">
        <p14:creationId xmlns:p14="http://schemas.microsoft.com/office/powerpoint/2010/main" val="244670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Shaping Process</a:t>
            </a:r>
          </a:p>
        </p:txBody>
      </p:sp>
      <p:sp>
        <p:nvSpPr>
          <p:cNvPr id="3" name="Content Placeholder 2"/>
          <p:cNvSpPr>
            <a:spLocks noGrp="1"/>
          </p:cNvSpPr>
          <p:nvPr>
            <p:ph idx="1"/>
          </p:nvPr>
        </p:nvSpPr>
        <p:spPr/>
        <p:txBody>
          <a:bodyPr>
            <a:normAutofit lnSpcReduction="10000"/>
          </a:bodyPr>
          <a:lstStyle/>
          <a:p>
            <a:r>
              <a:rPr lang="en-US" dirty="0"/>
              <a:t>Offer a free-sample package that includes a substantial discount for first purchase</a:t>
            </a:r>
          </a:p>
          <a:p>
            <a:r>
              <a:rPr lang="en-US" dirty="0"/>
              <a:t>Entice</a:t>
            </a:r>
            <a:r>
              <a:rPr lang="tr-TR" dirty="0"/>
              <a:t>/</a:t>
            </a:r>
            <a:r>
              <a:rPr lang="tr-TR" dirty="0" err="1"/>
              <a:t>temp</a:t>
            </a:r>
            <a:r>
              <a:rPr lang="en-US" dirty="0"/>
              <a:t> the consumer to buy the item with little financial risk</a:t>
            </a:r>
          </a:p>
          <a:p>
            <a:r>
              <a:rPr lang="en-US" dirty="0"/>
              <a:t>Motivate the person to buy the item again at a moderate cost</a:t>
            </a:r>
          </a:p>
          <a:p>
            <a:r>
              <a:rPr lang="en-US" dirty="0"/>
              <a:t>Customer decides whether to buy the item at its true price without the discount coupon</a:t>
            </a:r>
          </a:p>
        </p:txBody>
      </p:sp>
      <p:sp>
        <p:nvSpPr>
          <p:cNvPr id="4" name="Slide Number Placeholder 3"/>
          <p:cNvSpPr>
            <a:spLocks noGrp="1"/>
          </p:cNvSpPr>
          <p:nvPr>
            <p:ph type="sldNum" sz="quarter" idx="12"/>
          </p:nvPr>
        </p:nvSpPr>
        <p:spPr/>
        <p:txBody>
          <a:bodyPr/>
          <a:lstStyle/>
          <a:p>
            <a:fld id="{4B896723-57CD-594F-A552-1F057032A5F7}" type="slidenum">
              <a:rPr lang="en-US" smtClean="0"/>
              <a:pPr/>
              <a:t>42</a:t>
            </a:fld>
            <a:endParaRPr lang="en-US"/>
          </a:p>
        </p:txBody>
      </p:sp>
    </p:spTree>
    <p:extLst>
      <p:ext uri="{BB962C8B-B14F-4D97-AF65-F5344CB8AC3E}">
        <p14:creationId xmlns:p14="http://schemas.microsoft.com/office/powerpoint/2010/main" val="2604469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Self-Concept Theory</a:t>
            </a:r>
          </a:p>
        </p:txBody>
      </p:sp>
      <p:sp>
        <p:nvSpPr>
          <p:cNvPr id="3" name="Content Placeholder 2"/>
          <p:cNvSpPr>
            <a:spLocks noGrp="1"/>
          </p:cNvSpPr>
          <p:nvPr>
            <p:ph idx="1"/>
          </p:nvPr>
        </p:nvSpPr>
        <p:spPr/>
        <p:txBody>
          <a:bodyPr/>
          <a:lstStyle/>
          <a:p>
            <a:r>
              <a:rPr lang="en-US" dirty="0"/>
              <a:t>Person’s multifaceted picture of himself or herself</a:t>
            </a:r>
          </a:p>
          <a:p>
            <a:r>
              <a:rPr lang="en-US" dirty="0"/>
              <a:t>Four components that influence purchasing decisions:</a:t>
            </a:r>
          </a:p>
          <a:p>
            <a:pPr lvl="1"/>
            <a:r>
              <a:rPr lang="en-US" dirty="0"/>
              <a:t>Real self</a:t>
            </a:r>
          </a:p>
          <a:p>
            <a:pPr lvl="1"/>
            <a:r>
              <a:rPr lang="en-US" dirty="0"/>
              <a:t>Self-image </a:t>
            </a:r>
          </a:p>
          <a:p>
            <a:pPr lvl="1"/>
            <a:r>
              <a:rPr lang="en-US" dirty="0"/>
              <a:t>Looking-glass self </a:t>
            </a:r>
          </a:p>
          <a:p>
            <a:pPr lvl="1"/>
            <a:r>
              <a:rPr lang="en-US" dirty="0"/>
              <a:t>Ideal self</a:t>
            </a:r>
          </a:p>
        </p:txBody>
      </p:sp>
      <p:sp>
        <p:nvSpPr>
          <p:cNvPr id="4" name="Slide Number Placeholder 3"/>
          <p:cNvSpPr>
            <a:spLocks noGrp="1"/>
          </p:cNvSpPr>
          <p:nvPr>
            <p:ph type="sldNum" sz="quarter" idx="12"/>
          </p:nvPr>
        </p:nvSpPr>
        <p:spPr/>
        <p:txBody>
          <a:bodyPr/>
          <a:lstStyle/>
          <a:p>
            <a:fld id="{4B896723-57CD-594F-A552-1F057032A5F7}" type="slidenum">
              <a:rPr lang="en-US" smtClean="0"/>
              <a:pPr/>
              <a:t>43</a:t>
            </a:fld>
            <a:endParaRPr lang="en-US"/>
          </a:p>
        </p:txBody>
      </p:sp>
    </p:spTree>
    <p:extLst>
      <p:ext uri="{BB962C8B-B14F-4D97-AF65-F5344CB8AC3E}">
        <p14:creationId xmlns:p14="http://schemas.microsoft.com/office/powerpoint/2010/main" val="3899201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B350B0-F863-47C8-B7F6-15DFA04A13E2}"/>
              </a:ext>
            </a:extLst>
          </p:cNvPr>
          <p:cNvSpPr>
            <a:spLocks noGrp="1"/>
          </p:cNvSpPr>
          <p:nvPr>
            <p:ph type="title"/>
          </p:nvPr>
        </p:nvSpPr>
        <p:spPr>
          <a:xfrm>
            <a:off x="457200" y="274639"/>
            <a:ext cx="8229600" cy="613502"/>
          </a:xfrm>
        </p:spPr>
        <p:txBody>
          <a:bodyPr/>
          <a:lstStyle/>
          <a:p>
            <a:pPr algn="ctr"/>
            <a:r>
              <a:rPr lang="tr-TR" dirty="0"/>
              <a:t>Self-</a:t>
            </a:r>
            <a:r>
              <a:rPr lang="tr-TR" dirty="0" err="1"/>
              <a:t>concept</a:t>
            </a:r>
            <a:r>
              <a:rPr lang="tr-TR" dirty="0"/>
              <a:t> </a:t>
            </a:r>
            <a:r>
              <a:rPr lang="tr-TR" dirty="0" err="1"/>
              <a:t>Theory</a:t>
            </a:r>
            <a:endParaRPr lang="tr-TR" dirty="0"/>
          </a:p>
        </p:txBody>
      </p:sp>
      <p:sp>
        <p:nvSpPr>
          <p:cNvPr id="3" name="İçerik Yer Tutucusu 2">
            <a:extLst>
              <a:ext uri="{FF2B5EF4-FFF2-40B4-BE49-F238E27FC236}">
                <a16:creationId xmlns:a16="http://schemas.microsoft.com/office/drawing/2014/main" id="{A0317CE4-E63F-4AA7-AE5F-683233CAD3CF}"/>
              </a:ext>
            </a:extLst>
          </p:cNvPr>
          <p:cNvSpPr>
            <a:spLocks noGrp="1"/>
          </p:cNvSpPr>
          <p:nvPr>
            <p:ph idx="1"/>
          </p:nvPr>
        </p:nvSpPr>
        <p:spPr/>
        <p:txBody>
          <a:bodyPr>
            <a:normAutofit/>
          </a:bodyPr>
          <a:lstStyle/>
          <a:p>
            <a:pPr marL="0" indent="0">
              <a:buNone/>
            </a:pPr>
            <a:r>
              <a:rPr lang="en-US" sz="2000" dirty="0"/>
              <a:t>"The individual's belief about himself or herself, including the person's attributes and who and what the self is"</a:t>
            </a:r>
            <a:r>
              <a:rPr lang="tr-TR" sz="2000" dirty="0"/>
              <a:t> </a:t>
            </a:r>
            <a:r>
              <a:rPr lang="tr-TR" sz="2000" dirty="0" err="1"/>
              <a:t>Baumeister</a:t>
            </a:r>
            <a:r>
              <a:rPr lang="tr-TR" sz="2000" dirty="0"/>
              <a:t> (1999). </a:t>
            </a:r>
            <a:r>
              <a:rPr lang="tr-TR" sz="2000" dirty="0" err="1"/>
              <a:t>Materialize</a:t>
            </a:r>
            <a:r>
              <a:rPr lang="tr-TR" sz="2000" dirty="0"/>
              <a:t>!</a:t>
            </a:r>
          </a:p>
        </p:txBody>
      </p:sp>
      <p:sp>
        <p:nvSpPr>
          <p:cNvPr id="4" name="Slayt Numarası Yer Tutucusu 3">
            <a:extLst>
              <a:ext uri="{FF2B5EF4-FFF2-40B4-BE49-F238E27FC236}">
                <a16:creationId xmlns:a16="http://schemas.microsoft.com/office/drawing/2014/main" id="{2EBE6258-5ED2-439D-B9E0-E042BC05A6D0}"/>
              </a:ext>
            </a:extLst>
          </p:cNvPr>
          <p:cNvSpPr>
            <a:spLocks noGrp="1"/>
          </p:cNvSpPr>
          <p:nvPr>
            <p:ph type="sldNum" sz="quarter" idx="12"/>
          </p:nvPr>
        </p:nvSpPr>
        <p:spPr/>
        <p:txBody>
          <a:bodyPr/>
          <a:lstStyle/>
          <a:p>
            <a:fld id="{4B896723-57CD-594F-A552-1F057032A5F7}" type="slidenum">
              <a:rPr lang="en-US" smtClean="0"/>
              <a:pPr/>
              <a:t>44</a:t>
            </a:fld>
            <a:endParaRPr lang="en-US"/>
          </a:p>
        </p:txBody>
      </p:sp>
      <p:pic>
        <p:nvPicPr>
          <p:cNvPr id="5" name="Resim 4">
            <a:extLst>
              <a:ext uri="{FF2B5EF4-FFF2-40B4-BE49-F238E27FC236}">
                <a16:creationId xmlns:a16="http://schemas.microsoft.com/office/drawing/2014/main" id="{BA4FF736-BD46-4335-B6E5-844B842E0914}"/>
              </a:ext>
            </a:extLst>
          </p:cNvPr>
          <p:cNvPicPr>
            <a:picLocks noChangeAspect="1"/>
          </p:cNvPicPr>
          <p:nvPr/>
        </p:nvPicPr>
        <p:blipFill>
          <a:blip r:embed="rId2"/>
          <a:stretch>
            <a:fillRect/>
          </a:stretch>
        </p:blipFill>
        <p:spPr>
          <a:xfrm>
            <a:off x="457200" y="1940766"/>
            <a:ext cx="7781731" cy="4180115"/>
          </a:xfrm>
          <a:prstGeom prst="rect">
            <a:avLst/>
          </a:prstGeom>
        </p:spPr>
      </p:pic>
    </p:spTree>
    <p:extLst>
      <p:ext uri="{BB962C8B-B14F-4D97-AF65-F5344CB8AC3E}">
        <p14:creationId xmlns:p14="http://schemas.microsoft.com/office/powerpoint/2010/main" val="2590430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6.2 - Integrated Model of the Consumer Decision Process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45</a:t>
            </a:fld>
            <a:endParaRPr lang="en-US"/>
          </a:p>
        </p:txBody>
      </p:sp>
      <p:pic>
        <p:nvPicPr>
          <p:cNvPr id="5" name="Picture 4" descr="Figure06-2.jpg"/>
          <p:cNvPicPr>
            <a:picLocks noChangeAspect="1"/>
          </p:cNvPicPr>
          <p:nvPr/>
        </p:nvPicPr>
        <p:blipFill>
          <a:blip r:embed="rId2"/>
          <a:stretch>
            <a:fillRect/>
          </a:stretch>
        </p:blipFill>
        <p:spPr>
          <a:xfrm>
            <a:off x="803139" y="1413933"/>
            <a:ext cx="7711913" cy="4123267"/>
          </a:xfrm>
          <a:prstGeom prst="rect">
            <a:avLst/>
          </a:prstGeom>
        </p:spPr>
      </p:pic>
    </p:spTree>
    <p:extLst>
      <p:ext uri="{BB962C8B-B14F-4D97-AF65-F5344CB8AC3E}">
        <p14:creationId xmlns:p14="http://schemas.microsoft.com/office/powerpoint/2010/main" val="2688710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Consumer Decision Process</a:t>
            </a:r>
          </a:p>
        </p:txBody>
      </p:sp>
      <p:sp>
        <p:nvSpPr>
          <p:cNvPr id="3" name="Content Placeholder 2"/>
          <p:cNvSpPr>
            <a:spLocks noGrp="1"/>
          </p:cNvSpPr>
          <p:nvPr>
            <p:ph idx="1"/>
          </p:nvPr>
        </p:nvSpPr>
        <p:spPr/>
        <p:txBody>
          <a:bodyPr/>
          <a:lstStyle/>
          <a:p>
            <a:r>
              <a:rPr lang="en-US" b="1" dirty="0">
                <a:solidFill>
                  <a:srgbClr val="FF0000"/>
                </a:solidFill>
              </a:rPr>
              <a:t>High-involvement purchase decisions</a:t>
            </a:r>
          </a:p>
          <a:p>
            <a:pPr lvl="1"/>
            <a:r>
              <a:rPr lang="en-US" dirty="0"/>
              <a:t>Purchases with high levels of potential social or economic consequences</a:t>
            </a:r>
            <a:r>
              <a:rPr lang="tr-TR" dirty="0"/>
              <a:t>/</a:t>
            </a:r>
            <a:r>
              <a:rPr lang="tr-TR" dirty="0" err="1"/>
              <a:t>outcomes</a:t>
            </a:r>
            <a:r>
              <a:rPr lang="tr-TR" dirty="0"/>
              <a:t>. </a:t>
            </a:r>
            <a:r>
              <a:rPr lang="tr-TR" dirty="0" err="1"/>
              <a:t>i.e</a:t>
            </a:r>
            <a:r>
              <a:rPr lang="tr-TR" dirty="0"/>
              <a:t>. Car, TV, </a:t>
            </a:r>
            <a:r>
              <a:rPr lang="tr-TR" dirty="0" err="1"/>
              <a:t>jewelry</a:t>
            </a:r>
            <a:r>
              <a:rPr lang="tr-TR" dirty="0"/>
              <a:t> (</a:t>
            </a:r>
            <a:r>
              <a:rPr lang="tr-TR" dirty="0" err="1"/>
              <a:t>bracelet</a:t>
            </a:r>
            <a:r>
              <a:rPr lang="tr-TR" dirty="0"/>
              <a:t>, </a:t>
            </a:r>
            <a:r>
              <a:rPr lang="tr-TR" dirty="0" err="1"/>
              <a:t>necklace</a:t>
            </a:r>
            <a:r>
              <a:rPr lang="tr-TR" dirty="0"/>
              <a:t>, </a:t>
            </a:r>
            <a:r>
              <a:rPr lang="tr-TR" dirty="0" err="1"/>
              <a:t>earring</a:t>
            </a:r>
            <a:r>
              <a:rPr lang="tr-TR" dirty="0"/>
              <a:t>)</a:t>
            </a:r>
            <a:endParaRPr lang="en-US" dirty="0"/>
          </a:p>
          <a:p>
            <a:r>
              <a:rPr lang="en-US" b="1" dirty="0">
                <a:solidFill>
                  <a:srgbClr val="FF0000"/>
                </a:solidFill>
              </a:rPr>
              <a:t>Low-involvement purchase decisions</a:t>
            </a:r>
          </a:p>
          <a:p>
            <a:pPr lvl="1"/>
            <a:r>
              <a:rPr lang="en-US" dirty="0"/>
              <a:t>Routine purchases that pose</a:t>
            </a:r>
            <a:r>
              <a:rPr lang="tr-TR" dirty="0"/>
              <a:t>/</a:t>
            </a:r>
            <a:r>
              <a:rPr lang="tr-TR" dirty="0" err="1"/>
              <a:t>bear</a:t>
            </a:r>
            <a:r>
              <a:rPr lang="en-US" dirty="0"/>
              <a:t> little risk to the consumer</a:t>
            </a:r>
            <a:r>
              <a:rPr lang="tr-TR" dirty="0"/>
              <a:t>. </a:t>
            </a:r>
            <a:r>
              <a:rPr lang="tr-TR" dirty="0" err="1"/>
              <a:t>i.e</a:t>
            </a:r>
            <a:r>
              <a:rPr lang="tr-TR" dirty="0"/>
              <a:t>. </a:t>
            </a:r>
            <a:r>
              <a:rPr lang="tr-TR" dirty="0" err="1"/>
              <a:t>Chewing</a:t>
            </a:r>
            <a:r>
              <a:rPr lang="tr-TR" dirty="0"/>
              <a:t> </a:t>
            </a:r>
            <a:r>
              <a:rPr lang="tr-TR" dirty="0" err="1"/>
              <a:t>gum</a:t>
            </a:r>
            <a:r>
              <a:rPr lang="tr-TR" dirty="0"/>
              <a:t>, </a:t>
            </a:r>
            <a:r>
              <a:rPr lang="tr-TR" dirty="0" err="1"/>
              <a:t>bottled</a:t>
            </a:r>
            <a:r>
              <a:rPr lang="tr-TR" dirty="0"/>
              <a:t> </a:t>
            </a:r>
            <a:r>
              <a:rPr lang="tr-TR" dirty="0" err="1"/>
              <a:t>water</a:t>
            </a:r>
            <a:r>
              <a:rPr lang="tr-TR" dirty="0"/>
              <a:t>, </a:t>
            </a:r>
            <a:r>
              <a:rPr lang="tr-TR" dirty="0" err="1"/>
              <a:t>canned</a:t>
            </a:r>
            <a:r>
              <a:rPr lang="tr-TR" dirty="0"/>
              <a:t> </a:t>
            </a:r>
            <a:r>
              <a:rPr lang="tr-TR" dirty="0" err="1"/>
              <a:t>food</a:t>
            </a:r>
            <a:r>
              <a:rPr lang="tr-TR" dirty="0"/>
              <a:t> </a:t>
            </a:r>
            <a:r>
              <a:rPr lang="tr-TR" dirty="0" err="1"/>
              <a:t>etc</a:t>
            </a:r>
            <a:r>
              <a:rPr lang="tr-TR" dirty="0"/>
              <a:t>.</a:t>
            </a: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46</a:t>
            </a:fld>
            <a:endParaRPr lang="en-US"/>
          </a:p>
        </p:txBody>
      </p:sp>
    </p:spTree>
    <p:extLst>
      <p:ext uri="{BB962C8B-B14F-4D97-AF65-F5344CB8AC3E}">
        <p14:creationId xmlns:p14="http://schemas.microsoft.com/office/powerpoint/2010/main" val="1201331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the Consumer Decision Process</a:t>
            </a:r>
          </a:p>
        </p:txBody>
      </p:sp>
      <p:sp>
        <p:nvSpPr>
          <p:cNvPr id="3" name="Content Placeholder 2"/>
          <p:cNvSpPr>
            <a:spLocks noGrp="1"/>
          </p:cNvSpPr>
          <p:nvPr>
            <p:ph idx="1"/>
          </p:nvPr>
        </p:nvSpPr>
        <p:spPr>
          <a:xfrm>
            <a:off x="522514" y="1254920"/>
            <a:ext cx="8164286" cy="4714940"/>
          </a:xfrm>
        </p:spPr>
        <p:txBody>
          <a:bodyPr>
            <a:normAutofit/>
          </a:bodyPr>
          <a:lstStyle/>
          <a:p>
            <a:r>
              <a:rPr lang="en-US" dirty="0"/>
              <a:t>Consumer becomes aware of a gap</a:t>
            </a:r>
            <a:r>
              <a:rPr lang="tr-TR" dirty="0"/>
              <a:t>/ </a:t>
            </a:r>
            <a:r>
              <a:rPr lang="tr-TR" dirty="0" err="1"/>
              <a:t>absence</a:t>
            </a:r>
            <a:r>
              <a:rPr lang="en-US" dirty="0"/>
              <a:t> between the existing situation and a desired situation</a:t>
            </a:r>
          </a:p>
          <a:p>
            <a:r>
              <a:rPr lang="en-US" dirty="0"/>
              <a:t>Consumer gathers information about the attainment</a:t>
            </a:r>
            <a:r>
              <a:rPr lang="tr-TR" dirty="0"/>
              <a:t>/</a:t>
            </a:r>
            <a:r>
              <a:rPr lang="tr-TR" dirty="0" err="1"/>
              <a:t>achieve</a:t>
            </a:r>
            <a:r>
              <a:rPr lang="en-US" dirty="0"/>
              <a:t> of a desired state of affairs</a:t>
            </a:r>
            <a:r>
              <a:rPr lang="tr-TR" dirty="0"/>
              <a:t>/</a:t>
            </a:r>
            <a:r>
              <a:rPr lang="tr-TR" dirty="0" err="1"/>
              <a:t>situation</a:t>
            </a:r>
            <a:r>
              <a:rPr lang="tr-TR" dirty="0"/>
              <a:t>.</a:t>
            </a:r>
            <a:endParaRPr lang="en-US" dirty="0"/>
          </a:p>
          <a:p>
            <a:pPr lvl="1"/>
            <a:r>
              <a:rPr lang="en-US" b="1" dirty="0">
                <a:solidFill>
                  <a:srgbClr val="FF0000"/>
                </a:solidFill>
              </a:rPr>
              <a:t>Evoked</a:t>
            </a:r>
            <a:r>
              <a:rPr lang="tr-TR" b="1" dirty="0">
                <a:solidFill>
                  <a:srgbClr val="FF0000"/>
                </a:solidFill>
              </a:rPr>
              <a:t>/</a:t>
            </a:r>
            <a:r>
              <a:rPr lang="tr-TR" b="1" dirty="0" err="1">
                <a:solidFill>
                  <a:srgbClr val="FF0000"/>
                </a:solidFill>
              </a:rPr>
              <a:t>remind</a:t>
            </a:r>
            <a:r>
              <a:rPr lang="en-US" b="1" dirty="0">
                <a:solidFill>
                  <a:srgbClr val="FF0000"/>
                </a:solidFill>
              </a:rPr>
              <a:t> set </a:t>
            </a:r>
            <a:r>
              <a:rPr lang="en-US" dirty="0"/>
              <a:t>- Number of alternatives that a consumer considers in making a purchase decision</a:t>
            </a:r>
          </a:p>
        </p:txBody>
      </p:sp>
      <p:sp>
        <p:nvSpPr>
          <p:cNvPr id="4" name="Slide Number Placeholder 3"/>
          <p:cNvSpPr>
            <a:spLocks noGrp="1"/>
          </p:cNvSpPr>
          <p:nvPr>
            <p:ph type="sldNum" sz="quarter" idx="12"/>
          </p:nvPr>
        </p:nvSpPr>
        <p:spPr/>
        <p:txBody>
          <a:bodyPr/>
          <a:lstStyle/>
          <a:p>
            <a:fld id="{4B896723-57CD-594F-A552-1F057032A5F7}" type="slidenum">
              <a:rPr lang="en-US" smtClean="0"/>
              <a:pPr/>
              <a:t>47</a:t>
            </a:fld>
            <a:endParaRPr lang="en-US"/>
          </a:p>
        </p:txBody>
      </p:sp>
    </p:spTree>
    <p:extLst>
      <p:ext uri="{BB962C8B-B14F-4D97-AF65-F5344CB8AC3E}">
        <p14:creationId xmlns:p14="http://schemas.microsoft.com/office/powerpoint/2010/main" val="565411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the Consumer Decision Process</a:t>
            </a:r>
          </a:p>
        </p:txBody>
      </p:sp>
      <p:sp>
        <p:nvSpPr>
          <p:cNvPr id="3" name="Content Placeholder 2"/>
          <p:cNvSpPr>
            <a:spLocks noGrp="1"/>
          </p:cNvSpPr>
          <p:nvPr>
            <p:ph idx="1"/>
          </p:nvPr>
        </p:nvSpPr>
        <p:spPr/>
        <p:txBody>
          <a:bodyPr>
            <a:normAutofit lnSpcReduction="10000"/>
          </a:bodyPr>
          <a:lstStyle/>
          <a:p>
            <a:r>
              <a:rPr lang="en-US" dirty="0"/>
              <a:t>Consumer evaluates the evoked set of options and as the search progresses, the consumer accepts, distorts</a:t>
            </a:r>
            <a:r>
              <a:rPr lang="tr-TR" dirty="0"/>
              <a:t>/</a:t>
            </a:r>
            <a:r>
              <a:rPr lang="tr-TR" dirty="0" err="1"/>
              <a:t>misinterprets</a:t>
            </a:r>
            <a:r>
              <a:rPr lang="en-US" dirty="0"/>
              <a:t>, or rejects </a:t>
            </a:r>
          </a:p>
          <a:p>
            <a:pPr lvl="1"/>
            <a:r>
              <a:rPr lang="en-US" b="1" dirty="0">
                <a:solidFill>
                  <a:srgbClr val="FF0000"/>
                </a:solidFill>
              </a:rPr>
              <a:t>Evaluative</a:t>
            </a:r>
            <a:r>
              <a:rPr lang="en-US" b="1" dirty="0"/>
              <a:t> </a:t>
            </a:r>
            <a:r>
              <a:rPr lang="en-US" b="1" dirty="0">
                <a:solidFill>
                  <a:srgbClr val="FF0000"/>
                </a:solidFill>
              </a:rPr>
              <a:t>criteria</a:t>
            </a:r>
            <a:r>
              <a:rPr lang="en-US" b="1" dirty="0"/>
              <a:t> </a:t>
            </a:r>
            <a:r>
              <a:rPr lang="en-US" dirty="0"/>
              <a:t>- Features that a consumer considers in choosing among alternatives</a:t>
            </a:r>
          </a:p>
          <a:p>
            <a:pPr marL="347472" lvl="1" indent="-347472">
              <a:buClr>
                <a:srgbClr val="292795"/>
              </a:buClr>
              <a:buSzPct val="101000"/>
              <a:buFont typeface="Lucida Grande"/>
              <a:buChar char="▮"/>
            </a:pPr>
            <a:r>
              <a:rPr lang="en-US" sz="3200" dirty="0"/>
              <a:t>The consumer narrows the alternatives down to one</a:t>
            </a:r>
          </a:p>
          <a:p>
            <a:pPr marL="347472" lvl="1" indent="-347472">
              <a:buClr>
                <a:srgbClr val="292795"/>
              </a:buClr>
              <a:buSzPct val="101000"/>
              <a:buFont typeface="Lucida Grande"/>
              <a:buChar char="▮"/>
            </a:pPr>
            <a:r>
              <a:rPr lang="en-US" sz="3200" dirty="0"/>
              <a:t>The consumer decides </a:t>
            </a:r>
            <a:r>
              <a:rPr lang="en-US" sz="3200" dirty="0">
                <a:highlight>
                  <a:srgbClr val="FFFF00"/>
                </a:highlight>
              </a:rPr>
              <a:t>where</a:t>
            </a:r>
            <a:r>
              <a:rPr lang="en-US" sz="3200" dirty="0"/>
              <a:t> or </a:t>
            </a:r>
            <a:r>
              <a:rPr lang="en-US" sz="3200" dirty="0">
                <a:highlight>
                  <a:srgbClr val="FFFF00"/>
                </a:highlight>
              </a:rPr>
              <a:t>from whom </a:t>
            </a:r>
            <a:r>
              <a:rPr lang="en-US" sz="3200" dirty="0"/>
              <a:t>to make the purchase</a:t>
            </a:r>
          </a:p>
          <a:p>
            <a:pPr lvl="1"/>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48</a:t>
            </a:fld>
            <a:endParaRPr lang="en-US"/>
          </a:p>
        </p:txBody>
      </p:sp>
    </p:spTree>
    <p:extLst>
      <p:ext uri="{BB962C8B-B14F-4D97-AF65-F5344CB8AC3E}">
        <p14:creationId xmlns:p14="http://schemas.microsoft.com/office/powerpoint/2010/main" val="1903012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the Consumer Decision Process</a:t>
            </a:r>
          </a:p>
        </p:txBody>
      </p:sp>
      <p:sp>
        <p:nvSpPr>
          <p:cNvPr id="3" name="Content Placeholder 2"/>
          <p:cNvSpPr>
            <a:spLocks noGrp="1"/>
          </p:cNvSpPr>
          <p:nvPr>
            <p:ph idx="1"/>
          </p:nvPr>
        </p:nvSpPr>
        <p:spPr/>
        <p:txBody>
          <a:bodyPr>
            <a:normAutofit/>
          </a:bodyPr>
          <a:lstStyle/>
          <a:p>
            <a:pPr marL="347472" lvl="1" indent="-347472">
              <a:buClr>
                <a:srgbClr val="292795"/>
              </a:buClr>
              <a:buSzPct val="101000"/>
              <a:buFont typeface="Lucida Grande"/>
              <a:buChar char="▮"/>
            </a:pPr>
            <a:r>
              <a:rPr lang="en-US" sz="2200" dirty="0"/>
              <a:t>Post-purchase evaluation – Buyer feels either:</a:t>
            </a:r>
          </a:p>
          <a:p>
            <a:pPr lvl="1">
              <a:buSzPct val="101000"/>
            </a:pPr>
            <a:r>
              <a:rPr lang="en-US" sz="2200" dirty="0">
                <a:highlight>
                  <a:srgbClr val="00FFFF"/>
                </a:highlight>
              </a:rPr>
              <a:t>Satisfaction</a:t>
            </a:r>
            <a:r>
              <a:rPr lang="en-US" sz="2200" dirty="0"/>
              <a:t> at the removal</a:t>
            </a:r>
            <a:r>
              <a:rPr lang="tr-TR" sz="2200" dirty="0"/>
              <a:t>/</a:t>
            </a:r>
            <a:r>
              <a:rPr lang="tr-TR" sz="2200" dirty="0" err="1"/>
              <a:t>elimination</a:t>
            </a:r>
            <a:r>
              <a:rPr lang="en-US" sz="2200" dirty="0"/>
              <a:t> of the discrepancy</a:t>
            </a:r>
            <a:r>
              <a:rPr lang="tr-TR" sz="2200" dirty="0"/>
              <a:t>/</a:t>
            </a:r>
            <a:r>
              <a:rPr lang="tr-TR" sz="2200" dirty="0" err="1"/>
              <a:t>gap</a:t>
            </a:r>
            <a:r>
              <a:rPr lang="en-US" sz="2200" dirty="0"/>
              <a:t> between the existing and desired states</a:t>
            </a:r>
          </a:p>
          <a:p>
            <a:pPr lvl="1">
              <a:buSzPct val="101000"/>
            </a:pPr>
            <a:r>
              <a:rPr lang="en-US" sz="2200" dirty="0">
                <a:highlight>
                  <a:srgbClr val="FEDF14"/>
                </a:highlight>
              </a:rPr>
              <a:t>Dissatisfaction</a:t>
            </a:r>
            <a:r>
              <a:rPr lang="tr-TR" sz="2200" dirty="0"/>
              <a:t>/</a:t>
            </a:r>
            <a:r>
              <a:rPr lang="en-US" sz="2200" dirty="0"/>
              <a:t>dysphoria</a:t>
            </a:r>
            <a:r>
              <a:rPr lang="tr-TR" sz="2200" dirty="0"/>
              <a:t> </a:t>
            </a:r>
            <a:r>
              <a:rPr lang="en-US" sz="2200" dirty="0"/>
              <a:t>with the purchase</a:t>
            </a:r>
          </a:p>
          <a:p>
            <a:r>
              <a:rPr lang="en-US" sz="2200" b="1" dirty="0">
                <a:solidFill>
                  <a:srgbClr val="FF0000"/>
                </a:solidFill>
              </a:rPr>
              <a:t>Cognitive dissonance</a:t>
            </a:r>
            <a:r>
              <a:rPr lang="en-US" sz="2200" dirty="0"/>
              <a:t> - Imbalance among knowledge, beliefs, and attitudes that occurs after an action or decision, such as a purchase</a:t>
            </a:r>
            <a:r>
              <a:rPr lang="tr-TR" sz="2200" dirty="0"/>
              <a:t>. </a:t>
            </a:r>
            <a:r>
              <a:rPr lang="tr-TR" sz="2200" dirty="0" err="1"/>
              <a:t>Why</a:t>
            </a:r>
            <a:r>
              <a:rPr lang="tr-TR" sz="2200" dirty="0"/>
              <a:t> seller </a:t>
            </a:r>
            <a:r>
              <a:rPr lang="tr-TR" sz="2200" dirty="0" err="1"/>
              <a:t>persons</a:t>
            </a:r>
            <a:r>
              <a:rPr lang="tr-TR" sz="2200" dirty="0"/>
              <a:t> in a </a:t>
            </a:r>
            <a:r>
              <a:rPr lang="tr-TR" sz="2200" dirty="0" err="1"/>
              <a:t>shop</a:t>
            </a:r>
            <a:r>
              <a:rPr lang="tr-TR" sz="2200" dirty="0"/>
              <a:t> say: "</a:t>
            </a:r>
            <a:r>
              <a:rPr lang="tr-TR" sz="2200" dirty="0" err="1"/>
              <a:t>You</a:t>
            </a:r>
            <a:r>
              <a:rPr lang="tr-TR" sz="2200" dirty="0"/>
              <a:t> </a:t>
            </a:r>
            <a:r>
              <a:rPr lang="tr-TR" sz="2200" dirty="0" err="1"/>
              <a:t>have</a:t>
            </a:r>
            <a:r>
              <a:rPr lang="tr-TR" sz="2200" dirty="0"/>
              <a:t> </a:t>
            </a:r>
            <a:r>
              <a:rPr lang="tr-TR" sz="2200" dirty="0" err="1"/>
              <a:t>the</a:t>
            </a:r>
            <a:r>
              <a:rPr lang="tr-TR" sz="2200" dirty="0"/>
              <a:t> </a:t>
            </a:r>
            <a:r>
              <a:rPr lang="tr-TR" sz="2200" dirty="0" err="1"/>
              <a:t>best</a:t>
            </a:r>
            <a:r>
              <a:rPr lang="tr-TR" sz="2200" dirty="0"/>
              <a:t> </a:t>
            </a:r>
            <a:r>
              <a:rPr lang="tr-TR" sz="2200" dirty="0" err="1"/>
              <a:t>shoes</a:t>
            </a:r>
            <a:r>
              <a:rPr lang="tr-TR" sz="2200" dirty="0"/>
              <a:t> in </a:t>
            </a:r>
            <a:r>
              <a:rPr lang="tr-TR" sz="2200" dirty="0" err="1"/>
              <a:t>the</a:t>
            </a:r>
            <a:r>
              <a:rPr lang="tr-TR" sz="2200" dirty="0"/>
              <a:t> </a:t>
            </a:r>
            <a:r>
              <a:rPr lang="tr-TR" sz="2200" dirty="0" err="1"/>
              <a:t>shop</a:t>
            </a:r>
            <a:r>
              <a:rPr lang="tr-TR" sz="2200" dirty="0"/>
              <a:t>."  </a:t>
            </a:r>
            <a:r>
              <a:rPr lang="tr-TR" sz="2200" dirty="0" err="1"/>
              <a:t>or</a:t>
            </a:r>
            <a:r>
              <a:rPr lang="tr-TR" sz="2200" dirty="0"/>
              <a:t> "</a:t>
            </a:r>
            <a:r>
              <a:rPr lang="tr-TR" sz="2200" dirty="0" err="1"/>
              <a:t>This</a:t>
            </a:r>
            <a:r>
              <a:rPr lang="tr-TR" sz="2200" dirty="0"/>
              <a:t> </a:t>
            </a:r>
            <a:r>
              <a:rPr lang="tr-TR" sz="2200" dirty="0" err="1"/>
              <a:t>shirt</a:t>
            </a:r>
            <a:r>
              <a:rPr lang="tr-TR" sz="2200" dirty="0"/>
              <a:t> </a:t>
            </a:r>
            <a:r>
              <a:rPr lang="tr-TR" sz="2200" dirty="0" err="1"/>
              <a:t>looks</a:t>
            </a:r>
            <a:r>
              <a:rPr lang="tr-TR" sz="2200" dirty="0"/>
              <a:t> </a:t>
            </a:r>
            <a:r>
              <a:rPr lang="tr-TR" sz="2200" dirty="0" err="1"/>
              <a:t>amazing</a:t>
            </a:r>
            <a:r>
              <a:rPr lang="tr-TR" sz="2200" dirty="0"/>
              <a:t> on </a:t>
            </a:r>
            <a:r>
              <a:rPr lang="tr-TR" sz="2200" dirty="0" err="1"/>
              <a:t>you</a:t>
            </a:r>
            <a:r>
              <a:rPr lang="tr-TR" sz="2200" dirty="0"/>
              <a:t> </a:t>
            </a:r>
            <a:r>
              <a:rPr lang="tr-TR" sz="2200" dirty="0" err="1"/>
              <a:t>sir</a:t>
            </a:r>
            <a:r>
              <a:rPr lang="tr-TR" sz="2200" dirty="0"/>
              <a:t>." </a:t>
            </a:r>
            <a:r>
              <a:rPr lang="tr-TR" sz="2200" dirty="0" err="1"/>
              <a:t>etc</a:t>
            </a:r>
            <a:r>
              <a:rPr lang="tr-TR" sz="2200" dirty="0"/>
              <a:t>.???</a:t>
            </a:r>
            <a:endParaRPr lang="en-US" sz="2200" dirty="0"/>
          </a:p>
          <a:p>
            <a:pPr marL="0" lvl="1" indent="0">
              <a:buClr>
                <a:srgbClr val="292795"/>
              </a:buClr>
              <a:buSzPct val="101000"/>
              <a:buNone/>
            </a:pPr>
            <a:r>
              <a:rPr lang="en-US" sz="2000" dirty="0">
                <a:latin typeface="Times New Roman" panose="02020603050405020304" pitchFamily="18" charset="0"/>
                <a:cs typeface="Times New Roman" panose="02020603050405020304" pitchFamily="18" charset="0"/>
              </a:rPr>
              <a:t>Leon Festinger</a:t>
            </a:r>
            <a:r>
              <a:rPr lang="tr-TR" sz="2000" dirty="0">
                <a:latin typeface="Times New Roman" panose="02020603050405020304" pitchFamily="18" charset="0"/>
                <a:cs typeface="Times New Roman" panose="02020603050405020304" pitchFamily="18" charset="0"/>
              </a:rPr>
              <a:t>: </a:t>
            </a:r>
            <a:r>
              <a:rPr lang="en-US" sz="2000" b="0" i="0" dirty="0">
                <a:solidFill>
                  <a:srgbClr val="202122"/>
                </a:solidFill>
                <a:effectLst/>
                <a:latin typeface="Times New Roman" panose="02020603050405020304" pitchFamily="18" charset="0"/>
                <a:cs typeface="Times New Roman" panose="02020603050405020304" pitchFamily="18" charset="0"/>
              </a:rPr>
              <a:t>(8 May 1919 – 11 February 1989) was an American </a:t>
            </a:r>
            <a:r>
              <a:rPr lang="en-US" sz="2000" b="0" i="0" strike="noStrike" dirty="0">
                <a:effectLst/>
                <a:latin typeface="Times New Roman" panose="02020603050405020304" pitchFamily="18" charset="0"/>
                <a:cs typeface="Times New Roman" panose="02020603050405020304" pitchFamily="18" charset="0"/>
                <a:hlinkClick r:id="rId2" tooltip="Social psychology">
                  <a:extLst>
                    <a:ext uri="{A12FA001-AC4F-418D-AE19-62706E023703}">
                      <ahyp:hlinkClr xmlns:ahyp="http://schemas.microsoft.com/office/drawing/2018/hyperlinkcolor" val="tx"/>
                    </a:ext>
                  </a:extLst>
                </a:hlinkClick>
              </a:rPr>
              <a:t>social psychologist</a:t>
            </a:r>
            <a:r>
              <a:rPr lang="en-US" sz="2000" b="0" i="0" dirty="0">
                <a:effectLst/>
                <a:latin typeface="Times New Roman" panose="02020603050405020304" pitchFamily="18" charset="0"/>
                <a:cs typeface="Times New Roman" panose="02020603050405020304" pitchFamily="18" charset="0"/>
              </a:rPr>
              <a:t>, perhaps best known for </a:t>
            </a:r>
            <a:r>
              <a:rPr lang="en-US" sz="2000" b="0" i="0" strike="noStrike" dirty="0">
                <a:effectLst/>
                <a:highlight>
                  <a:srgbClr val="FFFF00"/>
                </a:highlight>
                <a:latin typeface="Times New Roman" panose="02020603050405020304" pitchFamily="18" charset="0"/>
                <a:cs typeface="Times New Roman" panose="02020603050405020304" pitchFamily="18" charset="0"/>
                <a:hlinkClick r:id="rId3" tooltip="Cognitive dissonance">
                  <a:extLst>
                    <a:ext uri="{A12FA001-AC4F-418D-AE19-62706E023703}">
                      <ahyp:hlinkClr xmlns:ahyp="http://schemas.microsoft.com/office/drawing/2018/hyperlinkcolor" val="tx"/>
                    </a:ext>
                  </a:extLst>
                </a:hlinkClick>
              </a:rPr>
              <a:t>cognitive dissonance</a:t>
            </a:r>
            <a:r>
              <a:rPr lang="en-US" sz="2000" b="0" i="0" dirty="0">
                <a:effectLst/>
                <a:highlight>
                  <a:srgbClr val="FFFF00"/>
                </a:highlight>
                <a:latin typeface="Times New Roman" panose="02020603050405020304" pitchFamily="18" charset="0"/>
                <a:cs typeface="Times New Roman" panose="02020603050405020304" pitchFamily="18" charset="0"/>
              </a:rPr>
              <a:t> </a:t>
            </a:r>
            <a:r>
              <a:rPr lang="en-US" sz="2000" b="0" i="0" dirty="0">
                <a:effectLst/>
                <a:latin typeface="Times New Roman" panose="02020603050405020304" pitchFamily="18" charset="0"/>
                <a:cs typeface="Times New Roman" panose="02020603050405020304" pitchFamily="18" charset="0"/>
              </a:rPr>
              <a:t>and </a:t>
            </a:r>
            <a:r>
              <a:rPr lang="en-US" sz="2000" b="0" i="0" strike="noStrike" dirty="0">
                <a:effectLst/>
                <a:highlight>
                  <a:srgbClr val="FFFF00"/>
                </a:highlight>
                <a:latin typeface="Times New Roman" panose="02020603050405020304" pitchFamily="18" charset="0"/>
                <a:cs typeface="Times New Roman" panose="02020603050405020304" pitchFamily="18" charset="0"/>
                <a:hlinkClick r:id="rId4" tooltip="Social comparison theory">
                  <a:extLst>
                    <a:ext uri="{A12FA001-AC4F-418D-AE19-62706E023703}">
                      <ahyp:hlinkClr xmlns:ahyp="http://schemas.microsoft.com/office/drawing/2018/hyperlinkcolor" val="tx"/>
                    </a:ext>
                  </a:extLst>
                </a:hlinkClick>
              </a:rPr>
              <a:t>social comparison theory</a:t>
            </a:r>
            <a:r>
              <a:rPr lang="en-US" sz="2000" b="0" i="0" dirty="0">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B896723-57CD-594F-A552-1F057032A5F7}" type="slidenum">
              <a:rPr lang="en-US" smtClean="0"/>
              <a:pPr/>
              <a:t>49</a:t>
            </a:fld>
            <a:endParaRPr lang="en-US"/>
          </a:p>
        </p:txBody>
      </p:sp>
    </p:spTree>
    <p:extLst>
      <p:ext uri="{BB962C8B-B14F-4D97-AF65-F5344CB8AC3E}">
        <p14:creationId xmlns:p14="http://schemas.microsoft.com/office/powerpoint/2010/main" val="304161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Consumer Behavior</a:t>
            </a:r>
          </a:p>
        </p:txBody>
      </p:sp>
      <p:sp>
        <p:nvSpPr>
          <p:cNvPr id="3" name="Content Placeholder 2"/>
          <p:cNvSpPr>
            <a:spLocks noGrp="1"/>
          </p:cNvSpPr>
          <p:nvPr>
            <p:ph idx="1"/>
          </p:nvPr>
        </p:nvSpPr>
        <p:spPr/>
        <p:txBody>
          <a:bodyPr>
            <a:normAutofit/>
          </a:bodyPr>
          <a:lstStyle/>
          <a:p>
            <a:pPr>
              <a:spcBef>
                <a:spcPts val="768"/>
              </a:spcBef>
            </a:pPr>
            <a:r>
              <a:rPr lang="en-US" dirty="0"/>
              <a:t>Process through which buyers make purchase decisions</a:t>
            </a:r>
          </a:p>
          <a:p>
            <a:pPr lvl="1">
              <a:spcBef>
                <a:spcPts val="768"/>
              </a:spcBef>
            </a:pPr>
            <a:r>
              <a:rPr lang="en-US" dirty="0"/>
              <a:t>Marketers borrow extensively from psychology and sociology to better understand consumer behavior</a:t>
            </a:r>
          </a:p>
          <a:p>
            <a:pPr lvl="1">
              <a:spcBef>
                <a:spcPts val="768"/>
              </a:spcBef>
            </a:pPr>
            <a:r>
              <a:rPr lang="en-US" dirty="0"/>
              <a:t>Consumer behavior is understood as a function of interpersonal influences and personal  factors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5</a:t>
            </a:fld>
            <a:endParaRPr lang="en-US"/>
          </a:p>
        </p:txBody>
      </p:sp>
    </p:spTree>
    <p:extLst>
      <p:ext uri="{BB962C8B-B14F-4D97-AF65-F5344CB8AC3E}">
        <p14:creationId xmlns:p14="http://schemas.microsoft.com/office/powerpoint/2010/main" val="1951822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the Consumer Decision Process</a:t>
            </a:r>
          </a:p>
        </p:txBody>
      </p:sp>
      <p:sp>
        <p:nvSpPr>
          <p:cNvPr id="3" name="Content Placeholder 2"/>
          <p:cNvSpPr>
            <a:spLocks noGrp="1"/>
          </p:cNvSpPr>
          <p:nvPr>
            <p:ph idx="1"/>
          </p:nvPr>
        </p:nvSpPr>
        <p:spPr/>
        <p:txBody>
          <a:bodyPr>
            <a:normAutofit/>
          </a:bodyPr>
          <a:lstStyle/>
          <a:p>
            <a:pPr lvl="1"/>
            <a:r>
              <a:rPr lang="en-US" dirty="0"/>
              <a:t>Dissonance is likely to increase:</a:t>
            </a:r>
          </a:p>
          <a:p>
            <a:pPr lvl="2"/>
            <a:r>
              <a:rPr lang="en-US" dirty="0"/>
              <a:t>As the dollar value of a purchase increases</a:t>
            </a:r>
          </a:p>
          <a:p>
            <a:pPr lvl="2"/>
            <a:r>
              <a:rPr lang="en-US" dirty="0"/>
              <a:t>When the rejected alternatives have desirable features that the chosen alternatives do not provide</a:t>
            </a:r>
          </a:p>
          <a:p>
            <a:pPr lvl="2"/>
            <a:r>
              <a:rPr lang="en-US" dirty="0"/>
              <a:t>When the purchase decision has a major effect on the buyer</a:t>
            </a:r>
          </a:p>
          <a:p>
            <a:r>
              <a:rPr lang="en-US" dirty="0"/>
              <a:t>Marketers can reduce cognitive dissonance by providing information that supports the chosen item</a:t>
            </a:r>
          </a:p>
        </p:txBody>
      </p:sp>
      <p:sp>
        <p:nvSpPr>
          <p:cNvPr id="4" name="Slide Number Placeholder 3"/>
          <p:cNvSpPr>
            <a:spLocks noGrp="1"/>
          </p:cNvSpPr>
          <p:nvPr>
            <p:ph type="sldNum" sz="quarter" idx="12"/>
          </p:nvPr>
        </p:nvSpPr>
        <p:spPr/>
        <p:txBody>
          <a:bodyPr/>
          <a:lstStyle/>
          <a:p>
            <a:fld id="{4B896723-57CD-594F-A552-1F057032A5F7}" type="slidenum">
              <a:rPr lang="en-US" smtClean="0"/>
              <a:pPr/>
              <a:t>50</a:t>
            </a:fld>
            <a:endParaRPr lang="en-US"/>
          </a:p>
        </p:txBody>
      </p:sp>
    </p:spTree>
    <p:extLst>
      <p:ext uri="{BB962C8B-B14F-4D97-AF65-F5344CB8AC3E}">
        <p14:creationId xmlns:p14="http://schemas.microsoft.com/office/powerpoint/2010/main" val="899941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Classifying Consumer Problem-Solving Processes</a:t>
            </a:r>
          </a:p>
        </p:txBody>
      </p:sp>
      <p:sp>
        <p:nvSpPr>
          <p:cNvPr id="3" name="Content Placeholder 2"/>
          <p:cNvSpPr>
            <a:spLocks noGrp="1"/>
          </p:cNvSpPr>
          <p:nvPr>
            <p:ph idx="1"/>
          </p:nvPr>
        </p:nvSpPr>
        <p:spPr/>
        <p:txBody>
          <a:bodyPr/>
          <a:lstStyle/>
          <a:p>
            <a:r>
              <a:rPr lang="en-US" dirty="0"/>
              <a:t>Routinized response behavior</a:t>
            </a:r>
          </a:p>
          <a:p>
            <a:pPr lvl="1"/>
            <a:r>
              <a:rPr lang="en-US" dirty="0"/>
              <a:t>Consumer makes many purchases routinely by choosing a preferred brand or one of a limited group of acceptable brands</a:t>
            </a:r>
          </a:p>
          <a:p>
            <a:r>
              <a:rPr lang="en-US" dirty="0"/>
              <a:t>Limited problem solving</a:t>
            </a:r>
          </a:p>
          <a:p>
            <a:pPr lvl="1"/>
            <a:r>
              <a:rPr lang="en-US" dirty="0"/>
              <a:t>Consumer has previously set evaluative criteria for a particular kind of purchase but then encounters</a:t>
            </a:r>
            <a:r>
              <a:rPr lang="tr-TR" dirty="0"/>
              <a:t>/</a:t>
            </a:r>
            <a:r>
              <a:rPr lang="tr-TR" dirty="0" err="1"/>
              <a:t>faces</a:t>
            </a:r>
            <a:r>
              <a:rPr lang="en-US" dirty="0"/>
              <a:t> a new, unknown brand</a:t>
            </a:r>
          </a:p>
        </p:txBody>
      </p:sp>
      <p:sp>
        <p:nvSpPr>
          <p:cNvPr id="4" name="Slide Number Placeholder 3"/>
          <p:cNvSpPr>
            <a:spLocks noGrp="1"/>
          </p:cNvSpPr>
          <p:nvPr>
            <p:ph type="sldNum" sz="quarter" idx="12"/>
          </p:nvPr>
        </p:nvSpPr>
        <p:spPr/>
        <p:txBody>
          <a:bodyPr/>
          <a:lstStyle/>
          <a:p>
            <a:fld id="{4B896723-57CD-594F-A552-1F057032A5F7}" type="slidenum">
              <a:rPr lang="en-US" smtClean="0"/>
              <a:pPr/>
              <a:t>51</a:t>
            </a:fld>
            <a:endParaRPr lang="en-US"/>
          </a:p>
        </p:txBody>
      </p:sp>
    </p:spTree>
    <p:extLst>
      <p:ext uri="{BB962C8B-B14F-4D97-AF65-F5344CB8AC3E}">
        <p14:creationId xmlns:p14="http://schemas.microsoft.com/office/powerpoint/2010/main" val="3918316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Classifying Consumer Problem-Solving Processes</a:t>
            </a:r>
          </a:p>
        </p:txBody>
      </p:sp>
      <p:sp>
        <p:nvSpPr>
          <p:cNvPr id="3" name="Content Placeholder 2"/>
          <p:cNvSpPr>
            <a:spLocks noGrp="1"/>
          </p:cNvSpPr>
          <p:nvPr>
            <p:ph idx="1"/>
          </p:nvPr>
        </p:nvSpPr>
        <p:spPr/>
        <p:txBody>
          <a:bodyPr/>
          <a:lstStyle/>
          <a:p>
            <a:r>
              <a:rPr lang="en-US" dirty="0"/>
              <a:t>Extended problem-solving</a:t>
            </a:r>
            <a:r>
              <a:rPr lang="tr-TR" dirty="0"/>
              <a:t> </a:t>
            </a:r>
            <a:r>
              <a:rPr lang="en-US" dirty="0"/>
              <a:t>results when brands are difficult to categorize or evaluate</a:t>
            </a:r>
          </a:p>
          <a:p>
            <a:pPr lvl="1"/>
            <a:r>
              <a:rPr lang="en-US" dirty="0"/>
              <a:t>Typical of high-involvement purchases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52</a:t>
            </a:fld>
            <a:endParaRPr lang="en-US"/>
          </a:p>
        </p:txBody>
      </p:sp>
    </p:spTree>
    <p:extLst>
      <p:ext uri="{BB962C8B-B14F-4D97-AF65-F5344CB8AC3E}">
        <p14:creationId xmlns:p14="http://schemas.microsoft.com/office/powerpoint/2010/main" val="1976468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Strategic Implications of Marketing in the 21st Century</a:t>
            </a:r>
          </a:p>
        </p:txBody>
      </p:sp>
      <p:sp>
        <p:nvSpPr>
          <p:cNvPr id="3" name="Content Placeholder 2"/>
          <p:cNvSpPr>
            <a:spLocks noGrp="1"/>
          </p:cNvSpPr>
          <p:nvPr>
            <p:ph idx="1"/>
          </p:nvPr>
        </p:nvSpPr>
        <p:spPr/>
        <p:txBody>
          <a:bodyPr/>
          <a:lstStyle/>
          <a:p>
            <a:r>
              <a:rPr lang="en-US" dirty="0"/>
              <a:t>Cultural influences play a big role in marketers’ relationships with consumers</a:t>
            </a:r>
          </a:p>
          <a:p>
            <a:r>
              <a:rPr lang="en-US" dirty="0"/>
              <a:t>Family characteristics are changing </a:t>
            </a:r>
          </a:p>
          <a:p>
            <a:pPr lvl="1"/>
            <a:r>
              <a:rPr lang="en-US" dirty="0"/>
              <a:t>This forecasts a change in the way family units make purchasing decisions</a:t>
            </a:r>
            <a:endParaRPr lang="tr-TR" dirty="0"/>
          </a:p>
          <a:p>
            <a:pPr lvl="1"/>
            <a:r>
              <a:rPr lang="tr-TR" dirty="0" err="1"/>
              <a:t>What</a:t>
            </a:r>
            <a:r>
              <a:rPr lang="tr-TR" dirty="0"/>
              <a:t> </a:t>
            </a:r>
            <a:r>
              <a:rPr lang="tr-TR" dirty="0" err="1"/>
              <a:t>are</a:t>
            </a:r>
            <a:r>
              <a:rPr lang="tr-TR" dirty="0"/>
              <a:t> </a:t>
            </a:r>
            <a:r>
              <a:rPr lang="tr-TR" dirty="0" err="1"/>
              <a:t>the</a:t>
            </a:r>
            <a:r>
              <a:rPr lang="tr-TR" dirty="0"/>
              <a:t> </a:t>
            </a:r>
            <a:r>
              <a:rPr lang="tr-TR" dirty="0" err="1"/>
              <a:t>recent</a:t>
            </a:r>
            <a:r>
              <a:rPr lang="tr-TR" dirty="0"/>
              <a:t> </a:t>
            </a:r>
            <a:r>
              <a:rPr lang="tr-TR" dirty="0" err="1"/>
              <a:t>facts</a:t>
            </a:r>
            <a:r>
              <a:rPr lang="tr-TR" dirty="0"/>
              <a:t> </a:t>
            </a:r>
            <a:r>
              <a:rPr lang="tr-TR" dirty="0" err="1"/>
              <a:t>about</a:t>
            </a:r>
            <a:r>
              <a:rPr lang="tr-TR" dirty="0"/>
              <a:t> </a:t>
            </a:r>
            <a:r>
              <a:rPr lang="tr-TR" dirty="0" err="1"/>
              <a:t>changing</a:t>
            </a:r>
            <a:r>
              <a:rPr lang="tr-TR" dirty="0"/>
              <a:t> </a:t>
            </a:r>
            <a:r>
              <a:rPr lang="tr-TR" dirty="0" err="1"/>
              <a:t>family</a:t>
            </a:r>
            <a:r>
              <a:rPr lang="tr-TR" dirty="0"/>
              <a:t> </a:t>
            </a:r>
            <a:r>
              <a:rPr lang="tr-TR" dirty="0" err="1"/>
              <a:t>characteristics</a:t>
            </a:r>
            <a:r>
              <a:rPr lang="tr-TR" dirty="0"/>
              <a:t> in </a:t>
            </a:r>
            <a:r>
              <a:rPr lang="tr-TR" dirty="0" err="1"/>
              <a:t>Turkey</a:t>
            </a:r>
            <a:r>
              <a:rPr lang="tr-TR" dirty="0"/>
              <a:t>???</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53</a:t>
            </a:fld>
            <a:endParaRPr lang="en-US"/>
          </a:p>
        </p:txBody>
      </p:sp>
    </p:spTree>
    <p:extLst>
      <p:ext uri="{BB962C8B-B14F-4D97-AF65-F5344CB8AC3E}">
        <p14:creationId xmlns:p14="http://schemas.microsoft.com/office/powerpoint/2010/main" val="692388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Strategic Implications of Marketing in the 21st Century</a:t>
            </a:r>
          </a:p>
        </p:txBody>
      </p:sp>
      <p:sp>
        <p:nvSpPr>
          <p:cNvPr id="3" name="Content Placeholder 2"/>
          <p:cNvSpPr>
            <a:spLocks noGrp="1"/>
          </p:cNvSpPr>
          <p:nvPr>
            <p:ph idx="1"/>
          </p:nvPr>
        </p:nvSpPr>
        <p:spPr/>
        <p:txBody>
          <a:bodyPr>
            <a:normAutofit/>
          </a:bodyPr>
          <a:lstStyle/>
          <a:p>
            <a:r>
              <a:rPr lang="en-US" dirty="0"/>
              <a:t>Marketers:</a:t>
            </a:r>
          </a:p>
          <a:p>
            <a:pPr lvl="1"/>
            <a:r>
              <a:rPr lang="en-US" dirty="0"/>
              <a:t>Constantly work toward changing or modifying components of consumers’ attitudes to gain a favorable attitude and purchase decision</a:t>
            </a:r>
          </a:p>
          <a:p>
            <a:pPr lvl="1"/>
            <a:r>
              <a:rPr lang="en-US" dirty="0"/>
              <a:t>Refine</a:t>
            </a:r>
            <a:r>
              <a:rPr lang="tr-TR" dirty="0"/>
              <a:t>/</a:t>
            </a:r>
            <a:r>
              <a:rPr lang="tr-TR" dirty="0" err="1"/>
              <a:t>improve</a:t>
            </a:r>
            <a:r>
              <a:rPr lang="en-US" dirty="0"/>
              <a:t> their understanding of the consumer decision process </a:t>
            </a:r>
          </a:p>
          <a:p>
            <a:pPr lvl="1"/>
            <a:r>
              <a:rPr lang="en-US" dirty="0"/>
              <a:t>Use their knowledge to design effective marketing strategies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54</a:t>
            </a:fld>
            <a:endParaRPr lang="en-US"/>
          </a:p>
        </p:txBody>
      </p:sp>
    </p:spTree>
    <p:extLst>
      <p:ext uri="{BB962C8B-B14F-4D97-AF65-F5344CB8AC3E}">
        <p14:creationId xmlns:p14="http://schemas.microsoft.com/office/powerpoint/2010/main" val="1323807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 Butternut Video</a:t>
            </a:r>
          </a:p>
        </p:txBody>
      </p:sp>
      <p:sp>
        <p:nvSpPr>
          <p:cNvPr id="4" name="Slide Number Placeholder 3"/>
          <p:cNvSpPr>
            <a:spLocks noGrp="1"/>
          </p:cNvSpPr>
          <p:nvPr>
            <p:ph type="sldNum" sz="quarter" idx="12"/>
          </p:nvPr>
        </p:nvSpPr>
        <p:spPr/>
        <p:txBody>
          <a:bodyPr/>
          <a:lstStyle/>
          <a:p>
            <a:fld id="{4B896723-57CD-594F-A552-1F057032A5F7}" type="slidenum">
              <a:rPr lang="en-US" smtClean="0"/>
              <a:pPr/>
              <a:t>55</a:t>
            </a:fld>
            <a:endParaRPr lang="en-US"/>
          </a:p>
        </p:txBody>
      </p:sp>
      <p:sp>
        <p:nvSpPr>
          <p:cNvPr id="6" name="TextBox 5"/>
          <p:cNvSpPr txBox="1"/>
          <p:nvPr/>
        </p:nvSpPr>
        <p:spPr>
          <a:xfrm>
            <a:off x="662610" y="2478157"/>
            <a:ext cx="7368208" cy="923330"/>
          </a:xfrm>
          <a:prstGeom prst="rect">
            <a:avLst/>
          </a:prstGeom>
          <a:noFill/>
        </p:spPr>
        <p:txBody>
          <a:bodyPr wrap="square" rtlCol="0">
            <a:spAutoFit/>
          </a:bodyPr>
          <a:lstStyle/>
          <a:p>
            <a:r>
              <a:rPr lang="en-US" u="sng" dirty="0">
                <a:hlinkClick r:id="rId2"/>
              </a:rPr>
              <a:t>http</a:t>
            </a:r>
            <a:r>
              <a:rPr lang="en-US" u="sng">
                <a:hlinkClick r:id="rId2"/>
              </a:rPr>
              <a:t>://www.cengage.com/marketing/book_content/boone_9781133628460/videos/ch06.html</a:t>
            </a:r>
            <a:endParaRPr lang="en-US" u="sng"/>
          </a:p>
          <a:p>
            <a:endParaRPr lang="en-US" dirty="0"/>
          </a:p>
        </p:txBody>
      </p:sp>
    </p:spTree>
    <p:extLst>
      <p:ext uri="{BB962C8B-B14F-4D97-AF65-F5344CB8AC3E}">
        <p14:creationId xmlns:p14="http://schemas.microsoft.com/office/powerpoint/2010/main" val="18313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Interpersonal Determinants Of Consumer Behavior</a:t>
            </a:r>
          </a:p>
        </p:txBody>
      </p:sp>
      <p:sp>
        <p:nvSpPr>
          <p:cNvPr id="3" name="Content Placeholder 2"/>
          <p:cNvSpPr>
            <a:spLocks noGrp="1"/>
          </p:cNvSpPr>
          <p:nvPr>
            <p:ph idx="1"/>
          </p:nvPr>
        </p:nvSpPr>
        <p:spPr/>
        <p:txBody>
          <a:bodyPr/>
          <a:lstStyle/>
          <a:p>
            <a:r>
              <a:rPr lang="en-US" dirty="0"/>
              <a:t>Cultural influences</a:t>
            </a:r>
          </a:p>
          <a:p>
            <a:pPr lvl="1"/>
            <a:r>
              <a:rPr lang="en-US" b="1" dirty="0">
                <a:solidFill>
                  <a:srgbClr val="FF0000"/>
                </a:solidFill>
              </a:rPr>
              <a:t>Culture</a:t>
            </a:r>
            <a:r>
              <a:rPr lang="en-US" dirty="0"/>
              <a:t> – Values, beliefs, preferences, and tastes handed down</a:t>
            </a:r>
            <a:r>
              <a:rPr lang="tr-TR" dirty="0"/>
              <a:t>/</a:t>
            </a:r>
            <a:r>
              <a:rPr lang="tr-TR" dirty="0" err="1"/>
              <a:t>conveyed</a:t>
            </a:r>
            <a:r>
              <a:rPr lang="en-US" dirty="0"/>
              <a:t> from one generation to the next</a:t>
            </a:r>
          </a:p>
          <a:p>
            <a:pPr lvl="1"/>
            <a:r>
              <a:rPr lang="tr-TR" dirty="0" err="1"/>
              <a:t>It</a:t>
            </a:r>
            <a:r>
              <a:rPr lang="tr-TR" dirty="0"/>
              <a:t> is t</a:t>
            </a:r>
            <a:r>
              <a:rPr lang="en-US" dirty="0"/>
              <a:t>he broadest environmental determinant of behavior</a:t>
            </a:r>
            <a:r>
              <a:rPr lang="tr-TR" dirty="0"/>
              <a:t> (</a:t>
            </a:r>
            <a:r>
              <a:rPr lang="tr-TR" dirty="0" err="1"/>
              <a:t>and</a:t>
            </a:r>
            <a:r>
              <a:rPr lang="tr-TR" dirty="0"/>
              <a:t> </a:t>
            </a:r>
            <a:r>
              <a:rPr lang="tr-TR" dirty="0" err="1"/>
              <a:t>accordingly</a:t>
            </a:r>
            <a:r>
              <a:rPr lang="tr-TR" dirty="0"/>
              <a:t> </a:t>
            </a:r>
            <a:r>
              <a:rPr lang="tr-TR" dirty="0" err="1"/>
              <a:t>buying</a:t>
            </a:r>
            <a:r>
              <a:rPr lang="tr-TR" dirty="0"/>
              <a:t> </a:t>
            </a:r>
            <a:r>
              <a:rPr lang="tr-TR" dirty="0" err="1"/>
              <a:t>behavior</a:t>
            </a:r>
            <a:r>
              <a:rPr lang="tr-TR" dirty="0"/>
              <a:t>).</a:t>
            </a: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6</a:t>
            </a:fld>
            <a:endParaRPr lang="en-US"/>
          </a:p>
        </p:txBody>
      </p:sp>
    </p:spTree>
    <p:extLst>
      <p:ext uri="{BB962C8B-B14F-4D97-AF65-F5344CB8AC3E}">
        <p14:creationId xmlns:p14="http://schemas.microsoft.com/office/powerpoint/2010/main" val="37084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D516C4-E23A-45ED-A208-B910BE25362C}"/>
              </a:ext>
            </a:extLst>
          </p:cNvPr>
          <p:cNvSpPr>
            <a:spLocks noGrp="1"/>
          </p:cNvSpPr>
          <p:nvPr>
            <p:ph type="title"/>
          </p:nvPr>
        </p:nvSpPr>
        <p:spPr>
          <a:xfrm>
            <a:off x="457200" y="274638"/>
            <a:ext cx="8229600" cy="973751"/>
          </a:xfrm>
        </p:spPr>
        <p:txBody>
          <a:bodyPr anchor="ctr">
            <a:normAutofit/>
          </a:bodyPr>
          <a:lstStyle/>
          <a:p>
            <a:r>
              <a:rPr lang="tr-TR" dirty="0" err="1"/>
              <a:t>Values</a:t>
            </a:r>
            <a:endParaRPr lang="tr-TR"/>
          </a:p>
        </p:txBody>
      </p:sp>
      <p:sp>
        <p:nvSpPr>
          <p:cNvPr id="3" name="İçerik Yer Tutucusu 2">
            <a:extLst>
              <a:ext uri="{FF2B5EF4-FFF2-40B4-BE49-F238E27FC236}">
                <a16:creationId xmlns:a16="http://schemas.microsoft.com/office/drawing/2014/main" id="{20BE2164-ABD6-4296-94CF-B30ADA90A14F}"/>
              </a:ext>
            </a:extLst>
          </p:cNvPr>
          <p:cNvSpPr>
            <a:spLocks noGrp="1"/>
          </p:cNvSpPr>
          <p:nvPr>
            <p:ph sz="half" idx="1"/>
          </p:nvPr>
        </p:nvSpPr>
        <p:spPr>
          <a:xfrm>
            <a:off x="533400" y="1488232"/>
            <a:ext cx="4038600" cy="4525963"/>
          </a:xfrm>
        </p:spPr>
        <p:txBody>
          <a:bodyPr>
            <a:normAutofit/>
          </a:bodyPr>
          <a:lstStyle/>
          <a:p>
            <a:pPr marL="0" indent="0" algn="just">
              <a:lnSpc>
                <a:spcPct val="90000"/>
              </a:lnSpc>
              <a:buNone/>
            </a:pPr>
            <a:r>
              <a:rPr lang="en-US" sz="2000" dirty="0"/>
              <a:t>Values are basic and fundamental beliefs that guide or motivate attitudes or actions. They help us to determine what is important to us. Values describe the personal qualities we choose to embody</a:t>
            </a:r>
            <a:r>
              <a:rPr lang="tr-TR" sz="2000" dirty="0"/>
              <a:t>/ </a:t>
            </a:r>
            <a:r>
              <a:rPr lang="tr-TR" sz="2000" dirty="0" err="1"/>
              <a:t>interiorize</a:t>
            </a:r>
            <a:r>
              <a:rPr lang="tr-TR" sz="2000" dirty="0"/>
              <a:t> </a:t>
            </a:r>
            <a:r>
              <a:rPr lang="en-US" sz="2000" dirty="0"/>
              <a:t>to guide our actions; the sort of person we want to be; the way we treat ourselves and others, and our interaction with the world around us. </a:t>
            </a:r>
            <a:r>
              <a:rPr lang="tr-TR" sz="2000" dirty="0"/>
              <a:t>P</a:t>
            </a:r>
            <a:r>
              <a:rPr lang="en-US" sz="2000" dirty="0" err="1"/>
              <a:t>rovide</a:t>
            </a:r>
            <a:r>
              <a:rPr lang="tr-TR" sz="2000" dirty="0"/>
              <a:t>s</a:t>
            </a:r>
            <a:r>
              <a:rPr lang="en-US" sz="2000" dirty="0"/>
              <a:t> general </a:t>
            </a:r>
            <a:r>
              <a:rPr lang="tr-TR" sz="2000" dirty="0" err="1"/>
              <a:t>rules</a:t>
            </a:r>
            <a:r>
              <a:rPr lang="tr-TR" sz="2000" dirty="0"/>
              <a:t>/ </a:t>
            </a:r>
            <a:r>
              <a:rPr lang="en-US" sz="2000" dirty="0"/>
              <a:t>guidelines for conduct</a:t>
            </a:r>
            <a:r>
              <a:rPr lang="tr-TR" sz="2000" dirty="0"/>
              <a:t>/ </a:t>
            </a:r>
            <a:r>
              <a:rPr lang="tr-TR" sz="2000" dirty="0" err="1"/>
              <a:t>behavior</a:t>
            </a:r>
            <a:r>
              <a:rPr lang="en-US" sz="2000" dirty="0"/>
              <a:t>.</a:t>
            </a:r>
            <a:endParaRPr lang="tr-TR" sz="2000" dirty="0"/>
          </a:p>
          <a:p>
            <a:pPr marL="0" indent="0">
              <a:lnSpc>
                <a:spcPct val="90000"/>
              </a:lnSpc>
              <a:buNone/>
            </a:pPr>
            <a:endParaRPr lang="tr-TR" sz="1600" dirty="0"/>
          </a:p>
          <a:p>
            <a:pPr marL="0" indent="0">
              <a:lnSpc>
                <a:spcPct val="90000"/>
              </a:lnSpc>
              <a:buNone/>
            </a:pPr>
            <a:r>
              <a:rPr lang="tr-TR" sz="1600" dirty="0" err="1"/>
              <a:t>Retrieved</a:t>
            </a:r>
            <a:r>
              <a:rPr lang="tr-TR" sz="1600" dirty="0"/>
              <a:t> </a:t>
            </a:r>
            <a:r>
              <a:rPr lang="tr-TR" sz="1600" dirty="0" err="1"/>
              <a:t>from</a:t>
            </a:r>
            <a:r>
              <a:rPr lang="tr-TR" sz="1600" dirty="0"/>
              <a:t>:  Steven </a:t>
            </a:r>
            <a:r>
              <a:rPr lang="tr-TR" sz="1600" dirty="0" err="1"/>
              <a:t>Mintz</a:t>
            </a:r>
            <a:r>
              <a:rPr lang="tr-TR" sz="1600" dirty="0"/>
              <a:t>, aka </a:t>
            </a:r>
            <a:r>
              <a:rPr lang="tr-TR" sz="1600" dirty="0" err="1"/>
              <a:t>Ethics</a:t>
            </a:r>
            <a:r>
              <a:rPr lang="tr-TR" sz="1600" dirty="0"/>
              <a:t> </a:t>
            </a:r>
            <a:r>
              <a:rPr lang="tr-TR" sz="1600" dirty="0" err="1"/>
              <a:t>Sage</a:t>
            </a:r>
            <a:r>
              <a:rPr lang="tr-TR" sz="1600" dirty="0"/>
              <a:t>, on </a:t>
            </a:r>
            <a:r>
              <a:rPr lang="tr-TR" sz="1600" dirty="0" err="1"/>
              <a:t>August</a:t>
            </a:r>
            <a:r>
              <a:rPr lang="tr-TR" sz="1600" dirty="0"/>
              <a:t> 1, 2018. </a:t>
            </a:r>
          </a:p>
          <a:p>
            <a:pPr marL="0" indent="0">
              <a:lnSpc>
                <a:spcPct val="90000"/>
              </a:lnSpc>
              <a:buNone/>
            </a:pPr>
            <a:endParaRPr lang="tr-TR" sz="1800" dirty="0"/>
          </a:p>
          <a:p>
            <a:pPr marL="0" indent="0">
              <a:lnSpc>
                <a:spcPct val="90000"/>
              </a:lnSpc>
              <a:buNone/>
            </a:pPr>
            <a:endParaRPr lang="tr-TR" sz="1800" dirty="0"/>
          </a:p>
        </p:txBody>
      </p:sp>
      <p:pic>
        <p:nvPicPr>
          <p:cNvPr id="10" name="Resim 9" descr="metin içeren bir resim&#10;&#10;Açıklama otomatik olarak oluşturuldu">
            <a:extLst>
              <a:ext uri="{FF2B5EF4-FFF2-40B4-BE49-F238E27FC236}">
                <a16:creationId xmlns:a16="http://schemas.microsoft.com/office/drawing/2014/main" id="{688E4D07-FCC4-47B1-A8F7-A1E851F11035}"/>
              </a:ext>
            </a:extLst>
          </p:cNvPr>
          <p:cNvPicPr>
            <a:picLocks noChangeAspect="1"/>
          </p:cNvPicPr>
          <p:nvPr/>
        </p:nvPicPr>
        <p:blipFill>
          <a:blip r:embed="rId2"/>
          <a:stretch>
            <a:fillRect/>
          </a:stretch>
        </p:blipFill>
        <p:spPr>
          <a:xfrm>
            <a:off x="4646646" y="1670179"/>
            <a:ext cx="4180113" cy="3517641"/>
          </a:xfrm>
          <a:prstGeom prst="rect">
            <a:avLst/>
          </a:prstGeom>
          <a:noFill/>
        </p:spPr>
      </p:pic>
      <p:sp>
        <p:nvSpPr>
          <p:cNvPr id="4" name="Slayt Numarası Yer Tutucusu 3">
            <a:extLst>
              <a:ext uri="{FF2B5EF4-FFF2-40B4-BE49-F238E27FC236}">
                <a16:creationId xmlns:a16="http://schemas.microsoft.com/office/drawing/2014/main" id="{D734924F-A6A1-4743-8184-926623374AB7}"/>
              </a:ext>
            </a:extLst>
          </p:cNvPr>
          <p:cNvSpPr>
            <a:spLocks noGrp="1"/>
          </p:cNvSpPr>
          <p:nvPr>
            <p:ph type="sldNum" sz="quarter" idx="12"/>
          </p:nvPr>
        </p:nvSpPr>
        <p:spPr>
          <a:xfrm>
            <a:off x="7010400" y="6492875"/>
            <a:ext cx="2133600" cy="365125"/>
          </a:xfrm>
        </p:spPr>
        <p:txBody>
          <a:bodyPr anchor="ctr">
            <a:normAutofit/>
          </a:bodyPr>
          <a:lstStyle/>
          <a:p>
            <a:pPr>
              <a:spcAft>
                <a:spcPts val="600"/>
              </a:spcAft>
            </a:pPr>
            <a:fld id="{4B896723-57CD-594F-A552-1F057032A5F7}" type="slidenum">
              <a:rPr lang="en-US" smtClean="0"/>
              <a:pPr>
                <a:spcAft>
                  <a:spcPts val="600"/>
                </a:spcAft>
              </a:pPr>
              <a:t>7</a:t>
            </a:fld>
            <a:endParaRPr lang="en-US"/>
          </a:p>
        </p:txBody>
      </p:sp>
    </p:spTree>
    <p:extLst>
      <p:ext uri="{BB962C8B-B14F-4D97-AF65-F5344CB8AC3E}">
        <p14:creationId xmlns:p14="http://schemas.microsoft.com/office/powerpoint/2010/main" val="248681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2D7F58-760C-4E73-88E4-DE4599DC45FC}"/>
              </a:ext>
            </a:extLst>
          </p:cNvPr>
          <p:cNvSpPr>
            <a:spLocks noGrp="1"/>
          </p:cNvSpPr>
          <p:nvPr>
            <p:ph type="title"/>
          </p:nvPr>
        </p:nvSpPr>
        <p:spPr>
          <a:xfrm>
            <a:off x="457200" y="274638"/>
            <a:ext cx="8229600" cy="973751"/>
          </a:xfrm>
        </p:spPr>
        <p:txBody>
          <a:bodyPr anchor="ctr">
            <a:normAutofit/>
          </a:bodyPr>
          <a:lstStyle/>
          <a:p>
            <a:r>
              <a:rPr lang="tr-TR" dirty="0" err="1"/>
              <a:t>Beliefs</a:t>
            </a:r>
            <a:endParaRPr lang="tr-TR"/>
          </a:p>
        </p:txBody>
      </p:sp>
      <p:pic>
        <p:nvPicPr>
          <p:cNvPr id="5" name="Resim 4">
            <a:extLst>
              <a:ext uri="{FF2B5EF4-FFF2-40B4-BE49-F238E27FC236}">
                <a16:creationId xmlns:a16="http://schemas.microsoft.com/office/drawing/2014/main" id="{D21ACBE1-1E00-488C-A06F-0E686E094EBC}"/>
              </a:ext>
            </a:extLst>
          </p:cNvPr>
          <p:cNvPicPr>
            <a:picLocks noChangeAspect="1"/>
          </p:cNvPicPr>
          <p:nvPr/>
        </p:nvPicPr>
        <p:blipFill>
          <a:blip r:embed="rId2"/>
          <a:stretch>
            <a:fillRect/>
          </a:stretch>
        </p:blipFill>
        <p:spPr>
          <a:xfrm>
            <a:off x="382555" y="1648390"/>
            <a:ext cx="4038600" cy="3561219"/>
          </a:xfrm>
          <a:prstGeom prst="rect">
            <a:avLst/>
          </a:prstGeom>
          <a:noFill/>
        </p:spPr>
      </p:pic>
      <p:sp>
        <p:nvSpPr>
          <p:cNvPr id="3" name="İçerik Yer Tutucusu 2">
            <a:extLst>
              <a:ext uri="{FF2B5EF4-FFF2-40B4-BE49-F238E27FC236}">
                <a16:creationId xmlns:a16="http://schemas.microsoft.com/office/drawing/2014/main" id="{9CE371CD-6DAA-4591-91B8-14CBAB082726}"/>
              </a:ext>
            </a:extLst>
          </p:cNvPr>
          <p:cNvSpPr>
            <a:spLocks noGrp="1"/>
          </p:cNvSpPr>
          <p:nvPr>
            <p:ph sz="half" idx="2"/>
          </p:nvPr>
        </p:nvSpPr>
        <p:spPr>
          <a:xfrm>
            <a:off x="4648202" y="754967"/>
            <a:ext cx="4038600" cy="4525963"/>
          </a:xfrm>
        </p:spPr>
        <p:txBody>
          <a:bodyPr>
            <a:normAutofit fontScale="92500" lnSpcReduction="10000"/>
          </a:bodyPr>
          <a:lstStyle/>
          <a:p>
            <a:pPr marL="0" indent="0">
              <a:buNone/>
            </a:pPr>
            <a:r>
              <a:rPr lang="en-US" dirty="0"/>
              <a:t>Personal Values are “broad desirable goals that motivate people’s actions and serve as guiding principles in their lives”</a:t>
            </a:r>
            <a:endParaRPr lang="tr-TR" dirty="0"/>
          </a:p>
          <a:p>
            <a:pPr marL="0" indent="0">
              <a:buNone/>
            </a:pPr>
            <a:r>
              <a:rPr lang="en-US" dirty="0"/>
              <a:t>Schwartz in 1992 presented 10 motivationally distinct types of values </a:t>
            </a:r>
            <a:endParaRPr lang="tr-TR" dirty="0"/>
          </a:p>
          <a:p>
            <a:pPr marL="0" indent="0">
              <a:buNone/>
            </a:pPr>
            <a:r>
              <a:rPr lang="tr-TR" sz="2100" dirty="0" err="1"/>
              <a:t>Retreived</a:t>
            </a:r>
            <a:r>
              <a:rPr lang="tr-TR" sz="2100" dirty="0"/>
              <a:t> </a:t>
            </a:r>
            <a:r>
              <a:rPr lang="tr-TR" sz="2100" dirty="0" err="1"/>
              <a:t>from</a:t>
            </a:r>
            <a:r>
              <a:rPr lang="tr-TR" sz="2100" dirty="0"/>
              <a:t>: </a:t>
            </a:r>
            <a:r>
              <a:rPr lang="tr-TR" sz="2100" dirty="0" err="1"/>
              <a:t>Sagiv</a:t>
            </a:r>
            <a:r>
              <a:rPr lang="tr-TR" sz="2100" dirty="0"/>
              <a:t> L, </a:t>
            </a:r>
            <a:r>
              <a:rPr lang="tr-TR" sz="2100" dirty="0" err="1"/>
              <a:t>Roccas</a:t>
            </a:r>
            <a:r>
              <a:rPr lang="tr-TR" sz="2100" dirty="0"/>
              <a:t> S, </a:t>
            </a:r>
            <a:r>
              <a:rPr lang="tr-TR" sz="2100" dirty="0" err="1"/>
              <a:t>Cieciuch</a:t>
            </a:r>
            <a:r>
              <a:rPr lang="tr-TR" sz="2100" dirty="0"/>
              <a:t> J, </a:t>
            </a:r>
            <a:r>
              <a:rPr lang="tr-TR" sz="2100" dirty="0" err="1"/>
              <a:t>Schwartz</a:t>
            </a:r>
            <a:r>
              <a:rPr lang="tr-TR" sz="2100" dirty="0"/>
              <a:t> SH. </a:t>
            </a:r>
            <a:r>
              <a:rPr lang="tr-TR" sz="2100" i="1" dirty="0" err="1"/>
              <a:t>Personal</a:t>
            </a:r>
            <a:r>
              <a:rPr lang="tr-TR" sz="2100" i="1" dirty="0"/>
              <a:t> </a:t>
            </a:r>
            <a:r>
              <a:rPr lang="tr-TR" sz="2100" i="1" dirty="0" err="1"/>
              <a:t>values</a:t>
            </a:r>
            <a:r>
              <a:rPr lang="tr-TR" sz="2100" i="1" dirty="0"/>
              <a:t> in </a:t>
            </a:r>
            <a:r>
              <a:rPr lang="tr-TR" sz="2100" i="1" dirty="0" err="1"/>
              <a:t>human</a:t>
            </a:r>
            <a:r>
              <a:rPr lang="tr-TR" sz="2100" i="1" dirty="0"/>
              <a:t> life. </a:t>
            </a:r>
            <a:r>
              <a:rPr lang="tr-TR" sz="2100" dirty="0"/>
              <a:t>Nature Human </a:t>
            </a:r>
            <a:r>
              <a:rPr lang="tr-TR" sz="2100" dirty="0" err="1"/>
              <a:t>Behaviour</a:t>
            </a:r>
            <a:r>
              <a:rPr lang="tr-TR" sz="2100" dirty="0"/>
              <a:t>. 2017 Sep;1(9):630</a:t>
            </a:r>
          </a:p>
        </p:txBody>
      </p:sp>
      <p:sp>
        <p:nvSpPr>
          <p:cNvPr id="4" name="Slayt Numarası Yer Tutucusu 3">
            <a:extLst>
              <a:ext uri="{FF2B5EF4-FFF2-40B4-BE49-F238E27FC236}">
                <a16:creationId xmlns:a16="http://schemas.microsoft.com/office/drawing/2014/main" id="{F9222442-D7C8-431B-A04A-C3FE51A2782E}"/>
              </a:ext>
            </a:extLst>
          </p:cNvPr>
          <p:cNvSpPr>
            <a:spLocks noGrp="1"/>
          </p:cNvSpPr>
          <p:nvPr>
            <p:ph type="sldNum" sz="quarter" idx="12"/>
          </p:nvPr>
        </p:nvSpPr>
        <p:spPr>
          <a:xfrm>
            <a:off x="7010400" y="6492875"/>
            <a:ext cx="2133600" cy="365125"/>
          </a:xfrm>
        </p:spPr>
        <p:txBody>
          <a:bodyPr anchor="ctr">
            <a:normAutofit/>
          </a:bodyPr>
          <a:lstStyle/>
          <a:p>
            <a:pPr>
              <a:spcAft>
                <a:spcPts val="600"/>
              </a:spcAft>
            </a:pPr>
            <a:fld id="{4B896723-57CD-594F-A552-1F057032A5F7}" type="slidenum">
              <a:rPr lang="en-US" smtClean="0"/>
              <a:pPr>
                <a:spcAft>
                  <a:spcPts val="600"/>
                </a:spcAft>
              </a:pPr>
              <a:t>8</a:t>
            </a:fld>
            <a:endParaRPr lang="en-US"/>
          </a:p>
        </p:txBody>
      </p:sp>
    </p:spTree>
    <p:extLst>
      <p:ext uri="{BB962C8B-B14F-4D97-AF65-F5344CB8AC3E}">
        <p14:creationId xmlns:p14="http://schemas.microsoft.com/office/powerpoint/2010/main" val="303416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D0F3C73-28A5-4167-BF3B-B2D19AE6A1B1}"/>
              </a:ext>
            </a:extLst>
          </p:cNvPr>
          <p:cNvSpPr>
            <a:spLocks noGrp="1"/>
          </p:cNvSpPr>
          <p:nvPr>
            <p:ph type="title"/>
          </p:nvPr>
        </p:nvSpPr>
        <p:spPr>
          <a:xfrm>
            <a:off x="457200" y="274639"/>
            <a:ext cx="8229600" cy="452664"/>
          </a:xfrm>
        </p:spPr>
        <p:txBody>
          <a:bodyPr>
            <a:normAutofit fontScale="90000"/>
          </a:bodyPr>
          <a:lstStyle/>
          <a:p>
            <a:pPr algn="ctr"/>
            <a:r>
              <a:rPr lang="tr-TR" dirty="0" err="1"/>
              <a:t>Beliefs</a:t>
            </a:r>
            <a:endParaRPr lang="en-US" dirty="0"/>
          </a:p>
        </p:txBody>
      </p:sp>
      <p:sp>
        <p:nvSpPr>
          <p:cNvPr id="13" name="Content Placeholder 2">
            <a:extLst>
              <a:ext uri="{FF2B5EF4-FFF2-40B4-BE49-F238E27FC236}">
                <a16:creationId xmlns:a16="http://schemas.microsoft.com/office/drawing/2014/main" id="{A8EBBC5E-6E5C-4D21-A484-5F77A0E5CBBD}"/>
              </a:ext>
            </a:extLst>
          </p:cNvPr>
          <p:cNvSpPr>
            <a:spLocks noGrp="1"/>
          </p:cNvSpPr>
          <p:nvPr>
            <p:ph idx="1"/>
          </p:nvPr>
        </p:nvSpPr>
        <p:spPr>
          <a:xfrm>
            <a:off x="233265" y="821094"/>
            <a:ext cx="8630817" cy="5148766"/>
          </a:xfrm>
        </p:spPr>
        <p:txBody>
          <a:bodyPr>
            <a:noAutofit/>
          </a:bodyPr>
          <a:lstStyle/>
          <a:p>
            <a:pPr marL="0" indent="0">
              <a:buNone/>
            </a:pPr>
            <a:r>
              <a:rPr lang="tr-TR" sz="2400" dirty="0"/>
              <a:t>1. </a:t>
            </a:r>
            <a:r>
              <a:rPr lang="en-US" sz="2400" dirty="0"/>
              <a:t>Self-direction e</a:t>
            </a:r>
            <a:r>
              <a:rPr lang="tr-TR" sz="2400" dirty="0"/>
              <a:t>.</a:t>
            </a:r>
            <a:r>
              <a:rPr lang="en-US" sz="2400" dirty="0"/>
              <a:t>g</a:t>
            </a:r>
            <a:r>
              <a:rPr lang="tr-TR" sz="2400" dirty="0"/>
              <a:t>.</a:t>
            </a:r>
            <a:r>
              <a:rPr lang="en-US" sz="2400" dirty="0"/>
              <a:t> freedom, creativity</a:t>
            </a:r>
          </a:p>
          <a:p>
            <a:pPr marL="0" indent="0">
              <a:buNone/>
            </a:pPr>
            <a:r>
              <a:rPr lang="tr-TR" sz="2400" dirty="0"/>
              <a:t>2. </a:t>
            </a:r>
            <a:r>
              <a:rPr lang="en-US" sz="2400" dirty="0"/>
              <a:t>Stimulation e.g. exciting life, daring</a:t>
            </a:r>
            <a:r>
              <a:rPr lang="tr-TR" sz="2400" dirty="0"/>
              <a:t>/</a:t>
            </a:r>
            <a:r>
              <a:rPr lang="tr-TR" sz="2400" dirty="0" err="1"/>
              <a:t>courage</a:t>
            </a:r>
            <a:endParaRPr lang="en-US" sz="2400" dirty="0"/>
          </a:p>
          <a:p>
            <a:pPr marL="0" indent="0">
              <a:buNone/>
            </a:pPr>
            <a:r>
              <a:rPr lang="tr-TR" sz="2400" dirty="0"/>
              <a:t>3. </a:t>
            </a:r>
            <a:r>
              <a:rPr lang="en-US" sz="2400" dirty="0"/>
              <a:t>Hedonism e.g. pleasure, self-indulgent</a:t>
            </a:r>
            <a:r>
              <a:rPr lang="tr-TR" sz="2400" dirty="0"/>
              <a:t>/self-</a:t>
            </a:r>
            <a:r>
              <a:rPr lang="tr-TR" sz="2400" dirty="0" err="1"/>
              <a:t>admiration</a:t>
            </a:r>
            <a:endParaRPr lang="en-US" sz="2400" dirty="0"/>
          </a:p>
          <a:p>
            <a:pPr marL="0" indent="0">
              <a:buNone/>
            </a:pPr>
            <a:r>
              <a:rPr lang="tr-TR" sz="2400" dirty="0"/>
              <a:t>4. </a:t>
            </a:r>
            <a:r>
              <a:rPr lang="en-US" sz="2400" dirty="0"/>
              <a:t>Achievement e.g. ambitious, successful</a:t>
            </a:r>
          </a:p>
          <a:p>
            <a:pPr marL="0" indent="0">
              <a:buNone/>
            </a:pPr>
            <a:r>
              <a:rPr lang="tr-TR" sz="2400" dirty="0"/>
              <a:t>5. </a:t>
            </a:r>
            <a:r>
              <a:rPr lang="en-US" sz="2400" dirty="0"/>
              <a:t>Power e.g. wealth, authority</a:t>
            </a:r>
          </a:p>
          <a:p>
            <a:pPr marL="0" indent="0">
              <a:buNone/>
            </a:pPr>
            <a:r>
              <a:rPr lang="tr-TR" sz="2400" dirty="0"/>
              <a:t>6. </a:t>
            </a:r>
            <a:r>
              <a:rPr lang="en-US" sz="2400" dirty="0"/>
              <a:t>Security e.g. social order, family security, cleanliness</a:t>
            </a:r>
          </a:p>
          <a:p>
            <a:pPr marL="0" indent="0">
              <a:buNone/>
            </a:pPr>
            <a:r>
              <a:rPr lang="tr-TR" sz="2400" dirty="0"/>
              <a:t>7. </a:t>
            </a:r>
            <a:r>
              <a:rPr lang="en-US" sz="2400" dirty="0"/>
              <a:t>Conformity</a:t>
            </a:r>
            <a:r>
              <a:rPr lang="tr-TR" sz="2400" dirty="0"/>
              <a:t>/</a:t>
            </a:r>
            <a:r>
              <a:rPr lang="tr-TR" sz="2400" dirty="0" err="1"/>
              <a:t>accordance</a:t>
            </a:r>
            <a:r>
              <a:rPr lang="en-US" sz="2400" dirty="0"/>
              <a:t> e.g. politeness, self-discipline, respect</a:t>
            </a:r>
          </a:p>
          <a:p>
            <a:pPr marL="0" indent="0">
              <a:buNone/>
            </a:pPr>
            <a:r>
              <a:rPr lang="tr-TR" sz="2400" dirty="0"/>
              <a:t>8. </a:t>
            </a:r>
            <a:r>
              <a:rPr lang="en-US" sz="2400" dirty="0"/>
              <a:t>Tradition e.g. respect for traditions, modest, humble, devout</a:t>
            </a:r>
            <a:r>
              <a:rPr lang="tr-TR" sz="2400" dirty="0"/>
              <a:t>/</a:t>
            </a:r>
            <a:r>
              <a:rPr lang="tr-TR" sz="2400" dirty="0" err="1"/>
              <a:t>religious</a:t>
            </a:r>
            <a:endParaRPr lang="en-US" sz="2400" dirty="0"/>
          </a:p>
          <a:p>
            <a:pPr marL="0" indent="0">
              <a:buNone/>
            </a:pPr>
            <a:r>
              <a:rPr lang="tr-TR" sz="2400" dirty="0"/>
              <a:t>9. </a:t>
            </a:r>
            <a:r>
              <a:rPr lang="en-US" sz="2400" dirty="0"/>
              <a:t>Benevolence</a:t>
            </a:r>
            <a:r>
              <a:rPr lang="tr-TR" sz="2400" dirty="0"/>
              <a:t>/</a:t>
            </a:r>
            <a:r>
              <a:rPr lang="tr-TR" sz="2400" dirty="0" err="1"/>
              <a:t>kindness</a:t>
            </a:r>
            <a:r>
              <a:rPr lang="en-US" sz="2400" dirty="0"/>
              <a:t> e.g. loyal, responsible, helpful, forgiving</a:t>
            </a:r>
          </a:p>
          <a:p>
            <a:pPr marL="0" indent="0">
              <a:buNone/>
            </a:pPr>
            <a:r>
              <a:rPr lang="tr-TR" sz="2400" dirty="0"/>
              <a:t>10. </a:t>
            </a:r>
            <a:r>
              <a:rPr lang="en-US" sz="2400" dirty="0"/>
              <a:t>Universalism e.g. equality, wisdom, world of peace, social justice, protecting the environment</a:t>
            </a:r>
          </a:p>
        </p:txBody>
      </p:sp>
      <p:sp>
        <p:nvSpPr>
          <p:cNvPr id="5" name="Slayt Numarası Yer Tutucusu 4">
            <a:extLst>
              <a:ext uri="{FF2B5EF4-FFF2-40B4-BE49-F238E27FC236}">
                <a16:creationId xmlns:a16="http://schemas.microsoft.com/office/drawing/2014/main" id="{C74852D1-2786-4A7A-ACB8-4EB58FA2502C}"/>
              </a:ext>
            </a:extLst>
          </p:cNvPr>
          <p:cNvSpPr>
            <a:spLocks noGrp="1"/>
          </p:cNvSpPr>
          <p:nvPr>
            <p:ph type="sldNum" sz="quarter" idx="12"/>
          </p:nvPr>
        </p:nvSpPr>
        <p:spPr>
          <a:xfrm>
            <a:off x="6945270" y="6497478"/>
            <a:ext cx="2133600" cy="365125"/>
          </a:xfrm>
        </p:spPr>
        <p:txBody>
          <a:bodyPr anchor="ctr">
            <a:normAutofit/>
          </a:bodyPr>
          <a:lstStyle/>
          <a:p>
            <a:pPr>
              <a:spcAft>
                <a:spcPts val="600"/>
              </a:spcAft>
            </a:pPr>
            <a:fld id="{4B896723-57CD-594F-A552-1F057032A5F7}" type="slidenum">
              <a:rPr lang="en-US" smtClean="0"/>
              <a:pPr>
                <a:spcAft>
                  <a:spcPts val="600"/>
                </a:spcAft>
              </a:pPr>
              <a:t>9</a:t>
            </a:fld>
            <a:endParaRPr lang="en-US"/>
          </a:p>
        </p:txBody>
      </p:sp>
    </p:spTree>
    <p:extLst>
      <p:ext uri="{BB962C8B-B14F-4D97-AF65-F5344CB8AC3E}">
        <p14:creationId xmlns:p14="http://schemas.microsoft.com/office/powerpoint/2010/main" val="2555833634"/>
      </p:ext>
    </p:extLst>
  </p:cSld>
  <p:clrMapOvr>
    <a:masterClrMapping/>
  </p:clrMapOvr>
</p:sld>
</file>

<file path=ppt/theme/theme1.xml><?xml version="1.0" encoding="utf-8"?>
<a:theme xmlns:a="http://schemas.openxmlformats.org/drawingml/2006/main" name="Boone16eP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TotalTime>
  <Words>2923</Words>
  <Application>Microsoft Office PowerPoint</Application>
  <PresentationFormat>Ekran Gösterisi (4:3)</PresentationFormat>
  <Paragraphs>302</Paragraphs>
  <Slides>55</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55</vt:i4>
      </vt:variant>
    </vt:vector>
  </HeadingPairs>
  <TitlesOfParts>
    <vt:vector size="64" baseType="lpstr">
      <vt:lpstr>Arial</vt:lpstr>
      <vt:lpstr>Baskerville Old Face</vt:lpstr>
      <vt:lpstr>Calibri</vt:lpstr>
      <vt:lpstr>Cambria</vt:lpstr>
      <vt:lpstr>Lucida Grande</vt:lpstr>
      <vt:lpstr>Times New Roman</vt:lpstr>
      <vt:lpstr>Trebuchet MS Bold</vt:lpstr>
      <vt:lpstr>Wingdings</vt:lpstr>
      <vt:lpstr>Boone16eP2</vt:lpstr>
      <vt:lpstr>Consumer Behavior</vt:lpstr>
      <vt:lpstr>Objectives</vt:lpstr>
      <vt:lpstr>Objectives</vt:lpstr>
      <vt:lpstr>Objectives</vt:lpstr>
      <vt:lpstr>Consumer Behavior</vt:lpstr>
      <vt:lpstr>Interpersonal Determinants Of Consumer Behavior</vt:lpstr>
      <vt:lpstr>Values</vt:lpstr>
      <vt:lpstr>Beliefs</vt:lpstr>
      <vt:lpstr>Beliefs</vt:lpstr>
      <vt:lpstr>Preferences</vt:lpstr>
      <vt:lpstr>PowerPoint Sunusu</vt:lpstr>
      <vt:lpstr>Core Values in U.S. Culture</vt:lpstr>
      <vt:lpstr>International Perspective on Cultural Influences</vt:lpstr>
      <vt:lpstr>Subcultures</vt:lpstr>
      <vt:lpstr>Figure 6.1 - Ethnic and Racial Minorities as a Percentage of the Total U.S. Population</vt:lpstr>
      <vt:lpstr>Subcultures</vt:lpstr>
      <vt:lpstr>Subcultures</vt:lpstr>
      <vt:lpstr>Subcultures</vt:lpstr>
      <vt:lpstr>Social Influences</vt:lpstr>
      <vt:lpstr>The Asch Phenomenon (Herd Mentality)</vt:lpstr>
      <vt:lpstr>Reference Groups </vt:lpstr>
      <vt:lpstr>Reference Groups </vt:lpstr>
      <vt:lpstr>Social Classes</vt:lpstr>
      <vt:lpstr>Social Classes</vt:lpstr>
      <vt:lpstr>Opinion Leaders </vt:lpstr>
      <vt:lpstr>Family Influences</vt:lpstr>
      <vt:lpstr>Children and Teenagers in Family Purchases</vt:lpstr>
      <vt:lpstr>Personal Determinants of Consumer Behavior</vt:lpstr>
      <vt:lpstr>Maslow’s Hierarchy of Needs</vt:lpstr>
      <vt:lpstr>Maslow’s Hierarchy of Needs</vt:lpstr>
      <vt:lpstr>Table 6.1 - Marketing Strategies Based on Maslow’s Hierarchy of Needs</vt:lpstr>
      <vt:lpstr>Perceptions</vt:lpstr>
      <vt:lpstr>Perceptual/cognitive Screens/eliminations</vt:lpstr>
      <vt:lpstr>Subliminal Perception</vt:lpstr>
      <vt:lpstr>Attitudes</vt:lpstr>
      <vt:lpstr> The Theory of Planned Behavior ICEK AJZEN (1991)  </vt:lpstr>
      <vt:lpstr>Changing Consumer Attitudes</vt:lpstr>
      <vt:lpstr>Modifying the Components of Attitude</vt:lpstr>
      <vt:lpstr>Learning</vt:lpstr>
      <vt:lpstr>Learning</vt:lpstr>
      <vt:lpstr>Applying Learning Theory to Marketing Decisions</vt:lpstr>
      <vt:lpstr>The Shaping Process</vt:lpstr>
      <vt:lpstr>Self-Concept Theory</vt:lpstr>
      <vt:lpstr>Self-concept Theory</vt:lpstr>
      <vt:lpstr>Figure 6.2 - Integrated Model of the Consumer Decision Process</vt:lpstr>
      <vt:lpstr>The Consumer Decision Process</vt:lpstr>
      <vt:lpstr>Steps in the Consumer Decision Process</vt:lpstr>
      <vt:lpstr>Steps in the Consumer Decision Process</vt:lpstr>
      <vt:lpstr>Steps in the Consumer Decision Process</vt:lpstr>
      <vt:lpstr>Steps in the Consumer Decision Process</vt:lpstr>
      <vt:lpstr>Classifying Consumer Problem-Solving Processes</vt:lpstr>
      <vt:lpstr>Classifying Consumer Problem-Solving Processes</vt:lpstr>
      <vt:lpstr>Strategic Implications of Marketing in the 21st Century</vt:lpstr>
      <vt:lpstr>Strategic Implications of Marketing in the 21st Century</vt:lpstr>
      <vt:lpstr>Ski Butternut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Behavior</dc:title>
  <dc:creator>Bülent ÖZER</dc:creator>
  <cp:lastModifiedBy>gulşah öztürk</cp:lastModifiedBy>
  <cp:revision>11</cp:revision>
  <dcterms:created xsi:type="dcterms:W3CDTF">2020-10-30T12:34:53Z</dcterms:created>
  <dcterms:modified xsi:type="dcterms:W3CDTF">2021-12-01T19:55:54Z</dcterms:modified>
</cp:coreProperties>
</file>