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57F3A4D-53D1-4E05-B33C-179ADE593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FAAD58C-5F8E-49C4-A171-DD81C3709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D941C5-B4EF-4ABA-9363-D23233BEE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9C9225-D9D9-406A-B4EA-C94EB6FAC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DFF26C-D87C-4BDB-8972-584CE3C95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08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D89C26-A69C-4507-932D-B9D7281EC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B62E49B-4213-4694-995D-92C1097CF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18DF9C-4729-4D16-AEE3-45055CEF9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80FBDB-EF46-4559-89F2-90C3CB285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28183C-B7CD-4D43-ABEB-DA46A10A2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01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254217D-8380-4CD1-99EC-045C8F0D8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345B4B2-AEB1-4E62-9F55-ABD6ABB30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454046-DFA2-4A7E-A833-F38F2251C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1C8324-E780-4C12-8B88-91E164148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8F4C88-0F6A-4D2D-ACB3-4AB39A832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38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5546E6-0D5D-4098-8F68-A43A92BFB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8F8BF-5DE9-43AF-AC2B-60ABD6402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E4D38B-E638-48D5-81B7-BA34C66FC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B6A279-5DA6-4930-826F-DDB2E0F97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28FFAD3-AE71-4C1B-9FF0-AEF8F430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08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2C2500-9CF8-4B8F-9F20-8D088EBC9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D096413-141C-488A-836A-285E9DE50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4DDF7C-CB50-4BD1-8116-87A841D2E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8F497A-298A-4473-BDF8-5D843CA66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16A316B-57E9-4502-843E-1C2F8C1A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76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279B84-0CF5-418F-B9F2-F32DD8B71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8668F6-D80D-4F04-B14B-37F3DDB1C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DB42FF5-0246-4E20-8191-7184A3152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5F9DE7D-69FC-4B21-9CA1-A5AC98CC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C9FAE4D-8FEF-4CD4-9048-09F4F6B25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6EBF1BC-A35F-44D9-9A80-18E9727D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61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5CE861-3583-454E-B321-C28303416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3AAF6B9-8BE8-491E-982B-44B026CF7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43EF330-6D2A-42DC-94F6-4F361B9AE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3C3EE3E-00A7-4246-9B2C-FC7948A26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B73C978-D07D-4053-979E-C8E1036B0A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D9DFBBF-2530-4093-AC95-3E619E3C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2873332-B3D5-4FA3-8A80-2FC3D7B55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A810F22-F177-4597-982E-D9801849A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677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6AD7EE-201B-4EC0-A80D-A84DECA68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C60ABD0-555F-475D-AE8A-B9E8C699D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B5D4DAC-1213-45F6-888D-05FF9E3B5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64F1F6D-18D8-4C5E-8431-6F0A9FCE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02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AC4A4EB-5F30-4330-AF59-4559F27D0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4622523-F2B9-4D76-9DBC-3C1937C4A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7BCB22E-96BB-4976-9603-267842E2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490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5C5881C-3B07-413E-8B25-2A49FF1C7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2E1B7C-A143-4F0F-B755-84A2E0B9A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B333DD-6E6A-4B5D-9F5A-691FB9AE7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A1EEB15-5C81-4B7D-83AD-BD60409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3A0CDF4-A61A-4505-95EB-9FFE3B3C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10D2C63-7926-42C1-ABC5-807A233EE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26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FD642FC-5279-45CD-A5A2-A798D33A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425B69F-0FD6-46D9-BA69-D3A41DB6A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C392E1C-59F1-49AD-B542-C57394EDB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C904ACD-F6F7-42EC-A46B-3EEE9C88E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385BE62-DD41-4993-BF45-8284F95EB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89B93A7-1040-4BE2-8AD3-FC4787F9B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73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A9B6363-D8CF-4328-8346-7387A0856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D95AB14-8B8B-4C85-9042-8E31E4D1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843EEA-422B-44DC-BFCE-13918CC4B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5463C-A7C1-4FB5-A63E-FD08E4853940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AF7D7C-8D48-4B08-955B-0DA9FE78F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19022C-3FFB-43CB-95C7-07C66EC405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32BCA-8C00-4EDB-A3D7-CAA84822CE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77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AABC3C-8439-4F17-84A0-5B3031CF87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E34069-4947-4FFA-8DFE-4FD26D68E6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/>
              <a:t> 105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97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125F1D-2545-4BE7-ADC4-BC5BC61BD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38" y="39340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A5FB94-9E1F-4605-83E9-5BFFC2E7C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start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«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» of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10.</a:t>
            </a:r>
          </a:p>
          <a:p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talk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detailes</a:t>
            </a:r>
            <a:r>
              <a:rPr lang="tr-TR" dirty="0">
                <a:latin typeface="+mj-lt"/>
              </a:rPr>
              <a:t> of  ‘’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model’’.</a:t>
            </a:r>
          </a:p>
          <a:p>
            <a:r>
              <a:rPr lang="tr-TR" dirty="0" err="1">
                <a:latin typeface="+mj-lt"/>
              </a:rPr>
              <a:t>Classical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Say’s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:’’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creates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own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’’.</a:t>
            </a:r>
          </a:p>
          <a:p>
            <a:r>
              <a:rPr lang="tr-TR" dirty="0" err="1">
                <a:latin typeface="+mj-lt"/>
              </a:rPr>
              <a:t>Say’s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barter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trade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Great </a:t>
            </a:r>
            <a:r>
              <a:rPr lang="tr-TR" dirty="0" err="1">
                <a:latin typeface="+mj-lt"/>
              </a:rPr>
              <a:t>Depression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Keynes</a:t>
            </a:r>
          </a:p>
          <a:p>
            <a:r>
              <a:rPr lang="tr-TR" dirty="0" err="1">
                <a:latin typeface="+mj-lt"/>
              </a:rPr>
              <a:t>Building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model: </a:t>
            </a:r>
            <a:r>
              <a:rPr lang="tr-TR" dirty="0" err="1">
                <a:latin typeface="+mj-lt"/>
              </a:rPr>
              <a:t>Assumptions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i) </a:t>
            </a:r>
            <a:r>
              <a:rPr lang="tr-TR" dirty="0" err="1">
                <a:latin typeface="+mj-lt"/>
              </a:rPr>
              <a:t>initially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closed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, ii) </a:t>
            </a:r>
            <a:r>
              <a:rPr lang="tr-TR" dirty="0" err="1">
                <a:latin typeface="+mj-lt"/>
              </a:rPr>
              <a:t>so</a:t>
            </a:r>
            <a:r>
              <a:rPr lang="tr-TR" dirty="0">
                <a:latin typeface="+mj-lt"/>
              </a:rPr>
              <a:t> far/</a:t>
            </a:r>
            <a:r>
              <a:rPr lang="tr-TR" dirty="0" err="1">
                <a:latin typeface="+mj-lt"/>
              </a:rPr>
              <a:t>temporarily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i.e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private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closed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, iii)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personal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savings</a:t>
            </a:r>
            <a:r>
              <a:rPr lang="tr-TR" dirty="0">
                <a:latin typeface="+mj-lt"/>
              </a:rPr>
              <a:t>, iv)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simplicity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depreciation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zero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makes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simplification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GDP= NI= PI= DI).</a:t>
            </a:r>
          </a:p>
        </p:txBody>
      </p:sp>
    </p:spTree>
    <p:extLst>
      <p:ext uri="{BB962C8B-B14F-4D97-AF65-F5344CB8AC3E}">
        <p14:creationId xmlns:p14="http://schemas.microsoft.com/office/powerpoint/2010/main" val="3953313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C7D0B4-16D5-4922-B0F7-D7B648427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E3AA4-1E22-45F3-AB0D-0EFBE90CC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*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saving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propensity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</a:t>
            </a:r>
            <a:r>
              <a:rPr lang="tr-TR" dirty="0">
                <a:latin typeface="+mj-lt"/>
              </a:rPr>
              <a:t> (APC)=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( C) /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(Y)</a:t>
            </a:r>
          </a:p>
          <a:p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propensity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save</a:t>
            </a:r>
            <a:r>
              <a:rPr lang="tr-TR" dirty="0">
                <a:latin typeface="+mj-lt"/>
              </a:rPr>
              <a:t> (APS)= </a:t>
            </a:r>
            <a:r>
              <a:rPr lang="tr-TR" dirty="0" err="1">
                <a:latin typeface="+mj-lt"/>
              </a:rPr>
              <a:t>Saving</a:t>
            </a:r>
            <a:r>
              <a:rPr lang="tr-TR" dirty="0">
                <a:latin typeface="+mj-lt"/>
              </a:rPr>
              <a:t> (S)/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(Y)</a:t>
            </a:r>
          </a:p>
          <a:p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propensity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(MPC)=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C/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Y</a:t>
            </a:r>
          </a:p>
          <a:p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propensity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saving</a:t>
            </a:r>
            <a:r>
              <a:rPr lang="tr-TR" dirty="0">
                <a:latin typeface="+mj-lt"/>
              </a:rPr>
              <a:t> (MPS)=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S/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Y</a:t>
            </a:r>
          </a:p>
          <a:p>
            <a:r>
              <a:rPr lang="tr-TR" dirty="0">
                <a:latin typeface="+mj-lt"/>
              </a:rPr>
              <a:t>*</a:t>
            </a:r>
            <a:r>
              <a:rPr lang="tr-TR" dirty="0" err="1">
                <a:latin typeface="+mj-lt"/>
              </a:rPr>
              <a:t>Determinants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saving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i)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! ii) </a:t>
            </a:r>
            <a:r>
              <a:rPr lang="tr-TR" dirty="0" err="1">
                <a:latin typeface="+mj-lt"/>
              </a:rPr>
              <a:t>Wealth</a:t>
            </a:r>
            <a:r>
              <a:rPr lang="tr-TR" dirty="0">
                <a:latin typeface="+mj-lt"/>
              </a:rPr>
              <a:t>, iii) </a:t>
            </a:r>
            <a:r>
              <a:rPr lang="tr-TR" dirty="0" err="1">
                <a:latin typeface="+mj-lt"/>
              </a:rPr>
              <a:t>Expectations</a:t>
            </a:r>
            <a:r>
              <a:rPr lang="tr-TR" dirty="0">
                <a:latin typeface="+mj-lt"/>
              </a:rPr>
              <a:t>, iv) </a:t>
            </a:r>
            <a:r>
              <a:rPr lang="tr-TR" dirty="0" err="1">
                <a:latin typeface="+mj-lt"/>
              </a:rPr>
              <a:t>Household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debt</a:t>
            </a:r>
            <a:r>
              <a:rPr lang="tr-TR" dirty="0">
                <a:latin typeface="+mj-lt"/>
              </a:rPr>
              <a:t>, v) </a:t>
            </a:r>
            <a:r>
              <a:rPr lang="tr-TR" dirty="0" err="1">
                <a:latin typeface="+mj-lt"/>
              </a:rPr>
              <a:t>Taxation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Shifts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stability</a:t>
            </a:r>
            <a:endParaRPr lang="tr-TR" dirty="0">
              <a:latin typeface="+mj-lt"/>
            </a:endParaRP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9047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02FB18-C9B1-437E-B996-E0BDDBBC2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7837DE-E095-4C8B-BBAE-E77432F13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A </a:t>
            </a:r>
            <a:r>
              <a:rPr lang="tr-TR" dirty="0" err="1">
                <a:latin typeface="+mj-lt"/>
              </a:rPr>
              <a:t>simple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endParaRPr lang="tr-TR" dirty="0">
              <a:latin typeface="+mj-lt"/>
            </a:endParaRPr>
          </a:p>
          <a:p>
            <a:r>
              <a:rPr lang="tr-TR" sz="1800" dirty="0">
                <a:latin typeface="+mj-lt"/>
              </a:rPr>
              <a:t>GDP=DI        C         S         APC        APS        MPC         MPS</a:t>
            </a:r>
          </a:p>
          <a:p>
            <a:r>
              <a:rPr lang="tr-TR" sz="1800" dirty="0">
                <a:latin typeface="+mj-lt"/>
              </a:rPr>
              <a:t>370             375      -5        1.01      -.01          .75            .25</a:t>
            </a:r>
          </a:p>
          <a:p>
            <a:r>
              <a:rPr lang="tr-TR" sz="1800" dirty="0">
                <a:latin typeface="+mj-lt"/>
              </a:rPr>
              <a:t>390             390       0        1.00       .00           .75           .25</a:t>
            </a:r>
          </a:p>
          <a:p>
            <a:r>
              <a:rPr lang="tr-TR" sz="1800" dirty="0">
                <a:latin typeface="+mj-lt"/>
              </a:rPr>
              <a:t>410             405       5         0.99     0.01          .75           .25</a:t>
            </a:r>
          </a:p>
          <a:p>
            <a:r>
              <a:rPr lang="tr-TR" sz="1800" dirty="0">
                <a:latin typeface="+mj-lt"/>
              </a:rPr>
              <a:t>430             420      10       0.98     0.02           .75           .25</a:t>
            </a:r>
          </a:p>
          <a:p>
            <a:r>
              <a:rPr lang="tr-TR" sz="1800" dirty="0">
                <a:latin typeface="+mj-lt"/>
              </a:rPr>
              <a:t>450             435      15       0.97     0.03           .75           .25</a:t>
            </a:r>
          </a:p>
          <a:p>
            <a:r>
              <a:rPr lang="tr-TR" sz="1800" dirty="0">
                <a:latin typeface="+mj-lt"/>
              </a:rPr>
              <a:t>470             450      20       0.96     0.04           .75           .25</a:t>
            </a:r>
          </a:p>
          <a:p>
            <a:r>
              <a:rPr lang="tr-TR" sz="1800" dirty="0">
                <a:latin typeface="+mj-lt"/>
              </a:rPr>
              <a:t>490             465      25       0.95     0.05           .75           .25</a:t>
            </a:r>
          </a:p>
          <a:p>
            <a:r>
              <a:rPr lang="tr-TR" sz="1800" dirty="0">
                <a:latin typeface="+mj-lt"/>
              </a:rPr>
              <a:t>510             480      30       0.94     0.06           .75           .25</a:t>
            </a:r>
          </a:p>
          <a:p>
            <a:r>
              <a:rPr lang="tr-TR" sz="1800" dirty="0">
                <a:latin typeface="+mj-lt"/>
              </a:rPr>
              <a:t>530             495      35       0.93     0.07           .75           .25</a:t>
            </a:r>
          </a:p>
        </p:txBody>
      </p:sp>
    </p:spTree>
    <p:extLst>
      <p:ext uri="{BB962C8B-B14F-4D97-AF65-F5344CB8AC3E}">
        <p14:creationId xmlns:p14="http://schemas.microsoft.com/office/powerpoint/2010/main" val="3326273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8B1389A-0D52-4FA8-B499-F66973528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91" y="431113"/>
            <a:ext cx="10515600" cy="1341126"/>
          </a:xfrm>
        </p:spPr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11, 4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233E6D-715D-4A72-B598-D8BE32AC8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talk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order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understand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know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expected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rate’’.</a:t>
            </a:r>
          </a:p>
          <a:p>
            <a:r>
              <a:rPr lang="tr-TR" dirty="0" err="1">
                <a:latin typeface="+mj-lt"/>
              </a:rPr>
              <a:t>Expected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Businesses</a:t>
            </a:r>
            <a:r>
              <a:rPr lang="tr-TR" dirty="0">
                <a:latin typeface="+mj-lt"/>
              </a:rPr>
              <a:t> buy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purchases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profitable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would</a:t>
            </a:r>
            <a:r>
              <a:rPr lang="tr-TR" dirty="0">
                <a:latin typeface="+mj-lt"/>
              </a:rPr>
              <a:t> buy a </a:t>
            </a:r>
            <a:r>
              <a:rPr lang="tr-TR" dirty="0" err="1">
                <a:latin typeface="+mj-lt"/>
              </a:rPr>
              <a:t>machine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pays</a:t>
            </a:r>
            <a:r>
              <a:rPr lang="tr-TR" dirty="0">
                <a:latin typeface="+mj-lt"/>
              </a:rPr>
              <a:t> 1000 TL.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machine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 100 TL(</a:t>
            </a:r>
            <a:r>
              <a:rPr lang="tr-TR" dirty="0" err="1">
                <a:latin typeface="+mj-lt"/>
              </a:rPr>
              <a:t>after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operating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energy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intermediate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,…).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expected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, r, is 100/ 1000= 10 %.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financial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borrowing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required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purchase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, i. </a:t>
            </a:r>
          </a:p>
        </p:txBody>
      </p:sp>
    </p:spTree>
    <p:extLst>
      <p:ext uri="{BB962C8B-B14F-4D97-AF65-F5344CB8AC3E}">
        <p14:creationId xmlns:p14="http://schemas.microsoft.com/office/powerpoint/2010/main" val="364494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3544844-DD48-4FBE-8292-65F3B9EF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11, 5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063AC0-5407-4001-91E3-F5EEBF586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remember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again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nominal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rate’’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rate’’. 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rate=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nominal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rate-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inflation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Probable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expected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greater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rate.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think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whole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community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So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community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take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consideration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rule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continue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until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expected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rate.</a:t>
            </a:r>
          </a:p>
          <a:p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539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713A9B2-8B58-4A19-BAF7-78F5B345E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11,  6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E7A8C3-312E-4F27-BE58-C41C1A4B5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#</a:t>
            </a:r>
            <a:r>
              <a:rPr lang="tr-TR" dirty="0" err="1">
                <a:latin typeface="+mj-lt"/>
              </a:rPr>
              <a:t>Shifts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: i) </a:t>
            </a:r>
            <a:r>
              <a:rPr lang="tr-TR" dirty="0" err="1">
                <a:latin typeface="+mj-lt"/>
              </a:rPr>
              <a:t>Acquasition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maintanance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operating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; ii)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, iii) </a:t>
            </a:r>
            <a:r>
              <a:rPr lang="tr-TR" dirty="0" err="1">
                <a:latin typeface="+mj-lt"/>
              </a:rPr>
              <a:t>technological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, iv) </a:t>
            </a:r>
            <a:r>
              <a:rPr lang="tr-TR" dirty="0" err="1">
                <a:latin typeface="+mj-lt"/>
              </a:rPr>
              <a:t>stock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hand</a:t>
            </a:r>
            <a:r>
              <a:rPr lang="tr-TR" dirty="0">
                <a:latin typeface="+mj-lt"/>
              </a:rPr>
              <a:t>, v) </a:t>
            </a:r>
            <a:r>
              <a:rPr lang="tr-TR" dirty="0" err="1">
                <a:latin typeface="+mj-lt"/>
              </a:rPr>
              <a:t>expectations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#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related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much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financed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profits</a:t>
            </a:r>
            <a:r>
              <a:rPr lang="tr-TR" dirty="0">
                <a:latin typeface="+mj-lt"/>
              </a:rPr>
              <a:t>. As GDP </a:t>
            </a:r>
            <a:r>
              <a:rPr lang="tr-TR" dirty="0" err="1">
                <a:latin typeface="+mj-lt"/>
              </a:rPr>
              <a:t>rises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therefore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. At </a:t>
            </a:r>
            <a:r>
              <a:rPr lang="tr-TR" dirty="0" err="1">
                <a:latin typeface="+mj-lt"/>
              </a:rPr>
              <a:t>low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many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machines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idle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therefore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little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incentive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#</a:t>
            </a:r>
            <a:r>
              <a:rPr lang="tr-TR" dirty="0" err="1">
                <a:latin typeface="+mj-lt"/>
              </a:rPr>
              <a:t>Instability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: a) </a:t>
            </a:r>
            <a:r>
              <a:rPr lang="tr-TR" dirty="0" err="1">
                <a:latin typeface="+mj-lt"/>
              </a:rPr>
              <a:t>durability</a:t>
            </a:r>
            <a:r>
              <a:rPr lang="tr-TR" dirty="0">
                <a:latin typeface="+mj-lt"/>
              </a:rPr>
              <a:t>, b) </a:t>
            </a:r>
            <a:r>
              <a:rPr lang="tr-TR" dirty="0" err="1">
                <a:latin typeface="+mj-lt"/>
              </a:rPr>
              <a:t>irregularity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innovation</a:t>
            </a:r>
            <a:r>
              <a:rPr lang="tr-TR" dirty="0">
                <a:latin typeface="+mj-lt"/>
              </a:rPr>
              <a:t>, c) </a:t>
            </a:r>
            <a:r>
              <a:rPr lang="tr-TR" dirty="0" err="1">
                <a:latin typeface="+mj-lt"/>
              </a:rPr>
              <a:t>variability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profits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d) </a:t>
            </a:r>
            <a:r>
              <a:rPr lang="tr-TR" dirty="0" err="1">
                <a:latin typeface="+mj-lt"/>
              </a:rPr>
              <a:t>variability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expectations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9607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0C1BDA-E4F0-4490-A13B-0E81B73FF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E3B406-866A-463D-B746-64831D904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479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tr-TR" dirty="0">
                <a:latin typeface="+mj-lt"/>
              </a:rPr>
              <a:t>*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GDP: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approach</a:t>
            </a:r>
            <a:endParaRPr lang="tr-TR" dirty="0">
              <a:latin typeface="+mj-lt"/>
            </a:endParaRPr>
          </a:p>
          <a:p>
            <a:r>
              <a:rPr lang="tr-TR" dirty="0"/>
              <a:t>GDP=DI        C         S        </a:t>
            </a:r>
            <a:r>
              <a:rPr lang="tr-TR" dirty="0" err="1"/>
              <a:t>Ig</a:t>
            </a:r>
            <a:r>
              <a:rPr lang="tr-TR" dirty="0"/>
              <a:t> (</a:t>
            </a:r>
            <a:r>
              <a:rPr lang="tr-TR" dirty="0" err="1"/>
              <a:t>Investment</a:t>
            </a:r>
            <a:r>
              <a:rPr lang="tr-TR" dirty="0"/>
              <a:t>)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Aggr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Exp</a:t>
            </a:r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C+Ig</a:t>
            </a:r>
            <a:r>
              <a:rPr lang="tr-TR" dirty="0">
                <a:latin typeface="+mj-lt"/>
              </a:rPr>
              <a:t>)</a:t>
            </a:r>
            <a:r>
              <a:rPr lang="tr-TR" dirty="0"/>
              <a:t>   </a:t>
            </a:r>
          </a:p>
          <a:p>
            <a:r>
              <a:rPr lang="tr-TR" dirty="0">
                <a:latin typeface="+mj-lt"/>
              </a:rPr>
              <a:t>370             375      -5                20                    395</a:t>
            </a:r>
          </a:p>
          <a:p>
            <a:r>
              <a:rPr lang="tr-TR" dirty="0">
                <a:latin typeface="+mj-lt"/>
              </a:rPr>
              <a:t>390             390       0                20                     410 </a:t>
            </a:r>
          </a:p>
          <a:p>
            <a:r>
              <a:rPr lang="tr-TR" dirty="0">
                <a:latin typeface="+mj-lt"/>
              </a:rPr>
              <a:t>410             405       5                20                     425</a:t>
            </a:r>
          </a:p>
          <a:p>
            <a:r>
              <a:rPr lang="tr-TR" dirty="0">
                <a:latin typeface="+mj-lt"/>
              </a:rPr>
              <a:t>430             420      10               20                     440</a:t>
            </a:r>
          </a:p>
          <a:p>
            <a:r>
              <a:rPr lang="tr-TR" dirty="0">
                <a:latin typeface="+mj-lt"/>
              </a:rPr>
              <a:t>450             435      15               20                     455</a:t>
            </a:r>
          </a:p>
          <a:p>
            <a:r>
              <a:rPr lang="tr-TR" dirty="0">
                <a:latin typeface="+mj-lt"/>
              </a:rPr>
              <a:t>470             450      20               20                     470 (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490             465      25               20                     485</a:t>
            </a:r>
          </a:p>
          <a:p>
            <a:r>
              <a:rPr lang="tr-TR" dirty="0">
                <a:latin typeface="+mj-lt"/>
              </a:rPr>
              <a:t>510             480      30               20                     500</a:t>
            </a:r>
          </a:p>
          <a:p>
            <a:r>
              <a:rPr lang="tr-TR" dirty="0">
                <a:latin typeface="+mj-lt"/>
              </a:rPr>
              <a:t>530             495      35               20                     515</a:t>
            </a:r>
          </a:p>
        </p:txBody>
      </p:sp>
    </p:spTree>
    <p:extLst>
      <p:ext uri="{BB962C8B-B14F-4D97-AF65-F5344CB8AC3E}">
        <p14:creationId xmlns:p14="http://schemas.microsoft.com/office/powerpoint/2010/main" val="516585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DF815FF-CCDA-4AC3-9C2E-63FA8EFC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11,  8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C194AD-1184-421F-B67A-D8D492D74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disequilibrium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condition</a:t>
            </a:r>
            <a:r>
              <a:rPr lang="tr-TR" dirty="0">
                <a:latin typeface="+mj-lt"/>
              </a:rPr>
              <a:t>: S=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= 20 (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TL)</a:t>
            </a:r>
          </a:p>
          <a:p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S&gt;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unplanned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inventory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S&lt;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unplanned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inventory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 err="1">
                <a:latin typeface="+mj-lt"/>
              </a:rPr>
              <a:t>So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planned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planned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inventory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continue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next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Next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subjects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; i) G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NX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included</a:t>
            </a:r>
            <a:r>
              <a:rPr lang="tr-TR" dirty="0">
                <a:latin typeface="+mj-lt"/>
              </a:rPr>
              <a:t>, ii)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, a 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approach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, iii) </a:t>
            </a:r>
            <a:r>
              <a:rPr lang="tr-TR" dirty="0" err="1">
                <a:latin typeface="+mj-lt"/>
              </a:rPr>
              <a:t>Policies</a:t>
            </a:r>
            <a:r>
              <a:rPr lang="tr-TR" dirty="0">
                <a:latin typeface="+mj-lt"/>
              </a:rPr>
              <a:t>: (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Money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>
                <a:latin typeface="+mj-lt"/>
              </a:rPr>
              <a:t>).  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2995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865</Words>
  <Application>Microsoft Office PowerPoint</Application>
  <PresentationFormat>Geniş ekran</PresentationFormat>
  <Paragraphs>65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Econ 105, Week 11</vt:lpstr>
      <vt:lpstr>Econ 105, Week 11, 1</vt:lpstr>
      <vt:lpstr>Econ 105, Week 11, 2</vt:lpstr>
      <vt:lpstr>Econ 105, Week 11, 3</vt:lpstr>
      <vt:lpstr>Econ 105, Week 11, 4 </vt:lpstr>
      <vt:lpstr>Econ 105, Week 11, 5 </vt:lpstr>
      <vt:lpstr>Econ 105, Week 11,  6</vt:lpstr>
      <vt:lpstr>Econ 105, Week 11, 7</vt:lpstr>
      <vt:lpstr>Econ 105, Week 11, 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Week 11, December 14-18</dc:title>
  <dc:creator>Mahir Fisunoğlu</dc:creator>
  <cp:lastModifiedBy>Mahir Fisunoğlu</cp:lastModifiedBy>
  <cp:revision>38</cp:revision>
  <dcterms:created xsi:type="dcterms:W3CDTF">2020-12-12T19:14:54Z</dcterms:created>
  <dcterms:modified xsi:type="dcterms:W3CDTF">2023-12-06T17:37:08Z</dcterms:modified>
</cp:coreProperties>
</file>