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17" r:id="rId3"/>
    <p:sldId id="280" r:id="rId4"/>
    <p:sldId id="281" r:id="rId5"/>
    <p:sldId id="282" r:id="rId6"/>
    <p:sldId id="283" r:id="rId7"/>
    <p:sldId id="284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7" r:id="rId23"/>
    <p:sldId id="300" r:id="rId24"/>
    <p:sldId id="301" r:id="rId25"/>
    <p:sldId id="308" r:id="rId26"/>
    <p:sldId id="302" r:id="rId27"/>
    <p:sldId id="303" r:id="rId28"/>
    <p:sldId id="304" r:id="rId29"/>
    <p:sldId id="305" r:id="rId30"/>
    <p:sldId id="306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06:42:37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8:07:56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8:07:56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1:27:49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1:34:39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24575,'4'0'0,"7"0"0,15 0 0,36 0 0,44 0 0,42 0 0,36 0 0,12 0 0,-15 0 0,-38 0-8191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1:35:19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20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5.png"/><Relationship Id="rId16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38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775645" y="3922197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ADALET PSİKOLOJİSİ</a:t>
            </a:r>
            <a:endParaRPr lang="tr-TR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439207" y="5445224"/>
            <a:ext cx="6400800" cy="76693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/>
              <a:t>2024- 2025 YILI BAHAR DÖNEMİ </a:t>
            </a:r>
          </a:p>
          <a:p>
            <a:pPr marL="0" indent="0" algn="ctr">
              <a:buNone/>
            </a:pPr>
            <a:r>
              <a:rPr lang="tr-TR" dirty="0"/>
              <a:t>5. Ders  </a:t>
            </a:r>
          </a:p>
          <a:p>
            <a:endParaRPr lang="tr-TR" dirty="0"/>
          </a:p>
        </p:txBody>
      </p:sp>
      <p:pic>
        <p:nvPicPr>
          <p:cNvPr id="6" name="Picture 2" descr="ADAL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2" y="188640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103762" cy="3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" y="3068960"/>
            <a:ext cx="9070364" cy="27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freud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443"/>
            <a:ext cx="3721173" cy="27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4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4" y="0"/>
            <a:ext cx="4815136" cy="67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8" y="692202"/>
            <a:ext cx="8676857" cy="597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3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01" y="1700808"/>
            <a:ext cx="9144000" cy="203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38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5946"/>
            <a:ext cx="8283680" cy="633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9551" y="260648"/>
            <a:ext cx="4680521" cy="41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3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5" y="1196752"/>
            <a:ext cx="8974635" cy="356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950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826450" cy="424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68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" y="1556792"/>
            <a:ext cx="9103790" cy="335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85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9036495" cy="414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339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2808312" cy="60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" y="836712"/>
            <a:ext cx="9143316" cy="181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" y="3068960"/>
            <a:ext cx="9002413" cy="28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512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926020" cy="459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03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EAAAE4-E79F-72EC-1EAE-BA8177A78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051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/>
              <a:t>Suç pek çok sosyal etki ile ilişkilidir. Buna göre eylem suça etki eden sosyal nedenleri yapısal, sosyal, ekolojik ve ekonomik nedenler olarak sınıflandırabiliriz.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Sosyal etki, birey veya bireylerin bilinçli veya bilinçsiz olarak, diğer kişi veya kişilerin herhangi bir konuda duygu, düşünce ve davranışlarını değiştirme işlemidir.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Sosyal etki kaynağı kavramı merkeze alındığında üçlü bir ayrımla suç niteliğini nitelendiren teorileri başlıklandırabiliriz.</a:t>
            </a:r>
          </a:p>
          <a:p>
            <a:pPr marL="0" indent="0">
              <a:buNone/>
            </a:pPr>
            <a:r>
              <a:rPr lang="tr-TR" dirty="0"/>
              <a:t>-sosyal yapı teorileri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err="1"/>
              <a:t>anomi</a:t>
            </a:r>
            <a:r>
              <a:rPr lang="tr-TR" dirty="0"/>
              <a:t> ve sapma kuramları</a:t>
            </a:r>
          </a:p>
          <a:p>
            <a:pPr marL="0" indent="0">
              <a:buNone/>
            </a:pPr>
            <a:r>
              <a:rPr lang="tr-TR" dirty="0"/>
              <a:t>-damgalama teorileri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6E00ABA-364E-CD45-7111-6C44E746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8" y="172146"/>
            <a:ext cx="5987802" cy="55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559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8931104" cy="543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60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9669"/>
            <a:ext cx="4114478" cy="63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6" y="1556792"/>
            <a:ext cx="8949272" cy="289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342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öç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067944" y="1118647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SUÇ VE GÖÇ İLİŞKİSİ</a:t>
            </a:r>
          </a:p>
        </p:txBody>
      </p:sp>
    </p:spTree>
    <p:extLst>
      <p:ext uri="{BB962C8B-B14F-4D97-AF65-F5344CB8AC3E}">
        <p14:creationId xmlns:p14="http://schemas.microsoft.com/office/powerpoint/2010/main" val="950446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" y="548680"/>
            <a:ext cx="9061405" cy="120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23553"/>
            <a:ext cx="5976664" cy="76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" y="1784516"/>
            <a:ext cx="9109510" cy="253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9197"/>
            <a:ext cx="8568952" cy="4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" y="2021244"/>
            <a:ext cx="4218141" cy="4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57585"/>
            <a:ext cx="4104456" cy="26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204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04579" cy="477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722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çocuk suçlula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979712" y="3429000"/>
            <a:ext cx="38164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</a:rPr>
              <a:t>Yaş Ve Suç İlişkisi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8715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692696"/>
            <a:ext cx="8886957" cy="583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117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" y="548679"/>
            <a:ext cx="9111305" cy="268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193" y="548677"/>
            <a:ext cx="4165073" cy="40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3" y="3685321"/>
            <a:ext cx="9038137" cy="100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45" y="4054200"/>
            <a:ext cx="3355394" cy="4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661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784976" cy="295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8" y="3284984"/>
            <a:ext cx="8375304" cy="2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697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" y="836711"/>
            <a:ext cx="9129689" cy="312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1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" y="548680"/>
            <a:ext cx="9103149" cy="566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Mürekkep 1">
                <a:extLst>
                  <a:ext uri="{FF2B5EF4-FFF2-40B4-BE49-F238E27FC236}">
                    <a16:creationId xmlns:a16="http://schemas.microsoft.com/office/drawing/2014/main" id="{93BA906E-5A2F-914A-AC37-BDAA822EC0BC}"/>
                  </a:ext>
                </a:extLst>
              </p14:cNvPr>
              <p14:cNvContentPartPr/>
              <p14:nvPr/>
            </p14:nvContentPartPr>
            <p14:xfrm>
              <a:off x="10608650" y="3726228"/>
              <a:ext cx="360" cy="360"/>
            </p14:xfrm>
          </p:contentPart>
        </mc:Choice>
        <mc:Fallback>
          <p:pic>
            <p:nvPicPr>
              <p:cNvPr id="2" name="Mürekkep 1">
                <a:extLst>
                  <a:ext uri="{FF2B5EF4-FFF2-40B4-BE49-F238E27FC236}">
                    <a16:creationId xmlns:a16="http://schemas.microsoft.com/office/drawing/2014/main" id="{93BA906E-5A2F-914A-AC37-BDAA822EC0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00010" y="371722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5517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62633" cy="448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913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2" y="21138"/>
            <a:ext cx="9106819" cy="383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1" y="3662441"/>
            <a:ext cx="8686135" cy="123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09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90956" cy="483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Mürekkep 7">
                <a:extLst>
                  <a:ext uri="{FF2B5EF4-FFF2-40B4-BE49-F238E27FC236}">
                    <a16:creationId xmlns:a16="http://schemas.microsoft.com/office/drawing/2014/main" id="{0E3FEE20-1D02-A3BA-D55F-8983F8BED6A7}"/>
                  </a:ext>
                </a:extLst>
              </p14:cNvPr>
              <p14:cNvContentPartPr/>
              <p14:nvPr/>
            </p14:nvContentPartPr>
            <p14:xfrm>
              <a:off x="560330" y="5279988"/>
              <a:ext cx="2160" cy="360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0E3FEE20-1D02-A3BA-D55F-8983F8BED6A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1690" y="5270988"/>
                <a:ext cx="198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7308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" y="980728"/>
            <a:ext cx="9041003" cy="488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006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566945" cy="301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078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90" y="1340768"/>
            <a:ext cx="7907721" cy="439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71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1" y="1052736"/>
            <a:ext cx="9159002" cy="458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Mürekkep 8">
                <a:extLst>
                  <a:ext uri="{FF2B5EF4-FFF2-40B4-BE49-F238E27FC236}">
                    <a16:creationId xmlns:a16="http://schemas.microsoft.com/office/drawing/2014/main" id="{02B74142-9479-20E5-B0D1-1F531DED816F}"/>
                  </a:ext>
                </a:extLst>
              </p14:cNvPr>
              <p14:cNvContentPartPr/>
              <p14:nvPr/>
            </p14:nvContentPartPr>
            <p14:xfrm>
              <a:off x="8357210" y="3578988"/>
              <a:ext cx="382680" cy="360"/>
            </p14:xfrm>
          </p:contentPart>
        </mc:Choice>
        <mc:Fallback xmlns="">
          <p:pic>
            <p:nvPicPr>
              <p:cNvPr id="9" name="Mürekkep 8">
                <a:extLst>
                  <a:ext uri="{FF2B5EF4-FFF2-40B4-BE49-F238E27FC236}">
                    <a16:creationId xmlns:a16="http://schemas.microsoft.com/office/drawing/2014/main" id="{02B74142-9479-20E5-B0D1-1F531DED816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48570" y="3569988"/>
                <a:ext cx="40032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457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" y="1412776"/>
            <a:ext cx="9106447" cy="435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Mürekkep 8">
                <a:extLst>
                  <a:ext uri="{FF2B5EF4-FFF2-40B4-BE49-F238E27FC236}">
                    <a16:creationId xmlns:a16="http://schemas.microsoft.com/office/drawing/2014/main" id="{AA90A19C-CE72-6EC7-C12D-3776FF0516D5}"/>
                  </a:ext>
                </a:extLst>
              </p14:cNvPr>
              <p14:cNvContentPartPr/>
              <p14:nvPr/>
            </p14:nvContentPartPr>
            <p14:xfrm>
              <a:off x="609650" y="3696708"/>
              <a:ext cx="360" cy="360"/>
            </p14:xfrm>
          </p:contentPart>
        </mc:Choice>
        <mc:Fallback>
          <p:pic>
            <p:nvPicPr>
              <p:cNvPr id="9" name="Mürekkep 8">
                <a:extLst>
                  <a:ext uri="{FF2B5EF4-FFF2-40B4-BE49-F238E27FC236}">
                    <a16:creationId xmlns:a16="http://schemas.microsoft.com/office/drawing/2014/main" id="{AA90A19C-CE72-6EC7-C12D-3776FF0516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650" y="368770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0122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2" y="1124744"/>
            <a:ext cx="8989347" cy="49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2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5" y="1370112"/>
            <a:ext cx="8674937" cy="385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7" y="184579"/>
            <a:ext cx="5975405" cy="65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" y="1196752"/>
            <a:ext cx="2981400" cy="4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38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303346" cy="97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3" y="1556792"/>
            <a:ext cx="8986468" cy="157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7" y="3132980"/>
            <a:ext cx="8734340" cy="265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62025"/>
            <a:ext cx="1851203" cy="3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58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5" y="13289"/>
            <a:ext cx="8961315" cy="210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5" y="2276871"/>
            <a:ext cx="8637787" cy="114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2" y="3429169"/>
            <a:ext cx="8869912" cy="118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" y="1378572"/>
            <a:ext cx="9113201" cy="268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32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2" y="1433736"/>
            <a:ext cx="8990038" cy="303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868" y="4077072"/>
            <a:ext cx="3619054" cy="103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Mürekkep 1">
                <a:extLst>
                  <a:ext uri="{FF2B5EF4-FFF2-40B4-BE49-F238E27FC236}">
                    <a16:creationId xmlns:a16="http://schemas.microsoft.com/office/drawing/2014/main" id="{83A83AC9-44DB-68DF-E9B7-A75AA923248B}"/>
                  </a:ext>
                </a:extLst>
              </p14:cNvPr>
              <p14:cNvContentPartPr/>
              <p14:nvPr/>
            </p14:nvContentPartPr>
            <p14:xfrm>
              <a:off x="4041170" y="2054748"/>
              <a:ext cx="360" cy="360"/>
            </p14:xfrm>
          </p:contentPart>
        </mc:Choice>
        <mc:Fallback xmlns="">
          <p:pic>
            <p:nvPicPr>
              <p:cNvPr id="2" name="Mürekkep 1">
                <a:extLst>
                  <a:ext uri="{FF2B5EF4-FFF2-40B4-BE49-F238E27FC236}">
                    <a16:creationId xmlns:a16="http://schemas.microsoft.com/office/drawing/2014/main" id="{83A83AC9-44DB-68DF-E9B7-A75AA92324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2170" y="20461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Mürekkep 2">
                <a:extLst>
                  <a:ext uri="{FF2B5EF4-FFF2-40B4-BE49-F238E27FC236}">
                    <a16:creationId xmlns:a16="http://schemas.microsoft.com/office/drawing/2014/main" id="{E4AB8B9E-2D34-9C90-7C53-8DFB9D6F9F53}"/>
                  </a:ext>
                </a:extLst>
              </p14:cNvPr>
              <p14:cNvContentPartPr/>
              <p14:nvPr/>
            </p14:nvContentPartPr>
            <p14:xfrm>
              <a:off x="4198130" y="2949348"/>
              <a:ext cx="360" cy="360"/>
            </p14:xfrm>
          </p:contentPart>
        </mc:Choice>
        <mc:Fallback xmlns="">
          <p:pic>
            <p:nvPicPr>
              <p:cNvPr id="3" name="Mürekkep 2">
                <a:extLst>
                  <a:ext uri="{FF2B5EF4-FFF2-40B4-BE49-F238E27FC236}">
                    <a16:creationId xmlns:a16="http://schemas.microsoft.com/office/drawing/2014/main" id="{E4AB8B9E-2D34-9C90-7C53-8DFB9D6F9F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9130" y="294070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293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977"/>
            <a:ext cx="3888432" cy="49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3" y="623733"/>
            <a:ext cx="8157792" cy="271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0" y="3501008"/>
            <a:ext cx="8434227" cy="30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25" y="3501008"/>
            <a:ext cx="1800200" cy="35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81768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98</Words>
  <Application>Microsoft Office PowerPoint</Application>
  <PresentationFormat>Ekran Gösterisi (4:3)</PresentationFormat>
  <Paragraphs>13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1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Basri OZKAN</dc:creator>
  <cp:lastModifiedBy>Püren Doganay</cp:lastModifiedBy>
  <cp:revision>42</cp:revision>
  <dcterms:created xsi:type="dcterms:W3CDTF">2017-09-27T07:15:12Z</dcterms:created>
  <dcterms:modified xsi:type="dcterms:W3CDTF">2025-03-22T07:59:42Z</dcterms:modified>
</cp:coreProperties>
</file>