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revisionInfo.xml" ContentType="application/vnd.ms-powerpoint.revisioninfo+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72" r:id="rId1"/>
  </p:sldMasterIdLst>
  <p:notesMasterIdLst>
    <p:notesMasterId r:id="rId32"/>
  </p:notesMasterIdLst>
  <p:handoutMasterIdLst>
    <p:handoutMasterId r:id="rId33"/>
  </p:handoutMasterIdLst>
  <p:sldIdLst>
    <p:sldId id="388" r:id="rId2"/>
    <p:sldId id="290" r:id="rId3"/>
    <p:sldId id="379" r:id="rId4"/>
    <p:sldId id="381" r:id="rId5"/>
    <p:sldId id="380" r:id="rId6"/>
    <p:sldId id="342" r:id="rId7"/>
    <p:sldId id="394" r:id="rId8"/>
    <p:sldId id="395" r:id="rId9"/>
    <p:sldId id="396" r:id="rId10"/>
    <p:sldId id="361" r:id="rId11"/>
    <p:sldId id="362" r:id="rId12"/>
    <p:sldId id="363" r:id="rId13"/>
    <p:sldId id="368" r:id="rId14"/>
    <p:sldId id="364" r:id="rId15"/>
    <p:sldId id="365" r:id="rId16"/>
    <p:sldId id="366" r:id="rId17"/>
    <p:sldId id="367" r:id="rId18"/>
    <p:sldId id="386" r:id="rId19"/>
    <p:sldId id="371" r:id="rId20"/>
    <p:sldId id="372" r:id="rId21"/>
    <p:sldId id="374" r:id="rId22"/>
    <p:sldId id="393" r:id="rId23"/>
    <p:sldId id="373" r:id="rId24"/>
    <p:sldId id="341" r:id="rId25"/>
    <p:sldId id="398" r:id="rId26"/>
    <p:sldId id="390" r:id="rId27"/>
    <p:sldId id="376" r:id="rId28"/>
    <p:sldId id="384" r:id="rId29"/>
    <p:sldId id="385" r:id="rId30"/>
    <p:sldId id="377" r:id="rId31"/>
  </p:sldIdLst>
  <p:sldSz cx="9144000" cy="6858000" type="screen4x3"/>
  <p:notesSz cx="9144000" cy="6858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0"/>
      </p:ext>
    </p:extLst>
  </p:showPr>
  <p:clrMru>
    <a:srgbClr val="CC0000"/>
    <a:srgbClr val="FFCC00"/>
    <a:srgbClr val="000066"/>
    <a:srgbClr val="663300"/>
    <a:srgbClr val="1C1C1C"/>
    <a:srgbClr val="CC9900"/>
    <a:srgbClr val="007FBE"/>
    <a:srgbClr val="FEEDC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918" autoAdjust="0"/>
    <p:restoredTop sz="88945" autoAdjust="0"/>
  </p:normalViewPr>
  <p:slideViewPr>
    <p:cSldViewPr snapToGrid="0" snapToObjects="1">
      <p:cViewPr varScale="1">
        <p:scale>
          <a:sx n="62" d="100"/>
          <a:sy n="62" d="100"/>
        </p:scale>
        <p:origin x="-72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74755" name="Rectangle 3"/>
          <p:cNvSpPr>
            <a:spLocks noGrp="1" noChangeArrowheads="1"/>
          </p:cNvSpPr>
          <p:nvPr>
            <p:ph type="dt" sz="quarter" idx="1"/>
          </p:nvPr>
        </p:nvSpPr>
        <p:spPr bwMode="auto">
          <a:xfrm>
            <a:off x="518160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a:p>
        </p:txBody>
      </p:sp>
      <p:sp>
        <p:nvSpPr>
          <p:cNvPr id="74756" name="Rectangle 4"/>
          <p:cNvSpPr>
            <a:spLocks noGrp="1" noChangeArrowheads="1"/>
          </p:cNvSpPr>
          <p:nvPr>
            <p:ph type="ftr" sz="quarter" idx="2"/>
          </p:nvPr>
        </p:nvSpPr>
        <p:spPr bwMode="auto">
          <a:xfrm>
            <a:off x="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74757" name="Rectangle 5"/>
          <p:cNvSpPr>
            <a:spLocks noGrp="1" noChangeArrowheads="1"/>
          </p:cNvSpPr>
          <p:nvPr>
            <p:ph type="sldNum" sz="quarter" idx="3"/>
          </p:nvPr>
        </p:nvSpPr>
        <p:spPr bwMode="auto">
          <a:xfrm>
            <a:off x="518160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37FD5FDC-181A-4ECA-8D84-8A7E46D39E9F}" type="slidenum">
              <a:rPr lang="en-US"/>
              <a:pPr>
                <a:defRPr/>
              </a:pPr>
              <a:t>‹#›</a:t>
            </a:fld>
            <a:endParaRPr lang="en-US"/>
          </a:p>
        </p:txBody>
      </p:sp>
    </p:spTree>
    <p:extLst>
      <p:ext uri="{BB962C8B-B14F-4D97-AF65-F5344CB8AC3E}">
        <p14:creationId xmlns:p14="http://schemas.microsoft.com/office/powerpoint/2010/main" xmlns="" val="8271053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73731" name="Rectangle 3"/>
          <p:cNvSpPr>
            <a:spLocks noGrp="1" noChangeArrowheads="1"/>
          </p:cNvSpPr>
          <p:nvPr>
            <p:ph type="dt" idx="1"/>
          </p:nvPr>
        </p:nvSpPr>
        <p:spPr bwMode="auto">
          <a:xfrm>
            <a:off x="518160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a:p>
        </p:txBody>
      </p:sp>
      <p:sp>
        <p:nvSpPr>
          <p:cNvPr id="409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3733" name="Rectangle 5"/>
          <p:cNvSpPr>
            <a:spLocks noGrp="1" noChangeArrowheads="1"/>
          </p:cNvSpPr>
          <p:nvPr>
            <p:ph type="body" sz="quarter" idx="3"/>
          </p:nvPr>
        </p:nvSpPr>
        <p:spPr bwMode="auto">
          <a:xfrm>
            <a:off x="1219200" y="3257550"/>
            <a:ext cx="67056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3734" name="Rectangle 6"/>
          <p:cNvSpPr>
            <a:spLocks noGrp="1" noChangeArrowheads="1"/>
          </p:cNvSpPr>
          <p:nvPr>
            <p:ph type="ftr" sz="quarter" idx="4"/>
          </p:nvPr>
        </p:nvSpPr>
        <p:spPr bwMode="auto">
          <a:xfrm>
            <a:off x="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73735" name="Rectangle 7"/>
          <p:cNvSpPr>
            <a:spLocks noGrp="1" noChangeArrowheads="1"/>
          </p:cNvSpPr>
          <p:nvPr>
            <p:ph type="sldNum" sz="quarter" idx="5"/>
          </p:nvPr>
        </p:nvSpPr>
        <p:spPr bwMode="auto">
          <a:xfrm>
            <a:off x="518160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D3083066-441E-461E-879B-7B0F715FB6AB}" type="slidenum">
              <a:rPr lang="en-US"/>
              <a:pPr>
                <a:defRPr/>
              </a:pPr>
              <a:t>‹#›</a:t>
            </a:fld>
            <a:endParaRPr lang="en-US"/>
          </a:p>
        </p:txBody>
      </p:sp>
    </p:spTree>
    <p:extLst>
      <p:ext uri="{BB962C8B-B14F-4D97-AF65-F5344CB8AC3E}">
        <p14:creationId xmlns:p14="http://schemas.microsoft.com/office/powerpoint/2010/main" xmlns="" val="41373780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3444987-F33D-4C66-AF94-74183AFE5638}" type="slidenum">
              <a:rPr lang="en-US" altLang="en-US" sz="1200" smtClean="0"/>
              <a:pPr/>
              <a:t>2</a:t>
            </a:fld>
            <a:endParaRPr lang="en-US" altLang="en-US" sz="120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B798C4F-876B-4C21-B196-F9DCE8ED0CAE}" type="slidenum">
              <a:rPr lang="en-US" altLang="en-US" sz="1200" smtClean="0"/>
              <a:pPr/>
              <a:t>11</a:t>
            </a:fld>
            <a:endParaRPr lang="en-US" altLang="en-US" sz="120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67B09C6-0485-4769-85ED-4D5BDD7AADC2}" type="slidenum">
              <a:rPr lang="en-US" altLang="en-US" sz="1200" smtClean="0"/>
              <a:pPr/>
              <a:t>12</a:t>
            </a:fld>
            <a:endParaRPr lang="en-US" altLang="en-US" sz="120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C5A212D-8A5B-4DCF-A431-A51A8DC6A9AA}" type="slidenum">
              <a:rPr lang="en-US" altLang="en-US" sz="1200" smtClean="0"/>
              <a:pPr/>
              <a:t>13</a:t>
            </a:fld>
            <a:endParaRPr lang="en-US" altLang="en-US" sz="120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D1989C9-0622-4130-BC95-02C48F30F743}" type="slidenum">
              <a:rPr lang="en-US" altLang="en-US" sz="1200" smtClean="0"/>
              <a:pPr/>
              <a:t>14</a:t>
            </a:fld>
            <a:endParaRPr lang="en-US" altLang="en-US" sz="120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0A597A2-2B56-4C9D-88FB-6047BA30B5C2}" type="slidenum">
              <a:rPr lang="en-US" altLang="en-US" sz="1200" smtClean="0"/>
              <a:pPr/>
              <a:t>15</a:t>
            </a:fld>
            <a:endParaRPr lang="en-US" altLang="en-US" sz="120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402D3FD-89F5-4AC4-8CBA-D41EC83C744E}" type="slidenum">
              <a:rPr lang="en-US" altLang="en-US" sz="1200" smtClean="0"/>
              <a:pPr/>
              <a:t>16</a:t>
            </a:fld>
            <a:endParaRPr lang="en-US" altLang="en-US" sz="120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0481167-4174-4D89-936B-FF9A2F38E881}" type="slidenum">
              <a:rPr lang="en-US" altLang="en-US" sz="1200" smtClean="0"/>
              <a:pPr/>
              <a:t>17</a:t>
            </a:fld>
            <a:endParaRPr lang="en-US" altLang="en-US" sz="120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sz="2000"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019D198-05A4-482C-974F-7356872A9098}" type="slidenum">
              <a:rPr lang="en-US" altLang="en-US" sz="1200" smtClean="0"/>
              <a:pPr/>
              <a:t>18</a:t>
            </a:fld>
            <a:endParaRPr lang="en-US" altLang="en-US" sz="120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26E440F-6AB5-4A02-801F-DF6B18614278}" type="slidenum">
              <a:rPr lang="en-US" altLang="en-US" sz="1200" smtClean="0"/>
              <a:pPr/>
              <a:t>19</a:t>
            </a:fld>
            <a:endParaRPr lang="en-US" altLang="en-US" sz="120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980A377-32C9-4A63-836C-07E2A3904DFA}" type="slidenum">
              <a:rPr lang="en-US" altLang="en-US" sz="1200" smtClean="0"/>
              <a:pPr/>
              <a:t>20</a:t>
            </a:fld>
            <a:endParaRPr lang="en-US" altLang="en-US" sz="120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B850EF3-D5A0-4A5B-B819-75B1649F26AC}" type="slidenum">
              <a:rPr lang="en-US" altLang="en-US" sz="1200" smtClean="0"/>
              <a:pPr/>
              <a:t>3</a:t>
            </a:fld>
            <a:endParaRPr lang="en-US" altLang="en-US" sz="120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AA43EBD-7D85-4F59-8EB1-628AE52F7E72}" type="slidenum">
              <a:rPr lang="en-US" altLang="en-US" sz="1200" smtClean="0"/>
              <a:pPr/>
              <a:t>21</a:t>
            </a:fld>
            <a:endParaRPr lang="en-US" altLang="en-US" sz="120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EB66400-DF47-4E4D-A5A2-D8AC44AFB4E7}" type="slidenum">
              <a:rPr lang="en-US" altLang="en-US" sz="1200" smtClean="0"/>
              <a:pPr/>
              <a:t>22</a:t>
            </a:fld>
            <a:endParaRPr lang="en-US" altLang="en-US" sz="120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DEB23CC-223C-4187-9CA5-80D137B0F70B}" type="slidenum">
              <a:rPr lang="en-US" altLang="en-US" sz="1200" smtClean="0"/>
              <a:pPr/>
              <a:t>23</a:t>
            </a:fld>
            <a:endParaRPr lang="en-US" altLang="en-US" sz="120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1A8180B-39DA-4735-BF8D-2A7E59A0C0A0}" type="slidenum">
              <a:rPr lang="en-US" altLang="en-US" sz="1200" smtClean="0"/>
              <a:pPr/>
              <a:t>24</a:t>
            </a:fld>
            <a:endParaRPr lang="en-US" altLang="en-US" sz="120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1A8180B-39DA-4735-BF8D-2A7E59A0C0A0}" type="slidenum">
              <a:rPr lang="en-US" altLang="en-US" sz="1200" smtClean="0"/>
              <a:pPr/>
              <a:t>25</a:t>
            </a:fld>
            <a:endParaRPr lang="en-US" altLang="en-US" sz="120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xmlns="" val="33904941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E1E9280-3D12-4473-ABCD-EE90BD7B4EC1}" type="slidenum">
              <a:rPr lang="en-US" altLang="en-US" sz="1200" smtClean="0"/>
              <a:pPr/>
              <a:t>26</a:t>
            </a:fld>
            <a:endParaRPr lang="en-US" altLang="en-US" sz="12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a:t>This is simply the uncovered version of the interest rate parity theorem.  To exploit deviations from this equation is a risky arbitrage so it may not hold as well as the standard interest rate parity which uses the forward rate.</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2F89377-A598-46A8-9318-FF2C42342730}" type="slidenum">
              <a:rPr lang="en-US" altLang="en-US" sz="1200" smtClean="0"/>
              <a:pPr/>
              <a:t>27</a:t>
            </a:fld>
            <a:endParaRPr lang="en-US" altLang="en-US" sz="120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35AB499-B811-4F14-A727-DCD98A0A3130}" type="slidenum">
              <a:rPr lang="en-US" altLang="en-US" sz="1200" smtClean="0"/>
              <a:pPr/>
              <a:t>28</a:t>
            </a:fld>
            <a:endParaRPr lang="en-US" altLang="en-US" sz="120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5C1E00B-D855-4283-A495-38A26DE01C33}" type="slidenum">
              <a:rPr lang="en-US" altLang="en-US" sz="1200" smtClean="0"/>
              <a:pPr/>
              <a:t>29</a:t>
            </a:fld>
            <a:endParaRPr lang="en-US" altLang="en-US" sz="120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a:t>This works because the difference in interest rates is 2% and the percent change in the currency value is a 3.125% drop in value of the pound.  So we borrow at the higher rate and invest in the lower, losing 2% but we more than make it up by borrowing in a currency that is weakening by 3.125%.  </a:t>
            </a:r>
          </a:p>
          <a:p>
            <a:endParaRPr lang="en-US" altLang="en-US" dirty="0"/>
          </a:p>
          <a:p>
            <a:r>
              <a:rPr lang="en-US" altLang="en-US" dirty="0"/>
              <a:t>Stress that this is riskless arbitrage that does not involve your own money so it is a money machine.  Note we have ignored risk and tax differences in the investments and transaction costs.  </a:t>
            </a:r>
          </a:p>
          <a:p>
            <a:endParaRPr lang="en-US" altLang="en-US" dirty="0"/>
          </a:p>
          <a:p>
            <a:r>
              <a:rPr lang="en-US" altLang="en-US" dirty="0"/>
              <a:t>Banks set the forward rates based on interest rate differentials.</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2290EBA-4838-4B10-9D2D-FA356E3312BB}" type="slidenum">
              <a:rPr lang="en-US" altLang="en-US" sz="1200" smtClean="0"/>
              <a:pPr/>
              <a:t>30</a:t>
            </a:fld>
            <a:endParaRPr lang="en-US" altLang="en-US" sz="120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E7B3182-B79F-46CC-899D-DA1B02C8466B}" type="slidenum">
              <a:rPr lang="en-US" altLang="en-US" sz="1200" smtClean="0"/>
              <a:pPr/>
              <a:t>4</a:t>
            </a:fld>
            <a:endParaRPr lang="en-US" altLang="en-US" sz="120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BB5D7C4-FA9B-4F38-9EC7-F65B6D33B833}" type="slidenum">
              <a:rPr lang="en-US" altLang="en-US" sz="1200" smtClean="0"/>
              <a:pPr/>
              <a:t>5</a:t>
            </a:fld>
            <a:endParaRPr lang="en-US" altLang="en-US" sz="120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B66BD32-9DCC-4045-B244-D531806CF78E}" type="slidenum">
              <a:rPr lang="en-US" altLang="en-US" sz="1200" smtClean="0"/>
              <a:pPr/>
              <a:t>6</a:t>
            </a:fld>
            <a:endParaRPr lang="en-US" altLang="en-US" sz="120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E044EA4-0858-433A-932C-8D4B34B07E6C}" type="slidenum">
              <a:rPr lang="en-US" altLang="en-US" sz="1200" smtClean="0"/>
              <a:pPr/>
              <a:t>7</a:t>
            </a:fld>
            <a:endParaRPr lang="en-US" altLang="en-US" sz="120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008D82A-73D5-46B3-BDAC-A75861FB8DD3}" type="slidenum">
              <a:rPr lang="en-US" altLang="en-US" sz="1200" smtClean="0"/>
              <a:pPr/>
              <a:t>8</a:t>
            </a:fld>
            <a:endParaRPr lang="en-US" altLang="en-US" sz="120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9753EAB-93BB-4E25-9077-E2E9ABE196BB}" type="slidenum">
              <a:rPr lang="en-US" altLang="en-US" sz="1200" smtClean="0"/>
              <a:pPr/>
              <a:t>9</a:t>
            </a:fld>
            <a:endParaRPr lang="en-US" altLang="en-US" sz="120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F7B70B0-D71A-40D4-B19A-1C2DD338E1A9}" type="slidenum">
              <a:rPr lang="en-US" altLang="en-US" sz="1200" smtClean="0"/>
              <a:pPr/>
              <a:t>10</a:t>
            </a:fld>
            <a:endParaRPr lang="en-US" altLang="en-US"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7"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8"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9"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1"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2"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3"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4"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5"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6"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7"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8"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9"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20"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21"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22"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23"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24"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25"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26"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27"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28"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29"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30"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31"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32"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33"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34"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35"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36"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81923" name="Rectangle 3"/>
          <p:cNvSpPr>
            <a:spLocks noGrp="1" noChangeArrowheads="1"/>
          </p:cNvSpPr>
          <p:nvPr>
            <p:ph type="ctrTitle"/>
          </p:nvPr>
        </p:nvSpPr>
        <p:spPr>
          <a:xfrm>
            <a:off x="315913" y="466725"/>
            <a:ext cx="6781800" cy="2133600"/>
          </a:xfrm>
        </p:spPr>
        <p:txBody>
          <a:bodyPr/>
          <a:lstStyle>
            <a:lvl1pPr algn="r">
              <a:defRPr sz="4800"/>
            </a:lvl1pPr>
          </a:lstStyle>
          <a:p>
            <a:pPr lvl="0"/>
            <a:r>
              <a:rPr lang="en-US" altLang="en-US" noProof="0"/>
              <a:t>Click to edit Master title style</a:t>
            </a:r>
          </a:p>
        </p:txBody>
      </p:sp>
      <p:sp>
        <p:nvSpPr>
          <p:cNvPr id="819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pPr lvl="0"/>
            <a:r>
              <a:rPr lang="en-US" altLang="en-US" noProof="0" dirty="0"/>
              <a:t>Click to edit Master subtitle style</a:t>
            </a:r>
          </a:p>
        </p:txBody>
      </p:sp>
      <p:sp>
        <p:nvSpPr>
          <p:cNvPr id="39" name="Rectangle 5"/>
          <p:cNvSpPr>
            <a:spLocks noGrp="1" noChangeArrowheads="1"/>
          </p:cNvSpPr>
          <p:nvPr>
            <p:ph type="dt" sz="half" idx="10"/>
          </p:nvPr>
        </p:nvSpPr>
        <p:spPr/>
        <p:txBody>
          <a:bodyPr/>
          <a:lstStyle>
            <a:lvl1pPr>
              <a:defRPr smtClean="0"/>
            </a:lvl1pPr>
          </a:lstStyle>
          <a:p>
            <a:pPr>
              <a:defRPr/>
            </a:pPr>
            <a:fld id="{53C8A66E-2340-4545-8B28-F94A74C31F5A}" type="datetime1">
              <a:rPr lang="en-US" smtClean="0"/>
              <a:pPr>
                <a:defRPr/>
              </a:pPr>
              <a:t>4/21/2020</a:t>
            </a:fld>
            <a:endParaRPr lang="en-US" altLang="en-US"/>
          </a:p>
        </p:txBody>
      </p:sp>
      <p:sp>
        <p:nvSpPr>
          <p:cNvPr id="40" name="Rectangle 6"/>
          <p:cNvSpPr>
            <a:spLocks noGrp="1" noChangeArrowheads="1"/>
          </p:cNvSpPr>
          <p:nvPr>
            <p:ph type="ftr" sz="quarter" idx="11"/>
          </p:nvPr>
        </p:nvSpPr>
        <p:spPr/>
        <p:txBody>
          <a:bodyPr/>
          <a:lstStyle>
            <a:lvl1pPr>
              <a:defRPr smtClean="0"/>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endParaRPr lang="en-US" altLang="en-US" dirty="0"/>
          </a:p>
        </p:txBody>
      </p:sp>
    </p:spTree>
    <p:extLst>
      <p:ext uri="{BB962C8B-B14F-4D97-AF65-F5344CB8AC3E}">
        <p14:creationId xmlns:p14="http://schemas.microsoft.com/office/powerpoint/2010/main" xmlns="" val="39514267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CCAA0FF1-9347-4EB7-95C3-88CE964EE2CA}" type="datetime1">
              <a:rPr lang="en-US" smtClean="0"/>
              <a:pPr>
                <a:defRPr/>
              </a:pPr>
              <a:t>4/21/2020</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D9B190B7-2637-4036-B7ED-0A9608D23DFC}" type="slidenum">
              <a:rPr lang="en-US" altLang="en-US"/>
              <a:pPr>
                <a:defRPr/>
              </a:pPr>
              <a:t>‹#›</a:t>
            </a:fld>
            <a:endParaRPr lang="en-US" altLang="en-US"/>
          </a:p>
        </p:txBody>
      </p:sp>
    </p:spTree>
    <p:extLst>
      <p:ext uri="{BB962C8B-B14F-4D97-AF65-F5344CB8AC3E}">
        <p14:creationId xmlns:p14="http://schemas.microsoft.com/office/powerpoint/2010/main" xmlns="" val="84132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42E66658-7259-4A31-AAEE-26CDADE66507}" type="datetime1">
              <a:rPr lang="en-US" smtClean="0"/>
              <a:pPr>
                <a:defRPr/>
              </a:pPr>
              <a:t>4/21/2020</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10EC43D5-40F4-4505-ABBC-862081D76C38}" type="slidenum">
              <a:rPr lang="en-US" altLang="en-US"/>
              <a:pPr>
                <a:defRPr/>
              </a:pPr>
              <a:t>‹#›</a:t>
            </a:fld>
            <a:endParaRPr lang="en-US" altLang="en-US"/>
          </a:p>
        </p:txBody>
      </p:sp>
    </p:spTree>
    <p:extLst>
      <p:ext uri="{BB962C8B-B14F-4D97-AF65-F5344CB8AC3E}">
        <p14:creationId xmlns:p14="http://schemas.microsoft.com/office/powerpoint/2010/main" xmlns="" val="2772224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26B21DEC-5046-433A-95B7-173BE8A0DA90}" type="datetime1">
              <a:rPr lang="en-US" smtClean="0"/>
              <a:pPr>
                <a:defRPr/>
              </a:pPr>
              <a:t>4/21/2020</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6006FB07-E6C0-4C8B-81A1-B1EA4ED2022C}" type="slidenum">
              <a:rPr lang="en-US" altLang="en-US"/>
              <a:pPr>
                <a:defRPr/>
              </a:pPr>
              <a:t>‹#›</a:t>
            </a:fld>
            <a:endParaRPr lang="en-US" altLang="en-US"/>
          </a:p>
        </p:txBody>
      </p:sp>
    </p:spTree>
    <p:extLst>
      <p:ext uri="{BB962C8B-B14F-4D97-AF65-F5344CB8AC3E}">
        <p14:creationId xmlns:p14="http://schemas.microsoft.com/office/powerpoint/2010/main" xmlns="" val="4181672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EBB407A5-FFD5-4FDA-BDD9-56A540D55833}" type="datetime1">
              <a:rPr lang="en-US" smtClean="0"/>
              <a:pPr>
                <a:defRPr/>
              </a:pPr>
              <a:t>4/21/2020</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7EF1DAA2-E259-471E-9FD9-4FF495B4C8A0}" type="slidenum">
              <a:rPr lang="en-US" altLang="en-US"/>
              <a:pPr>
                <a:defRPr/>
              </a:pPr>
              <a:t>‹#›</a:t>
            </a:fld>
            <a:endParaRPr lang="en-US" altLang="en-US"/>
          </a:p>
        </p:txBody>
      </p:sp>
    </p:spTree>
    <p:extLst>
      <p:ext uri="{BB962C8B-B14F-4D97-AF65-F5344CB8AC3E}">
        <p14:creationId xmlns:p14="http://schemas.microsoft.com/office/powerpoint/2010/main" xmlns="" val="2363908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6E4CD02B-67FB-48C2-8E81-AF09330498F9}" type="datetime1">
              <a:rPr lang="en-US" smtClean="0"/>
              <a:pPr>
                <a:defRPr/>
              </a:pPr>
              <a:t>4/21/2020</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F83819B0-26B5-4225-836B-E1A9CE89DA30}" type="slidenum">
              <a:rPr lang="en-US" altLang="en-US"/>
              <a:pPr>
                <a:defRPr/>
              </a:pPr>
              <a:t>‹#›</a:t>
            </a:fld>
            <a:endParaRPr lang="en-US" altLang="en-US"/>
          </a:p>
        </p:txBody>
      </p:sp>
    </p:spTree>
    <p:extLst>
      <p:ext uri="{BB962C8B-B14F-4D97-AF65-F5344CB8AC3E}">
        <p14:creationId xmlns:p14="http://schemas.microsoft.com/office/powerpoint/2010/main" xmlns="" val="1406260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64914750-D690-42C8-862F-544BF1550104}" type="datetime1">
              <a:rPr lang="en-US" smtClean="0"/>
              <a:pPr>
                <a:defRPr/>
              </a:pPr>
              <a:t>4/21/2020</a:t>
            </a:fld>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a:t>1-</a:t>
            </a:r>
            <a:fld id="{4505FACB-1502-4916-A045-FB822DD9EDCC}" type="slidenum">
              <a:rPr lang="en-US" altLang="en-US"/>
              <a:pPr>
                <a:defRPr/>
              </a:pPr>
              <a:t>‹#›</a:t>
            </a:fld>
            <a:endParaRPr lang="en-US" altLang="en-US"/>
          </a:p>
        </p:txBody>
      </p:sp>
    </p:spTree>
    <p:extLst>
      <p:ext uri="{BB962C8B-B14F-4D97-AF65-F5344CB8AC3E}">
        <p14:creationId xmlns:p14="http://schemas.microsoft.com/office/powerpoint/2010/main" xmlns="" val="1568154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38B3AF41-1292-49D2-B6D4-8188EEAEC3EE}" type="datetime1">
              <a:rPr lang="en-US" smtClean="0"/>
              <a:pPr>
                <a:defRPr/>
              </a:pPr>
              <a:t>4/21/2020</a:t>
            </a:fld>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a:t>1-</a:t>
            </a:r>
            <a:fld id="{3170D54A-AEE6-4358-AB81-9C77C4A431BF}" type="slidenum">
              <a:rPr lang="en-US" altLang="en-US"/>
              <a:pPr>
                <a:defRPr/>
              </a:pPr>
              <a:t>‹#›</a:t>
            </a:fld>
            <a:endParaRPr lang="en-US" altLang="en-US"/>
          </a:p>
        </p:txBody>
      </p:sp>
    </p:spTree>
    <p:extLst>
      <p:ext uri="{BB962C8B-B14F-4D97-AF65-F5344CB8AC3E}">
        <p14:creationId xmlns:p14="http://schemas.microsoft.com/office/powerpoint/2010/main" xmlns="" val="536219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68C17325-4566-408E-A0D2-4C9EC160E683}" type="datetime1">
              <a:rPr lang="en-US" smtClean="0"/>
              <a:pPr>
                <a:defRPr/>
              </a:pPr>
              <a:t>4/21/2020</a:t>
            </a:fld>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a:t>1-</a:t>
            </a:r>
            <a:fld id="{FAEF47AB-E172-4ADD-ADDA-AB78B0490AF9}" type="slidenum">
              <a:rPr lang="en-US" altLang="en-US"/>
              <a:pPr>
                <a:defRPr/>
              </a:pPr>
              <a:t>‹#›</a:t>
            </a:fld>
            <a:endParaRPr lang="en-US" altLang="en-US"/>
          </a:p>
        </p:txBody>
      </p:sp>
    </p:spTree>
    <p:extLst>
      <p:ext uri="{BB962C8B-B14F-4D97-AF65-F5344CB8AC3E}">
        <p14:creationId xmlns:p14="http://schemas.microsoft.com/office/powerpoint/2010/main" xmlns="" val="4111977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90C2CFAB-92F0-4595-8707-C7A0445E42D4}" type="datetime1">
              <a:rPr lang="en-US" smtClean="0"/>
              <a:pPr>
                <a:defRPr/>
              </a:pPr>
              <a:t>4/21/2020</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F78CF795-93A0-4512-8C1F-A4B3AB3A8FB8}" type="slidenum">
              <a:rPr lang="en-US" altLang="en-US"/>
              <a:pPr>
                <a:defRPr/>
              </a:pPr>
              <a:t>‹#›</a:t>
            </a:fld>
            <a:endParaRPr lang="en-US" altLang="en-US"/>
          </a:p>
        </p:txBody>
      </p:sp>
    </p:spTree>
    <p:extLst>
      <p:ext uri="{BB962C8B-B14F-4D97-AF65-F5344CB8AC3E}">
        <p14:creationId xmlns:p14="http://schemas.microsoft.com/office/powerpoint/2010/main" xmlns="" val="3163376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97BFEFAF-CEED-4E6D-89D7-58C477FDBE7A}" type="datetime1">
              <a:rPr lang="en-US" smtClean="0"/>
              <a:pPr>
                <a:defRPr/>
              </a:pPr>
              <a:t>4/21/2020</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433C8593-40CD-4FED-B597-9434F7FE98A1}" type="slidenum">
              <a:rPr lang="en-US" altLang="en-US"/>
              <a:pPr>
                <a:defRPr/>
              </a:pPr>
              <a:t>‹#›</a:t>
            </a:fld>
            <a:endParaRPr lang="en-US" altLang="en-US"/>
          </a:p>
        </p:txBody>
      </p:sp>
    </p:spTree>
    <p:extLst>
      <p:ext uri="{BB962C8B-B14F-4D97-AF65-F5344CB8AC3E}">
        <p14:creationId xmlns:p14="http://schemas.microsoft.com/office/powerpoint/2010/main" xmlns="" val="2196448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0901"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smtClean="0">
                <a:latin typeface="+mn-lt"/>
              </a:defRPr>
            </a:lvl1pPr>
          </a:lstStyle>
          <a:p>
            <a:pPr>
              <a:defRPr/>
            </a:pPr>
            <a:fld id="{EED59819-C33B-48CF-9096-80B86586D971}" type="datetime1">
              <a:rPr lang="en-US" smtClean="0"/>
              <a:pPr>
                <a:defRPr/>
              </a:pPr>
              <a:t>4/21/2020</a:t>
            </a:fld>
            <a:endParaRPr lang="en-US" altLang="en-US"/>
          </a:p>
        </p:txBody>
      </p:sp>
      <p:sp>
        <p:nvSpPr>
          <p:cNvPr id="80902" name="Rectangle 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smtClean="0">
                <a:latin typeface="+mn-lt"/>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80903"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smtClean="0">
                <a:latin typeface="+mn-lt"/>
              </a:defRPr>
            </a:lvl1pPr>
          </a:lstStyle>
          <a:p>
            <a:pPr>
              <a:defRPr/>
            </a:pPr>
            <a:r>
              <a:rPr lang="en-US" altLang="en-US"/>
              <a:t>1-</a:t>
            </a:r>
            <a:fld id="{0939EEB4-99D6-4901-A09D-46864BAFB3BC}" type="slidenum">
              <a:rPr lang="en-US" altLang="en-US"/>
              <a:pPr>
                <a:defRPr/>
              </a:pPr>
              <a:t>‹#›</a:t>
            </a:fld>
            <a:endParaRPr lang="en-US" altLang="en-US"/>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34" name="Oval 10"/>
            <p:cNvSpPr>
              <a:spLocks noChangeArrowheads="1"/>
            </p:cNvSpPr>
            <p:nvPr/>
          </p:nvSpPr>
          <p:spPr bwMode="auto">
            <a:xfrm>
              <a:off x="5248" y="960"/>
              <a:ext cx="80" cy="80"/>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35" name="Oval 11"/>
            <p:cNvSpPr>
              <a:spLocks noChangeArrowheads="1"/>
            </p:cNvSpPr>
            <p:nvPr/>
          </p:nvSpPr>
          <p:spPr bwMode="auto">
            <a:xfrm>
              <a:off x="5360" y="960"/>
              <a:ext cx="80" cy="80"/>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36" name="Oval 12"/>
            <p:cNvSpPr>
              <a:spLocks noChangeArrowheads="1"/>
            </p:cNvSpPr>
            <p:nvPr/>
          </p:nvSpPr>
          <p:spPr bwMode="auto">
            <a:xfrm>
              <a:off x="5136" y="1072"/>
              <a:ext cx="80" cy="80"/>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37" name="Oval 13"/>
            <p:cNvSpPr>
              <a:spLocks noChangeArrowheads="1"/>
            </p:cNvSpPr>
            <p:nvPr/>
          </p:nvSpPr>
          <p:spPr bwMode="auto">
            <a:xfrm>
              <a:off x="5248" y="1072"/>
              <a:ext cx="80" cy="80"/>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38" name="Oval 14"/>
            <p:cNvSpPr>
              <a:spLocks noChangeArrowheads="1"/>
            </p:cNvSpPr>
            <p:nvPr/>
          </p:nvSpPr>
          <p:spPr bwMode="auto">
            <a:xfrm>
              <a:off x="5360" y="1072"/>
              <a:ext cx="80" cy="80"/>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39" name="Oval 15"/>
            <p:cNvSpPr>
              <a:spLocks noChangeArrowheads="1"/>
            </p:cNvSpPr>
            <p:nvPr/>
          </p:nvSpPr>
          <p:spPr bwMode="auto">
            <a:xfrm>
              <a:off x="5472" y="1072"/>
              <a:ext cx="80" cy="80"/>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40" name="Oval 16"/>
            <p:cNvSpPr>
              <a:spLocks noChangeArrowheads="1"/>
            </p:cNvSpPr>
            <p:nvPr/>
          </p:nvSpPr>
          <p:spPr bwMode="auto">
            <a:xfrm>
              <a:off x="5136" y="1184"/>
              <a:ext cx="80" cy="80"/>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41" name="Oval 17"/>
            <p:cNvSpPr>
              <a:spLocks noChangeArrowheads="1"/>
            </p:cNvSpPr>
            <p:nvPr/>
          </p:nvSpPr>
          <p:spPr bwMode="auto">
            <a:xfrm>
              <a:off x="5248" y="1184"/>
              <a:ext cx="80" cy="80"/>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42" name="Oval 18"/>
            <p:cNvSpPr>
              <a:spLocks noChangeArrowheads="1"/>
            </p:cNvSpPr>
            <p:nvPr/>
          </p:nvSpPr>
          <p:spPr bwMode="auto">
            <a:xfrm>
              <a:off x="5360" y="1184"/>
              <a:ext cx="80" cy="80"/>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43" name="Oval 19"/>
            <p:cNvSpPr>
              <a:spLocks noChangeArrowheads="1"/>
            </p:cNvSpPr>
            <p:nvPr/>
          </p:nvSpPr>
          <p:spPr bwMode="auto">
            <a:xfrm>
              <a:off x="5472" y="1184"/>
              <a:ext cx="80" cy="80"/>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44" name="Oval 20"/>
            <p:cNvSpPr>
              <a:spLocks noChangeArrowheads="1"/>
            </p:cNvSpPr>
            <p:nvPr/>
          </p:nvSpPr>
          <p:spPr bwMode="auto">
            <a:xfrm>
              <a:off x="5584" y="1184"/>
              <a:ext cx="80" cy="8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46" name="Oval 22"/>
            <p:cNvSpPr>
              <a:spLocks noChangeArrowheads="1"/>
            </p:cNvSpPr>
            <p:nvPr/>
          </p:nvSpPr>
          <p:spPr bwMode="auto">
            <a:xfrm>
              <a:off x="5248" y="1296"/>
              <a:ext cx="80" cy="80"/>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47" name="Oval 23"/>
            <p:cNvSpPr>
              <a:spLocks noChangeArrowheads="1"/>
            </p:cNvSpPr>
            <p:nvPr/>
          </p:nvSpPr>
          <p:spPr bwMode="auto">
            <a:xfrm>
              <a:off x="5360" y="1296"/>
              <a:ext cx="80" cy="80"/>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48" name="Oval 24"/>
            <p:cNvSpPr>
              <a:spLocks noChangeArrowheads="1"/>
            </p:cNvSpPr>
            <p:nvPr/>
          </p:nvSpPr>
          <p:spPr bwMode="auto">
            <a:xfrm>
              <a:off x="5472" y="1296"/>
              <a:ext cx="80" cy="8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50" name="Oval 26"/>
            <p:cNvSpPr>
              <a:spLocks noChangeArrowheads="1"/>
            </p:cNvSpPr>
            <p:nvPr/>
          </p:nvSpPr>
          <p:spPr bwMode="auto">
            <a:xfrm>
              <a:off x="5248" y="1408"/>
              <a:ext cx="80" cy="80"/>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51" name="Oval 27"/>
            <p:cNvSpPr>
              <a:spLocks noChangeArrowheads="1"/>
            </p:cNvSpPr>
            <p:nvPr/>
          </p:nvSpPr>
          <p:spPr bwMode="auto">
            <a:xfrm>
              <a:off x="5360" y="1408"/>
              <a:ext cx="80" cy="8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52" name="Oval 28"/>
            <p:cNvSpPr>
              <a:spLocks noChangeArrowheads="1"/>
            </p:cNvSpPr>
            <p:nvPr/>
          </p:nvSpPr>
          <p:spPr bwMode="auto">
            <a:xfrm>
              <a:off x="5472" y="1408"/>
              <a:ext cx="80" cy="8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54" name="Oval 30"/>
            <p:cNvSpPr>
              <a:spLocks noChangeArrowheads="1"/>
            </p:cNvSpPr>
            <p:nvPr/>
          </p:nvSpPr>
          <p:spPr bwMode="auto">
            <a:xfrm>
              <a:off x="5136" y="1520"/>
              <a:ext cx="80" cy="80"/>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55" name="Oval 31"/>
            <p:cNvSpPr>
              <a:spLocks noChangeArrowheads="1"/>
            </p:cNvSpPr>
            <p:nvPr/>
          </p:nvSpPr>
          <p:spPr bwMode="auto">
            <a:xfrm>
              <a:off x="5248" y="1520"/>
              <a:ext cx="80" cy="8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56" name="Oval 32"/>
            <p:cNvSpPr>
              <a:spLocks noChangeArrowheads="1"/>
            </p:cNvSpPr>
            <p:nvPr/>
          </p:nvSpPr>
          <p:spPr bwMode="auto">
            <a:xfrm>
              <a:off x="5360" y="1520"/>
              <a:ext cx="80" cy="8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57" name="Oval 33"/>
            <p:cNvSpPr>
              <a:spLocks noChangeArrowheads="1"/>
            </p:cNvSpPr>
            <p:nvPr/>
          </p:nvSpPr>
          <p:spPr bwMode="auto">
            <a:xfrm>
              <a:off x="5472" y="1520"/>
              <a:ext cx="80" cy="80"/>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58" name="Oval 34"/>
            <p:cNvSpPr>
              <a:spLocks noChangeArrowheads="1"/>
            </p:cNvSpPr>
            <p:nvPr/>
          </p:nvSpPr>
          <p:spPr bwMode="auto">
            <a:xfrm>
              <a:off x="5136" y="1632"/>
              <a:ext cx="80" cy="8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59" name="Oval 35"/>
            <p:cNvSpPr>
              <a:spLocks noChangeArrowheads="1"/>
            </p:cNvSpPr>
            <p:nvPr/>
          </p:nvSpPr>
          <p:spPr bwMode="auto">
            <a:xfrm>
              <a:off x="5248" y="1632"/>
              <a:ext cx="80" cy="8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60" name="Oval 36"/>
            <p:cNvSpPr>
              <a:spLocks noChangeArrowheads="1"/>
            </p:cNvSpPr>
            <p:nvPr/>
          </p:nvSpPr>
          <p:spPr bwMode="auto">
            <a:xfrm>
              <a:off x="5360" y="1632"/>
              <a:ext cx="80" cy="80"/>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61" name="Oval 37"/>
            <p:cNvSpPr>
              <a:spLocks noChangeArrowheads="1"/>
            </p:cNvSpPr>
            <p:nvPr/>
          </p:nvSpPr>
          <p:spPr bwMode="auto">
            <a:xfrm>
              <a:off x="5472" y="1632"/>
              <a:ext cx="80" cy="80"/>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62" name="Oval 38"/>
            <p:cNvSpPr>
              <a:spLocks noChangeArrowheads="1"/>
            </p:cNvSpPr>
            <p:nvPr/>
          </p:nvSpPr>
          <p:spPr bwMode="auto">
            <a:xfrm>
              <a:off x="5248" y="1744"/>
              <a:ext cx="80" cy="80"/>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63" name="Oval 39"/>
            <p:cNvSpPr>
              <a:spLocks noChangeArrowheads="1"/>
            </p:cNvSpPr>
            <p:nvPr/>
          </p:nvSpPr>
          <p:spPr bwMode="auto">
            <a:xfrm>
              <a:off x="5472" y="1744"/>
              <a:ext cx="80" cy="80"/>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spTree>
  </p:cSld>
  <p:clrMap bg1="lt1" tx1="dk1" bg2="lt2" tx2="dk2" accent1="accent1" accent2="accent2" accent3="accent3" accent4="accent4" accent5="accent5" accent6="accent6" hlink="hlink" folHlink="folHlink"/>
  <p:sldLayoutIdLst>
    <p:sldLayoutId id="2147483695"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hf sldNum="0"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9.png"/></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4.xml"/><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2.png"/></Relationships>
</file>

<file path=ppt/slides/_rels/slide2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oleObject4.bin"/></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oleObject" Target="../embeddings/oleObject6.bin"/><Relationship Id="rId4" Type="http://schemas.openxmlformats.org/officeDocument/2006/relationships/oleObject" Target="../embeddings/oleObject5.bin"/></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p:txBody>
          <a:bodyPr/>
          <a:lstStyle/>
          <a:p>
            <a:pPr eaLnBrk="1" hangingPunct="1"/>
            <a:r>
              <a:rPr lang="en-US" altLang="en-US"/>
              <a:t>Chapter Nine</a:t>
            </a:r>
          </a:p>
        </p:txBody>
      </p:sp>
      <p:sp>
        <p:nvSpPr>
          <p:cNvPr id="3075" name="Rectangle 5"/>
          <p:cNvSpPr>
            <a:spLocks noGrp="1" noChangeArrowheads="1"/>
          </p:cNvSpPr>
          <p:nvPr>
            <p:ph type="subTitle" idx="1"/>
          </p:nvPr>
        </p:nvSpPr>
        <p:spPr/>
        <p:txBody>
          <a:bodyPr/>
          <a:lstStyle/>
          <a:p>
            <a:pPr eaLnBrk="1" hangingPunct="1"/>
            <a:r>
              <a:rPr lang="en-US" altLang="en-US" sz="5500" dirty="0"/>
              <a:t>Foreign Exchange Markets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2"/>
          <p:cNvSpPr>
            <a:spLocks noGrp="1" noChangeArrowheads="1"/>
          </p:cNvSpPr>
          <p:nvPr>
            <p:ph type="title" idx="4294967295"/>
          </p:nvPr>
        </p:nvSpPr>
        <p:spPr/>
        <p:txBody>
          <a:bodyPr anchor="ctr"/>
          <a:lstStyle/>
          <a:p>
            <a:pPr eaLnBrk="1" hangingPunct="1"/>
            <a:r>
              <a:rPr lang="en-US" altLang="en-US" sz="3500" dirty="0"/>
              <a:t>Foreign Exchange Continued</a:t>
            </a:r>
          </a:p>
        </p:txBody>
      </p:sp>
      <p:sp>
        <p:nvSpPr>
          <p:cNvPr id="13317"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b="1" dirty="0"/>
              <a:t>Foreign exchange risk</a:t>
            </a:r>
            <a:r>
              <a:rPr lang="en-US" altLang="en-US" sz="2200" dirty="0"/>
              <a:t> is the risk that cash flows will vary as the actual amount of U.S. dollars received on a foreign investment changes due to a change in foreign exchange rates</a:t>
            </a:r>
          </a:p>
          <a:p>
            <a:pPr marL="0" indent="0" eaLnBrk="1" hangingPunct="1">
              <a:buNone/>
            </a:pPr>
            <a:endParaRPr lang="en-US" altLang="en-US" sz="2200" dirty="0"/>
          </a:p>
          <a:p>
            <a:pPr eaLnBrk="1" hangingPunct="1"/>
            <a:r>
              <a:rPr lang="en-US" altLang="en-US" sz="2200" b="1" dirty="0"/>
              <a:t>Currency depreciation </a:t>
            </a:r>
            <a:r>
              <a:rPr lang="en-US" altLang="en-US" sz="2200" dirty="0"/>
              <a:t>occurs when a country’s currency falls in value relative to other currencies</a:t>
            </a:r>
          </a:p>
          <a:p>
            <a:pPr lvl="1" eaLnBrk="1" hangingPunct="1"/>
            <a:r>
              <a:rPr lang="en-US" altLang="en-US" sz="2000" dirty="0"/>
              <a:t>Domestic goods become cheaper for foreign buyers</a:t>
            </a:r>
          </a:p>
          <a:p>
            <a:pPr lvl="1" eaLnBrk="1" hangingPunct="1"/>
            <a:r>
              <a:rPr lang="en-US" altLang="en-US" sz="2000" dirty="0"/>
              <a:t>Foreign goods become more expensive for foreign sellers</a:t>
            </a:r>
          </a:p>
          <a:p>
            <a:pPr marL="344487" lvl="1" indent="0" eaLnBrk="1" hangingPunct="1">
              <a:buNone/>
            </a:pPr>
            <a:endParaRPr lang="en-US" altLang="en-US" sz="2000" dirty="0"/>
          </a:p>
          <a:p>
            <a:pPr eaLnBrk="1" hangingPunct="1"/>
            <a:r>
              <a:rPr lang="en-US" altLang="en-US" sz="2200" b="1" dirty="0"/>
              <a:t>Currency appreciation </a:t>
            </a:r>
            <a:r>
              <a:rPr lang="en-US" altLang="en-US" sz="2200" dirty="0"/>
              <a:t>occurs when a country’s currency rises in value relative to other currencies</a:t>
            </a:r>
          </a:p>
        </p:txBody>
      </p:sp>
      <p:sp>
        <p:nvSpPr>
          <p:cNvPr id="2" name="Footer Placeholder 1">
            <a:extLst>
              <a:ext uri="{FF2B5EF4-FFF2-40B4-BE49-F238E27FC236}">
                <a16:creationId xmlns:a16="http://schemas.microsoft.com/office/drawing/2014/main" xmlns="" id="{15B32350-21E1-4B61-A8FC-55F793D6BC9E}"/>
              </a:ext>
            </a:extLst>
          </p:cNvPr>
          <p:cNvSpPr>
            <a:spLocks noGrp="1"/>
          </p:cNvSpPr>
          <p:nvPr>
            <p:ph type="ftr" sz="quarter" idx="11"/>
          </p:nvPr>
        </p:nvSpPr>
        <p:spPr>
          <a:xfrm>
            <a:off x="1678898" y="6248400"/>
            <a:ext cx="6322102"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2"/>
          <p:cNvSpPr>
            <a:spLocks noGrp="1" noChangeArrowheads="1"/>
          </p:cNvSpPr>
          <p:nvPr>
            <p:ph type="title" idx="4294967295"/>
          </p:nvPr>
        </p:nvSpPr>
        <p:spPr/>
        <p:txBody>
          <a:bodyPr anchor="ctr"/>
          <a:lstStyle/>
          <a:p>
            <a:pPr eaLnBrk="1" hangingPunct="1"/>
            <a:r>
              <a:rPr lang="en-US" altLang="en-US" sz="3500" dirty="0"/>
              <a:t>Foreign Exchange Concluded</a:t>
            </a:r>
          </a:p>
        </p:txBody>
      </p:sp>
      <p:sp>
        <p:nvSpPr>
          <p:cNvPr id="14341"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Foreign exchange markets operated under the </a:t>
            </a:r>
            <a:r>
              <a:rPr lang="en-US" altLang="en-US" sz="2200" b="1" dirty="0"/>
              <a:t>gold standard</a:t>
            </a:r>
            <a:r>
              <a:rPr lang="en-US" altLang="en-US" sz="2200" dirty="0"/>
              <a:t> through most of the 1800s</a:t>
            </a:r>
          </a:p>
          <a:p>
            <a:pPr lvl="1" eaLnBrk="1" hangingPunct="1"/>
            <a:r>
              <a:rPr lang="en-US" altLang="en-US" sz="2000" dirty="0"/>
              <a:t>U.K. was the dominant international trading country until WWII forced it to deplete its gold reserves to purchase arms and munitions from the U.S.</a:t>
            </a:r>
          </a:p>
          <a:p>
            <a:pPr marL="344487" lvl="1" indent="0" eaLnBrk="1" hangingPunct="1">
              <a:buNone/>
            </a:pPr>
            <a:endParaRPr lang="en-US" altLang="en-US" sz="2000" dirty="0"/>
          </a:p>
          <a:p>
            <a:pPr eaLnBrk="1" hangingPunct="1"/>
            <a:r>
              <a:rPr lang="en-US" altLang="en-US" sz="2200" dirty="0"/>
              <a:t>1944: </a:t>
            </a:r>
            <a:r>
              <a:rPr lang="en-US" altLang="en-US" sz="2200" b="1" dirty="0"/>
              <a:t>Bretton Woods Agreement </a:t>
            </a:r>
            <a:r>
              <a:rPr lang="en-US" altLang="en-US" sz="2200" dirty="0"/>
              <a:t>fixed exchange rates within 1% bands</a:t>
            </a:r>
          </a:p>
          <a:p>
            <a:pPr eaLnBrk="1" hangingPunct="1"/>
            <a:r>
              <a:rPr lang="en-US" altLang="en-US" sz="2200" dirty="0"/>
              <a:t>1971: </a:t>
            </a:r>
            <a:r>
              <a:rPr lang="en-US" altLang="en-US" sz="2200" b="1" dirty="0"/>
              <a:t>Smithsonian Agreement </a:t>
            </a:r>
            <a:r>
              <a:rPr lang="en-US" altLang="en-US" sz="2200" dirty="0"/>
              <a:t>increased bands to 2 ¼%</a:t>
            </a:r>
          </a:p>
          <a:p>
            <a:pPr eaLnBrk="1" hangingPunct="1"/>
            <a:r>
              <a:rPr lang="en-US" altLang="en-US" sz="2200" dirty="0"/>
              <a:t>1973: </a:t>
            </a:r>
            <a:r>
              <a:rPr lang="en-US" altLang="en-US" sz="2200" b="1" dirty="0"/>
              <a:t>Smithsonian Agreement II</a:t>
            </a:r>
            <a:r>
              <a:rPr lang="en-US" altLang="en-US" sz="2200" dirty="0"/>
              <a:t> introduced “managed” free float</a:t>
            </a:r>
          </a:p>
        </p:txBody>
      </p:sp>
      <p:sp>
        <p:nvSpPr>
          <p:cNvPr id="2" name="Footer Placeholder 1">
            <a:extLst>
              <a:ext uri="{FF2B5EF4-FFF2-40B4-BE49-F238E27FC236}">
                <a16:creationId xmlns:a16="http://schemas.microsoft.com/office/drawing/2014/main" xmlns="" id="{C7DEC7CA-0B88-495B-8029-CB24C4E7BD80}"/>
              </a:ext>
            </a:extLst>
          </p:cNvPr>
          <p:cNvSpPr>
            <a:spLocks noGrp="1"/>
          </p:cNvSpPr>
          <p:nvPr>
            <p:ph type="ftr" sz="quarter" idx="11"/>
          </p:nvPr>
        </p:nvSpPr>
        <p:spPr>
          <a:xfrm>
            <a:off x="18288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2"/>
          <p:cNvSpPr>
            <a:spLocks noGrp="1" noChangeArrowheads="1"/>
          </p:cNvSpPr>
          <p:nvPr>
            <p:ph type="title" idx="4294967295"/>
          </p:nvPr>
        </p:nvSpPr>
        <p:spPr/>
        <p:txBody>
          <a:bodyPr anchor="ctr"/>
          <a:lstStyle/>
          <a:p>
            <a:pPr eaLnBrk="1" hangingPunct="1"/>
            <a:r>
              <a:rPr lang="en-US" altLang="en-US" sz="3500" dirty="0"/>
              <a:t>FX Market</a:t>
            </a:r>
          </a:p>
        </p:txBody>
      </p:sp>
      <p:sp>
        <p:nvSpPr>
          <p:cNvPr id="15365"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200" dirty="0"/>
              <a:t>Foreign exchange markets are the largest of all financial markets with turnover exceeding $4.8 trillion per day in 2015</a:t>
            </a:r>
          </a:p>
          <a:p>
            <a:pPr eaLnBrk="1" hangingPunct="1">
              <a:lnSpc>
                <a:spcPct val="90000"/>
              </a:lnSpc>
            </a:pPr>
            <a:endParaRPr lang="en-US" altLang="en-US" sz="2200" dirty="0"/>
          </a:p>
          <a:p>
            <a:pPr eaLnBrk="1" hangingPunct="1">
              <a:lnSpc>
                <a:spcPct val="90000"/>
              </a:lnSpc>
            </a:pPr>
            <a:r>
              <a:rPr lang="en-US" altLang="en-US" sz="2200" dirty="0"/>
              <a:t>London continues to be the largest center for trading in foreign exchange</a:t>
            </a:r>
          </a:p>
          <a:p>
            <a:pPr lvl="1" eaLnBrk="1" hangingPunct="1">
              <a:lnSpc>
                <a:spcPct val="90000"/>
              </a:lnSpc>
            </a:pPr>
            <a:r>
              <a:rPr lang="en-US" altLang="en-US" sz="1800" dirty="0"/>
              <a:t>Over 37% of worldwide trading</a:t>
            </a:r>
          </a:p>
          <a:p>
            <a:pPr lvl="1" eaLnBrk="1" hangingPunct="1">
              <a:lnSpc>
                <a:spcPct val="90000"/>
              </a:lnSpc>
            </a:pPr>
            <a:endParaRPr lang="en-US" altLang="en-US" sz="1600" dirty="0"/>
          </a:p>
          <a:p>
            <a:pPr eaLnBrk="1" hangingPunct="1">
              <a:lnSpc>
                <a:spcPct val="90000"/>
              </a:lnSpc>
            </a:pPr>
            <a:r>
              <a:rPr lang="en-US" altLang="en-US" sz="2000" dirty="0"/>
              <a:t>New York is the second-largest market</a:t>
            </a:r>
          </a:p>
          <a:p>
            <a:pPr lvl="1" eaLnBrk="1" hangingPunct="1">
              <a:lnSpc>
                <a:spcPct val="90000"/>
              </a:lnSpc>
            </a:pPr>
            <a:r>
              <a:rPr lang="en-US" altLang="en-US" sz="1800" dirty="0"/>
              <a:t>Over 19% of all trading</a:t>
            </a:r>
          </a:p>
          <a:p>
            <a:pPr lvl="1" eaLnBrk="1" hangingPunct="1">
              <a:lnSpc>
                <a:spcPct val="90000"/>
              </a:lnSpc>
            </a:pPr>
            <a:endParaRPr lang="en-US" altLang="en-US" sz="1600" dirty="0"/>
          </a:p>
          <a:p>
            <a:pPr eaLnBrk="1" hangingPunct="1">
              <a:lnSpc>
                <a:spcPct val="90000"/>
              </a:lnSpc>
            </a:pPr>
            <a:r>
              <a:rPr lang="en-US" altLang="en-US" sz="2000" dirty="0"/>
              <a:t>Singapore is the third-largest</a:t>
            </a:r>
          </a:p>
          <a:p>
            <a:pPr lvl="1" eaLnBrk="1" hangingPunct="1">
              <a:lnSpc>
                <a:spcPct val="90000"/>
              </a:lnSpc>
            </a:pPr>
            <a:r>
              <a:rPr lang="en-US" altLang="en-US" sz="1800" dirty="0"/>
              <a:t>Handles about 1/7</a:t>
            </a:r>
            <a:r>
              <a:rPr lang="en-US" altLang="en-US" sz="1800" baseline="30000" dirty="0"/>
              <a:t>th</a:t>
            </a:r>
            <a:r>
              <a:rPr lang="en-US" altLang="en-US" sz="1800" dirty="0"/>
              <a:t> the volume of London</a:t>
            </a:r>
          </a:p>
        </p:txBody>
      </p:sp>
      <p:sp>
        <p:nvSpPr>
          <p:cNvPr id="2" name="Footer Placeholder 1">
            <a:extLst>
              <a:ext uri="{FF2B5EF4-FFF2-40B4-BE49-F238E27FC236}">
                <a16:creationId xmlns:a16="http://schemas.microsoft.com/office/drawing/2014/main" xmlns="" id="{971A00D1-D6EE-4A33-A4B5-B0E388DDA77F}"/>
              </a:ext>
            </a:extLst>
          </p:cNvPr>
          <p:cNvSpPr>
            <a:spLocks noGrp="1"/>
          </p:cNvSpPr>
          <p:nvPr>
            <p:ph type="ftr" sz="quarter" idx="11"/>
          </p:nvPr>
        </p:nvSpPr>
        <p:spPr>
          <a:xfrm>
            <a:off x="1783831" y="6248400"/>
            <a:ext cx="621717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ChangeArrowheads="1"/>
          </p:cNvSpPr>
          <p:nvPr>
            <p:ph type="title" idx="4294967295"/>
          </p:nvPr>
        </p:nvSpPr>
        <p:spPr/>
        <p:txBody>
          <a:bodyPr anchor="ctr"/>
          <a:lstStyle/>
          <a:p>
            <a:pPr eaLnBrk="1" hangingPunct="1"/>
            <a:r>
              <a:rPr lang="en-US" altLang="en-US" sz="3500" dirty="0"/>
              <a:t>FX Rates</a:t>
            </a:r>
          </a:p>
        </p:txBody>
      </p:sp>
      <p:sp>
        <p:nvSpPr>
          <p:cNvPr id="16389"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Foreign exchange rates may be listed two ways</a:t>
            </a:r>
          </a:p>
          <a:p>
            <a:pPr lvl="1" eaLnBrk="1" hangingPunct="1"/>
            <a:r>
              <a:rPr lang="en-US" altLang="en-US" sz="2000" dirty="0"/>
              <a:t>U.S. dollars received per unit of foreign currency (</a:t>
            </a:r>
            <a:r>
              <a:rPr lang="en-US" altLang="en-US" sz="2000" b="1" dirty="0"/>
              <a:t>in US$</a:t>
            </a:r>
            <a:r>
              <a:rPr lang="en-US" altLang="en-US" sz="2000" dirty="0"/>
              <a:t>)</a:t>
            </a:r>
          </a:p>
          <a:p>
            <a:pPr lvl="1" eaLnBrk="1" hangingPunct="1"/>
            <a:r>
              <a:rPr lang="en-US" altLang="en-US" sz="2000" dirty="0"/>
              <a:t>Foreign currency received for each U.S. dollar (</a:t>
            </a:r>
            <a:r>
              <a:rPr lang="en-US" altLang="en-US" sz="2000" b="1" dirty="0"/>
              <a:t>per US$</a:t>
            </a:r>
            <a:r>
              <a:rPr lang="en-US" altLang="en-US" sz="2000" dirty="0"/>
              <a:t>)</a:t>
            </a:r>
          </a:p>
          <a:p>
            <a:pPr marL="344487" lvl="1" indent="0" eaLnBrk="1" hangingPunct="1">
              <a:buNone/>
            </a:pPr>
            <a:endParaRPr lang="en-US" altLang="en-US" sz="2000" dirty="0"/>
          </a:p>
          <a:p>
            <a:pPr eaLnBrk="1" hangingPunct="1"/>
            <a:r>
              <a:rPr lang="en-US" altLang="en-US" sz="2200" dirty="0"/>
              <a:t>Foreign exchange can involve both </a:t>
            </a:r>
            <a:r>
              <a:rPr lang="en-US" altLang="en-US" sz="2200" b="1" dirty="0"/>
              <a:t>spot </a:t>
            </a:r>
            <a:r>
              <a:rPr lang="en-US" altLang="en-US" sz="2200" dirty="0"/>
              <a:t>and </a:t>
            </a:r>
            <a:r>
              <a:rPr lang="en-US" altLang="en-US" sz="2200" b="1" dirty="0"/>
              <a:t>forward </a:t>
            </a:r>
            <a:r>
              <a:rPr lang="en-US" altLang="en-US" sz="2200" dirty="0"/>
              <a:t>transactions</a:t>
            </a:r>
          </a:p>
          <a:p>
            <a:pPr lvl="1" eaLnBrk="1" hangingPunct="1"/>
            <a:r>
              <a:rPr lang="en-US" altLang="en-US" sz="2000" b="1" dirty="0"/>
              <a:t>Spot foreign exchange transactions </a:t>
            </a:r>
            <a:r>
              <a:rPr lang="en-US" altLang="en-US" sz="2000" dirty="0"/>
              <a:t>involve the immediate exchange of currencies at current exchange rates</a:t>
            </a:r>
          </a:p>
          <a:p>
            <a:pPr lvl="1" eaLnBrk="1" hangingPunct="1"/>
            <a:r>
              <a:rPr lang="en-US" altLang="en-US" sz="2000" b="1" dirty="0"/>
              <a:t>Forward foreign exchange transactions </a:t>
            </a:r>
            <a:r>
              <a:rPr lang="en-US" altLang="en-US" sz="2000" dirty="0"/>
              <a:t>involve the exchange of currencies at a specified exchange rate at a specific date in the future</a:t>
            </a:r>
          </a:p>
        </p:txBody>
      </p:sp>
      <p:sp>
        <p:nvSpPr>
          <p:cNvPr id="2" name="Footer Placeholder 1">
            <a:extLst>
              <a:ext uri="{FF2B5EF4-FFF2-40B4-BE49-F238E27FC236}">
                <a16:creationId xmlns:a16="http://schemas.microsoft.com/office/drawing/2014/main" xmlns="" id="{E37136FB-8C5A-4AFC-8406-E8A1D5D3C643}"/>
              </a:ext>
            </a:extLst>
          </p:cNvPr>
          <p:cNvSpPr>
            <a:spLocks noGrp="1"/>
          </p:cNvSpPr>
          <p:nvPr>
            <p:ph type="ftr" sz="quarter" idx="11"/>
          </p:nvPr>
        </p:nvSpPr>
        <p:spPr>
          <a:xfrm>
            <a:off x="1424065" y="6248400"/>
            <a:ext cx="6205927"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idx="4294967295"/>
          </p:nvPr>
        </p:nvSpPr>
        <p:spPr/>
        <p:txBody>
          <a:bodyPr anchor="ctr"/>
          <a:lstStyle/>
          <a:p>
            <a:pPr eaLnBrk="1" hangingPunct="1"/>
            <a:r>
              <a:rPr lang="en-US" altLang="en-US" sz="3500" dirty="0"/>
              <a:t>Exchanges</a:t>
            </a:r>
          </a:p>
        </p:txBody>
      </p:sp>
      <p:sp>
        <p:nvSpPr>
          <p:cNvPr id="17413"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Organized derivatives markets have existed since 1972</a:t>
            </a:r>
          </a:p>
          <a:p>
            <a:pPr lvl="1" eaLnBrk="1" hangingPunct="1"/>
            <a:r>
              <a:rPr lang="en-US" altLang="en-US" sz="2000" b="1" dirty="0"/>
              <a:t>International Money Market (IMM) </a:t>
            </a:r>
            <a:r>
              <a:rPr lang="en-US" altLang="en-US" sz="2000" dirty="0"/>
              <a:t>(a subsidiary of the </a:t>
            </a:r>
            <a:r>
              <a:rPr lang="en-US" altLang="en-US" sz="2000" b="1" dirty="0"/>
              <a:t>Chicago Mercantile Exchange Group (CMEG)</a:t>
            </a:r>
            <a:r>
              <a:rPr lang="en-US" altLang="en-US" sz="2000" dirty="0"/>
              <a:t>)</a:t>
            </a:r>
            <a:r>
              <a:rPr lang="en-US" altLang="en-US" sz="2000" b="1" dirty="0"/>
              <a:t> </a:t>
            </a:r>
            <a:r>
              <a:rPr lang="en-US" altLang="en-US" sz="2000" dirty="0"/>
              <a:t>is based in Chicago</a:t>
            </a:r>
          </a:p>
          <a:p>
            <a:pPr lvl="1" eaLnBrk="1" hangingPunct="1"/>
            <a:r>
              <a:rPr lang="en-US" altLang="en-US" sz="2000" dirty="0"/>
              <a:t>Derivative trading in foreign currency futures and options</a:t>
            </a:r>
          </a:p>
          <a:p>
            <a:pPr eaLnBrk="1" hangingPunct="1"/>
            <a:endParaRPr lang="en-US" altLang="en-US" sz="2200" dirty="0"/>
          </a:p>
          <a:p>
            <a:pPr eaLnBrk="1" hangingPunct="1"/>
            <a:r>
              <a:rPr lang="en-US" altLang="en-US" sz="2200" dirty="0"/>
              <a:t>In 1982, the </a:t>
            </a:r>
            <a:r>
              <a:rPr lang="en-US" altLang="en-US" sz="2200" b="1" dirty="0"/>
              <a:t>Philadelphia Stock Exchange (PHLX) </a:t>
            </a:r>
            <a:r>
              <a:rPr lang="en-US" altLang="en-US" sz="2200" dirty="0"/>
              <a:t>became the first exchange to offer around-the-clock trading of currency options</a:t>
            </a:r>
            <a:endParaRPr lang="en-US" altLang="en-US" sz="2200" b="1" dirty="0"/>
          </a:p>
          <a:p>
            <a:pPr eaLnBrk="1" hangingPunct="1"/>
            <a:endParaRPr lang="en-US" altLang="en-US" sz="2200" dirty="0"/>
          </a:p>
        </p:txBody>
      </p:sp>
      <p:sp>
        <p:nvSpPr>
          <p:cNvPr id="2" name="Footer Placeholder 1">
            <a:extLst>
              <a:ext uri="{FF2B5EF4-FFF2-40B4-BE49-F238E27FC236}">
                <a16:creationId xmlns:a16="http://schemas.microsoft.com/office/drawing/2014/main" xmlns="" id="{4BABF8F5-5208-4EE8-BE8E-FB9BC4566EB9}"/>
              </a:ext>
            </a:extLst>
          </p:cNvPr>
          <p:cNvSpPr>
            <a:spLocks noGrp="1"/>
          </p:cNvSpPr>
          <p:nvPr>
            <p:ph type="ftr" sz="quarter" idx="11"/>
          </p:nvPr>
        </p:nvSpPr>
        <p:spPr>
          <a:xfrm>
            <a:off x="1678899" y="6248400"/>
            <a:ext cx="6145968"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436" name="Rectangle 2"/>
          <p:cNvSpPr>
            <a:spLocks noGrp="1" noChangeArrowheads="1"/>
          </p:cNvSpPr>
          <p:nvPr>
            <p:ph type="title" idx="4294967295"/>
          </p:nvPr>
        </p:nvSpPr>
        <p:spPr/>
        <p:txBody>
          <a:bodyPr anchor="ctr"/>
          <a:lstStyle/>
          <a:p>
            <a:pPr eaLnBrk="1" hangingPunct="1"/>
            <a:r>
              <a:rPr lang="en-US" altLang="en-US" sz="3500"/>
              <a:t>The European Currency (€)</a:t>
            </a:r>
          </a:p>
        </p:txBody>
      </p:sp>
      <p:sp>
        <p:nvSpPr>
          <p:cNvPr id="18437"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80000"/>
              </a:lnSpc>
            </a:pPr>
            <a:r>
              <a:rPr lang="en-US" altLang="en-US" sz="2100" dirty="0"/>
              <a:t>The </a:t>
            </a:r>
            <a:r>
              <a:rPr lang="en-US" altLang="en-US" sz="2100" b="1" dirty="0"/>
              <a:t>European Community (EC) </a:t>
            </a:r>
            <a:r>
              <a:rPr lang="en-US" altLang="en-US" sz="2100" dirty="0"/>
              <a:t>was formed in 1967 by consolidating three smaller communities</a:t>
            </a:r>
          </a:p>
          <a:p>
            <a:pPr lvl="1" eaLnBrk="1" hangingPunct="1">
              <a:lnSpc>
                <a:spcPct val="80000"/>
              </a:lnSpc>
            </a:pPr>
            <a:r>
              <a:rPr lang="en-US" altLang="en-US" sz="2000" dirty="0"/>
              <a:t>European Coal and Steel Community</a:t>
            </a:r>
          </a:p>
          <a:p>
            <a:pPr lvl="1" eaLnBrk="1" hangingPunct="1">
              <a:lnSpc>
                <a:spcPct val="80000"/>
              </a:lnSpc>
            </a:pPr>
            <a:r>
              <a:rPr lang="en-US" altLang="en-US" sz="2000" dirty="0"/>
              <a:t>European Economic Market</a:t>
            </a:r>
          </a:p>
          <a:p>
            <a:pPr lvl="1" eaLnBrk="1" hangingPunct="1">
              <a:lnSpc>
                <a:spcPct val="80000"/>
              </a:lnSpc>
            </a:pPr>
            <a:r>
              <a:rPr lang="en-US" altLang="en-US" sz="2000" dirty="0"/>
              <a:t>European Atomic Energy Community</a:t>
            </a:r>
          </a:p>
          <a:p>
            <a:pPr marL="344487" lvl="1" indent="0" eaLnBrk="1" hangingPunct="1">
              <a:lnSpc>
                <a:spcPct val="80000"/>
              </a:lnSpc>
              <a:buNone/>
            </a:pPr>
            <a:endParaRPr lang="en-US" altLang="en-US" sz="2000" dirty="0"/>
          </a:p>
          <a:p>
            <a:pPr eaLnBrk="1" hangingPunct="1">
              <a:lnSpc>
                <a:spcPct val="80000"/>
              </a:lnSpc>
            </a:pPr>
            <a:r>
              <a:rPr lang="en-US" altLang="en-US" sz="2100" dirty="0"/>
              <a:t>The </a:t>
            </a:r>
            <a:r>
              <a:rPr lang="en-US" altLang="en-US" sz="2100" b="1" dirty="0"/>
              <a:t>Maastricht Treaty of 1993</a:t>
            </a:r>
            <a:r>
              <a:rPr lang="en-US" altLang="en-US" sz="2100" dirty="0"/>
              <a:t> set the stage for the eventual creation of the Euro</a:t>
            </a:r>
          </a:p>
          <a:p>
            <a:pPr eaLnBrk="1" hangingPunct="1">
              <a:lnSpc>
                <a:spcPct val="80000"/>
              </a:lnSpc>
            </a:pPr>
            <a:endParaRPr lang="en-US" altLang="en-US" sz="2100" dirty="0"/>
          </a:p>
          <a:p>
            <a:pPr eaLnBrk="1" hangingPunct="1">
              <a:lnSpc>
                <a:spcPct val="80000"/>
              </a:lnSpc>
            </a:pPr>
            <a:r>
              <a:rPr lang="en-US" altLang="en-US" sz="2100" dirty="0"/>
              <a:t>The </a:t>
            </a:r>
            <a:r>
              <a:rPr lang="en-US" altLang="en-US" sz="2100" b="1" dirty="0"/>
              <a:t>Euro (€)</a:t>
            </a:r>
            <a:r>
              <a:rPr lang="en-US" altLang="en-US" sz="2100" dirty="0"/>
              <a:t>, the currency of the </a:t>
            </a:r>
            <a:r>
              <a:rPr lang="en-US" altLang="en-US" sz="2100" b="1" dirty="0"/>
              <a:t>European Union (EU)</a:t>
            </a:r>
            <a:r>
              <a:rPr lang="en-US" altLang="en-US" sz="2100" dirty="0"/>
              <a:t>, began trading on January 1, 1999 when twelve European countries fixed their currencies’ exchange ratios</a:t>
            </a:r>
          </a:p>
          <a:p>
            <a:pPr eaLnBrk="1" hangingPunct="1">
              <a:lnSpc>
                <a:spcPct val="80000"/>
              </a:lnSpc>
            </a:pPr>
            <a:endParaRPr lang="en-US" altLang="en-US" sz="2100" dirty="0"/>
          </a:p>
          <a:p>
            <a:pPr eaLnBrk="1" hangingPunct="1">
              <a:lnSpc>
                <a:spcPct val="80000"/>
              </a:lnSpc>
            </a:pPr>
            <a:r>
              <a:rPr lang="en-US" altLang="en-US" sz="2100" dirty="0"/>
              <a:t>Euro notes and coins began circulating on January 1, 2002</a:t>
            </a:r>
          </a:p>
        </p:txBody>
      </p:sp>
      <p:sp>
        <p:nvSpPr>
          <p:cNvPr id="2" name="Footer Placeholder 1">
            <a:extLst>
              <a:ext uri="{FF2B5EF4-FFF2-40B4-BE49-F238E27FC236}">
                <a16:creationId xmlns:a16="http://schemas.microsoft.com/office/drawing/2014/main" xmlns="" id="{EEEFF116-1A25-448A-92AE-75652D34891D}"/>
              </a:ext>
            </a:extLst>
          </p:cNvPr>
          <p:cNvSpPr>
            <a:spLocks noGrp="1"/>
          </p:cNvSpPr>
          <p:nvPr>
            <p:ph type="ftr" sz="quarter" idx="11"/>
          </p:nvPr>
        </p:nvSpPr>
        <p:spPr>
          <a:xfrm>
            <a:off x="1663908" y="6248400"/>
            <a:ext cx="6175948"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2"/>
          <p:cNvSpPr>
            <a:spLocks noGrp="1" noChangeArrowheads="1"/>
          </p:cNvSpPr>
          <p:nvPr>
            <p:ph type="title" idx="4294967295"/>
          </p:nvPr>
        </p:nvSpPr>
        <p:spPr/>
        <p:txBody>
          <a:bodyPr anchor="ctr"/>
          <a:lstStyle/>
          <a:p>
            <a:pPr eaLnBrk="1" hangingPunct="1"/>
            <a:r>
              <a:rPr lang="en-US" altLang="en-US" sz="3500"/>
              <a:t>The Euro (€)</a:t>
            </a:r>
          </a:p>
        </p:txBody>
      </p:sp>
      <p:sp>
        <p:nvSpPr>
          <p:cNvPr id="19461"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The U.S. dollar depreciated against the euro in the mid-2000s, but generally strengthened during the European sovereign debt crisis</a:t>
            </a:r>
          </a:p>
          <a:p>
            <a:pPr lvl="1" eaLnBrk="1" hangingPunct="1"/>
            <a:r>
              <a:rPr lang="en-US" altLang="en-US" sz="2000" dirty="0"/>
              <a:t>Interest rate differentials play a large role in euro/$ exchange rate movements, except during European sovereign debt crisis</a:t>
            </a:r>
          </a:p>
          <a:p>
            <a:pPr marL="344487" lvl="1" indent="0" eaLnBrk="1" hangingPunct="1">
              <a:buNone/>
            </a:pPr>
            <a:endParaRPr lang="en-US" altLang="en-US" sz="2000" dirty="0"/>
          </a:p>
          <a:p>
            <a:pPr eaLnBrk="1" hangingPunct="1"/>
            <a:r>
              <a:rPr lang="en-US" altLang="en-US" sz="2200" dirty="0"/>
              <a:t>The Central Bank of Russia has replaced some of its U.S. dollar reserves with euros, as has the Chinese Central Bank</a:t>
            </a:r>
          </a:p>
          <a:p>
            <a:pPr marL="0" indent="0" eaLnBrk="1" hangingPunct="1">
              <a:buNone/>
            </a:pPr>
            <a:endParaRPr lang="en-US" altLang="en-US" sz="2200" dirty="0"/>
          </a:p>
          <a:p>
            <a:pPr eaLnBrk="1" hangingPunct="1"/>
            <a:r>
              <a:rPr lang="en-US" altLang="en-US" sz="2200" dirty="0"/>
              <a:t>In 2016, 43.8% of foreign exchange transactions were denominated in dollars, compared to 15.6% denominated in euros</a:t>
            </a:r>
          </a:p>
        </p:txBody>
      </p:sp>
      <p:sp>
        <p:nvSpPr>
          <p:cNvPr id="2" name="Footer Placeholder 1">
            <a:extLst>
              <a:ext uri="{FF2B5EF4-FFF2-40B4-BE49-F238E27FC236}">
                <a16:creationId xmlns:a16="http://schemas.microsoft.com/office/drawing/2014/main" xmlns="" id="{6563D3CE-2C6D-44C7-B6FE-FD2046E9A956}"/>
              </a:ext>
            </a:extLst>
          </p:cNvPr>
          <p:cNvSpPr>
            <a:spLocks noGrp="1"/>
          </p:cNvSpPr>
          <p:nvPr>
            <p:ph type="ftr" sz="quarter" idx="11"/>
          </p:nvPr>
        </p:nvSpPr>
        <p:spPr>
          <a:xfrm>
            <a:off x="1723869" y="6248400"/>
            <a:ext cx="6277131"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idx="4294967295"/>
          </p:nvPr>
        </p:nvSpPr>
        <p:spPr/>
        <p:txBody>
          <a:bodyPr anchor="ctr"/>
          <a:lstStyle/>
          <a:p>
            <a:pPr eaLnBrk="1" hangingPunct="1"/>
            <a:r>
              <a:rPr lang="en-US" altLang="en-US" sz="3500" dirty="0"/>
              <a:t>The Yuan</a:t>
            </a:r>
          </a:p>
        </p:txBody>
      </p:sp>
      <p:sp>
        <p:nvSpPr>
          <p:cNvPr id="20485" name="Rectangle 3"/>
          <p:cNvSpPr>
            <a:spLocks noGrp="1" noChangeArrowheads="1"/>
          </p:cNvSpPr>
          <p:nvPr>
            <p:ph type="body" sz="half" idx="4294967295"/>
          </p:nvPr>
        </p:nvSpPr>
        <p:spPr>
          <a:xfrm>
            <a:off x="457200" y="1626393"/>
            <a:ext cx="8148638" cy="4767263"/>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In the early 2000s, the international community pressured China to allow its currency (the </a:t>
            </a:r>
            <a:r>
              <a:rPr lang="en-US" altLang="en-US" sz="2200" b="1" dirty="0"/>
              <a:t>yuan</a:t>
            </a:r>
            <a:r>
              <a:rPr lang="en-US" altLang="en-US" sz="2200" dirty="0"/>
              <a:t>) to float freely instead of pegging it to the U.S. dollar</a:t>
            </a:r>
          </a:p>
          <a:p>
            <a:pPr lvl="1" eaLnBrk="1" hangingPunct="1"/>
            <a:r>
              <a:rPr lang="en-US" altLang="en-US" sz="2000" dirty="0"/>
              <a:t>Chinese exports were relatively cheap, which hurt domestic manufacturing in other countries, especially the U.S.</a:t>
            </a:r>
          </a:p>
          <a:p>
            <a:pPr lvl="2" eaLnBrk="1" hangingPunct="1"/>
            <a:r>
              <a:rPr lang="en-US" altLang="en-US" sz="1600" dirty="0"/>
              <a:t>The yuan was mostly pegged to either the euro or the dollar from 2001-2005, and during the crisis from 2008-2010</a:t>
            </a:r>
          </a:p>
          <a:p>
            <a:pPr lvl="2" eaLnBrk="1" hangingPunct="1"/>
            <a:r>
              <a:rPr lang="en-US" altLang="en-US" sz="1600" dirty="0"/>
              <a:t>2009 – Hong Kong was allowed to begin trading the yuan offshore  </a:t>
            </a:r>
          </a:p>
          <a:p>
            <a:pPr lvl="2" eaLnBrk="1" hangingPunct="1"/>
            <a:r>
              <a:rPr lang="en-US" altLang="en-US" sz="1600" dirty="0"/>
              <a:t>January 2011 – Chinese based companies were allowed to use the yuan off the mainland and America was allowed to begin yuan trading </a:t>
            </a:r>
          </a:p>
          <a:p>
            <a:pPr lvl="2" eaLnBrk="1" hangingPunct="1"/>
            <a:r>
              <a:rPr lang="en-US" altLang="en-US" sz="1600" dirty="0"/>
              <a:t>October 2011 – foreign companies can settle direct investment accounts on the mainland in yuan  </a:t>
            </a:r>
          </a:p>
          <a:p>
            <a:pPr lvl="2" eaLnBrk="1" hangingPunct="1"/>
            <a:r>
              <a:rPr lang="en-US" altLang="en-US" sz="1600" dirty="0"/>
              <a:t>February 2013 - the CME Group initiated trading in yuan (or renminbi) futures</a:t>
            </a:r>
          </a:p>
          <a:p>
            <a:pPr lvl="2" eaLnBrk="1" hangingPunct="1"/>
            <a:r>
              <a:rPr lang="en-US" altLang="en-US" sz="1600" dirty="0"/>
              <a:t>November 2015 – the IMF designated the Chinese yuan an IMF-accepted reserve currency, along with the US dollar, Japanese Yen, British Pound Sterling, and euro in the Special Drawing Right (SDR) basket</a:t>
            </a:r>
          </a:p>
          <a:p>
            <a:pPr marL="344487" lvl="1" indent="0" eaLnBrk="1" hangingPunct="1">
              <a:buNone/>
            </a:pPr>
            <a:endParaRPr lang="en-US" altLang="en-US" sz="2000" dirty="0"/>
          </a:p>
          <a:p>
            <a:pPr marL="344487" lvl="1" indent="0" eaLnBrk="1" hangingPunct="1">
              <a:buNone/>
            </a:pPr>
            <a:endParaRPr lang="en-US" altLang="en-US" sz="2000"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2"/>
          <p:cNvSpPr>
            <a:spLocks noGrp="1" noChangeArrowheads="1"/>
          </p:cNvSpPr>
          <p:nvPr>
            <p:ph type="title" idx="4294967295"/>
          </p:nvPr>
        </p:nvSpPr>
        <p:spPr/>
        <p:txBody>
          <a:bodyPr anchor="ctr"/>
          <a:lstStyle/>
          <a:p>
            <a:pPr eaLnBrk="1" hangingPunct="1"/>
            <a:r>
              <a:rPr lang="en-US" altLang="en-US" sz="3500"/>
              <a:t>The Dollar during the Financial Crisis</a:t>
            </a:r>
          </a:p>
        </p:txBody>
      </p:sp>
      <p:sp>
        <p:nvSpPr>
          <p:cNvPr id="24581"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100" dirty="0"/>
              <a:t>From September 2008 to March 2009, the dollar increased in value against the major currencies as investors sought out safety in U.S. Treasury investments</a:t>
            </a:r>
          </a:p>
          <a:p>
            <a:pPr eaLnBrk="1" hangingPunct="1">
              <a:lnSpc>
                <a:spcPct val="90000"/>
              </a:lnSpc>
            </a:pPr>
            <a:endParaRPr lang="en-US" altLang="en-US" sz="2100" dirty="0"/>
          </a:p>
          <a:p>
            <a:pPr eaLnBrk="1" hangingPunct="1">
              <a:lnSpc>
                <a:spcPct val="90000"/>
              </a:lnSpc>
            </a:pPr>
            <a:r>
              <a:rPr lang="en-US" altLang="en-US" sz="2100" dirty="0"/>
              <a:t>From March 2009 to November 2009, the dollar began to fall as investors again sought out higher yields as fears of economic collapse subsided</a:t>
            </a:r>
          </a:p>
          <a:p>
            <a:pPr eaLnBrk="1" hangingPunct="1">
              <a:lnSpc>
                <a:spcPct val="90000"/>
              </a:lnSpc>
            </a:pPr>
            <a:endParaRPr lang="en-US" altLang="en-US" sz="2100" dirty="0"/>
          </a:p>
          <a:p>
            <a:pPr eaLnBrk="1" hangingPunct="1">
              <a:lnSpc>
                <a:spcPct val="90000"/>
              </a:lnSpc>
            </a:pPr>
            <a:r>
              <a:rPr lang="en-US" altLang="en-US" sz="2100" dirty="0"/>
              <a:t>Varied since (based on the amount of fears of investors), but generally trending upward with continuing problems in Europe, even with U.S. credit rating downgrade</a:t>
            </a:r>
          </a:p>
        </p:txBody>
      </p:sp>
      <p:sp>
        <p:nvSpPr>
          <p:cNvPr id="2" name="Footer Placeholder 1">
            <a:extLst>
              <a:ext uri="{FF2B5EF4-FFF2-40B4-BE49-F238E27FC236}">
                <a16:creationId xmlns:a16="http://schemas.microsoft.com/office/drawing/2014/main" xmlns="" id="{95087719-7DFF-40EB-801D-32FDBC283700}"/>
              </a:ext>
            </a:extLst>
          </p:cNvPr>
          <p:cNvSpPr>
            <a:spLocks noGrp="1"/>
          </p:cNvSpPr>
          <p:nvPr>
            <p:ph type="ftr" sz="quarter" idx="11"/>
          </p:nvPr>
        </p:nvSpPr>
        <p:spPr>
          <a:xfrm>
            <a:off x="1693889" y="6248400"/>
            <a:ext cx="6307111"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2"/>
          <p:cNvSpPr>
            <a:spLocks noGrp="1" noChangeArrowheads="1"/>
          </p:cNvSpPr>
          <p:nvPr>
            <p:ph type="title" idx="4294967295"/>
          </p:nvPr>
        </p:nvSpPr>
        <p:spPr/>
        <p:txBody>
          <a:bodyPr anchor="ctr"/>
          <a:lstStyle/>
          <a:p>
            <a:pPr eaLnBrk="1" hangingPunct="1"/>
            <a:r>
              <a:rPr lang="en-US" altLang="en-US" sz="3500"/>
              <a:t>Foreign Exchange Risk</a:t>
            </a:r>
          </a:p>
        </p:txBody>
      </p:sp>
      <p:sp>
        <p:nvSpPr>
          <p:cNvPr id="25605"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The risk involved with a spot foreign exchange transaction is that the value of the foreign currency may change relative to the U.S. dollar</a:t>
            </a:r>
          </a:p>
          <a:p>
            <a:pPr eaLnBrk="1" hangingPunct="1"/>
            <a:r>
              <a:rPr lang="en-US" altLang="en-US" sz="2200" b="1" dirty="0"/>
              <a:t>Foreign exchange risk </a:t>
            </a:r>
            <a:r>
              <a:rPr lang="en-US" altLang="en-US" sz="2200" dirty="0"/>
              <a:t>can come from holding foreign assets and/or liabilities</a:t>
            </a:r>
          </a:p>
          <a:p>
            <a:pPr eaLnBrk="1" hangingPunct="1"/>
            <a:r>
              <a:rPr lang="en-US" altLang="en-US" sz="2200" dirty="0"/>
              <a:t>Suppose a firm makes an investment in a foreign country:</a:t>
            </a:r>
          </a:p>
          <a:p>
            <a:pPr lvl="1" eaLnBrk="1" hangingPunct="1"/>
            <a:r>
              <a:rPr lang="en-US" altLang="en-US" sz="2000" dirty="0"/>
              <a:t>Convert domestic currency to foreign currency at spot rates</a:t>
            </a:r>
          </a:p>
          <a:p>
            <a:pPr lvl="1" eaLnBrk="1" hangingPunct="1"/>
            <a:r>
              <a:rPr lang="en-US" altLang="en-US" sz="2000" dirty="0"/>
              <a:t>Invest in foreign country security</a:t>
            </a:r>
          </a:p>
          <a:p>
            <a:pPr lvl="1" eaLnBrk="1" hangingPunct="1"/>
            <a:r>
              <a:rPr lang="en-US" altLang="en-US" sz="2000" dirty="0"/>
              <a:t>Repatriate foreign investment and investment earnings at prevailing </a:t>
            </a:r>
            <a:r>
              <a:rPr lang="en-US" altLang="en-US" sz="2000" b="1" dirty="0"/>
              <a:t>spot rates </a:t>
            </a:r>
            <a:r>
              <a:rPr lang="en-US" altLang="en-US" sz="2000" dirty="0"/>
              <a:t>in the future </a:t>
            </a:r>
          </a:p>
        </p:txBody>
      </p:sp>
      <p:sp>
        <p:nvSpPr>
          <p:cNvPr id="2" name="Footer Placeholder 1">
            <a:extLst>
              <a:ext uri="{FF2B5EF4-FFF2-40B4-BE49-F238E27FC236}">
                <a16:creationId xmlns:a16="http://schemas.microsoft.com/office/drawing/2014/main" xmlns="" id="{685CB820-B312-4947-9F27-751701EE2FD9}"/>
              </a:ext>
            </a:extLst>
          </p:cNvPr>
          <p:cNvSpPr>
            <a:spLocks noGrp="1"/>
          </p:cNvSpPr>
          <p:nvPr>
            <p:ph type="ftr" sz="quarter" idx="11"/>
          </p:nvPr>
        </p:nvSpPr>
        <p:spPr>
          <a:xfrm>
            <a:off x="1663908" y="6248400"/>
            <a:ext cx="6337092"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idx="4294967295"/>
          </p:nvPr>
        </p:nvSpPr>
        <p:spPr/>
        <p:txBody>
          <a:bodyPr anchor="ctr"/>
          <a:lstStyle/>
          <a:p>
            <a:pPr eaLnBrk="1" hangingPunct="1"/>
            <a:r>
              <a:rPr lang="en-US" altLang="en-US" sz="3500"/>
              <a:t>Overview of Foreign Exchange Markets</a:t>
            </a:r>
          </a:p>
        </p:txBody>
      </p:sp>
      <p:sp>
        <p:nvSpPr>
          <p:cNvPr id="4101"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Today’s U.S.-based companies compete and operate globally</a:t>
            </a:r>
          </a:p>
          <a:p>
            <a:pPr marL="0" indent="0" eaLnBrk="1" hangingPunct="1">
              <a:buNone/>
            </a:pPr>
            <a:endParaRPr lang="en-US" altLang="en-US" sz="2200" dirty="0"/>
          </a:p>
          <a:p>
            <a:pPr eaLnBrk="1" hangingPunct="1"/>
            <a:r>
              <a:rPr lang="en-US" altLang="en-US" sz="2200" dirty="0"/>
              <a:t>Events and movements in foreign financial markets can affect the profitability and performance of U.S. firms</a:t>
            </a:r>
          </a:p>
          <a:p>
            <a:pPr lvl="1" eaLnBrk="1" hangingPunct="1"/>
            <a:r>
              <a:rPr lang="en-US" altLang="en-US" sz="2000" dirty="0"/>
              <a:t>Firms with only U.S. operations still face foreign competition </a:t>
            </a:r>
          </a:p>
          <a:p>
            <a:pPr lvl="2" eaLnBrk="1" hangingPunct="1"/>
            <a:r>
              <a:rPr lang="en-US" altLang="en-US" sz="1700" dirty="0"/>
              <a:t>For example, a U.S. resort competes with European resorts even though the U.S. firm has no foreign operations</a:t>
            </a:r>
          </a:p>
          <a:p>
            <a:pPr lvl="2" eaLnBrk="1" hangingPunct="1"/>
            <a:r>
              <a:rPr lang="en-US" altLang="en-US" sz="1700" dirty="0"/>
              <a:t>If the dollar strengthens against the euro, the cost to come to the U.S. resort increases for Europeans and can reduce the number of foreign visitors at the U.S. resort</a:t>
            </a:r>
          </a:p>
        </p:txBody>
      </p:sp>
      <p:sp>
        <p:nvSpPr>
          <p:cNvPr id="2" name="Footer Placeholder 1">
            <a:extLst>
              <a:ext uri="{FF2B5EF4-FFF2-40B4-BE49-F238E27FC236}">
                <a16:creationId xmlns:a16="http://schemas.microsoft.com/office/drawing/2014/main" xmlns="" id="{F1645A48-0BD4-4DF1-BE66-3AA9C213FCFB}"/>
              </a:ext>
            </a:extLst>
          </p:cNvPr>
          <p:cNvSpPr>
            <a:spLocks noGrp="1"/>
          </p:cNvSpPr>
          <p:nvPr>
            <p:ph type="ftr" sz="quarter" idx="11"/>
          </p:nvPr>
        </p:nvSpPr>
        <p:spPr>
          <a:xfrm>
            <a:off x="1304143" y="6248400"/>
            <a:ext cx="6505731"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2"/>
          <p:cNvSpPr>
            <a:spLocks noGrp="1" noChangeArrowheads="1"/>
          </p:cNvSpPr>
          <p:nvPr>
            <p:ph type="title" idx="4294967295"/>
          </p:nvPr>
        </p:nvSpPr>
        <p:spPr/>
        <p:txBody>
          <a:bodyPr anchor="ctr"/>
          <a:lstStyle/>
          <a:p>
            <a:pPr eaLnBrk="1" hangingPunct="1"/>
            <a:r>
              <a:rPr lang="en-US" altLang="en-US" sz="3500" dirty="0"/>
              <a:t>Foreign Exchange Risk Continued</a:t>
            </a:r>
          </a:p>
        </p:txBody>
      </p:sp>
      <p:sp>
        <p:nvSpPr>
          <p:cNvPr id="26629"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200" dirty="0"/>
              <a:t>Firms can hedge their foreign exchange exposure either on or off the balance sheet</a:t>
            </a:r>
          </a:p>
          <a:p>
            <a:pPr marL="0" indent="0" eaLnBrk="1" hangingPunct="1">
              <a:lnSpc>
                <a:spcPct val="90000"/>
              </a:lnSpc>
              <a:buNone/>
            </a:pPr>
            <a:endParaRPr lang="en-US" altLang="en-US" sz="2200" dirty="0"/>
          </a:p>
          <a:p>
            <a:pPr eaLnBrk="1" hangingPunct="1">
              <a:lnSpc>
                <a:spcPct val="90000"/>
              </a:lnSpc>
            </a:pPr>
            <a:r>
              <a:rPr lang="en-US" altLang="en-US" sz="2200" b="1" dirty="0"/>
              <a:t>On-balance-sheet hedging </a:t>
            </a:r>
            <a:r>
              <a:rPr lang="en-US" altLang="en-US" sz="2200" dirty="0"/>
              <a:t>involves matching foreign assets and liabilities</a:t>
            </a:r>
          </a:p>
          <a:p>
            <a:pPr lvl="1" eaLnBrk="1" hangingPunct="1">
              <a:lnSpc>
                <a:spcPct val="90000"/>
              </a:lnSpc>
            </a:pPr>
            <a:r>
              <a:rPr lang="en-US" altLang="en-US" sz="2000" dirty="0"/>
              <a:t>As foreign exchange rates move, any decreases in foreign asset values are offset by decreases in foreign liability values (and vice versa)</a:t>
            </a:r>
          </a:p>
          <a:p>
            <a:pPr eaLnBrk="1" hangingPunct="1">
              <a:lnSpc>
                <a:spcPct val="90000"/>
              </a:lnSpc>
            </a:pPr>
            <a:r>
              <a:rPr lang="en-US" altLang="en-US" sz="2200" b="1" dirty="0"/>
              <a:t>Off-balance-sheet hedging</a:t>
            </a:r>
            <a:r>
              <a:rPr lang="en-US" altLang="en-US" sz="2200" dirty="0"/>
              <a:t> involves the use of forward contracts or other derivative securities</a:t>
            </a:r>
          </a:p>
          <a:p>
            <a:pPr lvl="1" eaLnBrk="1" hangingPunct="1">
              <a:lnSpc>
                <a:spcPct val="90000"/>
              </a:lnSpc>
            </a:pPr>
            <a:r>
              <a:rPr lang="en-US" altLang="en-US" sz="2000" dirty="0"/>
              <a:t>Forward contracts are entered into (at t = 0) that specify exchange rates to be used in the future (i.e., no matter what the prevailing spot exchange rates are at t = 1)</a:t>
            </a:r>
          </a:p>
        </p:txBody>
      </p:sp>
      <p:sp>
        <p:nvSpPr>
          <p:cNvPr id="2" name="Footer Placeholder 1">
            <a:extLst>
              <a:ext uri="{FF2B5EF4-FFF2-40B4-BE49-F238E27FC236}">
                <a16:creationId xmlns:a16="http://schemas.microsoft.com/office/drawing/2014/main" xmlns="" id="{F3604763-6F31-43ED-A51A-48A14E4FD98B}"/>
              </a:ext>
            </a:extLst>
          </p:cNvPr>
          <p:cNvSpPr>
            <a:spLocks noGrp="1"/>
          </p:cNvSpPr>
          <p:nvPr>
            <p:ph type="ftr" sz="quarter" idx="11"/>
          </p:nvPr>
        </p:nvSpPr>
        <p:spPr>
          <a:xfrm>
            <a:off x="1858780" y="6248400"/>
            <a:ext cx="614222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2"/>
          <p:cNvSpPr>
            <a:spLocks noGrp="1" noChangeArrowheads="1"/>
          </p:cNvSpPr>
          <p:nvPr>
            <p:ph type="title" idx="4294967295"/>
          </p:nvPr>
        </p:nvSpPr>
        <p:spPr/>
        <p:txBody>
          <a:bodyPr anchor="ctr"/>
          <a:lstStyle/>
          <a:p>
            <a:pPr eaLnBrk="1" hangingPunct="1"/>
            <a:r>
              <a:rPr lang="en-US" altLang="en-US" sz="3500"/>
              <a:t>Foreign Exchange Exposure</a:t>
            </a:r>
          </a:p>
        </p:txBody>
      </p:sp>
      <p:sp>
        <p:nvSpPr>
          <p:cNvPr id="27653"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A financial institution’s overall </a:t>
            </a:r>
            <a:r>
              <a:rPr lang="en-US" altLang="en-US" sz="2200" b="1" dirty="0"/>
              <a:t>net foreign exchange exposure </a:t>
            </a:r>
            <a:r>
              <a:rPr lang="en-US" altLang="en-US" sz="2200" dirty="0"/>
              <a:t>in any given currency is measured as</a:t>
            </a:r>
          </a:p>
          <a:p>
            <a:pPr eaLnBrk="1" hangingPunct="1">
              <a:buFont typeface="Wingdings" pitchFamily="2" charset="2"/>
              <a:buNone/>
            </a:pPr>
            <a:endParaRPr lang="en-US" altLang="en-US" sz="1000" dirty="0"/>
          </a:p>
          <a:p>
            <a:pPr eaLnBrk="1" hangingPunct="1">
              <a:buFont typeface="Wingdings" pitchFamily="2" charset="2"/>
              <a:buNone/>
            </a:pPr>
            <a:r>
              <a:rPr lang="en-US" altLang="en-US" sz="2000" b="1" dirty="0"/>
              <a:t>Net </a:t>
            </a:r>
            <a:r>
              <a:rPr lang="en-US" altLang="en-US" sz="2000" b="1" dirty="0" err="1"/>
              <a:t>exposure</a:t>
            </a:r>
            <a:r>
              <a:rPr lang="en-US" altLang="en-US" sz="2000" i="1" baseline="-25000" dirty="0" err="1"/>
              <a:t>i</a:t>
            </a:r>
            <a:r>
              <a:rPr lang="en-US" altLang="en-US" sz="2000" dirty="0"/>
              <a:t> = (FX </a:t>
            </a:r>
            <a:r>
              <a:rPr lang="en-US" altLang="en-US" sz="2000" dirty="0" err="1"/>
              <a:t>assets</a:t>
            </a:r>
            <a:r>
              <a:rPr lang="en-US" altLang="en-US" sz="2000" i="1" baseline="-25000" dirty="0" err="1"/>
              <a:t>i</a:t>
            </a:r>
            <a:r>
              <a:rPr lang="en-US" altLang="en-US" sz="2000" dirty="0"/>
              <a:t> – FX </a:t>
            </a:r>
            <a:r>
              <a:rPr lang="en-US" altLang="en-US" sz="2000" dirty="0" err="1"/>
              <a:t>liabilities</a:t>
            </a:r>
            <a:r>
              <a:rPr lang="en-US" altLang="en-US" sz="2000" i="1" baseline="-25000" dirty="0" err="1"/>
              <a:t>i</a:t>
            </a:r>
            <a:r>
              <a:rPr lang="en-US" altLang="en-US" sz="2000" dirty="0"/>
              <a:t>) + (FX </a:t>
            </a:r>
            <a:r>
              <a:rPr lang="en-US" altLang="en-US" sz="2000" dirty="0" err="1"/>
              <a:t>bought</a:t>
            </a:r>
            <a:r>
              <a:rPr lang="en-US" altLang="en-US" sz="2000" i="1" baseline="-25000" dirty="0" err="1"/>
              <a:t>i</a:t>
            </a:r>
            <a:r>
              <a:rPr lang="en-US" altLang="en-US" sz="2000" dirty="0"/>
              <a:t> – FX </a:t>
            </a:r>
            <a:r>
              <a:rPr lang="en-US" altLang="en-US" sz="2000" dirty="0" err="1"/>
              <a:t>sold</a:t>
            </a:r>
            <a:r>
              <a:rPr lang="en-US" altLang="en-US" sz="2000" i="1" baseline="-25000" dirty="0" err="1"/>
              <a:t>i</a:t>
            </a:r>
            <a:r>
              <a:rPr lang="en-US" altLang="en-US" sz="2000" dirty="0"/>
              <a:t>)</a:t>
            </a:r>
          </a:p>
          <a:p>
            <a:pPr eaLnBrk="1" hangingPunct="1">
              <a:buFont typeface="Wingdings" pitchFamily="2" charset="2"/>
              <a:buNone/>
            </a:pPr>
            <a:r>
              <a:rPr lang="en-US" altLang="en-US" sz="1300" dirty="0"/>
              <a:t>		             </a:t>
            </a:r>
            <a:r>
              <a:rPr lang="en-US" altLang="en-US" sz="2000" dirty="0"/>
              <a:t>= Net foreign </a:t>
            </a:r>
            <a:r>
              <a:rPr lang="en-US" altLang="en-US" sz="2000" dirty="0" err="1"/>
              <a:t>assets</a:t>
            </a:r>
            <a:r>
              <a:rPr lang="en-US" altLang="en-US" sz="2000" i="1" baseline="-25000" dirty="0" err="1"/>
              <a:t>i</a:t>
            </a:r>
            <a:r>
              <a:rPr lang="en-US" altLang="en-US" sz="2000" dirty="0"/>
              <a:t> + Net FX </a:t>
            </a:r>
            <a:r>
              <a:rPr lang="en-US" altLang="en-US" sz="2000" dirty="0" err="1"/>
              <a:t>bought</a:t>
            </a:r>
            <a:r>
              <a:rPr lang="en-US" altLang="en-US" sz="2000" i="1" baseline="-25000" dirty="0" err="1"/>
              <a:t>i</a:t>
            </a:r>
            <a:endParaRPr lang="en-US" altLang="en-US" sz="2000" i="1" baseline="-25000" dirty="0"/>
          </a:p>
          <a:p>
            <a:pPr eaLnBrk="1" hangingPunct="1">
              <a:buFont typeface="Wingdings" pitchFamily="2" charset="2"/>
              <a:buNone/>
            </a:pPr>
            <a:r>
              <a:rPr lang="en-US" altLang="en-US" sz="2000" dirty="0"/>
              <a:t>		         = Net </a:t>
            </a:r>
            <a:r>
              <a:rPr lang="en-US" altLang="en-US" sz="2000" dirty="0" err="1"/>
              <a:t>position</a:t>
            </a:r>
            <a:r>
              <a:rPr lang="en-US" altLang="en-US" sz="2000" i="1" baseline="-25000" dirty="0" err="1"/>
              <a:t>i</a:t>
            </a:r>
            <a:endParaRPr lang="en-US" altLang="en-US" sz="2000" i="1" baseline="-25000" dirty="0"/>
          </a:p>
          <a:p>
            <a:pPr lvl="1" eaLnBrk="1" hangingPunct="1">
              <a:buFontTx/>
              <a:buNone/>
            </a:pPr>
            <a:r>
              <a:rPr lang="en-US" altLang="en-US" sz="2000" dirty="0"/>
              <a:t>	where</a:t>
            </a:r>
          </a:p>
          <a:p>
            <a:pPr lvl="1" eaLnBrk="1" hangingPunct="1">
              <a:buFontTx/>
              <a:buNone/>
            </a:pPr>
            <a:r>
              <a:rPr lang="en-US" altLang="en-US" sz="2000" dirty="0"/>
              <a:t>		</a:t>
            </a:r>
            <a:r>
              <a:rPr lang="en-US" altLang="en-US" sz="2000" i="1" dirty="0" err="1"/>
              <a:t>i</a:t>
            </a:r>
            <a:r>
              <a:rPr lang="en-US" altLang="en-US" sz="2000" dirty="0"/>
              <a:t> = </a:t>
            </a:r>
            <a:r>
              <a:rPr lang="en-US" altLang="en-US" sz="2000" i="1" dirty="0" err="1"/>
              <a:t>i</a:t>
            </a:r>
            <a:r>
              <a:rPr lang="en-US" altLang="en-US" sz="2000" dirty="0" err="1"/>
              <a:t>th</a:t>
            </a:r>
            <a:r>
              <a:rPr lang="en-US" altLang="en-US" sz="2000" dirty="0"/>
              <a:t> country’s currency</a:t>
            </a:r>
          </a:p>
          <a:p>
            <a:pPr lvl="1" eaLnBrk="1" hangingPunct="1">
              <a:buFontTx/>
              <a:buNone/>
            </a:pPr>
            <a:endParaRPr lang="en-US" altLang="en-US" sz="1000" dirty="0"/>
          </a:p>
          <a:p>
            <a:pPr eaLnBrk="1" hangingPunct="1"/>
            <a:r>
              <a:rPr lang="en-US" altLang="en-US" sz="2200" dirty="0"/>
              <a:t>A </a:t>
            </a:r>
            <a:r>
              <a:rPr lang="en-US" altLang="en-US" sz="2200" b="1" dirty="0"/>
              <a:t>net long (short) position </a:t>
            </a:r>
            <a:r>
              <a:rPr lang="en-US" altLang="en-US" sz="2200" dirty="0"/>
              <a:t>is a position of holding more (fewer) assets than liabilities in a given currency</a:t>
            </a:r>
          </a:p>
          <a:p>
            <a:pPr lvl="1" eaLnBrk="1" hangingPunct="1">
              <a:buFontTx/>
              <a:buNone/>
            </a:pPr>
            <a:endParaRPr lang="en-US" altLang="en-US" sz="2000" dirty="0"/>
          </a:p>
        </p:txBody>
      </p:sp>
      <p:sp>
        <p:nvSpPr>
          <p:cNvPr id="2" name="Footer Placeholder 1">
            <a:extLst>
              <a:ext uri="{FF2B5EF4-FFF2-40B4-BE49-F238E27FC236}">
                <a16:creationId xmlns:a16="http://schemas.microsoft.com/office/drawing/2014/main" xmlns="" id="{94C1F0AC-A9BD-4B15-9556-6D0BCAB9EBB9}"/>
              </a:ext>
            </a:extLst>
          </p:cNvPr>
          <p:cNvSpPr>
            <a:spLocks noGrp="1"/>
          </p:cNvSpPr>
          <p:nvPr>
            <p:ph type="ftr" sz="quarter" idx="11"/>
          </p:nvPr>
        </p:nvSpPr>
        <p:spPr>
          <a:xfrm>
            <a:off x="1663909" y="6248400"/>
            <a:ext cx="6220918"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2"/>
          <p:cNvSpPr>
            <a:spLocks noGrp="1" noChangeArrowheads="1"/>
          </p:cNvSpPr>
          <p:nvPr>
            <p:ph type="title"/>
          </p:nvPr>
        </p:nvSpPr>
        <p:spPr/>
        <p:txBody>
          <a:bodyPr anchor="ctr"/>
          <a:lstStyle/>
          <a:p>
            <a:pPr eaLnBrk="1" hangingPunct="1"/>
            <a:r>
              <a:rPr lang="en-US" altLang="en-US" sz="3500" dirty="0"/>
              <a:t>Foreign Exchange Exposure Continued</a:t>
            </a:r>
          </a:p>
        </p:txBody>
      </p:sp>
      <p:pic>
        <p:nvPicPr>
          <p:cNvPr id="4" name="Content Placeholder 3">
            <a:extLst>
              <a:ext uri="{FF2B5EF4-FFF2-40B4-BE49-F238E27FC236}">
                <a16:creationId xmlns:a16="http://schemas.microsoft.com/office/drawing/2014/main" xmlns="" id="{F8E5A483-447B-4CC3-B4EB-D4A87D023E4D}"/>
              </a:ext>
            </a:extLst>
          </p:cNvPr>
          <p:cNvPicPr>
            <a:picLocks noGrp="1" noChangeAspect="1"/>
          </p:cNvPicPr>
          <p:nvPr>
            <p:ph idx="1"/>
          </p:nvPr>
        </p:nvPicPr>
        <p:blipFill>
          <a:blip r:embed="rId3"/>
          <a:stretch>
            <a:fillRect/>
          </a:stretch>
        </p:blipFill>
        <p:spPr>
          <a:xfrm>
            <a:off x="614597" y="1753849"/>
            <a:ext cx="7386403" cy="3957403"/>
          </a:xfrm>
          <a:prstGeom prst="rect">
            <a:avLst/>
          </a:prstGeom>
        </p:spPr>
      </p:pic>
      <p:sp>
        <p:nvSpPr>
          <p:cNvPr id="3" name="Footer Placeholder 2">
            <a:extLst>
              <a:ext uri="{FF2B5EF4-FFF2-40B4-BE49-F238E27FC236}">
                <a16:creationId xmlns:a16="http://schemas.microsoft.com/office/drawing/2014/main" xmlns="" id="{D9B6C7B5-8FD6-4142-B9C9-8A883233941F}"/>
              </a:ext>
            </a:extLst>
          </p:cNvPr>
          <p:cNvSpPr>
            <a:spLocks noGrp="1"/>
          </p:cNvSpPr>
          <p:nvPr>
            <p:ph type="ftr" sz="quarter" idx="11"/>
          </p:nvPr>
        </p:nvSpPr>
        <p:spPr>
          <a:xfrm>
            <a:off x="1738859" y="6248400"/>
            <a:ext cx="6262141"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idx="4294967295"/>
          </p:nvPr>
        </p:nvSpPr>
        <p:spPr/>
        <p:txBody>
          <a:bodyPr anchor="ctr"/>
          <a:lstStyle/>
          <a:p>
            <a:pPr eaLnBrk="1" hangingPunct="1"/>
            <a:r>
              <a:rPr lang="en-US" altLang="en-US" sz="3500" dirty="0"/>
              <a:t>Trading Activities</a:t>
            </a:r>
          </a:p>
        </p:txBody>
      </p:sp>
      <p:sp>
        <p:nvSpPr>
          <p:cNvPr id="29701"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dirty="0"/>
              <a:t>A financial institution’s position in foreign exchange markets generally reflects four trading activities:</a:t>
            </a:r>
          </a:p>
          <a:p>
            <a:pPr lvl="1" eaLnBrk="1" hangingPunct="1"/>
            <a:r>
              <a:rPr lang="en-US" altLang="en-US" sz="2200" dirty="0"/>
              <a:t>Purchase and sale of foreign currencies for customers’ international trade transactions</a:t>
            </a:r>
          </a:p>
          <a:p>
            <a:pPr lvl="1" eaLnBrk="1" hangingPunct="1"/>
            <a:r>
              <a:rPr lang="en-US" altLang="en-US" sz="2200" dirty="0"/>
              <a:t>Purchase and sale of foreign currencies for customers’ investments</a:t>
            </a:r>
          </a:p>
          <a:p>
            <a:pPr lvl="1" eaLnBrk="1" hangingPunct="1"/>
            <a:r>
              <a:rPr lang="en-US" altLang="en-US" sz="2200" dirty="0"/>
              <a:t>Purchase and sale of foreign currencies for hedging purposes</a:t>
            </a:r>
          </a:p>
          <a:p>
            <a:pPr lvl="1" eaLnBrk="1" hangingPunct="1"/>
            <a:r>
              <a:rPr lang="en-US" altLang="en-US" sz="2200" dirty="0"/>
              <a:t>Purchase and sale of foreign currencies for speculation (i.e., profiting through forecasting foreign exchange rates)</a:t>
            </a:r>
          </a:p>
        </p:txBody>
      </p:sp>
      <p:sp>
        <p:nvSpPr>
          <p:cNvPr id="2" name="Footer Placeholder 1">
            <a:extLst>
              <a:ext uri="{FF2B5EF4-FFF2-40B4-BE49-F238E27FC236}">
                <a16:creationId xmlns:a16="http://schemas.microsoft.com/office/drawing/2014/main" xmlns="" id="{AB417D17-BF0B-4332-A2CE-551B60BA997B}"/>
              </a:ext>
            </a:extLst>
          </p:cNvPr>
          <p:cNvSpPr>
            <a:spLocks noGrp="1"/>
          </p:cNvSpPr>
          <p:nvPr>
            <p:ph type="ftr" sz="quarter" idx="11"/>
          </p:nvPr>
        </p:nvSpPr>
        <p:spPr>
          <a:xfrm>
            <a:off x="1603949" y="6248400"/>
            <a:ext cx="6280878"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2"/>
          <p:cNvSpPr>
            <a:spLocks noGrp="1" noChangeArrowheads="1"/>
          </p:cNvSpPr>
          <p:nvPr>
            <p:ph type="title" idx="4294967295"/>
          </p:nvPr>
        </p:nvSpPr>
        <p:spPr/>
        <p:txBody>
          <a:bodyPr anchor="ctr"/>
          <a:lstStyle/>
          <a:p>
            <a:pPr eaLnBrk="1" hangingPunct="1"/>
            <a:r>
              <a:rPr lang="en-US" altLang="en-US" sz="3500" dirty="0"/>
              <a:t>Purchasing Power Parity (PPP)</a:t>
            </a:r>
          </a:p>
        </p:txBody>
      </p:sp>
      <p:sp>
        <p:nvSpPr>
          <p:cNvPr id="30725"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b="1" dirty="0"/>
              <a:t>Purchasing power parity (PPP) </a:t>
            </a:r>
            <a:r>
              <a:rPr lang="en-US" altLang="en-US" sz="2200" dirty="0"/>
              <a:t>is the theory explaining the change in foreign currency exchange rates as inflation rates in the countries change</a:t>
            </a:r>
          </a:p>
          <a:p>
            <a:pPr eaLnBrk="1" hangingPunct="1">
              <a:buFont typeface="Wingdings" pitchFamily="2" charset="2"/>
              <a:buNone/>
            </a:pPr>
            <a:endParaRPr lang="en-US" altLang="en-US" sz="2200" dirty="0"/>
          </a:p>
          <a:p>
            <a:pPr eaLnBrk="1" hangingPunct="1"/>
            <a:endParaRPr lang="en-US" altLang="en-US" sz="2200" dirty="0"/>
          </a:p>
          <a:p>
            <a:pPr lvl="2" eaLnBrk="1" hangingPunct="1">
              <a:buFont typeface="Wingdings" pitchFamily="2" charset="2"/>
              <a:buNone/>
            </a:pPr>
            <a:endParaRPr lang="en-US" altLang="en-US" sz="2100" b="1" i="1" dirty="0"/>
          </a:p>
          <a:p>
            <a:pPr lvl="2" eaLnBrk="1" hangingPunct="1">
              <a:buFont typeface="Wingdings" pitchFamily="2" charset="2"/>
              <a:buNone/>
            </a:pPr>
            <a:endParaRPr lang="en-US" altLang="en-US" sz="2100" b="1" i="1" dirty="0"/>
          </a:p>
        </p:txBody>
      </p:sp>
      <p:pic>
        <p:nvPicPr>
          <p:cNvPr id="2" name="Picture 1">
            <a:extLst>
              <a:ext uri="{FF2B5EF4-FFF2-40B4-BE49-F238E27FC236}">
                <a16:creationId xmlns:a16="http://schemas.microsoft.com/office/drawing/2014/main" xmlns="" id="{4177137D-B5EA-4985-B205-26366787186A}"/>
              </a:ext>
            </a:extLst>
          </p:cNvPr>
          <p:cNvPicPr>
            <a:picLocks noChangeAspect="1"/>
          </p:cNvPicPr>
          <p:nvPr/>
        </p:nvPicPr>
        <p:blipFill>
          <a:blip r:embed="rId3"/>
          <a:stretch>
            <a:fillRect/>
          </a:stretch>
        </p:blipFill>
        <p:spPr>
          <a:xfrm>
            <a:off x="990600" y="3000375"/>
            <a:ext cx="2743200" cy="552450"/>
          </a:xfrm>
          <a:prstGeom prst="rect">
            <a:avLst/>
          </a:prstGeom>
        </p:spPr>
      </p:pic>
      <p:pic>
        <p:nvPicPr>
          <p:cNvPr id="3" name="Picture 2">
            <a:extLst>
              <a:ext uri="{FF2B5EF4-FFF2-40B4-BE49-F238E27FC236}">
                <a16:creationId xmlns:a16="http://schemas.microsoft.com/office/drawing/2014/main" xmlns="" id="{9135B3E5-BF25-4B85-B88A-DE549BE4277D}"/>
              </a:ext>
            </a:extLst>
          </p:cNvPr>
          <p:cNvPicPr>
            <a:picLocks noChangeAspect="1"/>
          </p:cNvPicPr>
          <p:nvPr/>
        </p:nvPicPr>
        <p:blipFill>
          <a:blip r:embed="rId4"/>
          <a:stretch>
            <a:fillRect/>
          </a:stretch>
        </p:blipFill>
        <p:spPr>
          <a:xfrm>
            <a:off x="4964907" y="3009900"/>
            <a:ext cx="2686050" cy="533400"/>
          </a:xfrm>
          <a:prstGeom prst="rect">
            <a:avLst/>
          </a:prstGeom>
        </p:spPr>
      </p:pic>
      <p:pic>
        <p:nvPicPr>
          <p:cNvPr id="4" name="Picture 3">
            <a:extLst>
              <a:ext uri="{FF2B5EF4-FFF2-40B4-BE49-F238E27FC236}">
                <a16:creationId xmlns:a16="http://schemas.microsoft.com/office/drawing/2014/main" xmlns="" id="{45C2AFC2-29AC-47B2-89E4-EBA825367414}"/>
              </a:ext>
            </a:extLst>
          </p:cNvPr>
          <p:cNvPicPr>
            <a:picLocks noChangeAspect="1"/>
          </p:cNvPicPr>
          <p:nvPr/>
        </p:nvPicPr>
        <p:blipFill>
          <a:blip r:embed="rId5"/>
          <a:stretch>
            <a:fillRect/>
          </a:stretch>
        </p:blipFill>
        <p:spPr>
          <a:xfrm>
            <a:off x="569118" y="3923506"/>
            <a:ext cx="7646195" cy="2032748"/>
          </a:xfrm>
          <a:prstGeom prst="rect">
            <a:avLst/>
          </a:prstGeom>
        </p:spPr>
      </p:pic>
      <p:sp>
        <p:nvSpPr>
          <p:cNvPr id="5" name="Footer Placeholder 4">
            <a:extLst>
              <a:ext uri="{FF2B5EF4-FFF2-40B4-BE49-F238E27FC236}">
                <a16:creationId xmlns:a16="http://schemas.microsoft.com/office/drawing/2014/main" xmlns="" id="{C83DDBD7-9627-40D0-BF0E-E4A3BCED9AAE}"/>
              </a:ext>
            </a:extLst>
          </p:cNvPr>
          <p:cNvSpPr>
            <a:spLocks noGrp="1"/>
          </p:cNvSpPr>
          <p:nvPr>
            <p:ph type="ftr" sz="quarter" idx="11"/>
          </p:nvPr>
        </p:nvSpPr>
        <p:spPr>
          <a:xfrm>
            <a:off x="1439056" y="6248400"/>
            <a:ext cx="6340839"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2"/>
          <p:cNvSpPr>
            <a:spLocks noGrp="1" noChangeArrowheads="1"/>
          </p:cNvSpPr>
          <p:nvPr>
            <p:ph type="title" idx="4294967295"/>
          </p:nvPr>
        </p:nvSpPr>
        <p:spPr/>
        <p:txBody>
          <a:bodyPr anchor="ctr"/>
          <a:lstStyle/>
          <a:p>
            <a:pPr eaLnBrk="1" hangingPunct="1"/>
            <a:r>
              <a:rPr lang="en-US" altLang="en-US" sz="3500" dirty="0"/>
              <a:t>Purchasing Power Parity (PPP) Continued</a:t>
            </a:r>
          </a:p>
        </p:txBody>
      </p:sp>
      <p:sp>
        <p:nvSpPr>
          <p:cNvPr id="30725"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r>
              <a:rPr lang="en-US" sz="2400" dirty="0"/>
              <a:t>Assuming real rates of interest (or rates of time preference) are equal across countries:</a:t>
            </a:r>
          </a:p>
          <a:p>
            <a:endParaRPr lang="en-US" sz="2400" dirty="0"/>
          </a:p>
          <a:p>
            <a:pPr marL="0" indent="0">
              <a:buNone/>
            </a:pPr>
            <a:endParaRPr lang="en-US" sz="2400" dirty="0"/>
          </a:p>
          <a:p>
            <a:r>
              <a:rPr lang="en-US" sz="2400" dirty="0"/>
              <a:t>Then, the following is true:</a:t>
            </a:r>
          </a:p>
          <a:p>
            <a:pPr marL="0" indent="0">
              <a:buNone/>
            </a:pPr>
            <a:endParaRPr lang="en-US" sz="2400" dirty="0"/>
          </a:p>
          <a:p>
            <a:r>
              <a:rPr lang="en-US" sz="2400" dirty="0"/>
              <a:t>The PPP theorem says the change in the exchange rate between two countries'’ currencies is proportional to the difference in the inflation rates in the two countries:</a:t>
            </a:r>
            <a:endParaRPr lang="en-US" dirty="0"/>
          </a:p>
          <a:p>
            <a:endParaRPr lang="en-US" dirty="0"/>
          </a:p>
          <a:p>
            <a:pPr marL="0" indent="0">
              <a:buNone/>
            </a:pPr>
            <a:endParaRPr lang="en-US" dirty="0"/>
          </a:p>
          <a:p>
            <a:pPr lvl="2" eaLnBrk="1" hangingPunct="1">
              <a:buFont typeface="Wingdings" pitchFamily="2" charset="2"/>
              <a:buNone/>
            </a:pPr>
            <a:endParaRPr lang="en-US" altLang="en-US" sz="2100" b="1" i="1" dirty="0"/>
          </a:p>
        </p:txBody>
      </p:sp>
      <p:pic>
        <p:nvPicPr>
          <p:cNvPr id="8" name="Picture 7">
            <a:extLst>
              <a:ext uri="{FF2B5EF4-FFF2-40B4-BE49-F238E27FC236}">
                <a16:creationId xmlns:a16="http://schemas.microsoft.com/office/drawing/2014/main" xmlns="" id="{4F91B064-AD5F-4A50-BFA7-FCCE0000E2E1}"/>
              </a:ext>
            </a:extLst>
          </p:cNvPr>
          <p:cNvPicPr>
            <a:picLocks noChangeAspect="1"/>
          </p:cNvPicPr>
          <p:nvPr/>
        </p:nvPicPr>
        <p:blipFill>
          <a:blip r:embed="rId3"/>
          <a:stretch>
            <a:fillRect/>
          </a:stretch>
        </p:blipFill>
        <p:spPr>
          <a:xfrm>
            <a:off x="2717092" y="2541786"/>
            <a:ext cx="2588334" cy="602457"/>
          </a:xfrm>
          <a:prstGeom prst="rect">
            <a:avLst/>
          </a:prstGeom>
        </p:spPr>
      </p:pic>
      <p:pic>
        <p:nvPicPr>
          <p:cNvPr id="9" name="Picture 8">
            <a:extLst>
              <a:ext uri="{FF2B5EF4-FFF2-40B4-BE49-F238E27FC236}">
                <a16:creationId xmlns:a16="http://schemas.microsoft.com/office/drawing/2014/main" xmlns="" id="{2CD2C51E-E756-4B29-B59F-BBB95F53FBC8}"/>
              </a:ext>
            </a:extLst>
          </p:cNvPr>
          <p:cNvPicPr>
            <a:picLocks noChangeAspect="1"/>
          </p:cNvPicPr>
          <p:nvPr/>
        </p:nvPicPr>
        <p:blipFill>
          <a:blip r:embed="rId4"/>
          <a:stretch>
            <a:fillRect/>
          </a:stretch>
        </p:blipFill>
        <p:spPr>
          <a:xfrm>
            <a:off x="4533900" y="3332459"/>
            <a:ext cx="3341931" cy="602457"/>
          </a:xfrm>
          <a:prstGeom prst="rect">
            <a:avLst/>
          </a:prstGeom>
        </p:spPr>
      </p:pic>
      <p:pic>
        <p:nvPicPr>
          <p:cNvPr id="10" name="Picture 9">
            <a:extLst>
              <a:ext uri="{FF2B5EF4-FFF2-40B4-BE49-F238E27FC236}">
                <a16:creationId xmlns:a16="http://schemas.microsoft.com/office/drawing/2014/main" xmlns="" id="{8716AD3F-F21D-48E1-9E35-2FBFC71A7B32}"/>
              </a:ext>
            </a:extLst>
          </p:cNvPr>
          <p:cNvPicPr>
            <a:picLocks noChangeAspect="1"/>
          </p:cNvPicPr>
          <p:nvPr/>
        </p:nvPicPr>
        <p:blipFill>
          <a:blip r:embed="rId5"/>
          <a:stretch>
            <a:fillRect/>
          </a:stretch>
        </p:blipFill>
        <p:spPr>
          <a:xfrm>
            <a:off x="2717092" y="5443338"/>
            <a:ext cx="3324225" cy="571500"/>
          </a:xfrm>
          <a:prstGeom prst="rect">
            <a:avLst/>
          </a:prstGeom>
        </p:spPr>
      </p:pic>
      <p:sp>
        <p:nvSpPr>
          <p:cNvPr id="2" name="Footer Placeholder 1">
            <a:extLst>
              <a:ext uri="{FF2B5EF4-FFF2-40B4-BE49-F238E27FC236}">
                <a16:creationId xmlns:a16="http://schemas.microsoft.com/office/drawing/2014/main" xmlns="" id="{D4E9D280-9078-41BE-A794-8DEE22C74692}"/>
              </a:ext>
            </a:extLst>
          </p:cNvPr>
          <p:cNvSpPr>
            <a:spLocks noGrp="1"/>
          </p:cNvSpPr>
          <p:nvPr>
            <p:ph type="ftr" sz="quarter" idx="11"/>
          </p:nvPr>
        </p:nvSpPr>
        <p:spPr>
          <a:xfrm>
            <a:off x="1528997" y="6248400"/>
            <a:ext cx="6346834"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extLst>
      <p:ext uri="{BB962C8B-B14F-4D97-AF65-F5344CB8AC3E}">
        <p14:creationId xmlns:p14="http://schemas.microsoft.com/office/powerpoint/2010/main" xmlns="" val="1186536040"/>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2"/>
          <p:cNvSpPr>
            <a:spLocks noGrp="1" noChangeArrowheads="1"/>
          </p:cNvSpPr>
          <p:nvPr>
            <p:ph type="title" idx="4294967295"/>
          </p:nvPr>
        </p:nvSpPr>
        <p:spPr/>
        <p:txBody>
          <a:bodyPr anchor="ctr"/>
          <a:lstStyle/>
          <a:p>
            <a:pPr eaLnBrk="1" hangingPunct="1"/>
            <a:r>
              <a:rPr lang="en-US" altLang="en-US" sz="3500"/>
              <a:t>International Fisher Effect (IFE)</a:t>
            </a:r>
          </a:p>
        </p:txBody>
      </p:sp>
      <p:sp>
        <p:nvSpPr>
          <p:cNvPr id="206851" name="Rectangle 3"/>
          <p:cNvSpPr>
            <a:spLocks noGrp="1" noChangeArrowheads="1"/>
          </p:cNvSpPr>
          <p:nvPr>
            <p:ph type="body" sz="half" idx="4294967295"/>
          </p:nvPr>
        </p:nvSpPr>
        <p:spPr>
          <a:solidFill>
            <a:schemeClr val="bg1"/>
          </a:solidFill>
          <a:ln w="31750">
            <a:solidFill>
              <a:srgbClr val="007FBE"/>
            </a:solidFill>
          </a:ln>
          <a:effectLst>
            <a:outerShdw dist="107763" dir="2700000" algn="ctr" rotWithShape="0">
              <a:schemeClr val="bg2"/>
            </a:outerShdw>
          </a:effectLst>
        </p:spPr>
        <p:txBody>
          <a:bodyPr>
            <a:normAutofit/>
          </a:bodyPr>
          <a:lstStyle/>
          <a:p>
            <a:pPr eaLnBrk="1" hangingPunct="1">
              <a:lnSpc>
                <a:spcPct val="90000"/>
              </a:lnSpc>
              <a:defRPr/>
            </a:pPr>
            <a:r>
              <a:rPr lang="en-US" sz="2200" dirty="0"/>
              <a:t>The IFE states that the expected spot rate is the current spot rate multiplied by the ratio of the foreign nominal interest rate to the domestic nominal interest rate</a:t>
            </a:r>
          </a:p>
          <a:p>
            <a:pPr eaLnBrk="1" hangingPunct="1">
              <a:lnSpc>
                <a:spcPct val="90000"/>
              </a:lnSpc>
              <a:buFont typeface="Wingdings" pitchFamily="2" charset="2"/>
              <a:buNone/>
              <a:defRPr/>
            </a:pPr>
            <a:endParaRPr lang="en-US" sz="2200" dirty="0"/>
          </a:p>
          <a:p>
            <a:pPr marL="0" indent="0" eaLnBrk="1" hangingPunct="1">
              <a:lnSpc>
                <a:spcPct val="90000"/>
              </a:lnSpc>
              <a:buFont typeface="Wingdings" pitchFamily="2" charset="2"/>
              <a:buNone/>
              <a:defRPr/>
            </a:pPr>
            <a:endParaRPr lang="en-US" sz="2000" dirty="0"/>
          </a:p>
          <a:p>
            <a:pPr marL="0" indent="0" eaLnBrk="1" hangingPunct="1">
              <a:lnSpc>
                <a:spcPct val="90000"/>
              </a:lnSpc>
              <a:buFont typeface="Wingdings" pitchFamily="2" charset="2"/>
              <a:buNone/>
              <a:defRPr/>
            </a:pPr>
            <a:endParaRPr lang="en-US" sz="2000" dirty="0"/>
          </a:p>
          <a:p>
            <a:pPr eaLnBrk="1" hangingPunct="1">
              <a:lnSpc>
                <a:spcPct val="90000"/>
              </a:lnSpc>
              <a:defRPr/>
            </a:pPr>
            <a:r>
              <a:rPr lang="en-US" sz="2200" dirty="0"/>
              <a:t>Implication</a:t>
            </a:r>
          </a:p>
          <a:p>
            <a:pPr lvl="1" eaLnBrk="1" hangingPunct="1">
              <a:lnSpc>
                <a:spcPct val="90000"/>
              </a:lnSpc>
              <a:defRPr/>
            </a:pPr>
            <a:r>
              <a:rPr lang="en-US" sz="2000" dirty="0"/>
              <a:t>The country with the higher (lower) nominal interest rate will tend to see its currency depreciate (appreciate)</a:t>
            </a:r>
          </a:p>
        </p:txBody>
      </p:sp>
      <p:pic>
        <p:nvPicPr>
          <p:cNvPr id="2" name="Picture 1">
            <a:extLst>
              <a:ext uri="{FF2B5EF4-FFF2-40B4-BE49-F238E27FC236}">
                <a16:creationId xmlns:a16="http://schemas.microsoft.com/office/drawing/2014/main" xmlns="" id="{BF31C833-0CE7-40CE-9B90-C6CC3D9AFA0C}"/>
              </a:ext>
            </a:extLst>
          </p:cNvPr>
          <p:cNvPicPr>
            <a:picLocks noChangeAspect="1"/>
          </p:cNvPicPr>
          <p:nvPr/>
        </p:nvPicPr>
        <p:blipFill>
          <a:blip r:embed="rId3"/>
          <a:stretch>
            <a:fillRect/>
          </a:stretch>
        </p:blipFill>
        <p:spPr>
          <a:xfrm>
            <a:off x="1952625" y="2926556"/>
            <a:ext cx="5238750" cy="495300"/>
          </a:xfrm>
          <a:prstGeom prst="rect">
            <a:avLst/>
          </a:prstGeom>
        </p:spPr>
      </p:pic>
      <p:sp>
        <p:nvSpPr>
          <p:cNvPr id="3" name="Footer Placeholder 2">
            <a:extLst>
              <a:ext uri="{FF2B5EF4-FFF2-40B4-BE49-F238E27FC236}">
                <a16:creationId xmlns:a16="http://schemas.microsoft.com/office/drawing/2014/main" xmlns="" id="{690E43A0-6D0A-41E4-AA45-17F3A21F0451}"/>
              </a:ext>
            </a:extLst>
          </p:cNvPr>
          <p:cNvSpPr>
            <a:spLocks noGrp="1"/>
          </p:cNvSpPr>
          <p:nvPr>
            <p:ph type="ftr" sz="quarter" idx="11"/>
          </p:nvPr>
        </p:nvSpPr>
        <p:spPr>
          <a:xfrm>
            <a:off x="1952625" y="6248400"/>
            <a:ext cx="6306955"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2"/>
          <p:cNvSpPr>
            <a:spLocks noGrp="1" noChangeArrowheads="1"/>
          </p:cNvSpPr>
          <p:nvPr>
            <p:ph type="title" idx="4294967295"/>
          </p:nvPr>
        </p:nvSpPr>
        <p:spPr/>
        <p:txBody>
          <a:bodyPr anchor="ctr"/>
          <a:lstStyle/>
          <a:p>
            <a:pPr eaLnBrk="1" hangingPunct="1"/>
            <a:r>
              <a:rPr lang="en-US" altLang="en-US" sz="3500"/>
              <a:t>Interest Rate Parity</a:t>
            </a:r>
          </a:p>
        </p:txBody>
      </p:sp>
      <p:sp>
        <p:nvSpPr>
          <p:cNvPr id="33797" name="Rectangle 3"/>
          <p:cNvSpPr>
            <a:spLocks noGrp="1" noChangeArrowheads="1"/>
          </p:cNvSpPr>
          <p:nvPr>
            <p:ph type="body" sz="half" idx="4294967295"/>
          </p:nvPr>
        </p:nvSpPr>
        <p:spPr>
          <a:xfrm>
            <a:off x="457200" y="1719262"/>
            <a:ext cx="8229600" cy="4524375"/>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The </a:t>
            </a:r>
            <a:r>
              <a:rPr lang="en-US" altLang="en-US" sz="2200" b="1" dirty="0"/>
              <a:t>interest rate parity theorem (IRPT) </a:t>
            </a:r>
            <a:r>
              <a:rPr lang="en-US" altLang="en-US" sz="2200" dirty="0"/>
              <a:t>is the theory that the domestic interest rate should be equal to the foreign interest rate minus the expected appreciation of the domestic currency</a:t>
            </a:r>
          </a:p>
          <a:p>
            <a:pPr eaLnBrk="1" hangingPunct="1"/>
            <a:r>
              <a:rPr lang="en-US" altLang="en-US" sz="2200" dirty="0"/>
              <a:t>For example, using the British pound and the dollar: </a:t>
            </a:r>
          </a:p>
          <a:p>
            <a:pPr eaLnBrk="1" hangingPunct="1"/>
            <a:endParaRPr lang="en-US" altLang="en-US" sz="2200" dirty="0"/>
          </a:p>
          <a:p>
            <a:pPr lvl="1" eaLnBrk="1" hangingPunct="1">
              <a:buFontTx/>
              <a:buNone/>
            </a:pPr>
            <a:endParaRPr lang="en-US" altLang="en-US" sz="2000" dirty="0"/>
          </a:p>
          <a:p>
            <a:pPr lvl="1" eaLnBrk="1" hangingPunct="1">
              <a:buFontTx/>
              <a:buNone/>
            </a:pPr>
            <a:r>
              <a:rPr lang="en-US" altLang="en-US" sz="2000" dirty="0"/>
              <a:t>	</a:t>
            </a:r>
          </a:p>
          <a:p>
            <a:pPr lvl="1" eaLnBrk="1" hangingPunct="1">
              <a:buFontTx/>
              <a:buNone/>
            </a:pPr>
            <a:r>
              <a:rPr lang="en-US" altLang="en-US" sz="2000" b="1" i="1" dirty="0"/>
              <a:t>	</a:t>
            </a:r>
            <a:r>
              <a:rPr lang="en-US" altLang="en-US" sz="2000" b="1" i="1" dirty="0" err="1"/>
              <a:t>i</a:t>
            </a:r>
            <a:r>
              <a:rPr lang="en-US" altLang="en-US" sz="2000" b="1" i="1" baseline="-25000" dirty="0" err="1"/>
              <a:t>USt</a:t>
            </a:r>
            <a:r>
              <a:rPr lang="en-US" altLang="en-US" sz="2000" b="1" dirty="0"/>
              <a:t> </a:t>
            </a:r>
            <a:r>
              <a:rPr lang="en-US" altLang="en-US" sz="2000" dirty="0"/>
              <a:t>= the interest rate on a U.S. investment maturing at time </a:t>
            </a:r>
            <a:r>
              <a:rPr lang="en-US" altLang="en-US" sz="2000" i="1" dirty="0"/>
              <a:t>t</a:t>
            </a:r>
          </a:p>
          <a:p>
            <a:pPr lvl="1" eaLnBrk="1" hangingPunct="1">
              <a:buFontTx/>
              <a:buNone/>
            </a:pPr>
            <a:r>
              <a:rPr lang="en-US" altLang="en-US" sz="2000" dirty="0"/>
              <a:t>	</a:t>
            </a:r>
            <a:r>
              <a:rPr lang="en-US" altLang="en-US" sz="2000" b="1" i="1" dirty="0" err="1"/>
              <a:t>i</a:t>
            </a:r>
            <a:r>
              <a:rPr lang="en-US" altLang="en-US" sz="2000" b="1" i="1" baseline="-25000" dirty="0" err="1"/>
              <a:t>UKt</a:t>
            </a:r>
            <a:r>
              <a:rPr lang="en-US" altLang="en-US" sz="2000" b="1" dirty="0"/>
              <a:t> </a:t>
            </a:r>
            <a:r>
              <a:rPr lang="en-US" altLang="en-US" sz="2000" dirty="0"/>
              <a:t>= the interest rate on a U.K. investment maturing at time </a:t>
            </a:r>
            <a:r>
              <a:rPr lang="en-US" altLang="en-US" sz="2000" i="1" dirty="0"/>
              <a:t>t</a:t>
            </a:r>
          </a:p>
          <a:p>
            <a:pPr lvl="1" eaLnBrk="1" hangingPunct="1">
              <a:buFontTx/>
              <a:buNone/>
            </a:pPr>
            <a:r>
              <a:rPr lang="en-US" altLang="en-US" sz="2000" dirty="0"/>
              <a:t>	</a:t>
            </a:r>
            <a:r>
              <a:rPr lang="en-US" altLang="en-US" sz="2000" b="1" i="1" dirty="0"/>
              <a:t>S</a:t>
            </a:r>
            <a:r>
              <a:rPr lang="en-US" altLang="en-US" sz="2000" b="1" i="1" baseline="-25000" dirty="0"/>
              <a:t>t</a:t>
            </a:r>
            <a:r>
              <a:rPr lang="en-US" altLang="en-US" sz="2000" b="1" dirty="0"/>
              <a:t> </a:t>
            </a:r>
            <a:r>
              <a:rPr lang="en-US" altLang="en-US" sz="2000" dirty="0"/>
              <a:t>= $/£ spot exchange rate at time </a:t>
            </a:r>
            <a:r>
              <a:rPr lang="en-US" altLang="en-US" sz="2000" i="1" dirty="0"/>
              <a:t>t</a:t>
            </a:r>
          </a:p>
          <a:p>
            <a:pPr lvl="1" eaLnBrk="1" hangingPunct="1">
              <a:buFontTx/>
              <a:buNone/>
            </a:pPr>
            <a:r>
              <a:rPr lang="en-US" altLang="en-US" sz="2000" dirty="0"/>
              <a:t>	</a:t>
            </a:r>
            <a:r>
              <a:rPr lang="en-US" altLang="en-US" sz="2000" b="1" i="1" dirty="0"/>
              <a:t>F</a:t>
            </a:r>
            <a:r>
              <a:rPr lang="en-US" altLang="en-US" sz="2000" b="1" i="1" baseline="-25000" dirty="0"/>
              <a:t>t</a:t>
            </a:r>
            <a:r>
              <a:rPr lang="en-US" altLang="en-US" sz="2000" b="1" dirty="0"/>
              <a:t> </a:t>
            </a:r>
            <a:r>
              <a:rPr lang="en-US" altLang="en-US" sz="2000" dirty="0"/>
              <a:t>= $/£ forward exchange rate at time </a:t>
            </a:r>
            <a:r>
              <a:rPr lang="en-US" altLang="en-US" sz="2000" i="1" dirty="0"/>
              <a:t>t</a:t>
            </a:r>
          </a:p>
        </p:txBody>
      </p:sp>
      <p:graphicFrame>
        <p:nvGraphicFramePr>
          <p:cNvPr id="33798" name="Object 3"/>
          <p:cNvGraphicFramePr>
            <a:graphicFrameLocks noChangeAspect="1"/>
          </p:cNvGraphicFramePr>
          <p:nvPr>
            <p:extLst>
              <p:ext uri="{D42A27DB-BD31-4B8C-83A1-F6EECF244321}">
                <p14:modId xmlns:p14="http://schemas.microsoft.com/office/powerpoint/2010/main" xmlns="" val="4246444781"/>
              </p:ext>
            </p:extLst>
          </p:nvPr>
        </p:nvGraphicFramePr>
        <p:xfrm>
          <a:off x="1774825" y="3682206"/>
          <a:ext cx="5594350" cy="714375"/>
        </p:xfrm>
        <a:graphic>
          <a:graphicData uri="http://schemas.openxmlformats.org/presentationml/2006/ole">
            <p:oleObj spid="_x0000_s34026" name="Equation" r:id="rId4" imgW="1790700" imgH="228600" progId="Equation.3">
              <p:embed/>
            </p:oleObj>
          </a:graphicData>
        </a:graphic>
      </p:graphicFrame>
      <p:sp>
        <p:nvSpPr>
          <p:cNvPr id="2" name="Footer Placeholder 1">
            <a:extLst>
              <a:ext uri="{FF2B5EF4-FFF2-40B4-BE49-F238E27FC236}">
                <a16:creationId xmlns:a16="http://schemas.microsoft.com/office/drawing/2014/main" xmlns="" id="{CF247236-1A0C-422F-AB03-EB6E8B79AB73}"/>
              </a:ext>
            </a:extLst>
          </p:cNvPr>
          <p:cNvSpPr>
            <a:spLocks noGrp="1"/>
          </p:cNvSpPr>
          <p:nvPr>
            <p:ph type="ftr" sz="quarter" idx="11"/>
          </p:nvPr>
        </p:nvSpPr>
        <p:spPr>
          <a:xfrm>
            <a:off x="1573967" y="6248400"/>
            <a:ext cx="6427033" cy="457200"/>
          </a:xfrm>
        </p:spPr>
        <p:txBody>
          <a:bodyPr/>
          <a:lstStyle/>
          <a:p>
            <a:pPr>
              <a:defRPr/>
            </a:pPr>
            <a:endParaRPr lang="en-US" altLang="en-US" dirty="0"/>
          </a:p>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2"/>
          <p:cNvSpPr>
            <a:spLocks noGrp="1" noChangeArrowheads="1"/>
          </p:cNvSpPr>
          <p:nvPr>
            <p:ph type="title" idx="4294967295"/>
          </p:nvPr>
        </p:nvSpPr>
        <p:spPr/>
        <p:txBody>
          <a:bodyPr anchor="ctr"/>
          <a:lstStyle/>
          <a:p>
            <a:pPr eaLnBrk="1" hangingPunct="1"/>
            <a:r>
              <a:rPr lang="en-US" altLang="en-US" sz="3500" dirty="0"/>
              <a:t>Interest Rate Parity Example</a:t>
            </a:r>
          </a:p>
        </p:txBody>
      </p:sp>
      <p:sp>
        <p:nvSpPr>
          <p:cNvPr id="34821"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Suppose U.S. interest rates are 9%, British interest rates are 11%, and the current spot rate is £1 = $1.60.  According to interest rate parity, what is the equilibrium forward rate?</a:t>
            </a:r>
          </a:p>
          <a:p>
            <a:pPr lvl="1" eaLnBrk="1" hangingPunct="1">
              <a:buFontTx/>
              <a:buNone/>
            </a:pPr>
            <a:endParaRPr lang="en-US" altLang="en-US" sz="2000" dirty="0"/>
          </a:p>
          <a:p>
            <a:pPr lvl="1" eaLnBrk="1" hangingPunct="1">
              <a:buFontTx/>
              <a:buNone/>
            </a:pPr>
            <a:endParaRPr lang="en-US" altLang="en-US" sz="2000" dirty="0"/>
          </a:p>
          <a:p>
            <a:pPr lvl="1" eaLnBrk="1" hangingPunct="1">
              <a:buFontTx/>
              <a:buNone/>
            </a:pPr>
            <a:endParaRPr lang="en-US" altLang="en-US" sz="2000" dirty="0"/>
          </a:p>
          <a:p>
            <a:pPr lvl="1" eaLnBrk="1" hangingPunct="1">
              <a:buFontTx/>
              <a:buNone/>
            </a:pPr>
            <a:r>
              <a:rPr lang="en-US" altLang="en-US" sz="2000" dirty="0"/>
              <a:t>	</a:t>
            </a:r>
          </a:p>
          <a:p>
            <a:pPr lvl="1" eaLnBrk="1" hangingPunct="1">
              <a:buFontTx/>
              <a:buNone/>
            </a:pPr>
            <a:r>
              <a:rPr lang="en-US" altLang="en-US" sz="2000" b="1" i="1" dirty="0"/>
              <a:t>	</a:t>
            </a:r>
          </a:p>
          <a:p>
            <a:pPr lvl="1" eaLnBrk="1" hangingPunct="1">
              <a:buFontTx/>
              <a:buNone/>
            </a:pPr>
            <a:r>
              <a:rPr lang="en-US" altLang="en-US" sz="2000" b="1" i="1" dirty="0"/>
              <a:t>	</a:t>
            </a:r>
            <a:r>
              <a:rPr lang="en-US" altLang="en-US" sz="2000" b="1" i="1" dirty="0" err="1"/>
              <a:t>i</a:t>
            </a:r>
            <a:r>
              <a:rPr lang="en-US" altLang="en-US" sz="2000" b="1" i="1" baseline="-25000" dirty="0" err="1"/>
              <a:t>USt</a:t>
            </a:r>
            <a:r>
              <a:rPr lang="en-US" altLang="en-US" sz="2000" b="1" dirty="0"/>
              <a:t> </a:t>
            </a:r>
            <a:r>
              <a:rPr lang="en-US" altLang="en-US" sz="2000" dirty="0"/>
              <a:t>= the interest rate on a U.S. investment maturing at time </a:t>
            </a:r>
            <a:r>
              <a:rPr lang="en-US" altLang="en-US" sz="2000" i="1" dirty="0"/>
              <a:t>t</a:t>
            </a:r>
          </a:p>
          <a:p>
            <a:pPr lvl="1" eaLnBrk="1" hangingPunct="1">
              <a:buFontTx/>
              <a:buNone/>
            </a:pPr>
            <a:r>
              <a:rPr lang="en-US" altLang="en-US" sz="2000" dirty="0"/>
              <a:t>	</a:t>
            </a:r>
            <a:r>
              <a:rPr lang="en-US" altLang="en-US" sz="2000" b="1" i="1" dirty="0" err="1"/>
              <a:t>i</a:t>
            </a:r>
            <a:r>
              <a:rPr lang="en-US" altLang="en-US" sz="2000" b="1" i="1" baseline="-25000" dirty="0" err="1"/>
              <a:t>UKt</a:t>
            </a:r>
            <a:r>
              <a:rPr lang="en-US" altLang="en-US" sz="2000" b="1" dirty="0"/>
              <a:t> </a:t>
            </a:r>
            <a:r>
              <a:rPr lang="en-US" altLang="en-US" sz="2000" dirty="0"/>
              <a:t>= the interest rate on a U.K. investment maturing at time </a:t>
            </a:r>
            <a:r>
              <a:rPr lang="en-US" altLang="en-US" sz="2000" i="1" dirty="0"/>
              <a:t>t</a:t>
            </a:r>
          </a:p>
          <a:p>
            <a:pPr lvl="1" eaLnBrk="1" hangingPunct="1">
              <a:buFontTx/>
              <a:buNone/>
            </a:pPr>
            <a:r>
              <a:rPr lang="en-US" altLang="en-US" sz="2000" dirty="0"/>
              <a:t>	</a:t>
            </a:r>
            <a:r>
              <a:rPr lang="en-US" altLang="en-US" sz="2000" b="1" i="1" dirty="0"/>
              <a:t>S</a:t>
            </a:r>
            <a:r>
              <a:rPr lang="en-US" altLang="en-US" sz="2000" b="1" i="1" baseline="-25000" dirty="0"/>
              <a:t>t</a:t>
            </a:r>
            <a:r>
              <a:rPr lang="en-US" altLang="en-US" sz="2000" b="1" dirty="0"/>
              <a:t> </a:t>
            </a:r>
            <a:r>
              <a:rPr lang="en-US" altLang="en-US" sz="2000" dirty="0"/>
              <a:t>= $/£ spot exchange rate at time </a:t>
            </a:r>
            <a:r>
              <a:rPr lang="en-US" altLang="en-US" sz="2000" i="1" dirty="0"/>
              <a:t>t</a:t>
            </a:r>
          </a:p>
          <a:p>
            <a:pPr lvl="1" eaLnBrk="1" hangingPunct="1">
              <a:buFontTx/>
              <a:buNone/>
            </a:pPr>
            <a:r>
              <a:rPr lang="en-US" altLang="en-US" sz="2000" dirty="0"/>
              <a:t>	</a:t>
            </a:r>
            <a:r>
              <a:rPr lang="en-US" altLang="en-US" sz="2000" b="1" i="1" dirty="0"/>
              <a:t>F</a:t>
            </a:r>
            <a:r>
              <a:rPr lang="en-US" altLang="en-US" sz="2000" b="1" i="1" baseline="-25000" dirty="0"/>
              <a:t>t</a:t>
            </a:r>
            <a:r>
              <a:rPr lang="en-US" altLang="en-US" sz="2000" b="1" dirty="0"/>
              <a:t> </a:t>
            </a:r>
            <a:r>
              <a:rPr lang="en-US" altLang="en-US" sz="2000" dirty="0"/>
              <a:t>= $/£ forward exchange rate at time </a:t>
            </a:r>
            <a:r>
              <a:rPr lang="en-US" altLang="en-US" sz="2000" i="1" dirty="0"/>
              <a:t>t</a:t>
            </a:r>
          </a:p>
        </p:txBody>
      </p:sp>
      <p:graphicFrame>
        <p:nvGraphicFramePr>
          <p:cNvPr id="34822" name="Object 3"/>
          <p:cNvGraphicFramePr>
            <a:graphicFrameLocks noChangeAspect="1"/>
          </p:cNvGraphicFramePr>
          <p:nvPr>
            <p:extLst>
              <p:ext uri="{D42A27DB-BD31-4B8C-83A1-F6EECF244321}">
                <p14:modId xmlns:p14="http://schemas.microsoft.com/office/powerpoint/2010/main" xmlns="" val="3537386902"/>
              </p:ext>
            </p:extLst>
          </p:nvPr>
        </p:nvGraphicFramePr>
        <p:xfrm>
          <a:off x="2306637" y="2962276"/>
          <a:ext cx="3844925" cy="490537"/>
        </p:xfrm>
        <a:graphic>
          <a:graphicData uri="http://schemas.openxmlformats.org/presentationml/2006/ole">
            <p:oleObj spid="_x0000_s35278" name="Equation" r:id="rId4" imgW="1790700" imgH="228600" progId="Equation.3">
              <p:embed/>
            </p:oleObj>
          </a:graphicData>
        </a:graphic>
      </p:graphicFrame>
      <p:graphicFrame>
        <p:nvGraphicFramePr>
          <p:cNvPr id="316419" name="Object 3"/>
          <p:cNvGraphicFramePr>
            <a:graphicFrameLocks noChangeAspect="1"/>
          </p:cNvGraphicFramePr>
          <p:nvPr>
            <p:extLst>
              <p:ext uri="{D42A27DB-BD31-4B8C-83A1-F6EECF244321}">
                <p14:modId xmlns:p14="http://schemas.microsoft.com/office/powerpoint/2010/main" xmlns="" val="4148086765"/>
              </p:ext>
            </p:extLst>
          </p:nvPr>
        </p:nvGraphicFramePr>
        <p:xfrm>
          <a:off x="1531144" y="3729039"/>
          <a:ext cx="6081712" cy="490537"/>
        </p:xfrm>
        <a:graphic>
          <a:graphicData uri="http://schemas.openxmlformats.org/presentationml/2006/ole">
            <p:oleObj spid="_x0000_s35279" name="Equation" r:id="rId5" imgW="2832100" imgH="228600" progId="Equation.3">
              <p:embed/>
            </p:oleObj>
          </a:graphicData>
        </a:graphic>
      </p:graphicFrame>
      <p:sp>
        <p:nvSpPr>
          <p:cNvPr id="2" name="Footer Placeholder 1">
            <a:extLst>
              <a:ext uri="{FF2B5EF4-FFF2-40B4-BE49-F238E27FC236}">
                <a16:creationId xmlns:a16="http://schemas.microsoft.com/office/drawing/2014/main" xmlns="" id="{3FFBEC05-0A31-487B-8497-742860F07344}"/>
              </a:ext>
            </a:extLst>
          </p:cNvPr>
          <p:cNvSpPr>
            <a:spLocks noGrp="1"/>
          </p:cNvSpPr>
          <p:nvPr>
            <p:ph type="ftr" sz="quarter" idx="11"/>
          </p:nvPr>
        </p:nvSpPr>
        <p:spPr>
          <a:xfrm>
            <a:off x="1663908" y="6248400"/>
            <a:ext cx="6205928"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316419"/>
                                        </p:tgtEl>
                                        <p:attrNameLst>
                                          <p:attrName>style.visibility</p:attrName>
                                        </p:attrNameLst>
                                      </p:cBhvr>
                                      <p:to>
                                        <p:strVal val="visible"/>
                                      </p:to>
                                    </p:set>
                                    <p:animEffect transition="in" filter="checkerboard(across)">
                                      <p:cBhvr>
                                        <p:cTn id="7" dur="500"/>
                                        <p:tgtEl>
                                          <p:spTgt spid="3164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2"/>
          <p:cNvSpPr>
            <a:spLocks noGrp="1" noChangeArrowheads="1"/>
          </p:cNvSpPr>
          <p:nvPr>
            <p:ph type="title" idx="4294967295"/>
          </p:nvPr>
        </p:nvSpPr>
        <p:spPr/>
        <p:txBody>
          <a:bodyPr anchor="ctr"/>
          <a:lstStyle/>
          <a:p>
            <a:pPr eaLnBrk="1" hangingPunct="1"/>
            <a:r>
              <a:rPr lang="en-US" altLang="en-US" sz="3500" dirty="0"/>
              <a:t>Interest Rate Parity Example Continued</a:t>
            </a:r>
          </a:p>
        </p:txBody>
      </p:sp>
      <p:sp>
        <p:nvSpPr>
          <p:cNvPr id="206851"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Suppose U.S. interest rates are 9%, British interest rates are 11%, and the current spot rate is £1 = $1.60. How could one take advantage of this if the forward rate is actually $1.55?</a:t>
            </a:r>
          </a:p>
          <a:p>
            <a:pPr marL="0" indent="0" eaLnBrk="1" hangingPunct="1">
              <a:buNone/>
            </a:pPr>
            <a:endParaRPr lang="en-US" altLang="en-US" sz="2200" dirty="0"/>
          </a:p>
          <a:p>
            <a:pPr eaLnBrk="1" hangingPunct="1">
              <a:buSzPct val="100000"/>
              <a:buFont typeface="Times New Roman" pitchFamily="18" charset="0"/>
              <a:buAutoNum type="arabicPeriod"/>
            </a:pPr>
            <a:r>
              <a:rPr lang="en-US" altLang="en-US" sz="2000" dirty="0"/>
              <a:t>Investors would borrow pounds at 11% in the U.K., owing £1.11 pounds at year-end per pound borrowed</a:t>
            </a:r>
          </a:p>
          <a:p>
            <a:pPr eaLnBrk="1" hangingPunct="1">
              <a:buSzPct val="100000"/>
              <a:buFont typeface="Times New Roman" pitchFamily="18" charset="0"/>
              <a:buAutoNum type="arabicPeriod"/>
            </a:pPr>
            <a:r>
              <a:rPr lang="en-US" altLang="en-US" sz="2000" dirty="0"/>
              <a:t>Sell the pounds spot for $1.60/£ and invest in the U.S. giving $1.60 </a:t>
            </a:r>
            <a:r>
              <a:rPr lang="en-US" altLang="en-US" sz="2000" dirty="0">
                <a:sym typeface="Symbol" pitchFamily="18" charset="2"/>
              </a:rPr>
              <a:t></a:t>
            </a:r>
            <a:r>
              <a:rPr lang="en-US" altLang="en-US" sz="2000" dirty="0"/>
              <a:t> 1.09 = $1.744</a:t>
            </a:r>
          </a:p>
          <a:p>
            <a:pPr eaLnBrk="1" hangingPunct="1">
              <a:buSzPct val="100000"/>
              <a:buFont typeface="Times New Roman" pitchFamily="18" charset="0"/>
              <a:buAutoNum type="arabicPeriod"/>
            </a:pPr>
            <a:r>
              <a:rPr lang="en-US" altLang="en-US" sz="2000" dirty="0"/>
              <a:t>Buy the  £1.11 pounds owed at the forward rate of $1.55 a pound for a dollar cost of £1.11 ($1.55/£) = $1.7205 </a:t>
            </a:r>
          </a:p>
          <a:p>
            <a:pPr eaLnBrk="1" hangingPunct="1">
              <a:buSzPct val="100000"/>
              <a:buFont typeface="Times New Roman" pitchFamily="18" charset="0"/>
              <a:buAutoNum type="arabicPeriod"/>
            </a:pPr>
            <a:r>
              <a:rPr lang="en-US" altLang="en-US" sz="2000" dirty="0"/>
              <a:t>The net gain is $1.744 - $1.7205 = $0.0235 per pound borrowed</a:t>
            </a:r>
            <a:endParaRPr lang="en-US" altLang="en-US" sz="2000" i="1" dirty="0"/>
          </a:p>
        </p:txBody>
      </p:sp>
      <p:sp>
        <p:nvSpPr>
          <p:cNvPr id="2" name="Footer Placeholder 1">
            <a:extLst>
              <a:ext uri="{FF2B5EF4-FFF2-40B4-BE49-F238E27FC236}">
                <a16:creationId xmlns:a16="http://schemas.microsoft.com/office/drawing/2014/main" xmlns="" id="{1962523A-3D70-4AC9-BBCE-39FACD1CEBFC}"/>
              </a:ext>
            </a:extLst>
          </p:cNvPr>
          <p:cNvSpPr>
            <a:spLocks noGrp="1"/>
          </p:cNvSpPr>
          <p:nvPr>
            <p:ph type="ftr" sz="quarter" idx="11"/>
          </p:nvPr>
        </p:nvSpPr>
        <p:spPr>
          <a:xfrm>
            <a:off x="1843790" y="6248400"/>
            <a:ext cx="6265889"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06851">
                                            <p:txEl>
                                              <p:pRg st="2" end="2"/>
                                            </p:txEl>
                                          </p:spTgt>
                                        </p:tgtEl>
                                        <p:attrNameLst>
                                          <p:attrName>style.visibility</p:attrName>
                                        </p:attrNameLst>
                                      </p:cBhvr>
                                      <p:to>
                                        <p:strVal val="visible"/>
                                      </p:to>
                                    </p:set>
                                    <p:animEffect transition="in" filter="checkerboard(across)">
                                      <p:cBhvr>
                                        <p:cTn id="7" dur="500"/>
                                        <p:tgtEl>
                                          <p:spTgt spid="206851">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206851">
                                            <p:txEl>
                                              <p:pRg st="3" end="3"/>
                                            </p:txEl>
                                          </p:spTgt>
                                        </p:tgtEl>
                                        <p:attrNameLst>
                                          <p:attrName>style.visibility</p:attrName>
                                        </p:attrNameLst>
                                      </p:cBhvr>
                                      <p:to>
                                        <p:strVal val="visible"/>
                                      </p:to>
                                    </p:set>
                                    <p:animEffect transition="in" filter="checkerboard(across)">
                                      <p:cBhvr>
                                        <p:cTn id="12" dur="500"/>
                                        <p:tgtEl>
                                          <p:spTgt spid="206851">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206851">
                                            <p:txEl>
                                              <p:pRg st="4" end="4"/>
                                            </p:txEl>
                                          </p:spTgt>
                                        </p:tgtEl>
                                        <p:attrNameLst>
                                          <p:attrName>style.visibility</p:attrName>
                                        </p:attrNameLst>
                                      </p:cBhvr>
                                      <p:to>
                                        <p:strVal val="visible"/>
                                      </p:to>
                                    </p:set>
                                    <p:animEffect transition="in" filter="checkerboard(across)">
                                      <p:cBhvr>
                                        <p:cTn id="17" dur="500"/>
                                        <p:tgtEl>
                                          <p:spTgt spid="206851">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206851">
                                            <p:txEl>
                                              <p:pRg st="5" end="5"/>
                                            </p:txEl>
                                          </p:spTgt>
                                        </p:tgtEl>
                                        <p:attrNameLst>
                                          <p:attrName>style.visibility</p:attrName>
                                        </p:attrNameLst>
                                      </p:cBhvr>
                                      <p:to>
                                        <p:strVal val="visible"/>
                                      </p:to>
                                    </p:set>
                                    <p:animEffect transition="in" filter="checkerboard(across)">
                                      <p:cBhvr>
                                        <p:cTn id="22" dur="500"/>
                                        <p:tgtEl>
                                          <p:spTgt spid="20685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idx="4294967295"/>
          </p:nvPr>
        </p:nvSpPr>
        <p:spPr/>
        <p:txBody>
          <a:bodyPr anchor="ctr"/>
          <a:lstStyle/>
          <a:p>
            <a:pPr eaLnBrk="1" hangingPunct="1"/>
            <a:r>
              <a:rPr lang="en-US" altLang="en-US" sz="3500" dirty="0"/>
              <a:t>Overview of Foreign Exchange Markets Continued</a:t>
            </a:r>
          </a:p>
        </p:txBody>
      </p:sp>
      <p:sp>
        <p:nvSpPr>
          <p:cNvPr id="90115"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ln>
          <a:effectLst>
            <a:outerShdw dist="107763" dir="2700000" algn="ctr" rotWithShape="0">
              <a:schemeClr val="bg2"/>
            </a:outerShdw>
          </a:effectLst>
        </p:spPr>
        <p:txBody>
          <a:bodyPr/>
          <a:lstStyle/>
          <a:p>
            <a:pPr eaLnBrk="1" hangingPunct="1">
              <a:defRPr/>
            </a:pPr>
            <a:r>
              <a:rPr lang="en-US" sz="2200" dirty="0"/>
              <a:t>Foreign trade is possible because of the ease with which foreign currencies can be exchanged</a:t>
            </a:r>
          </a:p>
          <a:p>
            <a:pPr lvl="1" eaLnBrk="1" hangingPunct="1">
              <a:defRPr/>
            </a:pPr>
            <a:r>
              <a:rPr lang="en-US" sz="2000" dirty="0"/>
              <a:t>U.S. imported $3.7 trillion worth of goods in 2015</a:t>
            </a:r>
          </a:p>
          <a:p>
            <a:pPr lvl="1" eaLnBrk="1" hangingPunct="1">
              <a:defRPr/>
            </a:pPr>
            <a:r>
              <a:rPr lang="en-US" sz="2000" dirty="0"/>
              <a:t>U.S. exported $3.3 trillion worth of goods in 2015</a:t>
            </a:r>
          </a:p>
          <a:p>
            <a:pPr lvl="1" eaLnBrk="1" hangingPunct="1">
              <a:defRPr/>
            </a:pPr>
            <a:endParaRPr lang="en-US" sz="2000" dirty="0"/>
          </a:p>
          <a:p>
            <a:pPr eaLnBrk="1" hangingPunct="1">
              <a:defRPr/>
            </a:pPr>
            <a:r>
              <a:rPr lang="en-US" sz="2200" dirty="0"/>
              <a:t>If a country imports more than they export, the supply of that country’s currency in the foreign exchange markets will exceed demand for the country’s currency and the value of the currency will tend to fall, </a:t>
            </a:r>
            <a:r>
              <a:rPr lang="en-US" sz="2200" i="1" dirty="0">
                <a:solidFill>
                  <a:schemeClr val="tx2">
                    <a:lumMod val="75000"/>
                  </a:schemeClr>
                </a:solidFill>
              </a:rPr>
              <a:t>all else equal</a:t>
            </a:r>
            <a:r>
              <a:rPr lang="en-US" sz="2200" dirty="0"/>
              <a:t>.</a:t>
            </a:r>
          </a:p>
          <a:p>
            <a:pPr marL="693737" lvl="2" indent="0" eaLnBrk="1" hangingPunct="1">
              <a:buNone/>
              <a:defRPr/>
            </a:pPr>
            <a:endParaRPr lang="en-US" sz="1700" dirty="0"/>
          </a:p>
          <a:p>
            <a:pPr lvl="1" eaLnBrk="1" hangingPunct="1">
              <a:defRPr/>
            </a:pPr>
            <a:endParaRPr lang="en-US" sz="2000" dirty="0"/>
          </a:p>
        </p:txBody>
      </p:sp>
      <p:sp>
        <p:nvSpPr>
          <p:cNvPr id="2" name="Footer Placeholder 1">
            <a:extLst>
              <a:ext uri="{FF2B5EF4-FFF2-40B4-BE49-F238E27FC236}">
                <a16:creationId xmlns:a16="http://schemas.microsoft.com/office/drawing/2014/main" xmlns="" id="{B756914F-53D7-4A1C-8262-3D481C03D84D}"/>
              </a:ext>
            </a:extLst>
          </p:cNvPr>
          <p:cNvSpPr>
            <a:spLocks noGrp="1"/>
          </p:cNvSpPr>
          <p:nvPr>
            <p:ph type="ftr" sz="quarter" idx="11"/>
          </p:nvPr>
        </p:nvSpPr>
        <p:spPr>
          <a:xfrm>
            <a:off x="1723869" y="6248400"/>
            <a:ext cx="6277131"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2"/>
          <p:cNvSpPr>
            <a:spLocks noGrp="1" noChangeArrowheads="1"/>
          </p:cNvSpPr>
          <p:nvPr>
            <p:ph type="title" idx="4294967295"/>
          </p:nvPr>
        </p:nvSpPr>
        <p:spPr/>
        <p:txBody>
          <a:bodyPr anchor="ctr"/>
          <a:lstStyle/>
          <a:p>
            <a:pPr eaLnBrk="1" hangingPunct="1"/>
            <a:r>
              <a:rPr lang="en-US" altLang="en-US" sz="3500"/>
              <a:t>Balance of Payments Accounts</a:t>
            </a:r>
          </a:p>
        </p:txBody>
      </p:sp>
      <p:sp>
        <p:nvSpPr>
          <p:cNvPr id="36869"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b="1" dirty="0"/>
              <a:t>Balance of payments accounts </a:t>
            </a:r>
            <a:r>
              <a:rPr lang="en-US" altLang="en-US" sz="2200" dirty="0"/>
              <a:t>summarize all transactions between citizens of two countries</a:t>
            </a:r>
          </a:p>
          <a:p>
            <a:pPr lvl="1" eaLnBrk="1" hangingPunct="1"/>
            <a:r>
              <a:rPr lang="en-US" altLang="en-US" sz="2200" b="1" dirty="0"/>
              <a:t>Current accounts </a:t>
            </a:r>
            <a:r>
              <a:rPr lang="en-US" altLang="en-US" sz="2200" dirty="0"/>
              <a:t>summarize foreign trade in goods and services, net investment income, and gifts, grants, or aid given to other countries</a:t>
            </a:r>
          </a:p>
          <a:p>
            <a:pPr lvl="1" eaLnBrk="1" hangingPunct="1"/>
            <a:r>
              <a:rPr lang="en-US" altLang="en-US" sz="2200" b="1" dirty="0"/>
              <a:t>Capital accounts </a:t>
            </a:r>
            <a:r>
              <a:rPr lang="en-US" altLang="en-US" sz="2200" dirty="0"/>
              <a:t>summarize capital flows into and out of a country</a:t>
            </a:r>
          </a:p>
          <a:p>
            <a:pPr lvl="1" eaLnBrk="1" hangingPunct="1"/>
            <a:r>
              <a:rPr lang="en-US" altLang="en-US" sz="2200" b="1" dirty="0"/>
              <a:t>Financial accounts </a:t>
            </a:r>
            <a:r>
              <a:rPr lang="en-US" altLang="en-US" sz="2200" dirty="0"/>
              <a:t>record transfers of financial capital and nonfinancial capital</a:t>
            </a:r>
          </a:p>
          <a:p>
            <a:pPr lvl="2" eaLnBrk="1" hangingPunct="1"/>
            <a:r>
              <a:rPr lang="en-US" altLang="en-US" sz="1900" dirty="0"/>
              <a:t>Accounts are further divided into sub-accounts: U.S.-owned assets abroad are divided into official reserve assets, government assets, and private assets</a:t>
            </a:r>
          </a:p>
        </p:txBody>
      </p:sp>
      <p:sp>
        <p:nvSpPr>
          <p:cNvPr id="2" name="Footer Placeholder 1">
            <a:extLst>
              <a:ext uri="{FF2B5EF4-FFF2-40B4-BE49-F238E27FC236}">
                <a16:creationId xmlns:a16="http://schemas.microsoft.com/office/drawing/2014/main" xmlns="" id="{40189305-D56C-4D5A-9B18-10CB69D80E35}"/>
              </a:ext>
            </a:extLst>
          </p:cNvPr>
          <p:cNvSpPr>
            <a:spLocks noGrp="1"/>
          </p:cNvSpPr>
          <p:nvPr>
            <p:ph type="ftr" sz="quarter" idx="11"/>
          </p:nvPr>
        </p:nvSpPr>
        <p:spPr>
          <a:xfrm>
            <a:off x="1858780" y="6248400"/>
            <a:ext cx="614222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p:cNvSpPr>
            <a:spLocks noGrp="1" noChangeArrowheads="1"/>
          </p:cNvSpPr>
          <p:nvPr>
            <p:ph type="title" idx="4294967295"/>
          </p:nvPr>
        </p:nvSpPr>
        <p:spPr/>
        <p:txBody>
          <a:bodyPr anchor="ctr"/>
          <a:lstStyle/>
          <a:p>
            <a:pPr eaLnBrk="1" hangingPunct="1"/>
            <a:r>
              <a:rPr lang="en-US" altLang="en-US" sz="3500" dirty="0"/>
              <a:t>Foreign Exchange Markets Example</a:t>
            </a:r>
          </a:p>
        </p:txBody>
      </p:sp>
      <p:sp>
        <p:nvSpPr>
          <p:cNvPr id="7173"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A weakening dollar can generate inflation in the U.S.</a:t>
            </a:r>
          </a:p>
          <a:p>
            <a:pPr lvl="1" eaLnBrk="1" hangingPunct="1"/>
            <a:r>
              <a:rPr lang="en-US" altLang="en-US" sz="2200" dirty="0"/>
              <a:t>Toyota sells Camrys in the U.S. for $23,000 when the exchange rate is 90¥ per dollar. Toyota receives ¥2,070,000 in revenue per car sold.</a:t>
            </a:r>
          </a:p>
          <a:p>
            <a:pPr lvl="1" eaLnBrk="1" hangingPunct="1"/>
            <a:r>
              <a:rPr lang="en-US" altLang="en-US" sz="2200" dirty="0"/>
              <a:t>If the dollar weakens and is worth only 80¥ per dollar, how many yen will Toyota receive per car sold?</a:t>
            </a:r>
          </a:p>
          <a:p>
            <a:pPr lvl="1" eaLnBrk="1" hangingPunct="1"/>
            <a:endParaRPr lang="en-US" altLang="en-US" sz="2200" dirty="0"/>
          </a:p>
          <a:p>
            <a:pPr marL="344487" lvl="1" indent="0" eaLnBrk="1" hangingPunct="1">
              <a:buNone/>
            </a:pPr>
            <a:endParaRPr lang="en-US" altLang="en-US" sz="2200" dirty="0"/>
          </a:p>
          <a:p>
            <a:pPr lvl="1" eaLnBrk="1" hangingPunct="1"/>
            <a:r>
              <a:rPr lang="en-US" altLang="en-US" sz="2200" dirty="0"/>
              <a:t>What price would Toyota have to charge to receive the same amount of yen as before?</a:t>
            </a:r>
          </a:p>
          <a:p>
            <a:pPr lvl="2" eaLnBrk="1" hangingPunct="1"/>
            <a:endParaRPr lang="en-US" altLang="en-US" sz="2200" dirty="0"/>
          </a:p>
          <a:p>
            <a:pPr lvl="1" eaLnBrk="1" hangingPunct="1"/>
            <a:endParaRPr lang="en-US" altLang="en-US" sz="2400" dirty="0"/>
          </a:p>
        </p:txBody>
      </p:sp>
      <p:graphicFrame>
        <p:nvGraphicFramePr>
          <p:cNvPr id="6" name="Object 2"/>
          <p:cNvGraphicFramePr>
            <a:graphicFrameLocks noChangeAspect="1"/>
          </p:cNvGraphicFramePr>
          <p:nvPr>
            <p:extLst>
              <p:ext uri="{D42A27DB-BD31-4B8C-83A1-F6EECF244321}">
                <p14:modId xmlns:p14="http://schemas.microsoft.com/office/powerpoint/2010/main" xmlns="" val="352404969"/>
              </p:ext>
            </p:extLst>
          </p:nvPr>
        </p:nvGraphicFramePr>
        <p:xfrm>
          <a:off x="2820194" y="3930650"/>
          <a:ext cx="3503612" cy="800100"/>
        </p:xfrm>
        <a:graphic>
          <a:graphicData uri="http://schemas.openxmlformats.org/presentationml/2006/ole">
            <p:oleObj spid="_x0000_s7858" name="Equation" r:id="rId4" imgW="1777229" imgH="406224" progId="Equation.3">
              <p:embed/>
            </p:oleObj>
          </a:graphicData>
        </a:graphic>
      </p:graphicFrame>
      <p:graphicFrame>
        <p:nvGraphicFramePr>
          <p:cNvPr id="291843" name="Object 2"/>
          <p:cNvGraphicFramePr>
            <a:graphicFrameLocks noChangeAspect="1"/>
          </p:cNvGraphicFramePr>
          <p:nvPr/>
        </p:nvGraphicFramePr>
        <p:xfrm>
          <a:off x="1498600" y="5443538"/>
          <a:ext cx="2352675" cy="677862"/>
        </p:xfrm>
        <a:graphic>
          <a:graphicData uri="http://schemas.openxmlformats.org/presentationml/2006/ole">
            <p:oleObj spid="_x0000_s7859" name="Equation" r:id="rId5" imgW="1409088" imgH="406224" progId="Equation.3">
              <p:embed/>
            </p:oleObj>
          </a:graphicData>
        </a:graphic>
      </p:graphicFrame>
      <p:graphicFrame>
        <p:nvGraphicFramePr>
          <p:cNvPr id="291844" name="Object 2"/>
          <p:cNvGraphicFramePr>
            <a:graphicFrameLocks noChangeAspect="1"/>
          </p:cNvGraphicFramePr>
          <p:nvPr/>
        </p:nvGraphicFramePr>
        <p:xfrm>
          <a:off x="4097338" y="5427663"/>
          <a:ext cx="4260850" cy="700087"/>
        </p:xfrm>
        <a:graphic>
          <a:graphicData uri="http://schemas.openxmlformats.org/presentationml/2006/ole">
            <p:oleObj spid="_x0000_s7860" name="Equation" r:id="rId6" imgW="2552700" imgH="419100" progId="Equation.3">
              <p:embed/>
            </p:oleObj>
          </a:graphicData>
        </a:graphic>
      </p:graphicFrame>
      <p:sp>
        <p:nvSpPr>
          <p:cNvPr id="2" name="Footer Placeholder 1">
            <a:extLst>
              <a:ext uri="{FF2B5EF4-FFF2-40B4-BE49-F238E27FC236}">
                <a16:creationId xmlns:a16="http://schemas.microsoft.com/office/drawing/2014/main" xmlns="" id="{7D6136F8-DA95-4E52-8995-EF7C0DD377AB}"/>
              </a:ext>
            </a:extLst>
          </p:cNvPr>
          <p:cNvSpPr>
            <a:spLocks noGrp="1"/>
          </p:cNvSpPr>
          <p:nvPr>
            <p:ph type="ftr" sz="quarter" idx="11"/>
          </p:nvPr>
        </p:nvSpPr>
        <p:spPr>
          <a:xfrm>
            <a:off x="1738859" y="6248400"/>
            <a:ext cx="6262141" cy="457200"/>
          </a:xfrm>
        </p:spPr>
        <p:txBody>
          <a:bodyPr/>
          <a:lstStyle/>
          <a:p>
            <a:pPr>
              <a:defRPr/>
            </a:pPr>
            <a:endParaRPr lang="en-US" altLang="en-US" dirty="0"/>
          </a:p>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291843"/>
                                        </p:tgtEl>
                                        <p:attrNameLst>
                                          <p:attrName>style.visibility</p:attrName>
                                        </p:attrNameLst>
                                      </p:cBhvr>
                                      <p:to>
                                        <p:strVal val="visible"/>
                                      </p:to>
                                    </p:set>
                                    <p:animEffect transition="in" filter="checkerboard(across)">
                                      <p:cBhvr>
                                        <p:cTn id="12" dur="500"/>
                                        <p:tgtEl>
                                          <p:spTgt spid="29184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291844"/>
                                        </p:tgtEl>
                                        <p:attrNameLst>
                                          <p:attrName>style.visibility</p:attrName>
                                        </p:attrNameLst>
                                      </p:cBhvr>
                                      <p:to>
                                        <p:strVal val="visible"/>
                                      </p:to>
                                    </p:set>
                                    <p:animEffect transition="in" filter="checkerboard(across)">
                                      <p:cBhvr>
                                        <p:cTn id="17" dur="500"/>
                                        <p:tgtEl>
                                          <p:spTgt spid="2918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p:cNvSpPr>
            <a:spLocks noGrp="1" noChangeArrowheads="1"/>
          </p:cNvSpPr>
          <p:nvPr>
            <p:ph type="title" idx="4294967295"/>
          </p:nvPr>
        </p:nvSpPr>
        <p:spPr/>
        <p:txBody>
          <a:bodyPr anchor="ctr"/>
          <a:lstStyle/>
          <a:p>
            <a:pPr eaLnBrk="1" hangingPunct="1"/>
            <a:r>
              <a:rPr lang="en-US" altLang="en-US" sz="3500" dirty="0"/>
              <a:t>Overview of Foreign Exchange Markets Concluded</a:t>
            </a:r>
          </a:p>
        </p:txBody>
      </p:sp>
      <p:sp>
        <p:nvSpPr>
          <p:cNvPr id="8197"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Internationally active firms often seek to hedge their foreign currency exposure</a:t>
            </a:r>
          </a:p>
          <a:p>
            <a:pPr lvl="1" eaLnBrk="1" hangingPunct="1"/>
            <a:r>
              <a:rPr lang="en-US" altLang="en-US" sz="2000" dirty="0"/>
              <a:t>By using derivatives such as swaps and futures</a:t>
            </a:r>
          </a:p>
          <a:p>
            <a:pPr lvl="1" eaLnBrk="1" hangingPunct="1"/>
            <a:r>
              <a:rPr lang="en-US" altLang="en-US" sz="2000" dirty="0"/>
              <a:t>By borrowing money in the same currency in which they are earning revenues</a:t>
            </a:r>
          </a:p>
          <a:p>
            <a:pPr lvl="1" eaLnBrk="1" hangingPunct="1"/>
            <a:r>
              <a:rPr lang="en-US" altLang="en-US" sz="2000" dirty="0"/>
              <a:t>By locating production facilities (and incurring local currency costs) where they are earning revenues</a:t>
            </a:r>
          </a:p>
        </p:txBody>
      </p:sp>
      <p:sp>
        <p:nvSpPr>
          <p:cNvPr id="2" name="Footer Placeholder 1">
            <a:extLst>
              <a:ext uri="{FF2B5EF4-FFF2-40B4-BE49-F238E27FC236}">
                <a16:creationId xmlns:a16="http://schemas.microsoft.com/office/drawing/2014/main" xmlns="" id="{9003D380-8380-4FB4-BA24-DDAEDBF6A58F}"/>
              </a:ext>
            </a:extLst>
          </p:cNvPr>
          <p:cNvSpPr>
            <a:spLocks noGrp="1"/>
          </p:cNvSpPr>
          <p:nvPr>
            <p:ph type="ftr" sz="quarter" idx="11"/>
          </p:nvPr>
        </p:nvSpPr>
        <p:spPr>
          <a:xfrm>
            <a:off x="1843790" y="6248400"/>
            <a:ext cx="615721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2"/>
          <p:cNvSpPr>
            <a:spLocks noGrp="1" noChangeArrowheads="1"/>
          </p:cNvSpPr>
          <p:nvPr>
            <p:ph type="title" idx="4294967295"/>
          </p:nvPr>
        </p:nvSpPr>
        <p:spPr/>
        <p:txBody>
          <a:bodyPr anchor="ctr"/>
          <a:lstStyle/>
          <a:p>
            <a:pPr eaLnBrk="1" hangingPunct="1"/>
            <a:r>
              <a:rPr lang="en-US" altLang="en-US" sz="3500"/>
              <a:t>Foreign Exchange</a:t>
            </a:r>
          </a:p>
        </p:txBody>
      </p:sp>
      <p:sp>
        <p:nvSpPr>
          <p:cNvPr id="9221" name="Rectangle 3"/>
          <p:cNvSpPr>
            <a:spLocks noGrp="1" noChangeArrowheads="1"/>
          </p:cNvSpPr>
          <p:nvPr>
            <p:ph type="body" sz="half" idx="4294967295"/>
          </p:nvPr>
        </p:nvSpPr>
        <p:spPr>
          <a:xfrm>
            <a:off x="457200" y="1719262"/>
            <a:ext cx="8148638" cy="451008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b="1" dirty="0"/>
              <a:t>Foreign exchange markets </a:t>
            </a:r>
            <a:r>
              <a:rPr lang="en-US" altLang="en-US" sz="2200" dirty="0"/>
              <a:t>are markets in which one currency is exchanged for another, either today (in the spot market) or at a set time in the future (in the forward market)</a:t>
            </a:r>
          </a:p>
          <a:p>
            <a:pPr eaLnBrk="1" hangingPunct="1"/>
            <a:endParaRPr lang="en-US" altLang="en-US" sz="2200" dirty="0"/>
          </a:p>
          <a:p>
            <a:pPr eaLnBrk="1" hangingPunct="1"/>
            <a:r>
              <a:rPr lang="en-US" altLang="en-US" sz="2200" dirty="0"/>
              <a:t>Foreign exchange markets facilitate:</a:t>
            </a:r>
          </a:p>
          <a:p>
            <a:pPr lvl="1" eaLnBrk="1" hangingPunct="1"/>
            <a:r>
              <a:rPr lang="en-US" altLang="en-US" sz="2000" dirty="0"/>
              <a:t>Foreign trade</a:t>
            </a:r>
          </a:p>
          <a:p>
            <a:pPr lvl="1" eaLnBrk="1" hangingPunct="1"/>
            <a:r>
              <a:rPr lang="en-US" altLang="en-US" sz="2000" dirty="0"/>
              <a:t>Raising capital in foreign markets</a:t>
            </a:r>
          </a:p>
          <a:p>
            <a:pPr lvl="1" eaLnBrk="1" hangingPunct="1"/>
            <a:r>
              <a:rPr lang="en-US" altLang="en-US" sz="2000" dirty="0"/>
              <a:t>The transfer of risk between market participants</a:t>
            </a:r>
          </a:p>
          <a:p>
            <a:pPr lvl="1" eaLnBrk="1" hangingPunct="1"/>
            <a:r>
              <a:rPr lang="en-US" altLang="en-US" sz="2000" dirty="0"/>
              <a:t>Speculation in currency values</a:t>
            </a:r>
          </a:p>
          <a:p>
            <a:pPr eaLnBrk="1" hangingPunct="1"/>
            <a:endParaRPr lang="en-US" altLang="en-US" sz="2200" dirty="0"/>
          </a:p>
          <a:p>
            <a:pPr eaLnBrk="1" hangingPunct="1"/>
            <a:r>
              <a:rPr lang="en-US" altLang="en-US" sz="2200" dirty="0"/>
              <a:t>A </a:t>
            </a:r>
            <a:r>
              <a:rPr lang="en-US" altLang="en-US" sz="2200" b="1" dirty="0"/>
              <a:t>foreign exchange rate </a:t>
            </a:r>
            <a:r>
              <a:rPr lang="en-US" altLang="en-US" sz="2200" dirty="0"/>
              <a:t>is the price at which one currency can be exchanged for another currency</a:t>
            </a:r>
          </a:p>
        </p:txBody>
      </p:sp>
      <p:sp>
        <p:nvSpPr>
          <p:cNvPr id="2" name="Footer Placeholder 1">
            <a:extLst>
              <a:ext uri="{FF2B5EF4-FFF2-40B4-BE49-F238E27FC236}">
                <a16:creationId xmlns:a16="http://schemas.microsoft.com/office/drawing/2014/main" xmlns="" id="{4DCAA20B-BCFB-4161-8B28-91DF4C0B0212}"/>
              </a:ext>
            </a:extLst>
          </p:cNvPr>
          <p:cNvSpPr>
            <a:spLocks noGrp="1"/>
          </p:cNvSpPr>
          <p:nvPr>
            <p:ph type="ftr" sz="quarter" idx="11"/>
          </p:nvPr>
        </p:nvSpPr>
        <p:spPr>
          <a:xfrm>
            <a:off x="1409075" y="6248400"/>
            <a:ext cx="6591925" cy="457200"/>
          </a:xfrm>
        </p:spPr>
        <p:txBody>
          <a:bodyPr/>
          <a:lstStyle/>
          <a:p>
            <a:pPr>
              <a:defRPr/>
            </a:pPr>
            <a:endParaRPr lang="en-US" altLang="en-US" dirty="0"/>
          </a:p>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p:txBody>
          <a:bodyPr anchor="ctr"/>
          <a:lstStyle/>
          <a:p>
            <a:pPr eaLnBrk="1" hangingPunct="1"/>
            <a:r>
              <a:rPr lang="en-US" altLang="en-US" sz="3500" dirty="0"/>
              <a:t>Foreign Exchange Market Trading</a:t>
            </a:r>
          </a:p>
        </p:txBody>
      </p:sp>
      <p:pic>
        <p:nvPicPr>
          <p:cNvPr id="4" name="Content Placeholder 3">
            <a:extLst>
              <a:ext uri="{FF2B5EF4-FFF2-40B4-BE49-F238E27FC236}">
                <a16:creationId xmlns:a16="http://schemas.microsoft.com/office/drawing/2014/main" xmlns="" id="{04F99C62-65AC-496B-8F63-992F3BCF6BC5}"/>
              </a:ext>
            </a:extLst>
          </p:cNvPr>
          <p:cNvPicPr>
            <a:picLocks noGrp="1" noChangeAspect="1"/>
          </p:cNvPicPr>
          <p:nvPr>
            <p:ph idx="1"/>
          </p:nvPr>
        </p:nvPicPr>
        <p:blipFill>
          <a:blip r:embed="rId3"/>
          <a:stretch>
            <a:fillRect/>
          </a:stretch>
        </p:blipFill>
        <p:spPr>
          <a:xfrm>
            <a:off x="929390" y="1783830"/>
            <a:ext cx="6865495" cy="3657600"/>
          </a:xfrm>
          <a:prstGeom prst="rect">
            <a:avLst/>
          </a:prstGeom>
        </p:spPr>
      </p:pic>
      <p:sp>
        <p:nvSpPr>
          <p:cNvPr id="3" name="Footer Placeholder 2">
            <a:extLst>
              <a:ext uri="{FF2B5EF4-FFF2-40B4-BE49-F238E27FC236}">
                <a16:creationId xmlns:a16="http://schemas.microsoft.com/office/drawing/2014/main" xmlns="" id="{426A7665-9E60-4514-A370-FB02DF57606F}"/>
              </a:ext>
            </a:extLst>
          </p:cNvPr>
          <p:cNvSpPr>
            <a:spLocks noGrp="1"/>
          </p:cNvSpPr>
          <p:nvPr>
            <p:ph type="ftr" sz="quarter" idx="11"/>
          </p:nvPr>
        </p:nvSpPr>
        <p:spPr>
          <a:xfrm>
            <a:off x="1738859" y="6248400"/>
            <a:ext cx="6262141"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2"/>
          <p:cNvSpPr>
            <a:spLocks noGrp="1" noChangeArrowheads="1"/>
          </p:cNvSpPr>
          <p:nvPr>
            <p:ph type="title"/>
          </p:nvPr>
        </p:nvSpPr>
        <p:spPr/>
        <p:txBody>
          <a:bodyPr anchor="ctr"/>
          <a:lstStyle/>
          <a:p>
            <a:pPr eaLnBrk="1" hangingPunct="1"/>
            <a:r>
              <a:rPr lang="en-US" altLang="en-US" sz="3500" dirty="0"/>
              <a:t>Foreign Currency Exchange Rates</a:t>
            </a:r>
          </a:p>
        </p:txBody>
      </p:sp>
      <p:pic>
        <p:nvPicPr>
          <p:cNvPr id="4" name="Content Placeholder 3">
            <a:extLst>
              <a:ext uri="{FF2B5EF4-FFF2-40B4-BE49-F238E27FC236}">
                <a16:creationId xmlns:a16="http://schemas.microsoft.com/office/drawing/2014/main" xmlns="" id="{74B84746-23B0-4D52-9470-3D1F53F3E0B3}"/>
              </a:ext>
            </a:extLst>
          </p:cNvPr>
          <p:cNvPicPr>
            <a:picLocks noGrp="1" noChangeAspect="1"/>
          </p:cNvPicPr>
          <p:nvPr>
            <p:ph idx="1"/>
          </p:nvPr>
        </p:nvPicPr>
        <p:blipFill>
          <a:blip r:embed="rId3"/>
          <a:stretch>
            <a:fillRect/>
          </a:stretch>
        </p:blipFill>
        <p:spPr>
          <a:xfrm>
            <a:off x="1319134" y="1079292"/>
            <a:ext cx="6340840" cy="5051633"/>
          </a:xfrm>
          <a:prstGeom prst="rect">
            <a:avLst/>
          </a:prstGeom>
        </p:spPr>
      </p:pic>
      <p:sp>
        <p:nvSpPr>
          <p:cNvPr id="3" name="Footer Placeholder 2">
            <a:extLst>
              <a:ext uri="{FF2B5EF4-FFF2-40B4-BE49-F238E27FC236}">
                <a16:creationId xmlns:a16="http://schemas.microsoft.com/office/drawing/2014/main" xmlns="" id="{BC6055DB-1A80-4627-9AA8-4886302505AC}"/>
              </a:ext>
            </a:extLst>
          </p:cNvPr>
          <p:cNvSpPr>
            <a:spLocks noGrp="1"/>
          </p:cNvSpPr>
          <p:nvPr>
            <p:ph type="ftr" sz="quarter" idx="11"/>
          </p:nvPr>
        </p:nvSpPr>
        <p:spPr>
          <a:xfrm>
            <a:off x="1873770" y="6248400"/>
            <a:ext cx="612723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2"/>
          <p:cNvSpPr>
            <a:spLocks noGrp="1" noChangeArrowheads="1"/>
          </p:cNvSpPr>
          <p:nvPr>
            <p:ph type="title"/>
          </p:nvPr>
        </p:nvSpPr>
        <p:spPr/>
        <p:txBody>
          <a:bodyPr anchor="ctr"/>
          <a:lstStyle/>
          <a:p>
            <a:pPr eaLnBrk="1" hangingPunct="1"/>
            <a:r>
              <a:rPr lang="en-US" altLang="en-US" sz="3500" dirty="0"/>
              <a:t>Top Currency Traders</a:t>
            </a:r>
          </a:p>
        </p:txBody>
      </p:sp>
      <p:pic>
        <p:nvPicPr>
          <p:cNvPr id="4" name="Content Placeholder 3">
            <a:extLst>
              <a:ext uri="{FF2B5EF4-FFF2-40B4-BE49-F238E27FC236}">
                <a16:creationId xmlns:a16="http://schemas.microsoft.com/office/drawing/2014/main" xmlns="" id="{506B1397-6F8E-4E41-A96D-1EABABA4340A}"/>
              </a:ext>
            </a:extLst>
          </p:cNvPr>
          <p:cNvPicPr>
            <a:picLocks noGrp="1" noChangeAspect="1"/>
          </p:cNvPicPr>
          <p:nvPr>
            <p:ph idx="1"/>
          </p:nvPr>
        </p:nvPicPr>
        <p:blipFill>
          <a:blip r:embed="rId3"/>
          <a:stretch>
            <a:fillRect/>
          </a:stretch>
        </p:blipFill>
        <p:spPr>
          <a:xfrm>
            <a:off x="1199213" y="1618938"/>
            <a:ext cx="6535712" cy="4167265"/>
          </a:xfrm>
          <a:prstGeom prst="rect">
            <a:avLst/>
          </a:prstGeom>
        </p:spPr>
      </p:pic>
      <p:sp>
        <p:nvSpPr>
          <p:cNvPr id="3" name="Footer Placeholder 2">
            <a:extLst>
              <a:ext uri="{FF2B5EF4-FFF2-40B4-BE49-F238E27FC236}">
                <a16:creationId xmlns:a16="http://schemas.microsoft.com/office/drawing/2014/main" xmlns="" id="{2A795DD0-B60F-4CD4-AE16-4D5BCA5E9C36}"/>
              </a:ext>
            </a:extLst>
          </p:cNvPr>
          <p:cNvSpPr>
            <a:spLocks noGrp="1"/>
          </p:cNvSpPr>
          <p:nvPr>
            <p:ph type="ftr" sz="quarter" idx="11"/>
          </p:nvPr>
        </p:nvSpPr>
        <p:spPr>
          <a:xfrm>
            <a:off x="1798820" y="6248400"/>
            <a:ext cx="620218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theme/theme1.xml><?xml version="1.0" encoding="utf-8"?>
<a:theme xmlns:a="http://schemas.openxmlformats.org/drawingml/2006/main" name="Network">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4430</TotalTime>
  <Words>3049</Words>
  <Application>Microsoft Office PowerPoint</Application>
  <PresentationFormat>Ekran Gösterisi (4:3)</PresentationFormat>
  <Paragraphs>263</Paragraphs>
  <Slides>30</Slides>
  <Notes>29</Notes>
  <HiddenSlides>1</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30</vt:i4>
      </vt:variant>
    </vt:vector>
  </HeadingPairs>
  <TitlesOfParts>
    <vt:vector size="32" baseType="lpstr">
      <vt:lpstr>Network</vt:lpstr>
      <vt:lpstr>Equation</vt:lpstr>
      <vt:lpstr>Chapter Nine</vt:lpstr>
      <vt:lpstr>Overview of Foreign Exchange Markets</vt:lpstr>
      <vt:lpstr>Overview of Foreign Exchange Markets Continued</vt:lpstr>
      <vt:lpstr>Foreign Exchange Markets Example</vt:lpstr>
      <vt:lpstr>Overview of Foreign Exchange Markets Concluded</vt:lpstr>
      <vt:lpstr>Foreign Exchange</vt:lpstr>
      <vt:lpstr>Foreign Exchange Market Trading</vt:lpstr>
      <vt:lpstr>Foreign Currency Exchange Rates</vt:lpstr>
      <vt:lpstr>Top Currency Traders</vt:lpstr>
      <vt:lpstr>Foreign Exchange Continued</vt:lpstr>
      <vt:lpstr>Foreign Exchange Concluded</vt:lpstr>
      <vt:lpstr>FX Market</vt:lpstr>
      <vt:lpstr>FX Rates</vt:lpstr>
      <vt:lpstr>Exchanges</vt:lpstr>
      <vt:lpstr>The European Currency (€)</vt:lpstr>
      <vt:lpstr>The Euro (€)</vt:lpstr>
      <vt:lpstr>The Yuan</vt:lpstr>
      <vt:lpstr>The Dollar during the Financial Crisis</vt:lpstr>
      <vt:lpstr>Foreign Exchange Risk</vt:lpstr>
      <vt:lpstr>Foreign Exchange Risk Continued</vt:lpstr>
      <vt:lpstr>Foreign Exchange Exposure</vt:lpstr>
      <vt:lpstr>Foreign Exchange Exposure Continued</vt:lpstr>
      <vt:lpstr>Trading Activities</vt:lpstr>
      <vt:lpstr>Purchasing Power Parity (PPP)</vt:lpstr>
      <vt:lpstr>Purchasing Power Parity (PPP) Continued</vt:lpstr>
      <vt:lpstr>International Fisher Effect (IFE)</vt:lpstr>
      <vt:lpstr>Interest Rate Parity</vt:lpstr>
      <vt:lpstr>Interest Rate Parity Example</vt:lpstr>
      <vt:lpstr>Interest Rate Parity Example Continued</vt:lpstr>
      <vt:lpstr>Balance of Payments Accounts</vt:lpstr>
    </vt:vector>
  </TitlesOfParts>
  <Company>University at Buffalo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MARKETS AND INSTITIUTIONS: A Modern Perspective</dc:title>
  <dc:creator>Joseph Ogden</dc:creator>
  <cp:lastModifiedBy>USER</cp:lastModifiedBy>
  <cp:revision>352</cp:revision>
  <dcterms:created xsi:type="dcterms:W3CDTF">2000-07-01T19:33:32Z</dcterms:created>
  <dcterms:modified xsi:type="dcterms:W3CDTF">2020-04-21T15:10:55Z</dcterms:modified>
</cp:coreProperties>
</file>