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p:sldMasterIdLst>
    <p:sldMasterId id="2147483683" r:id="rId4"/>
  </p:sldMasterIdLst>
  <p:notesMasterIdLst>
    <p:notesMasterId r:id="rId33"/>
  </p:notesMasterIdLst>
  <p:handoutMasterIdLst>
    <p:handoutMasterId r:id="rId34"/>
  </p:handoutMasterIdLst>
  <p:sldIdLst>
    <p:sldId id="320" r:id="rId5"/>
    <p:sldId id="291" r:id="rId6"/>
    <p:sldId id="292" r:id="rId7"/>
    <p:sldId id="327" r:id="rId8"/>
    <p:sldId id="293" r:id="rId9"/>
    <p:sldId id="328" r:id="rId10"/>
    <p:sldId id="295" r:id="rId11"/>
    <p:sldId id="299" r:id="rId12"/>
    <p:sldId id="311" r:id="rId13"/>
    <p:sldId id="296" r:id="rId14"/>
    <p:sldId id="312" r:id="rId15"/>
    <p:sldId id="298" r:id="rId16"/>
    <p:sldId id="313" r:id="rId17"/>
    <p:sldId id="314" r:id="rId18"/>
    <p:sldId id="300" r:id="rId19"/>
    <p:sldId id="315" r:id="rId20"/>
    <p:sldId id="301" r:id="rId21"/>
    <p:sldId id="330" r:id="rId22"/>
    <p:sldId id="331" r:id="rId23"/>
    <p:sldId id="329" r:id="rId24"/>
    <p:sldId id="302" r:id="rId25"/>
    <p:sldId id="304" r:id="rId26"/>
    <p:sldId id="319" r:id="rId27"/>
    <p:sldId id="306" r:id="rId28"/>
    <p:sldId id="307" r:id="rId29"/>
    <p:sldId id="324" r:id="rId30"/>
    <p:sldId id="326" r:id="rId31"/>
    <p:sldId id="325" r:id="rId32"/>
  </p:sldIdLst>
  <p:sldSz cx="9144000" cy="6858000" type="screen4x3"/>
  <p:notesSz cx="6858000" cy="9144000"/>
  <p:defaultTextStyle>
    <a:defPPr>
      <a:defRPr lang="en-US"/>
    </a:defPPr>
    <a:lvl1pPr algn="l" rtl="0" fontAlgn="base">
      <a:spcBef>
        <a:spcPct val="0"/>
      </a:spcBef>
      <a:spcAft>
        <a:spcPct val="0"/>
      </a:spcAft>
      <a:defRPr sz="2400" kern="1200">
        <a:solidFill>
          <a:schemeClr val="tx1"/>
        </a:solidFill>
        <a:latin typeface="Times New Roman" pitchFamily="18" charset="0"/>
        <a:ea typeface="+mn-ea"/>
        <a:cs typeface="+mn-cs"/>
      </a:defRPr>
    </a:lvl1pPr>
    <a:lvl2pPr marL="457200" algn="l" rtl="0" fontAlgn="base">
      <a:spcBef>
        <a:spcPct val="0"/>
      </a:spcBef>
      <a:spcAft>
        <a:spcPct val="0"/>
      </a:spcAft>
      <a:defRPr sz="2400" kern="1200">
        <a:solidFill>
          <a:schemeClr val="tx1"/>
        </a:solidFill>
        <a:latin typeface="Times New Roman" pitchFamily="18" charset="0"/>
        <a:ea typeface="+mn-ea"/>
        <a:cs typeface="+mn-cs"/>
      </a:defRPr>
    </a:lvl2pPr>
    <a:lvl3pPr marL="914400" algn="l" rtl="0" fontAlgn="base">
      <a:spcBef>
        <a:spcPct val="0"/>
      </a:spcBef>
      <a:spcAft>
        <a:spcPct val="0"/>
      </a:spcAft>
      <a:defRPr sz="2400" kern="1200">
        <a:solidFill>
          <a:schemeClr val="tx1"/>
        </a:solidFill>
        <a:latin typeface="Times New Roman" pitchFamily="18" charset="0"/>
        <a:ea typeface="+mn-ea"/>
        <a:cs typeface="+mn-cs"/>
      </a:defRPr>
    </a:lvl3pPr>
    <a:lvl4pPr marL="1371600" algn="l" rtl="0" fontAlgn="base">
      <a:spcBef>
        <a:spcPct val="0"/>
      </a:spcBef>
      <a:spcAft>
        <a:spcPct val="0"/>
      </a:spcAft>
      <a:defRPr sz="2400" kern="1200">
        <a:solidFill>
          <a:schemeClr val="tx1"/>
        </a:solidFill>
        <a:latin typeface="Times New Roman" pitchFamily="18" charset="0"/>
        <a:ea typeface="+mn-ea"/>
        <a:cs typeface="+mn-cs"/>
      </a:defRPr>
    </a:lvl4pPr>
    <a:lvl5pPr marL="1828800" algn="l"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46A14CCD-CDD3-2A6F-23B4-A6E781242578}" name="Teressa Farough" initials="TF" userId="ba06a992ca5cef62" providerId="Windows Live"/>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007FBE"/>
    <a:srgbClr val="CC0000"/>
    <a:srgbClr val="FFCC00"/>
    <a:srgbClr val="000066"/>
    <a:srgbClr val="663300"/>
    <a:srgbClr val="1C1C1C"/>
    <a:srgbClr val="CC9900"/>
    <a:srgbClr val="FEEDC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26C8FB7-8A55-C379-7C9B-D99DDB410FAD}" v="6" dt="2023-09-05T20:46:06.991"/>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918" autoAdjust="0"/>
    <p:restoredTop sz="71142" autoAdjust="0"/>
  </p:normalViewPr>
  <p:slideViewPr>
    <p:cSldViewPr snapToGrid="0" snapToObjects="1">
      <p:cViewPr varScale="1">
        <p:scale>
          <a:sx n="79" d="100"/>
          <a:sy n="79" d="100"/>
        </p:scale>
        <p:origin x="2526" y="7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snapToGrid="0" snapToObjects="1">
      <p:cViewPr varScale="1">
        <p:scale>
          <a:sx n="42" d="100"/>
          <a:sy n="42" d="100"/>
        </p:scale>
        <p:origin x="2060" y="40"/>
      </p:cViewPr>
      <p:guideLst/>
    </p:cSldViewPr>
  </p:notesViewPr>
  <p:gridSpacing cx="36004" cy="36004"/>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microsoft.com/office/2016/11/relationships/changesInfo" Target="changesInfos/changesInfo1.xml"/><Relationship Id="rId21" Type="http://schemas.openxmlformats.org/officeDocument/2006/relationships/slide" Target="slides/slide17.xml"/><Relationship Id="rId34" Type="http://schemas.openxmlformats.org/officeDocument/2006/relationships/handoutMaster" Target="handoutMasters/handoutMaster1.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41" Type="http://schemas.microsoft.com/office/2018/10/relationships/authors" Target="author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theme" Target="theme/theme1.xml"/><Relationship Id="rId40" Type="http://schemas.microsoft.com/office/2015/10/relationships/revisionInfo" Target="revisionInfo.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presProps" Target="presProps.xml"/><Relationship Id="rId8" Type="http://schemas.openxmlformats.org/officeDocument/2006/relationships/slide" Target="slides/slide4.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notesMaster" Target="notesMasters/notesMaster1.xml"/><Relationship Id="rId38"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teressafarough@gmail.com" userId="S::urn:spo:guest#teressafarough@gmail.com::" providerId="AD" clId="Web-{726C8FB7-8A55-C379-7C9B-D99DDB410FAD}"/>
    <pc:docChg chg="modSld">
      <pc:chgData name="teressafarough@gmail.com" userId="S::urn:spo:guest#teressafarough@gmail.com::" providerId="AD" clId="Web-{726C8FB7-8A55-C379-7C9B-D99DDB410FAD}" dt="2023-09-05T20:46:06.991" v="5"/>
      <pc:docMkLst>
        <pc:docMk/>
      </pc:docMkLst>
      <pc:sldChg chg="delSp">
        <pc:chgData name="teressafarough@gmail.com" userId="S::urn:spo:guest#teressafarough@gmail.com::" providerId="AD" clId="Web-{726C8FB7-8A55-C379-7C9B-D99DDB410FAD}" dt="2023-09-05T20:45:24.740" v="0"/>
        <pc:sldMkLst>
          <pc:docMk/>
          <pc:sldMk cId="0" sldId="292"/>
        </pc:sldMkLst>
        <pc:picChg chg="del">
          <ac:chgData name="teressafarough@gmail.com" userId="S::urn:spo:guest#teressafarough@gmail.com::" providerId="AD" clId="Web-{726C8FB7-8A55-C379-7C9B-D99DDB410FAD}" dt="2023-09-05T20:45:24.740" v="0"/>
          <ac:picMkLst>
            <pc:docMk/>
            <pc:sldMk cId="0" sldId="292"/>
            <ac:picMk id="4" creationId="{E54847D5-6B33-4F33-A9C4-BAC4814B869C}"/>
          </ac:picMkLst>
        </pc:picChg>
      </pc:sldChg>
      <pc:sldChg chg="addSp delSp modSp">
        <pc:chgData name="teressafarough@gmail.com" userId="S::urn:spo:guest#teressafarough@gmail.com::" providerId="AD" clId="Web-{726C8FB7-8A55-C379-7C9B-D99DDB410FAD}" dt="2023-09-05T20:45:34.178" v="1"/>
        <pc:sldMkLst>
          <pc:docMk/>
          <pc:sldMk cId="0" sldId="301"/>
        </pc:sldMkLst>
        <pc:spChg chg="add mod">
          <ac:chgData name="teressafarough@gmail.com" userId="S::urn:spo:guest#teressafarough@gmail.com::" providerId="AD" clId="Web-{726C8FB7-8A55-C379-7C9B-D99DDB410FAD}" dt="2023-09-05T20:45:34.178" v="1"/>
          <ac:spMkLst>
            <pc:docMk/>
            <pc:sldMk cId="0" sldId="301"/>
            <ac:spMk id="3" creationId="{8EB35EF2-B842-832B-4BC9-CA344704EE43}"/>
          </ac:spMkLst>
        </pc:spChg>
        <pc:picChg chg="del">
          <ac:chgData name="teressafarough@gmail.com" userId="S::urn:spo:guest#teressafarough@gmail.com::" providerId="AD" clId="Web-{726C8FB7-8A55-C379-7C9B-D99DDB410FAD}" dt="2023-09-05T20:45:34.178" v="1"/>
          <ac:picMkLst>
            <pc:docMk/>
            <pc:sldMk cId="0" sldId="301"/>
            <ac:picMk id="6" creationId="{5BCC0D76-A50F-49C9-9BED-2FE7C9BE24FB}"/>
          </ac:picMkLst>
        </pc:picChg>
      </pc:sldChg>
      <pc:sldChg chg="addSp delSp modSp">
        <pc:chgData name="teressafarough@gmail.com" userId="S::urn:spo:guest#teressafarough@gmail.com::" providerId="AD" clId="Web-{726C8FB7-8A55-C379-7C9B-D99DDB410FAD}" dt="2023-09-05T20:45:54.475" v="3"/>
        <pc:sldMkLst>
          <pc:docMk/>
          <pc:sldMk cId="0" sldId="324"/>
        </pc:sldMkLst>
        <pc:spChg chg="add mod">
          <ac:chgData name="teressafarough@gmail.com" userId="S::urn:spo:guest#teressafarough@gmail.com::" providerId="AD" clId="Web-{726C8FB7-8A55-C379-7C9B-D99DDB410FAD}" dt="2023-09-05T20:45:54.475" v="3"/>
          <ac:spMkLst>
            <pc:docMk/>
            <pc:sldMk cId="0" sldId="324"/>
            <ac:spMk id="3" creationId="{4D6BDFE5-7A88-FACF-57D5-E24C4EFFBA34}"/>
          </ac:spMkLst>
        </pc:spChg>
        <pc:picChg chg="del">
          <ac:chgData name="teressafarough@gmail.com" userId="S::urn:spo:guest#teressafarough@gmail.com::" providerId="AD" clId="Web-{726C8FB7-8A55-C379-7C9B-D99DDB410FAD}" dt="2023-09-05T20:45:54.475" v="3"/>
          <ac:picMkLst>
            <pc:docMk/>
            <pc:sldMk cId="0" sldId="324"/>
            <ac:picMk id="6" creationId="{441A0183-710D-4ED4-ABA6-A272BFA3290D}"/>
          </ac:picMkLst>
        </pc:picChg>
      </pc:sldChg>
      <pc:sldChg chg="addSp delSp modSp">
        <pc:chgData name="teressafarough@gmail.com" userId="S::urn:spo:guest#teressafarough@gmail.com::" providerId="AD" clId="Web-{726C8FB7-8A55-C379-7C9B-D99DDB410FAD}" dt="2023-09-05T20:46:06.991" v="5"/>
        <pc:sldMkLst>
          <pc:docMk/>
          <pc:sldMk cId="0" sldId="325"/>
        </pc:sldMkLst>
        <pc:spChg chg="add mod">
          <ac:chgData name="teressafarough@gmail.com" userId="S::urn:spo:guest#teressafarough@gmail.com::" providerId="AD" clId="Web-{726C8FB7-8A55-C379-7C9B-D99DDB410FAD}" dt="2023-09-05T20:46:06.991" v="5"/>
          <ac:spMkLst>
            <pc:docMk/>
            <pc:sldMk cId="0" sldId="325"/>
            <ac:spMk id="3" creationId="{55F4BEF5-97DA-F7F6-D089-D1397D5A1D51}"/>
          </ac:spMkLst>
        </pc:spChg>
        <pc:picChg chg="del">
          <ac:chgData name="teressafarough@gmail.com" userId="S::urn:spo:guest#teressafarough@gmail.com::" providerId="AD" clId="Web-{726C8FB7-8A55-C379-7C9B-D99DDB410FAD}" dt="2023-09-05T20:46:06.991" v="5"/>
          <ac:picMkLst>
            <pc:docMk/>
            <pc:sldMk cId="0" sldId="325"/>
            <ac:picMk id="6" creationId="{BFC5574B-39B6-4643-9CE0-2588A09828B3}"/>
          </ac:picMkLst>
        </pc:picChg>
      </pc:sldChg>
      <pc:sldChg chg="addSp delSp modSp">
        <pc:chgData name="teressafarough@gmail.com" userId="S::urn:spo:guest#teressafarough@gmail.com::" providerId="AD" clId="Web-{726C8FB7-8A55-C379-7C9B-D99DDB410FAD}" dt="2023-09-05T20:46:00.100" v="4"/>
        <pc:sldMkLst>
          <pc:docMk/>
          <pc:sldMk cId="1219993294" sldId="326"/>
        </pc:sldMkLst>
        <pc:spChg chg="add mod">
          <ac:chgData name="teressafarough@gmail.com" userId="S::urn:spo:guest#teressafarough@gmail.com::" providerId="AD" clId="Web-{726C8FB7-8A55-C379-7C9B-D99DDB410FAD}" dt="2023-09-05T20:46:00.100" v="4"/>
          <ac:spMkLst>
            <pc:docMk/>
            <pc:sldMk cId="1219993294" sldId="326"/>
            <ac:spMk id="3" creationId="{E6FE1D80-4A60-394C-B43A-226226BB9CA9}"/>
          </ac:spMkLst>
        </pc:spChg>
        <pc:picChg chg="del">
          <ac:chgData name="teressafarough@gmail.com" userId="S::urn:spo:guest#teressafarough@gmail.com::" providerId="AD" clId="Web-{726C8FB7-8A55-C379-7C9B-D99DDB410FAD}" dt="2023-09-05T20:46:00.100" v="4"/>
          <ac:picMkLst>
            <pc:docMk/>
            <pc:sldMk cId="1219993294" sldId="326"/>
            <ac:picMk id="8" creationId="{A7134FCA-C68B-4C76-A1D0-428E57EB1DAA}"/>
          </ac:picMkLst>
        </pc:picChg>
      </pc:sldChg>
      <pc:sldChg chg="addSp delSp modSp">
        <pc:chgData name="teressafarough@gmail.com" userId="S::urn:spo:guest#teressafarough@gmail.com::" providerId="AD" clId="Web-{726C8FB7-8A55-C379-7C9B-D99DDB410FAD}" dt="2023-09-05T20:45:46.053" v="2"/>
        <pc:sldMkLst>
          <pc:docMk/>
          <pc:sldMk cId="2205478961" sldId="329"/>
        </pc:sldMkLst>
        <pc:spChg chg="add mod">
          <ac:chgData name="teressafarough@gmail.com" userId="S::urn:spo:guest#teressafarough@gmail.com::" providerId="AD" clId="Web-{726C8FB7-8A55-C379-7C9B-D99DDB410FAD}" dt="2023-09-05T20:45:46.053" v="2"/>
          <ac:spMkLst>
            <pc:docMk/>
            <pc:sldMk cId="2205478961" sldId="329"/>
            <ac:spMk id="3" creationId="{09939663-34D3-C872-26BE-4D899D44340D}"/>
          </ac:spMkLst>
        </pc:spChg>
        <pc:picChg chg="del">
          <ac:chgData name="teressafarough@gmail.com" userId="S::urn:spo:guest#teressafarough@gmail.com::" providerId="AD" clId="Web-{726C8FB7-8A55-C379-7C9B-D99DDB410FAD}" dt="2023-09-05T20:45:46.053" v="2"/>
          <ac:picMkLst>
            <pc:docMk/>
            <pc:sldMk cId="2205478961" sldId="329"/>
            <ac:picMk id="6" creationId="{0AD552B6-6FFD-400B-BA02-95E86974DFF8}"/>
          </ac:picMkLst>
        </pc:pic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475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0" hangingPunct="0">
              <a:defRPr sz="1200"/>
            </a:lvl1pPr>
          </a:lstStyle>
          <a:p>
            <a:pPr>
              <a:defRPr/>
            </a:pPr>
            <a:endParaRPr lang="en-US" dirty="0"/>
          </a:p>
        </p:txBody>
      </p:sp>
      <p:sp>
        <p:nvSpPr>
          <p:cNvPr id="74755" name="Rectangle 3"/>
          <p:cNvSpPr>
            <a:spLocks noGrp="1" noChangeArrowheads="1"/>
          </p:cNvSpPr>
          <p:nvPr>
            <p:ph type="dt" sz="quarter"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0" hangingPunct="0">
              <a:defRPr sz="1200"/>
            </a:lvl1pPr>
          </a:lstStyle>
          <a:p>
            <a:pPr>
              <a:defRPr/>
            </a:pPr>
            <a:endParaRPr lang="en-US" dirty="0"/>
          </a:p>
        </p:txBody>
      </p:sp>
      <p:sp>
        <p:nvSpPr>
          <p:cNvPr id="74756" name="Rectangle 4"/>
          <p:cNvSpPr>
            <a:spLocks noGrp="1" noChangeArrowheads="1"/>
          </p:cNvSpPr>
          <p:nvPr>
            <p:ph type="ftr" sz="quarter" idx="2"/>
          </p:nvPr>
        </p:nvSpPr>
        <p:spPr bwMode="auto">
          <a:xfrm>
            <a:off x="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0" hangingPunct="0">
              <a:defRPr sz="1200"/>
            </a:lvl1pPr>
          </a:lstStyle>
          <a:p>
            <a:pPr>
              <a:defRPr/>
            </a:pPr>
            <a:endParaRPr lang="en-US" dirty="0"/>
          </a:p>
        </p:txBody>
      </p:sp>
      <p:sp>
        <p:nvSpPr>
          <p:cNvPr id="74757" name="Rectangle 5"/>
          <p:cNvSpPr>
            <a:spLocks noGrp="1" noChangeArrowheads="1"/>
          </p:cNvSpPr>
          <p:nvPr>
            <p:ph type="sldNum" sz="quarter" idx="3"/>
          </p:nvPr>
        </p:nvSpPr>
        <p:spPr bwMode="auto">
          <a:xfrm>
            <a:off x="388620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0" hangingPunct="0">
              <a:defRPr sz="1200"/>
            </a:lvl1pPr>
          </a:lstStyle>
          <a:p>
            <a:pPr>
              <a:defRPr/>
            </a:pPr>
            <a:fld id="{24F21DE7-E35B-448D-8A36-416E314C278C}" type="slidenum">
              <a:rPr lang="en-US"/>
              <a:pPr>
                <a:defRPr/>
              </a:pPr>
              <a:t>‹#›</a:t>
            </a:fld>
            <a:endParaRPr lang="en-US" dirty="0"/>
          </a:p>
        </p:txBody>
      </p:sp>
    </p:spTree>
    <p:extLst>
      <p:ext uri="{BB962C8B-B14F-4D97-AF65-F5344CB8AC3E}">
        <p14:creationId xmlns:p14="http://schemas.microsoft.com/office/powerpoint/2010/main" val="306583354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3730"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0" hangingPunct="0">
              <a:defRPr sz="1200"/>
            </a:lvl1pPr>
          </a:lstStyle>
          <a:p>
            <a:pPr>
              <a:defRPr/>
            </a:pPr>
            <a:endParaRPr lang="en-US" dirty="0"/>
          </a:p>
        </p:txBody>
      </p:sp>
      <p:sp>
        <p:nvSpPr>
          <p:cNvPr id="73731" name="Rectangle 3"/>
          <p:cNvSpPr>
            <a:spLocks noGrp="1" noChangeArrowheads="1"/>
          </p:cNvSpPr>
          <p:nvPr>
            <p:ph type="dt"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0" hangingPunct="0">
              <a:defRPr sz="1200"/>
            </a:lvl1pPr>
          </a:lstStyle>
          <a:p>
            <a:pPr>
              <a:defRPr/>
            </a:pPr>
            <a:endParaRPr lang="en-US" dirty="0"/>
          </a:p>
        </p:txBody>
      </p:sp>
      <p:sp>
        <p:nvSpPr>
          <p:cNvPr id="33796"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3733" name="Rectangle 5"/>
          <p:cNvSpPr>
            <a:spLocks noGrp="1" noChangeArrowheads="1"/>
          </p:cNvSpPr>
          <p:nvPr>
            <p:ph type="body" sz="quarter" idx="3"/>
          </p:nvPr>
        </p:nvSpPr>
        <p:spPr bwMode="auto">
          <a:xfrm>
            <a:off x="914400" y="4343400"/>
            <a:ext cx="50292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dirty="0"/>
              <a:t>Click to edit Master text styles</a:t>
            </a:r>
          </a:p>
          <a:p>
            <a:pPr lvl="1"/>
            <a:r>
              <a:rPr lang="en-US" noProof="0" dirty="0"/>
              <a:t>Second level</a:t>
            </a:r>
          </a:p>
          <a:p>
            <a:pPr lvl="2"/>
            <a:r>
              <a:rPr lang="en-US" noProof="0" dirty="0"/>
              <a:t>Third level</a:t>
            </a:r>
          </a:p>
          <a:p>
            <a:pPr lvl="3"/>
            <a:r>
              <a:rPr lang="en-US" noProof="0" dirty="0"/>
              <a:t>Fourth level</a:t>
            </a:r>
          </a:p>
          <a:p>
            <a:pPr lvl="4"/>
            <a:r>
              <a:rPr lang="en-US" noProof="0" dirty="0"/>
              <a:t>Fifth level</a:t>
            </a:r>
          </a:p>
        </p:txBody>
      </p:sp>
      <p:sp>
        <p:nvSpPr>
          <p:cNvPr id="73734" name="Rectangle 6"/>
          <p:cNvSpPr>
            <a:spLocks noGrp="1" noChangeArrowheads="1"/>
          </p:cNvSpPr>
          <p:nvPr>
            <p:ph type="ftr" sz="quarter" idx="4"/>
          </p:nvPr>
        </p:nvSpPr>
        <p:spPr bwMode="auto">
          <a:xfrm>
            <a:off x="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0" hangingPunct="0">
              <a:defRPr sz="1200"/>
            </a:lvl1pPr>
          </a:lstStyle>
          <a:p>
            <a:pPr>
              <a:defRPr/>
            </a:pPr>
            <a:endParaRPr lang="en-US" dirty="0"/>
          </a:p>
        </p:txBody>
      </p:sp>
      <p:sp>
        <p:nvSpPr>
          <p:cNvPr id="73735" name="Rectangle 7"/>
          <p:cNvSpPr>
            <a:spLocks noGrp="1" noChangeArrowheads="1"/>
          </p:cNvSpPr>
          <p:nvPr>
            <p:ph type="sldNum" sz="quarter" idx="5"/>
          </p:nvPr>
        </p:nvSpPr>
        <p:spPr bwMode="auto">
          <a:xfrm>
            <a:off x="388620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0" hangingPunct="0">
              <a:defRPr sz="1200"/>
            </a:lvl1pPr>
          </a:lstStyle>
          <a:p>
            <a:pPr>
              <a:defRPr/>
            </a:pPr>
            <a:fld id="{23D248F8-A567-463C-8ADA-0E168F257546}" type="slidenum">
              <a:rPr lang="en-US"/>
              <a:pPr>
                <a:defRPr/>
              </a:pPr>
              <a:t>‹#›</a:t>
            </a:fld>
            <a:endParaRPr lang="en-US" dirty="0"/>
          </a:p>
        </p:txBody>
      </p:sp>
    </p:spTree>
    <p:extLst>
      <p:ext uri="{BB962C8B-B14F-4D97-AF65-F5344CB8AC3E}">
        <p14:creationId xmlns:p14="http://schemas.microsoft.com/office/powerpoint/2010/main" val="3789169882"/>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7"/>
          <p:cNvSpPr txBox="1">
            <a:spLocks noGrp="1" noChangeArrowheads="1"/>
          </p:cNvSpPr>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r"/>
            <a:fld id="{746BD2B4-A169-4740-B883-4683DE0513A5}" type="slidenum">
              <a:rPr lang="en-US" altLang="en-US" sz="1200"/>
              <a:pPr algn="r"/>
              <a:t>2</a:t>
            </a:fld>
            <a:endParaRPr lang="en-US" altLang="en-US" sz="1200" dirty="0"/>
          </a:p>
        </p:txBody>
      </p:sp>
      <p:sp>
        <p:nvSpPr>
          <p:cNvPr id="34819" name="Rectangle 2"/>
          <p:cNvSpPr>
            <a:spLocks noGrp="1" noRot="1" noChangeAspect="1" noChangeArrowheads="1" noTextEdit="1"/>
          </p:cNvSpPr>
          <p:nvPr>
            <p:ph type="sldImg"/>
          </p:nvPr>
        </p:nvSpPr>
        <p:spPr>
          <a:ln/>
        </p:spPr>
      </p:sp>
      <p:sp>
        <p:nvSpPr>
          <p:cNvPr id="3482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7"/>
          <p:cNvSpPr txBox="1">
            <a:spLocks noGrp="1" noChangeArrowheads="1"/>
          </p:cNvSpPr>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r"/>
            <a:fld id="{6A73FB33-2245-4230-9304-BF5DEAE17B5D}" type="slidenum">
              <a:rPr lang="en-US" altLang="en-US" sz="1200"/>
              <a:pPr algn="r"/>
              <a:t>11</a:t>
            </a:fld>
            <a:endParaRPr lang="en-US" altLang="en-US" sz="1200" dirty="0"/>
          </a:p>
        </p:txBody>
      </p:sp>
      <p:sp>
        <p:nvSpPr>
          <p:cNvPr id="43011" name="Rectangle 2"/>
          <p:cNvSpPr>
            <a:spLocks noGrp="1" noRot="1" noChangeAspect="1" noChangeArrowheads="1" noTextEdit="1"/>
          </p:cNvSpPr>
          <p:nvPr>
            <p:ph type="sldImg"/>
          </p:nvPr>
        </p:nvSpPr>
        <p:spPr>
          <a:ln/>
        </p:spPr>
      </p:sp>
      <p:sp>
        <p:nvSpPr>
          <p:cNvPr id="4301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7"/>
          <p:cNvSpPr txBox="1">
            <a:spLocks noGrp="1" noChangeArrowheads="1"/>
          </p:cNvSpPr>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r"/>
            <a:fld id="{F2D0E838-B286-4310-9C6D-9CD2D9D8EC24}" type="slidenum">
              <a:rPr lang="en-US" altLang="en-US" sz="1200"/>
              <a:pPr algn="r"/>
              <a:t>12</a:t>
            </a:fld>
            <a:endParaRPr lang="en-US" altLang="en-US" sz="1200" dirty="0"/>
          </a:p>
        </p:txBody>
      </p:sp>
      <p:sp>
        <p:nvSpPr>
          <p:cNvPr id="45059" name="Rectangle 2"/>
          <p:cNvSpPr>
            <a:spLocks noGrp="1" noRot="1" noChangeAspect="1" noChangeArrowheads="1" noTextEdit="1"/>
          </p:cNvSpPr>
          <p:nvPr>
            <p:ph type="sldImg"/>
          </p:nvPr>
        </p:nvSpPr>
        <p:spPr>
          <a:ln/>
        </p:spPr>
      </p:sp>
      <p:sp>
        <p:nvSpPr>
          <p:cNvPr id="4506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7"/>
          <p:cNvSpPr txBox="1">
            <a:spLocks noGrp="1" noChangeArrowheads="1"/>
          </p:cNvSpPr>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r"/>
            <a:fld id="{3AFDAB23-E851-438A-8ECD-3E5577F7DCC2}" type="slidenum">
              <a:rPr lang="en-US" altLang="en-US" sz="1200"/>
              <a:pPr algn="r"/>
              <a:t>13</a:t>
            </a:fld>
            <a:endParaRPr lang="en-US" altLang="en-US" sz="1200" dirty="0"/>
          </a:p>
        </p:txBody>
      </p:sp>
      <p:sp>
        <p:nvSpPr>
          <p:cNvPr id="46083" name="Rectangle 2"/>
          <p:cNvSpPr>
            <a:spLocks noGrp="1" noRot="1" noChangeAspect="1" noChangeArrowheads="1" noTextEdit="1"/>
          </p:cNvSpPr>
          <p:nvPr>
            <p:ph type="sldImg"/>
          </p:nvPr>
        </p:nvSpPr>
        <p:spPr>
          <a:ln/>
        </p:spPr>
      </p:sp>
      <p:sp>
        <p:nvSpPr>
          <p:cNvPr id="4608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7"/>
          <p:cNvSpPr txBox="1">
            <a:spLocks noGrp="1" noChangeArrowheads="1"/>
          </p:cNvSpPr>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r"/>
            <a:fld id="{71654D8F-A63C-474F-8900-DEB93DA3851D}" type="slidenum">
              <a:rPr lang="en-US" altLang="en-US" sz="1200"/>
              <a:pPr algn="r"/>
              <a:t>14</a:t>
            </a:fld>
            <a:endParaRPr lang="en-US" altLang="en-US" sz="1200" dirty="0"/>
          </a:p>
        </p:txBody>
      </p:sp>
      <p:sp>
        <p:nvSpPr>
          <p:cNvPr id="47107" name="Rectangle 2"/>
          <p:cNvSpPr>
            <a:spLocks noGrp="1" noRot="1" noChangeAspect="1" noChangeArrowheads="1" noTextEdit="1"/>
          </p:cNvSpPr>
          <p:nvPr>
            <p:ph type="sldImg"/>
          </p:nvPr>
        </p:nvSpPr>
        <p:spPr>
          <a:ln/>
        </p:spPr>
      </p:sp>
      <p:sp>
        <p:nvSpPr>
          <p:cNvPr id="4710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7"/>
          <p:cNvSpPr txBox="1">
            <a:spLocks noGrp="1" noChangeArrowheads="1"/>
          </p:cNvSpPr>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r"/>
            <a:fld id="{AF534367-33E8-4A2E-8275-624A76B4FFDC}" type="slidenum">
              <a:rPr lang="en-US" altLang="en-US" sz="1200"/>
              <a:pPr algn="r"/>
              <a:t>15</a:t>
            </a:fld>
            <a:endParaRPr lang="en-US" altLang="en-US" sz="1200" dirty="0"/>
          </a:p>
        </p:txBody>
      </p:sp>
      <p:sp>
        <p:nvSpPr>
          <p:cNvPr id="48131" name="Rectangle 2"/>
          <p:cNvSpPr>
            <a:spLocks noGrp="1" noRot="1" noChangeAspect="1" noChangeArrowheads="1" noTextEdit="1"/>
          </p:cNvSpPr>
          <p:nvPr>
            <p:ph type="sldImg"/>
          </p:nvPr>
        </p:nvSpPr>
        <p:spPr>
          <a:ln/>
        </p:spPr>
      </p:sp>
      <p:sp>
        <p:nvSpPr>
          <p:cNvPr id="4813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7"/>
          <p:cNvSpPr txBox="1">
            <a:spLocks noGrp="1" noChangeArrowheads="1"/>
          </p:cNvSpPr>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r"/>
            <a:fld id="{DD6FED49-1232-46AE-9567-A4DD36166129}" type="slidenum">
              <a:rPr lang="en-US" altLang="en-US" sz="1200"/>
              <a:pPr algn="r"/>
              <a:t>16</a:t>
            </a:fld>
            <a:endParaRPr lang="en-US" altLang="en-US" sz="1200" dirty="0"/>
          </a:p>
        </p:txBody>
      </p:sp>
      <p:sp>
        <p:nvSpPr>
          <p:cNvPr id="49155" name="Rectangle 2"/>
          <p:cNvSpPr>
            <a:spLocks noGrp="1" noRot="1" noChangeAspect="1" noChangeArrowheads="1" noTextEdit="1"/>
          </p:cNvSpPr>
          <p:nvPr>
            <p:ph type="sldImg"/>
          </p:nvPr>
        </p:nvSpPr>
        <p:spPr>
          <a:ln/>
        </p:spPr>
      </p:sp>
      <p:sp>
        <p:nvSpPr>
          <p:cNvPr id="4915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7"/>
          <p:cNvSpPr txBox="1">
            <a:spLocks noGrp="1" noChangeArrowheads="1"/>
          </p:cNvSpPr>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r"/>
            <a:fld id="{9AAF22D7-5B0E-4950-B580-2EB058360379}" type="slidenum">
              <a:rPr lang="en-US" altLang="en-US" sz="1200"/>
              <a:pPr algn="r"/>
              <a:t>17</a:t>
            </a:fld>
            <a:endParaRPr lang="en-US" altLang="en-US" sz="1200" dirty="0"/>
          </a:p>
        </p:txBody>
      </p:sp>
      <p:sp>
        <p:nvSpPr>
          <p:cNvPr id="50179" name="Rectangle 2"/>
          <p:cNvSpPr>
            <a:spLocks noGrp="1" noRot="1" noChangeAspect="1" noChangeArrowheads="1" noTextEdit="1"/>
          </p:cNvSpPr>
          <p:nvPr>
            <p:ph type="sldImg"/>
          </p:nvPr>
        </p:nvSpPr>
        <p:spPr>
          <a:ln/>
        </p:spPr>
      </p:sp>
      <p:sp>
        <p:nvSpPr>
          <p:cNvPr id="5018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7"/>
          <p:cNvSpPr txBox="1">
            <a:spLocks noGrp="1" noChangeArrowheads="1"/>
          </p:cNvSpPr>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r"/>
            <a:fld id="{DD6FED49-1232-46AE-9567-A4DD36166129}" type="slidenum">
              <a:rPr lang="en-US" altLang="en-US" sz="1200"/>
              <a:pPr algn="r"/>
              <a:t>18</a:t>
            </a:fld>
            <a:endParaRPr lang="en-US" altLang="en-US" sz="1200" dirty="0"/>
          </a:p>
        </p:txBody>
      </p:sp>
      <p:sp>
        <p:nvSpPr>
          <p:cNvPr id="49155" name="Rectangle 2"/>
          <p:cNvSpPr>
            <a:spLocks noGrp="1" noRot="1" noChangeAspect="1" noChangeArrowheads="1" noTextEdit="1"/>
          </p:cNvSpPr>
          <p:nvPr>
            <p:ph type="sldImg"/>
          </p:nvPr>
        </p:nvSpPr>
        <p:spPr>
          <a:ln/>
        </p:spPr>
      </p:sp>
      <p:sp>
        <p:nvSpPr>
          <p:cNvPr id="4915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a:p>
        </p:txBody>
      </p:sp>
    </p:spTree>
    <p:extLst>
      <p:ext uri="{BB962C8B-B14F-4D97-AF65-F5344CB8AC3E}">
        <p14:creationId xmlns:p14="http://schemas.microsoft.com/office/powerpoint/2010/main" val="281094056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7"/>
          <p:cNvSpPr txBox="1">
            <a:spLocks noGrp="1" noChangeArrowheads="1"/>
          </p:cNvSpPr>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r"/>
            <a:fld id="{DD6FED49-1232-46AE-9567-A4DD36166129}" type="slidenum">
              <a:rPr lang="en-US" altLang="en-US" sz="1200"/>
              <a:pPr algn="r"/>
              <a:t>19</a:t>
            </a:fld>
            <a:endParaRPr lang="en-US" altLang="en-US" sz="1200" dirty="0"/>
          </a:p>
        </p:txBody>
      </p:sp>
      <p:sp>
        <p:nvSpPr>
          <p:cNvPr id="49155" name="Rectangle 2"/>
          <p:cNvSpPr>
            <a:spLocks noGrp="1" noRot="1" noChangeAspect="1" noChangeArrowheads="1" noTextEdit="1"/>
          </p:cNvSpPr>
          <p:nvPr>
            <p:ph type="sldImg"/>
          </p:nvPr>
        </p:nvSpPr>
        <p:spPr>
          <a:ln/>
        </p:spPr>
      </p:sp>
      <p:sp>
        <p:nvSpPr>
          <p:cNvPr id="4915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a:p>
        </p:txBody>
      </p:sp>
    </p:spTree>
    <p:extLst>
      <p:ext uri="{BB962C8B-B14F-4D97-AF65-F5344CB8AC3E}">
        <p14:creationId xmlns:p14="http://schemas.microsoft.com/office/powerpoint/2010/main" val="225843472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7"/>
          <p:cNvSpPr txBox="1">
            <a:spLocks noGrp="1" noChangeArrowheads="1"/>
          </p:cNvSpPr>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r"/>
            <a:fld id="{9AAF22D7-5B0E-4950-B580-2EB058360379}" type="slidenum">
              <a:rPr lang="en-US" altLang="en-US" sz="1200"/>
              <a:pPr algn="r"/>
              <a:t>20</a:t>
            </a:fld>
            <a:endParaRPr lang="en-US" altLang="en-US" sz="1200" dirty="0"/>
          </a:p>
        </p:txBody>
      </p:sp>
      <p:sp>
        <p:nvSpPr>
          <p:cNvPr id="50179" name="Rectangle 2"/>
          <p:cNvSpPr>
            <a:spLocks noGrp="1" noRot="1" noChangeAspect="1" noChangeArrowheads="1" noTextEdit="1"/>
          </p:cNvSpPr>
          <p:nvPr>
            <p:ph type="sldImg"/>
          </p:nvPr>
        </p:nvSpPr>
        <p:spPr>
          <a:ln/>
        </p:spPr>
      </p:sp>
      <p:sp>
        <p:nvSpPr>
          <p:cNvPr id="5018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sz="1200" b="0" i="0" u="none" strike="noStrike" baseline="0" dirty="0">
                <a:solidFill>
                  <a:srgbClr val="424D67"/>
                </a:solidFill>
                <a:latin typeface="+mn-lt"/>
              </a:rPr>
              <a:t>The consolidated balance sheet for the industry is shown in Table 16–7. </a:t>
            </a:r>
            <a:endParaRPr lang="en-US" altLang="en-US" sz="1200" dirty="0">
              <a:latin typeface="+mn-lt"/>
            </a:endParaRPr>
          </a:p>
        </p:txBody>
      </p:sp>
    </p:spTree>
    <p:extLst>
      <p:ext uri="{BB962C8B-B14F-4D97-AF65-F5344CB8AC3E}">
        <p14:creationId xmlns:p14="http://schemas.microsoft.com/office/powerpoint/2010/main" val="123026403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7"/>
          <p:cNvSpPr txBox="1">
            <a:spLocks noGrp="1" noChangeArrowheads="1"/>
          </p:cNvSpPr>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r"/>
            <a:fld id="{F6BA0B41-3571-482C-8935-C12F45460C91}" type="slidenum">
              <a:rPr lang="en-US" altLang="en-US" sz="1200"/>
              <a:pPr algn="r"/>
              <a:t>3</a:t>
            </a:fld>
            <a:endParaRPr lang="en-US" altLang="en-US" sz="1200" dirty="0"/>
          </a:p>
        </p:txBody>
      </p:sp>
      <p:sp>
        <p:nvSpPr>
          <p:cNvPr id="35843" name="Rectangle 2"/>
          <p:cNvSpPr>
            <a:spLocks noGrp="1" noRot="1" noChangeAspect="1" noChangeArrowheads="1" noTextEdit="1"/>
          </p:cNvSpPr>
          <p:nvPr>
            <p:ph type="sldImg"/>
          </p:nvPr>
        </p:nvSpPr>
        <p:spPr>
          <a:ln/>
        </p:spPr>
      </p:sp>
      <p:sp>
        <p:nvSpPr>
          <p:cNvPr id="3584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sz="1200" b="0" i="0" u="none" strike="noStrike" baseline="0" dirty="0">
                <a:solidFill>
                  <a:srgbClr val="424D67"/>
                </a:solidFill>
                <a:latin typeface="+mn-lt"/>
              </a:rPr>
              <a:t>Figure 16–1 reports M&amp;As managed by investment banks for the period 1995-2021. Total dollar volume (measured by completed merger transaction value) of domestic M&amp;As increased from less than $200 billion in 1990 to $1.83 trillion in 2000.</a:t>
            </a:r>
            <a:endParaRPr lang="en-US" altLang="en-US" sz="1200" dirty="0">
              <a:latin typeface="+mn-lt"/>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7"/>
          <p:cNvSpPr txBox="1">
            <a:spLocks noGrp="1" noChangeArrowheads="1"/>
          </p:cNvSpPr>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r"/>
            <a:fld id="{FC56673C-84AC-40BA-B644-B4576AA5A63E}" type="slidenum">
              <a:rPr lang="en-US" altLang="en-US" sz="1200"/>
              <a:pPr algn="r"/>
              <a:t>21</a:t>
            </a:fld>
            <a:endParaRPr lang="en-US" altLang="en-US" sz="1200" dirty="0"/>
          </a:p>
        </p:txBody>
      </p:sp>
      <p:sp>
        <p:nvSpPr>
          <p:cNvPr id="52227" name="Rectangle 2"/>
          <p:cNvSpPr>
            <a:spLocks noGrp="1" noRot="1" noChangeAspect="1" noChangeArrowheads="1" noTextEdit="1"/>
          </p:cNvSpPr>
          <p:nvPr>
            <p:ph type="sldImg"/>
          </p:nvPr>
        </p:nvSpPr>
        <p:spPr>
          <a:ln/>
        </p:spPr>
      </p:sp>
      <p:sp>
        <p:nvSpPr>
          <p:cNvPr id="5222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7"/>
          <p:cNvSpPr txBox="1">
            <a:spLocks noGrp="1" noChangeArrowheads="1"/>
          </p:cNvSpPr>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r"/>
            <a:fld id="{244B4981-46BD-4740-A5D6-0DD67D4A3AC3}" type="slidenum">
              <a:rPr lang="en-US" altLang="en-US" sz="1200"/>
              <a:pPr algn="r"/>
              <a:t>22</a:t>
            </a:fld>
            <a:endParaRPr lang="en-US" altLang="en-US" sz="1200" dirty="0"/>
          </a:p>
        </p:txBody>
      </p:sp>
      <p:sp>
        <p:nvSpPr>
          <p:cNvPr id="54275" name="Rectangle 2"/>
          <p:cNvSpPr>
            <a:spLocks noGrp="1" noRot="1" noChangeAspect="1" noChangeArrowheads="1" noTextEdit="1"/>
          </p:cNvSpPr>
          <p:nvPr>
            <p:ph type="sldImg"/>
          </p:nvPr>
        </p:nvSpPr>
        <p:spPr>
          <a:ln/>
        </p:spPr>
      </p:sp>
      <p:sp>
        <p:nvSpPr>
          <p:cNvPr id="5427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b="0" dirty="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7"/>
          <p:cNvSpPr txBox="1">
            <a:spLocks noGrp="1" noChangeArrowheads="1"/>
          </p:cNvSpPr>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r"/>
            <a:fld id="{3F39F2B8-4847-43D3-B762-9EA5AD9F7967}" type="slidenum">
              <a:rPr lang="en-US" altLang="en-US" sz="1200"/>
              <a:pPr algn="r"/>
              <a:t>23</a:t>
            </a:fld>
            <a:endParaRPr lang="en-US" altLang="en-US" sz="1200" dirty="0"/>
          </a:p>
        </p:txBody>
      </p:sp>
      <p:sp>
        <p:nvSpPr>
          <p:cNvPr id="59395" name="Rectangle 2"/>
          <p:cNvSpPr>
            <a:spLocks noGrp="1" noRot="1" noChangeAspect="1" noChangeArrowheads="1" noTextEdit="1"/>
          </p:cNvSpPr>
          <p:nvPr>
            <p:ph type="sldImg"/>
          </p:nvPr>
        </p:nvSpPr>
        <p:spPr>
          <a:ln/>
        </p:spPr>
      </p:sp>
      <p:sp>
        <p:nvSpPr>
          <p:cNvPr id="5939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sz="1200" b="0" i="0" u="none" strike="noStrike" baseline="0" dirty="0">
                <a:solidFill>
                  <a:srgbClr val="424D67"/>
                </a:solidFill>
                <a:latin typeface="+mn-lt"/>
              </a:rPr>
              <a:t>Investment banks such as Goldman Sachs bundled toxic mortgages into complex financial instruments, many of which were rated AAA by credit-rating agencies and sold them to investors. </a:t>
            </a:r>
            <a:endParaRPr lang="en-US" altLang="en-US" sz="1200" dirty="0">
              <a:latin typeface="+mn-lt"/>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7"/>
          <p:cNvSpPr txBox="1">
            <a:spLocks noGrp="1" noChangeArrowheads="1"/>
          </p:cNvSpPr>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r"/>
            <a:fld id="{C6881511-257A-4BB1-B9C0-BBF976004DB1}" type="slidenum">
              <a:rPr lang="en-US" altLang="en-US" sz="1200"/>
              <a:pPr algn="r"/>
              <a:t>24</a:t>
            </a:fld>
            <a:endParaRPr lang="en-US" altLang="en-US" sz="1200" dirty="0"/>
          </a:p>
        </p:txBody>
      </p:sp>
      <p:sp>
        <p:nvSpPr>
          <p:cNvPr id="56323" name="Rectangle 2"/>
          <p:cNvSpPr>
            <a:spLocks noGrp="1" noRot="1" noChangeAspect="1" noChangeArrowheads="1" noTextEdit="1"/>
          </p:cNvSpPr>
          <p:nvPr>
            <p:ph type="sldImg"/>
          </p:nvPr>
        </p:nvSpPr>
        <p:spPr>
          <a:ln/>
        </p:spPr>
      </p:sp>
      <p:sp>
        <p:nvSpPr>
          <p:cNvPr id="5632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7"/>
          <p:cNvSpPr txBox="1">
            <a:spLocks noGrp="1" noChangeArrowheads="1"/>
          </p:cNvSpPr>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r"/>
            <a:fld id="{724B8C01-693A-420E-9DA4-39393BD73757}" type="slidenum">
              <a:rPr lang="en-US" altLang="en-US" sz="1200"/>
              <a:pPr algn="r"/>
              <a:t>25</a:t>
            </a:fld>
            <a:endParaRPr lang="en-US" altLang="en-US" sz="1200" dirty="0"/>
          </a:p>
        </p:txBody>
      </p:sp>
      <p:sp>
        <p:nvSpPr>
          <p:cNvPr id="61443" name="Rectangle 2"/>
          <p:cNvSpPr>
            <a:spLocks noGrp="1" noRot="1" noChangeAspect="1" noChangeArrowheads="1" noTextEdit="1"/>
          </p:cNvSpPr>
          <p:nvPr>
            <p:ph type="sldImg"/>
          </p:nvPr>
        </p:nvSpPr>
        <p:spPr>
          <a:ln/>
        </p:spPr>
      </p:sp>
      <p:sp>
        <p:nvSpPr>
          <p:cNvPr id="6144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sz="1200" b="0" i="0" u="none" strike="noStrike" baseline="0" dirty="0">
                <a:solidFill>
                  <a:srgbClr val="424D67"/>
                </a:solidFill>
                <a:latin typeface="+mn-lt"/>
              </a:rPr>
              <a:t>LIBOR is the average of the interest rates submitted by major banks in the United States, Europe, and the United Kingdom in a variety of major currencies such as the dollar, euro, and yen. </a:t>
            </a:r>
            <a:endParaRPr lang="en-US" altLang="en-US" sz="1200" dirty="0">
              <a:latin typeface="+mn-lt"/>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7"/>
          <p:cNvSpPr txBox="1">
            <a:spLocks noGrp="1" noChangeArrowheads="1"/>
          </p:cNvSpPr>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r"/>
            <a:fld id="{E1CD9514-F8E4-4214-AAA8-BF741C218D32}" type="slidenum">
              <a:rPr lang="en-US" altLang="en-US" sz="1200"/>
              <a:pPr algn="r"/>
              <a:t>26</a:t>
            </a:fld>
            <a:endParaRPr lang="en-US" altLang="en-US" sz="1200" dirty="0"/>
          </a:p>
        </p:txBody>
      </p:sp>
      <p:sp>
        <p:nvSpPr>
          <p:cNvPr id="62467" name="Rectangle 2"/>
          <p:cNvSpPr>
            <a:spLocks noGrp="1" noRot="1" noChangeAspect="1" noChangeArrowheads="1" noTextEdit="1"/>
          </p:cNvSpPr>
          <p:nvPr>
            <p:ph type="sldImg"/>
          </p:nvPr>
        </p:nvSpPr>
        <p:spPr>
          <a:ln/>
        </p:spPr>
      </p:sp>
      <p:sp>
        <p:nvSpPr>
          <p:cNvPr id="6246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sz="1200" b="0" i="0" u="none" strike="noStrike" baseline="0" dirty="0">
                <a:solidFill>
                  <a:srgbClr val="424D67"/>
                </a:solidFill>
                <a:latin typeface="+mn-lt"/>
              </a:rPr>
              <a:t>Figures 16–4 shows the foreign transactions in U.S. securities from 2003 to 2021. </a:t>
            </a:r>
            <a:endParaRPr lang="en-US" altLang="en-US" sz="1200" dirty="0">
              <a:latin typeface="+mn-lt"/>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7"/>
          <p:cNvSpPr txBox="1">
            <a:spLocks noGrp="1" noChangeArrowheads="1"/>
          </p:cNvSpPr>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r"/>
            <a:fld id="{E1CD9514-F8E4-4214-AAA8-BF741C218D32}" type="slidenum">
              <a:rPr lang="en-US" altLang="en-US" sz="1200"/>
              <a:pPr algn="r"/>
              <a:t>27</a:t>
            </a:fld>
            <a:endParaRPr lang="en-US" altLang="en-US" sz="1200" dirty="0"/>
          </a:p>
        </p:txBody>
      </p:sp>
      <p:sp>
        <p:nvSpPr>
          <p:cNvPr id="62467" name="Rectangle 2"/>
          <p:cNvSpPr>
            <a:spLocks noGrp="1" noRot="1" noChangeAspect="1" noChangeArrowheads="1" noTextEdit="1"/>
          </p:cNvSpPr>
          <p:nvPr>
            <p:ph type="sldImg"/>
          </p:nvPr>
        </p:nvSpPr>
        <p:spPr>
          <a:ln/>
        </p:spPr>
      </p:sp>
      <p:sp>
        <p:nvSpPr>
          <p:cNvPr id="6246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sz="1200" b="0" i="0" u="none" strike="noStrike" baseline="0" dirty="0">
                <a:solidFill>
                  <a:srgbClr val="424D67"/>
                </a:solidFill>
                <a:latin typeface="+mn-lt"/>
              </a:rPr>
              <a:t>Figures 16–5 shows the U.S. transactions in foreign securities from 2003 to 2021. </a:t>
            </a:r>
            <a:endParaRPr lang="en-US" altLang="en-US" sz="1200" dirty="0">
              <a:latin typeface="+mn-lt"/>
            </a:endParaRPr>
          </a:p>
        </p:txBody>
      </p:sp>
    </p:spTree>
    <p:extLst>
      <p:ext uri="{BB962C8B-B14F-4D97-AF65-F5344CB8AC3E}">
        <p14:creationId xmlns:p14="http://schemas.microsoft.com/office/powerpoint/2010/main" val="2046977077"/>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7"/>
          <p:cNvSpPr txBox="1">
            <a:spLocks noGrp="1" noChangeArrowheads="1"/>
          </p:cNvSpPr>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r"/>
            <a:fld id="{40134CCA-CE94-401C-B371-2FFF5568709C}" type="slidenum">
              <a:rPr lang="en-US" altLang="en-US" sz="1200"/>
              <a:pPr algn="r"/>
              <a:t>28</a:t>
            </a:fld>
            <a:endParaRPr lang="en-US" altLang="en-US" sz="1200" dirty="0"/>
          </a:p>
        </p:txBody>
      </p:sp>
      <p:sp>
        <p:nvSpPr>
          <p:cNvPr id="63491" name="Rectangle 2"/>
          <p:cNvSpPr>
            <a:spLocks noGrp="1" noRot="1" noChangeAspect="1" noChangeArrowheads="1" noTextEdit="1"/>
          </p:cNvSpPr>
          <p:nvPr>
            <p:ph type="sldImg"/>
          </p:nvPr>
        </p:nvSpPr>
        <p:spPr>
          <a:ln/>
        </p:spPr>
      </p:sp>
      <p:sp>
        <p:nvSpPr>
          <p:cNvPr id="6349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sz="1200" b="0" i="0" u="none" strike="noStrike" baseline="0" dirty="0">
                <a:solidFill>
                  <a:srgbClr val="424D67"/>
                </a:solidFill>
                <a:latin typeface="+mn-lt"/>
              </a:rPr>
              <a:t>Table 16–8 reports the total dollar value of international security offerings from 2003 to 2021. Over this period, international securities offerings by non-US issuers increased from $1,713.0 billion in 2003 to $3,481.3 billion in 2007, and then decreased during the financial crisis to $3,031.6 billion. The recovery was slow, as new issues didn’t reach 2007 levels until 2017. By 2021, total value of international security offerings by non-US issues stood at 4,399.7 billion. The recovery among U.S. security issuers following the crisis was quicker, surpassing 2007 level by 2013.  At the end of 2021, value of international security offerings by US issuers reached $</a:t>
            </a:r>
            <a:r>
              <a:rPr lang="en-US" sz="1200" b="0" i="0" u="none" strike="noStrike" baseline="0">
                <a:solidFill>
                  <a:srgbClr val="424D67"/>
                </a:solidFill>
                <a:latin typeface="+mn-lt"/>
              </a:rPr>
              <a:t>1,106.4 billion.</a:t>
            </a:r>
            <a:endParaRPr lang="en-US" altLang="en-US" sz="1200" dirty="0">
              <a:latin typeface="+mn-lt"/>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7"/>
          <p:cNvSpPr txBox="1">
            <a:spLocks noGrp="1" noChangeArrowheads="1"/>
          </p:cNvSpPr>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r"/>
            <a:fld id="{F6BA0B41-3571-482C-8935-C12F45460C91}" type="slidenum">
              <a:rPr lang="en-US" altLang="en-US" sz="1200"/>
              <a:pPr algn="r"/>
              <a:t>4</a:t>
            </a:fld>
            <a:endParaRPr lang="en-US" altLang="en-US" sz="1200" dirty="0"/>
          </a:p>
        </p:txBody>
      </p:sp>
      <p:sp>
        <p:nvSpPr>
          <p:cNvPr id="35843" name="Rectangle 2"/>
          <p:cNvSpPr>
            <a:spLocks noGrp="1" noRot="1" noChangeAspect="1" noChangeArrowheads="1" noTextEdit="1"/>
          </p:cNvSpPr>
          <p:nvPr>
            <p:ph type="sldImg"/>
          </p:nvPr>
        </p:nvSpPr>
        <p:spPr>
          <a:ln/>
        </p:spPr>
      </p:sp>
      <p:sp>
        <p:nvSpPr>
          <p:cNvPr id="3584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a:p>
        </p:txBody>
      </p:sp>
    </p:spTree>
    <p:extLst>
      <p:ext uri="{BB962C8B-B14F-4D97-AF65-F5344CB8AC3E}">
        <p14:creationId xmlns:p14="http://schemas.microsoft.com/office/powerpoint/2010/main" val="332435574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7"/>
          <p:cNvSpPr txBox="1">
            <a:spLocks noGrp="1" noChangeArrowheads="1"/>
          </p:cNvSpPr>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r"/>
            <a:fld id="{A9A06B57-22DD-48C1-9B08-950C1F6B7115}" type="slidenum">
              <a:rPr lang="en-US" altLang="en-US" sz="1200"/>
              <a:pPr algn="r"/>
              <a:t>5</a:t>
            </a:fld>
            <a:endParaRPr lang="en-US" altLang="en-US" sz="1200" dirty="0"/>
          </a:p>
        </p:txBody>
      </p:sp>
      <p:sp>
        <p:nvSpPr>
          <p:cNvPr id="36867" name="Rectangle 2"/>
          <p:cNvSpPr>
            <a:spLocks noGrp="1" noRot="1" noChangeAspect="1" noChangeArrowheads="1" noTextEdit="1"/>
          </p:cNvSpPr>
          <p:nvPr>
            <p:ph type="sldImg"/>
          </p:nvPr>
        </p:nvSpPr>
        <p:spPr>
          <a:ln/>
        </p:spPr>
      </p:sp>
      <p:sp>
        <p:nvSpPr>
          <p:cNvPr id="3686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7"/>
          <p:cNvSpPr txBox="1">
            <a:spLocks noGrp="1" noChangeArrowheads="1"/>
          </p:cNvSpPr>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r"/>
            <a:fld id="{A9A06B57-22DD-48C1-9B08-950C1F6B7115}" type="slidenum">
              <a:rPr lang="en-US" altLang="en-US" sz="1200"/>
              <a:pPr algn="r"/>
              <a:t>6</a:t>
            </a:fld>
            <a:endParaRPr lang="en-US" altLang="en-US" sz="1200" dirty="0"/>
          </a:p>
        </p:txBody>
      </p:sp>
      <p:sp>
        <p:nvSpPr>
          <p:cNvPr id="36867" name="Rectangle 2"/>
          <p:cNvSpPr>
            <a:spLocks noGrp="1" noRot="1" noChangeAspect="1" noChangeArrowheads="1" noTextEdit="1"/>
          </p:cNvSpPr>
          <p:nvPr>
            <p:ph type="sldImg"/>
          </p:nvPr>
        </p:nvSpPr>
        <p:spPr>
          <a:ln/>
        </p:spPr>
      </p:sp>
      <p:sp>
        <p:nvSpPr>
          <p:cNvPr id="3686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a:p>
        </p:txBody>
      </p:sp>
    </p:spTree>
    <p:extLst>
      <p:ext uri="{BB962C8B-B14F-4D97-AF65-F5344CB8AC3E}">
        <p14:creationId xmlns:p14="http://schemas.microsoft.com/office/powerpoint/2010/main" val="157092883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7"/>
          <p:cNvSpPr txBox="1">
            <a:spLocks noGrp="1" noChangeArrowheads="1"/>
          </p:cNvSpPr>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r"/>
            <a:fld id="{BC180724-692E-4F4E-80F1-9DB927DE1E33}" type="slidenum">
              <a:rPr lang="en-US" altLang="en-US" sz="1200"/>
              <a:pPr algn="r"/>
              <a:t>7</a:t>
            </a:fld>
            <a:endParaRPr lang="en-US" altLang="en-US" sz="1200" dirty="0"/>
          </a:p>
        </p:txBody>
      </p:sp>
      <p:sp>
        <p:nvSpPr>
          <p:cNvPr id="38915" name="Rectangle 2"/>
          <p:cNvSpPr>
            <a:spLocks noGrp="1" noRot="1" noChangeAspect="1" noChangeArrowheads="1" noTextEdit="1"/>
          </p:cNvSpPr>
          <p:nvPr>
            <p:ph type="sldImg"/>
          </p:nvPr>
        </p:nvSpPr>
        <p:spPr>
          <a:ln/>
        </p:spPr>
      </p:sp>
      <p:sp>
        <p:nvSpPr>
          <p:cNvPr id="3891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sz="1200" b="0" i="0" u="none" strike="noStrike" baseline="0" dirty="0">
                <a:solidFill>
                  <a:srgbClr val="424D67"/>
                </a:solidFill>
                <a:latin typeface="+mn-lt"/>
              </a:rPr>
              <a:t>Securities firms and investment banks engage in as many as eight key activity areas: investment banking, venture capital, market making, trading, investing, cash management, mergers and acquisitions, and other service functions. </a:t>
            </a:r>
          </a:p>
          <a:p>
            <a:endParaRPr lang="en-US" altLang="en-US" sz="1200" b="0" i="0" u="none" strike="noStrike" baseline="0" dirty="0">
              <a:solidFill>
                <a:srgbClr val="424D67"/>
              </a:solidFill>
              <a:latin typeface="+mn-lt"/>
            </a:endParaRPr>
          </a:p>
          <a:p>
            <a:r>
              <a:rPr lang="en-US" sz="1200" b="0" i="0" u="none" strike="noStrike" baseline="0" dirty="0">
                <a:solidFill>
                  <a:srgbClr val="424D67"/>
                </a:solidFill>
                <a:latin typeface="+mn-lt"/>
              </a:rPr>
              <a:t>With best efforts underwriting, investment bankers act as </a:t>
            </a:r>
            <a:r>
              <a:rPr lang="en-US" sz="1200" b="0" i="1" u="none" strike="noStrike" baseline="0" dirty="0">
                <a:solidFill>
                  <a:srgbClr val="424D67"/>
                </a:solidFill>
                <a:latin typeface="+mn-lt"/>
              </a:rPr>
              <a:t>agents </a:t>
            </a:r>
            <a:r>
              <a:rPr lang="en-US" sz="1200" b="0" i="0" u="none" strike="noStrike" baseline="0" dirty="0">
                <a:solidFill>
                  <a:srgbClr val="424D67"/>
                </a:solidFill>
                <a:latin typeface="+mn-lt"/>
              </a:rPr>
              <a:t>on a fee basis related to their success in placing the issue with investors. In firm commitment underwriting, the investment bank acts as a </a:t>
            </a:r>
            <a:r>
              <a:rPr lang="en-US" sz="1200" b="0" i="1" u="none" strike="noStrike" baseline="0" dirty="0">
                <a:solidFill>
                  <a:srgbClr val="424D67"/>
                </a:solidFill>
                <a:latin typeface="+mn-lt"/>
              </a:rPr>
              <a:t>principal, </a:t>
            </a:r>
            <a:r>
              <a:rPr lang="en-US" sz="1200" b="0" i="0" u="none" strike="noStrike" baseline="0" dirty="0">
                <a:solidFill>
                  <a:srgbClr val="424D67"/>
                </a:solidFill>
                <a:latin typeface="+mn-lt"/>
              </a:rPr>
              <a:t>purchasing the securities from the issuer at one price and seeking to place them with public investors at a slightly higher price. </a:t>
            </a:r>
            <a:endParaRPr lang="en-US" altLang="en-US" sz="1200" dirty="0">
              <a:latin typeface="+mn-lt"/>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7"/>
          <p:cNvSpPr txBox="1">
            <a:spLocks noGrp="1" noChangeArrowheads="1"/>
          </p:cNvSpPr>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r"/>
            <a:fld id="{5A3AA267-1ABD-4B22-9D3D-47045AA16ABB}" type="slidenum">
              <a:rPr lang="en-US" altLang="en-US" sz="1200"/>
              <a:pPr algn="r"/>
              <a:t>8</a:t>
            </a:fld>
            <a:endParaRPr lang="en-US" altLang="en-US" sz="1200" dirty="0"/>
          </a:p>
        </p:txBody>
      </p:sp>
      <p:sp>
        <p:nvSpPr>
          <p:cNvPr id="39939" name="Rectangle 2"/>
          <p:cNvSpPr>
            <a:spLocks noGrp="1" noRot="1" noChangeAspect="1" noChangeArrowheads="1" noTextEdit="1"/>
          </p:cNvSpPr>
          <p:nvPr>
            <p:ph type="sldImg"/>
          </p:nvPr>
        </p:nvSpPr>
        <p:spPr>
          <a:ln/>
        </p:spPr>
      </p:sp>
      <p:sp>
        <p:nvSpPr>
          <p:cNvPr id="3994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7"/>
          <p:cNvSpPr txBox="1">
            <a:spLocks noGrp="1" noChangeArrowheads="1"/>
          </p:cNvSpPr>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r"/>
            <a:fld id="{81DB5EAA-FDD6-4825-952E-84766EE5351E}" type="slidenum">
              <a:rPr lang="en-US" altLang="en-US" sz="1200"/>
              <a:pPr algn="r"/>
              <a:t>9</a:t>
            </a:fld>
            <a:endParaRPr lang="en-US" altLang="en-US" sz="1200" dirty="0"/>
          </a:p>
        </p:txBody>
      </p:sp>
      <p:sp>
        <p:nvSpPr>
          <p:cNvPr id="40963" name="Rectangle 2"/>
          <p:cNvSpPr>
            <a:spLocks noGrp="1" noRot="1" noChangeAspect="1" noChangeArrowheads="1" noTextEdit="1"/>
          </p:cNvSpPr>
          <p:nvPr>
            <p:ph type="sldImg"/>
          </p:nvPr>
        </p:nvSpPr>
        <p:spPr>
          <a:ln/>
        </p:spPr>
      </p:sp>
      <p:sp>
        <p:nvSpPr>
          <p:cNvPr id="4096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7"/>
          <p:cNvSpPr txBox="1">
            <a:spLocks noGrp="1" noChangeArrowheads="1"/>
          </p:cNvSpPr>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r"/>
            <a:fld id="{88244C86-C932-4716-BAEA-96FA25547CDA}" type="slidenum">
              <a:rPr lang="en-US" altLang="en-US" sz="1200"/>
              <a:pPr algn="r"/>
              <a:t>10</a:t>
            </a:fld>
            <a:endParaRPr lang="en-US" altLang="en-US" sz="1200" dirty="0"/>
          </a:p>
        </p:txBody>
      </p:sp>
      <p:sp>
        <p:nvSpPr>
          <p:cNvPr id="41987" name="Rectangle 2"/>
          <p:cNvSpPr>
            <a:spLocks noGrp="1" noRot="1" noChangeAspect="1" noChangeArrowheads="1" noTextEdit="1"/>
          </p:cNvSpPr>
          <p:nvPr>
            <p:ph type="sldImg"/>
          </p:nvPr>
        </p:nvSpPr>
        <p:spPr>
          <a:ln/>
        </p:spPr>
      </p:sp>
      <p:sp>
        <p:nvSpPr>
          <p:cNvPr id="4198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42" name="Rectangle 5">
            <a:extLst>
              <a:ext uri="{FF2B5EF4-FFF2-40B4-BE49-F238E27FC236}">
                <a16:creationId xmlns:a16="http://schemas.microsoft.com/office/drawing/2014/main" id="{17A4AC1E-CA76-4751-9466-CFA187F42944}"/>
              </a:ext>
            </a:extLst>
          </p:cNvPr>
          <p:cNvSpPr>
            <a:spLocks noGrp="1" noChangeArrowheads="1"/>
          </p:cNvSpPr>
          <p:nvPr>
            <p:ph type="dt" sz="half" idx="10"/>
          </p:nvPr>
        </p:nvSpPr>
        <p:spPr>
          <a:xfrm>
            <a:off x="457200" y="6248400"/>
            <a:ext cx="2133600" cy="457200"/>
          </a:xfrm>
        </p:spPr>
        <p:txBody>
          <a:bodyPr/>
          <a:lstStyle>
            <a:lvl1pPr>
              <a:defRPr/>
            </a:lvl1pPr>
          </a:lstStyle>
          <a:p>
            <a:pPr>
              <a:defRPr/>
            </a:pPr>
            <a:fld id="{C6A0C016-4F7B-42B9-A7B6-407686D6EDE6}" type="datetime1">
              <a:rPr lang="en-US" smtClean="0"/>
              <a:t>3/13/2024</a:t>
            </a:fld>
            <a:endParaRPr lang="en-US" altLang="en-US" dirty="0"/>
          </a:p>
        </p:txBody>
      </p:sp>
      <p:sp>
        <p:nvSpPr>
          <p:cNvPr id="43" name="Line 2">
            <a:extLst>
              <a:ext uri="{FF2B5EF4-FFF2-40B4-BE49-F238E27FC236}">
                <a16:creationId xmlns:a16="http://schemas.microsoft.com/office/drawing/2014/main" id="{4B4F2F33-E1D2-406F-A099-7A964996B89C}"/>
              </a:ext>
            </a:extLst>
          </p:cNvPr>
          <p:cNvSpPr>
            <a:spLocks noChangeShapeType="1"/>
          </p:cNvSpPr>
          <p:nvPr userDrawn="1"/>
        </p:nvSpPr>
        <p:spPr bwMode="auto">
          <a:xfrm>
            <a:off x="6019800" y="1181100"/>
            <a:ext cx="0" cy="44958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dirty="0"/>
          </a:p>
        </p:txBody>
      </p:sp>
      <p:grpSp>
        <p:nvGrpSpPr>
          <p:cNvPr id="44" name="Group 8">
            <a:extLst>
              <a:ext uri="{FF2B5EF4-FFF2-40B4-BE49-F238E27FC236}">
                <a16:creationId xmlns:a16="http://schemas.microsoft.com/office/drawing/2014/main" id="{F299ADA7-9636-44D3-8CCA-6CBC41000EE4}"/>
              </a:ext>
            </a:extLst>
          </p:cNvPr>
          <p:cNvGrpSpPr>
            <a:grpSpLocks/>
          </p:cNvGrpSpPr>
          <p:nvPr userDrawn="1"/>
        </p:nvGrpSpPr>
        <p:grpSpPr bwMode="auto">
          <a:xfrm rot="16200000">
            <a:off x="6595105" y="186698"/>
            <a:ext cx="1287785" cy="2133599"/>
            <a:chOff x="4704" y="1885"/>
            <a:chExt cx="843" cy="1379"/>
          </a:xfrm>
        </p:grpSpPr>
        <p:sp>
          <p:nvSpPr>
            <p:cNvPr id="45" name="Oval 9">
              <a:extLst>
                <a:ext uri="{FF2B5EF4-FFF2-40B4-BE49-F238E27FC236}">
                  <a16:creationId xmlns:a16="http://schemas.microsoft.com/office/drawing/2014/main" id="{A07DDB8A-24F9-4196-9F3E-857516FF282C}"/>
                </a:ext>
              </a:extLst>
            </p:cNvPr>
            <p:cNvSpPr>
              <a:spLocks noChangeArrowheads="1"/>
            </p:cNvSpPr>
            <p:nvPr/>
          </p:nvSpPr>
          <p:spPr bwMode="auto">
            <a:xfrm>
              <a:off x="4704" y="1885"/>
              <a:ext cx="127" cy="127"/>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dirty="0"/>
            </a:p>
          </p:txBody>
        </p:sp>
        <p:sp>
          <p:nvSpPr>
            <p:cNvPr id="46" name="Oval 10">
              <a:extLst>
                <a:ext uri="{FF2B5EF4-FFF2-40B4-BE49-F238E27FC236}">
                  <a16:creationId xmlns:a16="http://schemas.microsoft.com/office/drawing/2014/main" id="{FE4C5480-35B2-494D-9A94-6BE5CE88C6C3}"/>
                </a:ext>
              </a:extLst>
            </p:cNvPr>
            <p:cNvSpPr>
              <a:spLocks noChangeArrowheads="1"/>
            </p:cNvSpPr>
            <p:nvPr/>
          </p:nvSpPr>
          <p:spPr bwMode="auto">
            <a:xfrm>
              <a:off x="4883" y="1885"/>
              <a:ext cx="127" cy="127"/>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dirty="0"/>
            </a:p>
          </p:txBody>
        </p:sp>
        <p:sp>
          <p:nvSpPr>
            <p:cNvPr id="47" name="Oval 11">
              <a:extLst>
                <a:ext uri="{FF2B5EF4-FFF2-40B4-BE49-F238E27FC236}">
                  <a16:creationId xmlns:a16="http://schemas.microsoft.com/office/drawing/2014/main" id="{0E1BFF7C-B749-418E-9562-602504D7E856}"/>
                </a:ext>
              </a:extLst>
            </p:cNvPr>
            <p:cNvSpPr>
              <a:spLocks noChangeArrowheads="1"/>
            </p:cNvSpPr>
            <p:nvPr/>
          </p:nvSpPr>
          <p:spPr bwMode="auto">
            <a:xfrm>
              <a:off x="5062" y="1885"/>
              <a:ext cx="127" cy="127"/>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dirty="0"/>
            </a:p>
          </p:txBody>
        </p:sp>
        <p:sp>
          <p:nvSpPr>
            <p:cNvPr id="48" name="Oval 12">
              <a:extLst>
                <a:ext uri="{FF2B5EF4-FFF2-40B4-BE49-F238E27FC236}">
                  <a16:creationId xmlns:a16="http://schemas.microsoft.com/office/drawing/2014/main" id="{C0479515-CD70-48FA-819A-EFA62E7C8813}"/>
                </a:ext>
              </a:extLst>
            </p:cNvPr>
            <p:cNvSpPr>
              <a:spLocks noChangeArrowheads="1"/>
            </p:cNvSpPr>
            <p:nvPr/>
          </p:nvSpPr>
          <p:spPr bwMode="auto">
            <a:xfrm>
              <a:off x="4704" y="2064"/>
              <a:ext cx="127" cy="127"/>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dirty="0"/>
            </a:p>
          </p:txBody>
        </p:sp>
        <p:sp>
          <p:nvSpPr>
            <p:cNvPr id="49" name="Oval 13">
              <a:extLst>
                <a:ext uri="{FF2B5EF4-FFF2-40B4-BE49-F238E27FC236}">
                  <a16:creationId xmlns:a16="http://schemas.microsoft.com/office/drawing/2014/main" id="{420EFBFF-E305-4EC9-97B2-6E79B7B71DCA}"/>
                </a:ext>
              </a:extLst>
            </p:cNvPr>
            <p:cNvSpPr>
              <a:spLocks noChangeArrowheads="1"/>
            </p:cNvSpPr>
            <p:nvPr/>
          </p:nvSpPr>
          <p:spPr bwMode="auto">
            <a:xfrm>
              <a:off x="4883" y="2064"/>
              <a:ext cx="127" cy="127"/>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dirty="0"/>
            </a:p>
          </p:txBody>
        </p:sp>
        <p:sp>
          <p:nvSpPr>
            <p:cNvPr id="50" name="Oval 14">
              <a:extLst>
                <a:ext uri="{FF2B5EF4-FFF2-40B4-BE49-F238E27FC236}">
                  <a16:creationId xmlns:a16="http://schemas.microsoft.com/office/drawing/2014/main" id="{B63A6BC7-04B3-4C5E-87D4-5DB17DA56661}"/>
                </a:ext>
              </a:extLst>
            </p:cNvPr>
            <p:cNvSpPr>
              <a:spLocks noChangeArrowheads="1"/>
            </p:cNvSpPr>
            <p:nvPr/>
          </p:nvSpPr>
          <p:spPr bwMode="auto">
            <a:xfrm>
              <a:off x="5062" y="2064"/>
              <a:ext cx="127" cy="127"/>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dirty="0"/>
            </a:p>
          </p:txBody>
        </p:sp>
        <p:sp>
          <p:nvSpPr>
            <p:cNvPr id="51" name="Oval 15">
              <a:extLst>
                <a:ext uri="{FF2B5EF4-FFF2-40B4-BE49-F238E27FC236}">
                  <a16:creationId xmlns:a16="http://schemas.microsoft.com/office/drawing/2014/main" id="{A12834BB-4CBA-4AAF-97C8-68BBE35E768B}"/>
                </a:ext>
              </a:extLst>
            </p:cNvPr>
            <p:cNvSpPr>
              <a:spLocks noChangeArrowheads="1"/>
            </p:cNvSpPr>
            <p:nvPr/>
          </p:nvSpPr>
          <p:spPr bwMode="auto">
            <a:xfrm>
              <a:off x="5241" y="2064"/>
              <a:ext cx="127" cy="127"/>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dirty="0"/>
            </a:p>
          </p:txBody>
        </p:sp>
        <p:sp>
          <p:nvSpPr>
            <p:cNvPr id="52" name="Oval 16">
              <a:extLst>
                <a:ext uri="{FF2B5EF4-FFF2-40B4-BE49-F238E27FC236}">
                  <a16:creationId xmlns:a16="http://schemas.microsoft.com/office/drawing/2014/main" id="{CBA1A1BD-34A8-46AF-8FF0-F508AF817F74}"/>
                </a:ext>
              </a:extLst>
            </p:cNvPr>
            <p:cNvSpPr>
              <a:spLocks noChangeArrowheads="1"/>
            </p:cNvSpPr>
            <p:nvPr/>
          </p:nvSpPr>
          <p:spPr bwMode="auto">
            <a:xfrm>
              <a:off x="4704" y="2243"/>
              <a:ext cx="127" cy="127"/>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dirty="0"/>
            </a:p>
          </p:txBody>
        </p:sp>
        <p:sp>
          <p:nvSpPr>
            <p:cNvPr id="53" name="Oval 17">
              <a:extLst>
                <a:ext uri="{FF2B5EF4-FFF2-40B4-BE49-F238E27FC236}">
                  <a16:creationId xmlns:a16="http://schemas.microsoft.com/office/drawing/2014/main" id="{56122008-12AD-491A-8E41-AE3C708470B0}"/>
                </a:ext>
              </a:extLst>
            </p:cNvPr>
            <p:cNvSpPr>
              <a:spLocks noChangeArrowheads="1"/>
            </p:cNvSpPr>
            <p:nvPr/>
          </p:nvSpPr>
          <p:spPr bwMode="auto">
            <a:xfrm>
              <a:off x="4883" y="2243"/>
              <a:ext cx="127" cy="127"/>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dirty="0"/>
            </a:p>
          </p:txBody>
        </p:sp>
        <p:sp>
          <p:nvSpPr>
            <p:cNvPr id="54" name="Oval 18">
              <a:extLst>
                <a:ext uri="{FF2B5EF4-FFF2-40B4-BE49-F238E27FC236}">
                  <a16:creationId xmlns:a16="http://schemas.microsoft.com/office/drawing/2014/main" id="{5A2EB1A2-C1E8-43AF-8A2A-7E061E750EE5}"/>
                </a:ext>
              </a:extLst>
            </p:cNvPr>
            <p:cNvSpPr>
              <a:spLocks noChangeArrowheads="1"/>
            </p:cNvSpPr>
            <p:nvPr/>
          </p:nvSpPr>
          <p:spPr bwMode="auto">
            <a:xfrm>
              <a:off x="5062" y="2243"/>
              <a:ext cx="127" cy="127"/>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dirty="0"/>
            </a:p>
          </p:txBody>
        </p:sp>
        <p:sp>
          <p:nvSpPr>
            <p:cNvPr id="55" name="Oval 19">
              <a:extLst>
                <a:ext uri="{FF2B5EF4-FFF2-40B4-BE49-F238E27FC236}">
                  <a16:creationId xmlns:a16="http://schemas.microsoft.com/office/drawing/2014/main" id="{8E422EDE-6D59-4BBA-85F7-5B9066CD2650}"/>
                </a:ext>
              </a:extLst>
            </p:cNvPr>
            <p:cNvSpPr>
              <a:spLocks noChangeArrowheads="1"/>
            </p:cNvSpPr>
            <p:nvPr/>
          </p:nvSpPr>
          <p:spPr bwMode="auto">
            <a:xfrm>
              <a:off x="5241" y="2243"/>
              <a:ext cx="127" cy="127"/>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dirty="0"/>
            </a:p>
          </p:txBody>
        </p:sp>
        <p:sp>
          <p:nvSpPr>
            <p:cNvPr id="56" name="Oval 20">
              <a:extLst>
                <a:ext uri="{FF2B5EF4-FFF2-40B4-BE49-F238E27FC236}">
                  <a16:creationId xmlns:a16="http://schemas.microsoft.com/office/drawing/2014/main" id="{8EAC50D9-3CBB-496C-ADBE-457367526C8F}"/>
                </a:ext>
              </a:extLst>
            </p:cNvPr>
            <p:cNvSpPr>
              <a:spLocks noChangeArrowheads="1"/>
            </p:cNvSpPr>
            <p:nvPr/>
          </p:nvSpPr>
          <p:spPr bwMode="auto">
            <a:xfrm>
              <a:off x="5420" y="2243"/>
              <a:ext cx="127" cy="127"/>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dirty="0"/>
            </a:p>
          </p:txBody>
        </p:sp>
        <p:sp>
          <p:nvSpPr>
            <p:cNvPr id="57" name="Oval 21">
              <a:extLst>
                <a:ext uri="{FF2B5EF4-FFF2-40B4-BE49-F238E27FC236}">
                  <a16:creationId xmlns:a16="http://schemas.microsoft.com/office/drawing/2014/main" id="{26B2834A-EEF6-4D6F-A31A-10971CA4B3DD}"/>
                </a:ext>
              </a:extLst>
            </p:cNvPr>
            <p:cNvSpPr>
              <a:spLocks noChangeArrowheads="1"/>
            </p:cNvSpPr>
            <p:nvPr/>
          </p:nvSpPr>
          <p:spPr bwMode="auto">
            <a:xfrm>
              <a:off x="4704" y="2421"/>
              <a:ext cx="127" cy="128"/>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dirty="0"/>
            </a:p>
          </p:txBody>
        </p:sp>
        <p:sp>
          <p:nvSpPr>
            <p:cNvPr id="58" name="Oval 22">
              <a:extLst>
                <a:ext uri="{FF2B5EF4-FFF2-40B4-BE49-F238E27FC236}">
                  <a16:creationId xmlns:a16="http://schemas.microsoft.com/office/drawing/2014/main" id="{D906C466-5B36-4C94-9CAB-C5CA3C24B783}"/>
                </a:ext>
              </a:extLst>
            </p:cNvPr>
            <p:cNvSpPr>
              <a:spLocks noChangeArrowheads="1"/>
            </p:cNvSpPr>
            <p:nvPr/>
          </p:nvSpPr>
          <p:spPr bwMode="auto">
            <a:xfrm>
              <a:off x="4883" y="2421"/>
              <a:ext cx="127" cy="128"/>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dirty="0"/>
            </a:p>
          </p:txBody>
        </p:sp>
        <p:sp>
          <p:nvSpPr>
            <p:cNvPr id="59" name="Oval 23">
              <a:extLst>
                <a:ext uri="{FF2B5EF4-FFF2-40B4-BE49-F238E27FC236}">
                  <a16:creationId xmlns:a16="http://schemas.microsoft.com/office/drawing/2014/main" id="{FA1E6DD2-000C-4849-9E84-B77A0D122336}"/>
                </a:ext>
              </a:extLst>
            </p:cNvPr>
            <p:cNvSpPr>
              <a:spLocks noChangeArrowheads="1"/>
            </p:cNvSpPr>
            <p:nvPr/>
          </p:nvSpPr>
          <p:spPr bwMode="auto">
            <a:xfrm>
              <a:off x="5062" y="2421"/>
              <a:ext cx="127" cy="128"/>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dirty="0"/>
            </a:p>
          </p:txBody>
        </p:sp>
        <p:sp>
          <p:nvSpPr>
            <p:cNvPr id="60" name="Oval 24">
              <a:extLst>
                <a:ext uri="{FF2B5EF4-FFF2-40B4-BE49-F238E27FC236}">
                  <a16:creationId xmlns:a16="http://schemas.microsoft.com/office/drawing/2014/main" id="{2C220B5D-8126-4404-9864-602222516202}"/>
                </a:ext>
              </a:extLst>
            </p:cNvPr>
            <p:cNvSpPr>
              <a:spLocks noChangeArrowheads="1"/>
            </p:cNvSpPr>
            <p:nvPr/>
          </p:nvSpPr>
          <p:spPr bwMode="auto">
            <a:xfrm>
              <a:off x="5241" y="2421"/>
              <a:ext cx="127" cy="128"/>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dirty="0"/>
            </a:p>
          </p:txBody>
        </p:sp>
        <p:sp>
          <p:nvSpPr>
            <p:cNvPr id="61" name="Oval 25">
              <a:extLst>
                <a:ext uri="{FF2B5EF4-FFF2-40B4-BE49-F238E27FC236}">
                  <a16:creationId xmlns:a16="http://schemas.microsoft.com/office/drawing/2014/main" id="{3F67D3D7-5EC3-422F-B0CD-10E84FDD9BA8}"/>
                </a:ext>
              </a:extLst>
            </p:cNvPr>
            <p:cNvSpPr>
              <a:spLocks noChangeArrowheads="1"/>
            </p:cNvSpPr>
            <p:nvPr/>
          </p:nvSpPr>
          <p:spPr bwMode="auto">
            <a:xfrm>
              <a:off x="4704" y="2600"/>
              <a:ext cx="127" cy="128"/>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dirty="0"/>
            </a:p>
          </p:txBody>
        </p:sp>
        <p:sp>
          <p:nvSpPr>
            <p:cNvPr id="62" name="Oval 26">
              <a:extLst>
                <a:ext uri="{FF2B5EF4-FFF2-40B4-BE49-F238E27FC236}">
                  <a16:creationId xmlns:a16="http://schemas.microsoft.com/office/drawing/2014/main" id="{C4223FC6-C93B-462E-9B02-07E18D7FE0B7}"/>
                </a:ext>
              </a:extLst>
            </p:cNvPr>
            <p:cNvSpPr>
              <a:spLocks noChangeArrowheads="1"/>
            </p:cNvSpPr>
            <p:nvPr/>
          </p:nvSpPr>
          <p:spPr bwMode="auto">
            <a:xfrm>
              <a:off x="4883" y="2600"/>
              <a:ext cx="127" cy="128"/>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dirty="0"/>
            </a:p>
          </p:txBody>
        </p:sp>
        <p:sp>
          <p:nvSpPr>
            <p:cNvPr id="63" name="Oval 27">
              <a:extLst>
                <a:ext uri="{FF2B5EF4-FFF2-40B4-BE49-F238E27FC236}">
                  <a16:creationId xmlns:a16="http://schemas.microsoft.com/office/drawing/2014/main" id="{F6361B38-03A1-4C61-8B02-E5F9A2EFDB8B}"/>
                </a:ext>
              </a:extLst>
            </p:cNvPr>
            <p:cNvSpPr>
              <a:spLocks noChangeArrowheads="1"/>
            </p:cNvSpPr>
            <p:nvPr/>
          </p:nvSpPr>
          <p:spPr bwMode="auto">
            <a:xfrm>
              <a:off x="5062" y="2600"/>
              <a:ext cx="127" cy="128"/>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dirty="0"/>
            </a:p>
          </p:txBody>
        </p:sp>
        <p:sp>
          <p:nvSpPr>
            <p:cNvPr id="64" name="Oval 28">
              <a:extLst>
                <a:ext uri="{FF2B5EF4-FFF2-40B4-BE49-F238E27FC236}">
                  <a16:creationId xmlns:a16="http://schemas.microsoft.com/office/drawing/2014/main" id="{58B2BA2E-25C4-49EF-97CE-3F230E1C4DDE}"/>
                </a:ext>
              </a:extLst>
            </p:cNvPr>
            <p:cNvSpPr>
              <a:spLocks noChangeArrowheads="1"/>
            </p:cNvSpPr>
            <p:nvPr/>
          </p:nvSpPr>
          <p:spPr bwMode="auto">
            <a:xfrm>
              <a:off x="5241" y="2600"/>
              <a:ext cx="127" cy="128"/>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dirty="0"/>
            </a:p>
          </p:txBody>
        </p:sp>
        <p:sp>
          <p:nvSpPr>
            <p:cNvPr id="65" name="Oval 29">
              <a:extLst>
                <a:ext uri="{FF2B5EF4-FFF2-40B4-BE49-F238E27FC236}">
                  <a16:creationId xmlns:a16="http://schemas.microsoft.com/office/drawing/2014/main" id="{A64E59D5-54D4-4F7E-9E2E-981C955BC1F5}"/>
                </a:ext>
              </a:extLst>
            </p:cNvPr>
            <p:cNvSpPr>
              <a:spLocks noChangeArrowheads="1"/>
            </p:cNvSpPr>
            <p:nvPr/>
          </p:nvSpPr>
          <p:spPr bwMode="auto">
            <a:xfrm>
              <a:off x="5420" y="2600"/>
              <a:ext cx="127" cy="128"/>
            </a:xfrm>
            <a:prstGeom prst="ellipse">
              <a:avLst/>
            </a:prstGeom>
            <a:solidFill>
              <a:schemeClr val="fo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dirty="0"/>
            </a:p>
          </p:txBody>
        </p:sp>
        <p:sp>
          <p:nvSpPr>
            <p:cNvPr id="66" name="Oval 30">
              <a:extLst>
                <a:ext uri="{FF2B5EF4-FFF2-40B4-BE49-F238E27FC236}">
                  <a16:creationId xmlns:a16="http://schemas.microsoft.com/office/drawing/2014/main" id="{7725E75F-A425-474C-939F-496DFBB2C85B}"/>
                </a:ext>
              </a:extLst>
            </p:cNvPr>
            <p:cNvSpPr>
              <a:spLocks noChangeArrowheads="1"/>
            </p:cNvSpPr>
            <p:nvPr/>
          </p:nvSpPr>
          <p:spPr bwMode="auto">
            <a:xfrm>
              <a:off x="4704" y="2779"/>
              <a:ext cx="127" cy="127"/>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dirty="0"/>
            </a:p>
          </p:txBody>
        </p:sp>
        <p:sp>
          <p:nvSpPr>
            <p:cNvPr id="67" name="Oval 31">
              <a:extLst>
                <a:ext uri="{FF2B5EF4-FFF2-40B4-BE49-F238E27FC236}">
                  <a16:creationId xmlns:a16="http://schemas.microsoft.com/office/drawing/2014/main" id="{A1C040C3-ACB4-4986-8BEE-DD1318967F02}"/>
                </a:ext>
              </a:extLst>
            </p:cNvPr>
            <p:cNvSpPr>
              <a:spLocks noChangeArrowheads="1"/>
            </p:cNvSpPr>
            <p:nvPr/>
          </p:nvSpPr>
          <p:spPr bwMode="auto">
            <a:xfrm>
              <a:off x="4883" y="2779"/>
              <a:ext cx="127" cy="127"/>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dirty="0"/>
            </a:p>
          </p:txBody>
        </p:sp>
        <p:sp>
          <p:nvSpPr>
            <p:cNvPr id="68" name="Oval 32">
              <a:extLst>
                <a:ext uri="{FF2B5EF4-FFF2-40B4-BE49-F238E27FC236}">
                  <a16:creationId xmlns:a16="http://schemas.microsoft.com/office/drawing/2014/main" id="{9521FDA9-89C3-4EFA-9491-FDA307C2E653}"/>
                </a:ext>
              </a:extLst>
            </p:cNvPr>
            <p:cNvSpPr>
              <a:spLocks noChangeArrowheads="1"/>
            </p:cNvSpPr>
            <p:nvPr/>
          </p:nvSpPr>
          <p:spPr bwMode="auto">
            <a:xfrm>
              <a:off x="5062" y="2779"/>
              <a:ext cx="127" cy="127"/>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dirty="0"/>
            </a:p>
          </p:txBody>
        </p:sp>
        <p:sp>
          <p:nvSpPr>
            <p:cNvPr id="69" name="Oval 33">
              <a:extLst>
                <a:ext uri="{FF2B5EF4-FFF2-40B4-BE49-F238E27FC236}">
                  <a16:creationId xmlns:a16="http://schemas.microsoft.com/office/drawing/2014/main" id="{ECEAB2D7-00E7-4594-A581-969FA8CC21E0}"/>
                </a:ext>
              </a:extLst>
            </p:cNvPr>
            <p:cNvSpPr>
              <a:spLocks noChangeArrowheads="1"/>
            </p:cNvSpPr>
            <p:nvPr/>
          </p:nvSpPr>
          <p:spPr bwMode="auto">
            <a:xfrm>
              <a:off x="5241" y="2779"/>
              <a:ext cx="127" cy="127"/>
            </a:xfrm>
            <a:prstGeom prst="ellipse">
              <a:avLst/>
            </a:prstGeom>
            <a:solidFill>
              <a:schemeClr val="fo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dirty="0"/>
            </a:p>
          </p:txBody>
        </p:sp>
        <p:sp>
          <p:nvSpPr>
            <p:cNvPr id="70" name="Oval 34">
              <a:extLst>
                <a:ext uri="{FF2B5EF4-FFF2-40B4-BE49-F238E27FC236}">
                  <a16:creationId xmlns:a16="http://schemas.microsoft.com/office/drawing/2014/main" id="{D2B23CAF-E6B4-461E-B581-E18BD72CBA9F}"/>
                </a:ext>
              </a:extLst>
            </p:cNvPr>
            <p:cNvSpPr>
              <a:spLocks noChangeArrowheads="1"/>
            </p:cNvSpPr>
            <p:nvPr/>
          </p:nvSpPr>
          <p:spPr bwMode="auto">
            <a:xfrm>
              <a:off x="4704" y="2958"/>
              <a:ext cx="127" cy="127"/>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dirty="0"/>
            </a:p>
          </p:txBody>
        </p:sp>
        <p:sp>
          <p:nvSpPr>
            <p:cNvPr id="71" name="Oval 35">
              <a:extLst>
                <a:ext uri="{FF2B5EF4-FFF2-40B4-BE49-F238E27FC236}">
                  <a16:creationId xmlns:a16="http://schemas.microsoft.com/office/drawing/2014/main" id="{FF17BB5D-D8AA-4E0F-9D25-2123B99CF345}"/>
                </a:ext>
              </a:extLst>
            </p:cNvPr>
            <p:cNvSpPr>
              <a:spLocks noChangeArrowheads="1"/>
            </p:cNvSpPr>
            <p:nvPr/>
          </p:nvSpPr>
          <p:spPr bwMode="auto">
            <a:xfrm>
              <a:off x="4883" y="2958"/>
              <a:ext cx="127" cy="127"/>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dirty="0"/>
            </a:p>
          </p:txBody>
        </p:sp>
        <p:sp>
          <p:nvSpPr>
            <p:cNvPr id="72" name="Oval 36">
              <a:extLst>
                <a:ext uri="{FF2B5EF4-FFF2-40B4-BE49-F238E27FC236}">
                  <a16:creationId xmlns:a16="http://schemas.microsoft.com/office/drawing/2014/main" id="{898321BD-A9D3-4125-8476-397DD882F354}"/>
                </a:ext>
              </a:extLst>
            </p:cNvPr>
            <p:cNvSpPr>
              <a:spLocks noChangeArrowheads="1"/>
            </p:cNvSpPr>
            <p:nvPr/>
          </p:nvSpPr>
          <p:spPr bwMode="auto">
            <a:xfrm>
              <a:off x="5062" y="2958"/>
              <a:ext cx="127" cy="127"/>
            </a:xfrm>
            <a:prstGeom prst="ellipse">
              <a:avLst/>
            </a:prstGeom>
            <a:solidFill>
              <a:schemeClr val="fo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dirty="0"/>
            </a:p>
          </p:txBody>
        </p:sp>
        <p:sp>
          <p:nvSpPr>
            <p:cNvPr id="73" name="Oval 37">
              <a:extLst>
                <a:ext uri="{FF2B5EF4-FFF2-40B4-BE49-F238E27FC236}">
                  <a16:creationId xmlns:a16="http://schemas.microsoft.com/office/drawing/2014/main" id="{64DD5D1E-474A-4BAD-AA26-9E5CBC33BAFD}"/>
                </a:ext>
              </a:extLst>
            </p:cNvPr>
            <p:cNvSpPr>
              <a:spLocks noChangeArrowheads="1"/>
            </p:cNvSpPr>
            <p:nvPr/>
          </p:nvSpPr>
          <p:spPr bwMode="auto">
            <a:xfrm>
              <a:off x="5241" y="2958"/>
              <a:ext cx="127" cy="127"/>
            </a:xfrm>
            <a:prstGeom prst="ellipse">
              <a:avLst/>
            </a:prstGeom>
            <a:solidFill>
              <a:schemeClr val="fo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dirty="0"/>
            </a:p>
          </p:txBody>
        </p:sp>
        <p:sp>
          <p:nvSpPr>
            <p:cNvPr id="74" name="Oval 38">
              <a:extLst>
                <a:ext uri="{FF2B5EF4-FFF2-40B4-BE49-F238E27FC236}">
                  <a16:creationId xmlns:a16="http://schemas.microsoft.com/office/drawing/2014/main" id="{248C1903-8D88-45A6-A85A-9DEEDF5C8B4B}"/>
                </a:ext>
              </a:extLst>
            </p:cNvPr>
            <p:cNvSpPr>
              <a:spLocks noChangeArrowheads="1"/>
            </p:cNvSpPr>
            <p:nvPr/>
          </p:nvSpPr>
          <p:spPr bwMode="auto">
            <a:xfrm>
              <a:off x="4883" y="3137"/>
              <a:ext cx="127" cy="127"/>
            </a:xfrm>
            <a:prstGeom prst="ellipse">
              <a:avLst/>
            </a:prstGeom>
            <a:solidFill>
              <a:schemeClr val="fo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dirty="0"/>
            </a:p>
          </p:txBody>
        </p:sp>
        <p:sp>
          <p:nvSpPr>
            <p:cNvPr id="75" name="Oval 39">
              <a:extLst>
                <a:ext uri="{FF2B5EF4-FFF2-40B4-BE49-F238E27FC236}">
                  <a16:creationId xmlns:a16="http://schemas.microsoft.com/office/drawing/2014/main" id="{4216A6CD-0A1C-480F-8713-52BD859F16B1}"/>
                </a:ext>
              </a:extLst>
            </p:cNvPr>
            <p:cNvSpPr>
              <a:spLocks noChangeArrowheads="1"/>
            </p:cNvSpPr>
            <p:nvPr/>
          </p:nvSpPr>
          <p:spPr bwMode="auto">
            <a:xfrm>
              <a:off x="5241" y="3137"/>
              <a:ext cx="127" cy="127"/>
            </a:xfrm>
            <a:prstGeom prst="ellipse">
              <a:avLst/>
            </a:prstGeom>
            <a:solidFill>
              <a:schemeClr val="fo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dirty="0"/>
            </a:p>
          </p:txBody>
        </p:sp>
      </p:grpSp>
      <p:sp>
        <p:nvSpPr>
          <p:cNvPr id="76" name="Rectangle 3">
            <a:extLst>
              <a:ext uri="{FF2B5EF4-FFF2-40B4-BE49-F238E27FC236}">
                <a16:creationId xmlns:a16="http://schemas.microsoft.com/office/drawing/2014/main" id="{047DD666-AC18-4FFE-A3FE-8FC7DE2CF16C}"/>
              </a:ext>
            </a:extLst>
          </p:cNvPr>
          <p:cNvSpPr>
            <a:spLocks noGrp="1" noChangeArrowheads="1"/>
          </p:cNvSpPr>
          <p:nvPr>
            <p:ph type="ctrTitle"/>
          </p:nvPr>
        </p:nvSpPr>
        <p:spPr>
          <a:xfrm>
            <a:off x="336986" y="329594"/>
            <a:ext cx="5530414" cy="1550916"/>
          </a:xfrm>
        </p:spPr>
        <p:txBody>
          <a:bodyPr/>
          <a:lstStyle>
            <a:lvl1pPr algn="r">
              <a:defRPr sz="4800"/>
            </a:lvl1pPr>
          </a:lstStyle>
          <a:p>
            <a:pPr lvl="0"/>
            <a:r>
              <a:rPr lang="en-US" altLang="en-US" noProof="0" dirty="0"/>
              <a:t>Click to edit Master title style</a:t>
            </a:r>
          </a:p>
        </p:txBody>
      </p:sp>
      <p:sp>
        <p:nvSpPr>
          <p:cNvPr id="77" name="Rectangle 4">
            <a:extLst>
              <a:ext uri="{FF2B5EF4-FFF2-40B4-BE49-F238E27FC236}">
                <a16:creationId xmlns:a16="http://schemas.microsoft.com/office/drawing/2014/main" id="{9265C544-FE84-43AA-BAA8-B64389E88B3C}"/>
              </a:ext>
            </a:extLst>
          </p:cNvPr>
          <p:cNvSpPr>
            <a:spLocks noGrp="1" noChangeArrowheads="1"/>
          </p:cNvSpPr>
          <p:nvPr>
            <p:ph type="subTitle" idx="1"/>
          </p:nvPr>
        </p:nvSpPr>
        <p:spPr>
          <a:xfrm>
            <a:off x="288912" y="2247900"/>
            <a:ext cx="5575354" cy="2362200"/>
          </a:xfrm>
        </p:spPr>
        <p:txBody>
          <a:bodyPr/>
          <a:lstStyle>
            <a:lvl1pPr marL="0" indent="0" algn="r">
              <a:buFont typeface="Wingdings" pitchFamily="2" charset="2"/>
              <a:buNone/>
              <a:defRPr sz="3200"/>
            </a:lvl1pPr>
          </a:lstStyle>
          <a:p>
            <a:pPr lvl="0"/>
            <a:r>
              <a:rPr lang="en-US" altLang="en-US" noProof="0" dirty="0"/>
              <a:t>Click to edit Master subtitle style</a:t>
            </a:r>
          </a:p>
        </p:txBody>
      </p:sp>
      <p:pic>
        <p:nvPicPr>
          <p:cNvPr id="78" name="Picture 77" descr="A city skyline with tall buildings&#10;&#10;Description automatically generated with low confidence">
            <a:extLst>
              <a:ext uri="{FF2B5EF4-FFF2-40B4-BE49-F238E27FC236}">
                <a16:creationId xmlns:a16="http://schemas.microsoft.com/office/drawing/2014/main" id="{CCB42DDD-1D5A-4DDC-91F7-D29D7D7A9D44}"/>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6172200" y="2162174"/>
            <a:ext cx="2716145" cy="3514721"/>
          </a:xfrm>
          <a:prstGeom prst="rect">
            <a:avLst/>
          </a:prstGeom>
        </p:spPr>
      </p:pic>
      <p:sp>
        <p:nvSpPr>
          <p:cNvPr id="79" name="Line 40">
            <a:extLst>
              <a:ext uri="{FF2B5EF4-FFF2-40B4-BE49-F238E27FC236}">
                <a16:creationId xmlns:a16="http://schemas.microsoft.com/office/drawing/2014/main" id="{4876C540-B1CB-4CCB-9B20-96614031E01D}"/>
              </a:ext>
            </a:extLst>
          </p:cNvPr>
          <p:cNvSpPr>
            <a:spLocks noChangeShapeType="1"/>
          </p:cNvSpPr>
          <p:nvPr userDrawn="1"/>
        </p:nvSpPr>
        <p:spPr bwMode="auto">
          <a:xfrm>
            <a:off x="341603" y="2017712"/>
            <a:ext cx="8229600" cy="0"/>
          </a:xfrm>
          <a:prstGeom prst="line">
            <a:avLst/>
          </a:prstGeom>
          <a:noFill/>
          <a:ln w="63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dirty="0"/>
          </a:p>
        </p:txBody>
      </p:sp>
      <p:sp>
        <p:nvSpPr>
          <p:cNvPr id="80" name="Rectangle 6">
            <a:extLst>
              <a:ext uri="{FF2B5EF4-FFF2-40B4-BE49-F238E27FC236}">
                <a16:creationId xmlns:a16="http://schemas.microsoft.com/office/drawing/2014/main" id="{AB18B442-28BB-4AE7-AC85-74249574D9DC}"/>
              </a:ext>
            </a:extLst>
          </p:cNvPr>
          <p:cNvSpPr>
            <a:spLocks noGrp="1" noChangeArrowheads="1"/>
          </p:cNvSpPr>
          <p:nvPr>
            <p:ph type="ftr" sz="quarter" idx="11"/>
          </p:nvPr>
        </p:nvSpPr>
        <p:spPr>
          <a:xfrm>
            <a:off x="3124200" y="6248400"/>
            <a:ext cx="2895600" cy="457200"/>
          </a:xfrm>
        </p:spPr>
        <p:txBody>
          <a:bodyPr/>
          <a:lstStyle>
            <a:lvl1pPr>
              <a:defRPr dirty="0"/>
            </a:lvl1pPr>
          </a:lstStyle>
          <a:p>
            <a:pPr>
              <a:defRPr/>
            </a:pPr>
            <a:r>
              <a:rPr lang="en-US" altLang="en-US" dirty="0"/>
              <a:t>© 2022 McGraw Hill Education.</a:t>
            </a:r>
          </a:p>
        </p:txBody>
      </p:sp>
    </p:spTree>
    <p:extLst>
      <p:ext uri="{BB962C8B-B14F-4D97-AF65-F5344CB8AC3E}">
        <p14:creationId xmlns:p14="http://schemas.microsoft.com/office/powerpoint/2010/main" val="269637801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5"/>
          <p:cNvSpPr>
            <a:spLocks noGrp="1" noChangeArrowheads="1"/>
          </p:cNvSpPr>
          <p:nvPr>
            <p:ph type="dt" sz="half" idx="10"/>
          </p:nvPr>
        </p:nvSpPr>
        <p:spPr>
          <a:ln/>
        </p:spPr>
        <p:txBody>
          <a:bodyPr/>
          <a:lstStyle>
            <a:lvl1pPr>
              <a:defRPr/>
            </a:lvl1pPr>
          </a:lstStyle>
          <a:p>
            <a:pPr>
              <a:defRPr/>
            </a:pPr>
            <a:fld id="{EC4D0CE9-B455-4039-AF9F-088268F93C07}" type="datetime1">
              <a:rPr lang="en-US" smtClean="0"/>
              <a:t>3/13/2024</a:t>
            </a:fld>
            <a:endParaRPr lang="en-US" altLang="en-US" dirty="0"/>
          </a:p>
        </p:txBody>
      </p:sp>
      <p:sp>
        <p:nvSpPr>
          <p:cNvPr id="5" name="Rectangle 6"/>
          <p:cNvSpPr>
            <a:spLocks noGrp="1" noChangeArrowheads="1"/>
          </p:cNvSpPr>
          <p:nvPr>
            <p:ph type="ftr" sz="quarter" idx="11"/>
          </p:nvPr>
        </p:nvSpPr>
        <p:spPr>
          <a:ln/>
        </p:spPr>
        <p:txBody>
          <a:bodyPr/>
          <a:lstStyle>
            <a:lvl1pPr>
              <a:defRPr/>
            </a:lvl1pPr>
          </a:lstStyle>
          <a:p>
            <a:pPr>
              <a:defRPr/>
            </a:pPr>
            <a:r>
              <a:rPr lang="en-US" altLang="en-US" dirty="0"/>
              <a:t>© 2019 McGraw-Hill Education. All rights reserved. Authorized only for instructor use in the classroom. No reproduction or further distribution permitted without the prior written consent of McGraw-Hill Education.</a:t>
            </a:r>
          </a:p>
        </p:txBody>
      </p:sp>
      <p:sp>
        <p:nvSpPr>
          <p:cNvPr id="6" name="Rectangle 7"/>
          <p:cNvSpPr>
            <a:spLocks noGrp="1" noChangeArrowheads="1"/>
          </p:cNvSpPr>
          <p:nvPr>
            <p:ph type="sldNum" sz="quarter" idx="12"/>
          </p:nvPr>
        </p:nvSpPr>
        <p:spPr>
          <a:ln/>
        </p:spPr>
        <p:txBody>
          <a:bodyPr/>
          <a:lstStyle>
            <a:lvl1pPr>
              <a:defRPr/>
            </a:lvl1pPr>
          </a:lstStyle>
          <a:p>
            <a:pPr>
              <a:defRPr/>
            </a:pPr>
            <a:r>
              <a:rPr lang="en-US" altLang="en-US" dirty="0"/>
              <a:t>1-</a:t>
            </a:r>
            <a:fld id="{01EB2FD4-5856-4A5C-8ECB-D162A47E0F16}" type="slidenum">
              <a:rPr lang="en-US" altLang="en-US"/>
              <a:pPr>
                <a:defRPr/>
              </a:pPr>
              <a:t>‹#›</a:t>
            </a:fld>
            <a:endParaRPr lang="en-US" altLang="en-US" dirty="0"/>
          </a:p>
        </p:txBody>
      </p:sp>
    </p:spTree>
    <p:extLst>
      <p:ext uri="{BB962C8B-B14F-4D97-AF65-F5344CB8AC3E}">
        <p14:creationId xmlns:p14="http://schemas.microsoft.com/office/powerpoint/2010/main" val="175461878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22238"/>
            <a:ext cx="2057400" cy="6008687"/>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122238"/>
            <a:ext cx="6019800" cy="600868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5"/>
          <p:cNvSpPr>
            <a:spLocks noGrp="1" noChangeArrowheads="1"/>
          </p:cNvSpPr>
          <p:nvPr>
            <p:ph type="dt" sz="half" idx="10"/>
          </p:nvPr>
        </p:nvSpPr>
        <p:spPr>
          <a:ln/>
        </p:spPr>
        <p:txBody>
          <a:bodyPr/>
          <a:lstStyle>
            <a:lvl1pPr>
              <a:defRPr/>
            </a:lvl1pPr>
          </a:lstStyle>
          <a:p>
            <a:pPr>
              <a:defRPr/>
            </a:pPr>
            <a:fld id="{7364815F-3ABA-4AD4-A52C-158D6D01CD96}" type="datetime1">
              <a:rPr lang="en-US" smtClean="0"/>
              <a:t>3/13/2024</a:t>
            </a:fld>
            <a:endParaRPr lang="en-US" altLang="en-US" dirty="0"/>
          </a:p>
        </p:txBody>
      </p:sp>
      <p:sp>
        <p:nvSpPr>
          <p:cNvPr id="5" name="Rectangle 6"/>
          <p:cNvSpPr>
            <a:spLocks noGrp="1" noChangeArrowheads="1"/>
          </p:cNvSpPr>
          <p:nvPr>
            <p:ph type="ftr" sz="quarter" idx="11"/>
          </p:nvPr>
        </p:nvSpPr>
        <p:spPr>
          <a:ln/>
        </p:spPr>
        <p:txBody>
          <a:bodyPr/>
          <a:lstStyle>
            <a:lvl1pPr>
              <a:defRPr/>
            </a:lvl1pPr>
          </a:lstStyle>
          <a:p>
            <a:pPr>
              <a:defRPr/>
            </a:pPr>
            <a:r>
              <a:rPr lang="en-US" altLang="en-US" dirty="0"/>
              <a:t>© 2019 McGraw-Hill Education. All rights reserved. Authorized only for instructor use in the classroom. No reproduction or further distribution permitted without the prior written consent of McGraw-Hill Education.</a:t>
            </a:r>
          </a:p>
        </p:txBody>
      </p:sp>
      <p:sp>
        <p:nvSpPr>
          <p:cNvPr id="6" name="Rectangle 7"/>
          <p:cNvSpPr>
            <a:spLocks noGrp="1" noChangeArrowheads="1"/>
          </p:cNvSpPr>
          <p:nvPr>
            <p:ph type="sldNum" sz="quarter" idx="12"/>
          </p:nvPr>
        </p:nvSpPr>
        <p:spPr>
          <a:ln/>
        </p:spPr>
        <p:txBody>
          <a:bodyPr/>
          <a:lstStyle>
            <a:lvl1pPr>
              <a:defRPr/>
            </a:lvl1pPr>
          </a:lstStyle>
          <a:p>
            <a:pPr>
              <a:defRPr/>
            </a:pPr>
            <a:r>
              <a:rPr lang="en-US" altLang="en-US" dirty="0"/>
              <a:t>1-</a:t>
            </a:r>
            <a:fld id="{F47A7D17-8052-4FDF-B8B3-070094BD2B7B}" type="slidenum">
              <a:rPr lang="en-US" altLang="en-US"/>
              <a:pPr>
                <a:defRPr/>
              </a:pPr>
              <a:t>‹#›</a:t>
            </a:fld>
            <a:endParaRPr lang="en-US" altLang="en-US" dirty="0"/>
          </a:p>
        </p:txBody>
      </p:sp>
    </p:spTree>
    <p:extLst>
      <p:ext uri="{BB962C8B-B14F-4D97-AF65-F5344CB8AC3E}">
        <p14:creationId xmlns:p14="http://schemas.microsoft.com/office/powerpoint/2010/main" val="380407537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5"/>
          <p:cNvSpPr>
            <a:spLocks noGrp="1" noChangeArrowheads="1"/>
          </p:cNvSpPr>
          <p:nvPr>
            <p:ph type="dt" sz="half" idx="10"/>
          </p:nvPr>
        </p:nvSpPr>
        <p:spPr>
          <a:ln/>
        </p:spPr>
        <p:txBody>
          <a:bodyPr/>
          <a:lstStyle>
            <a:lvl1pPr>
              <a:defRPr/>
            </a:lvl1pPr>
          </a:lstStyle>
          <a:p>
            <a:pPr>
              <a:defRPr/>
            </a:pPr>
            <a:fld id="{63EB4E60-ECD6-4EBB-A1A6-8330398EE93C}" type="datetime1">
              <a:rPr lang="en-US" smtClean="0"/>
              <a:t>3/13/2024</a:t>
            </a:fld>
            <a:endParaRPr lang="en-US" altLang="en-US" dirty="0"/>
          </a:p>
        </p:txBody>
      </p:sp>
      <p:sp>
        <p:nvSpPr>
          <p:cNvPr id="5" name="Rectangle 6"/>
          <p:cNvSpPr>
            <a:spLocks noGrp="1" noChangeArrowheads="1"/>
          </p:cNvSpPr>
          <p:nvPr>
            <p:ph type="ftr" sz="quarter" idx="11"/>
          </p:nvPr>
        </p:nvSpPr>
        <p:spPr>
          <a:ln/>
        </p:spPr>
        <p:txBody>
          <a:bodyPr/>
          <a:lstStyle>
            <a:lvl1pPr>
              <a:defRPr/>
            </a:lvl1pPr>
          </a:lstStyle>
          <a:p>
            <a:pPr>
              <a:defRPr/>
            </a:pPr>
            <a:r>
              <a:rPr lang="en-US" altLang="en-US" dirty="0"/>
              <a:t>© 2019 McGraw-Hill Education. All rights reserved. Authorized only for instructor use in the classroom. No reproduction or further distribution permitted without the prior written consent of McGraw-Hill Education.</a:t>
            </a:r>
          </a:p>
        </p:txBody>
      </p:sp>
      <p:sp>
        <p:nvSpPr>
          <p:cNvPr id="6" name="Rectangle 7"/>
          <p:cNvSpPr>
            <a:spLocks noGrp="1" noChangeArrowheads="1"/>
          </p:cNvSpPr>
          <p:nvPr>
            <p:ph type="sldNum" sz="quarter" idx="12"/>
          </p:nvPr>
        </p:nvSpPr>
        <p:spPr>
          <a:ln/>
        </p:spPr>
        <p:txBody>
          <a:bodyPr/>
          <a:lstStyle>
            <a:lvl1pPr>
              <a:defRPr/>
            </a:lvl1pPr>
          </a:lstStyle>
          <a:p>
            <a:pPr>
              <a:defRPr/>
            </a:pPr>
            <a:r>
              <a:rPr lang="en-US" altLang="en-US" dirty="0"/>
              <a:t>1-</a:t>
            </a:r>
            <a:fld id="{132A6396-730E-4881-B0D2-2C4F0392334F}" type="slidenum">
              <a:rPr lang="en-US" altLang="en-US"/>
              <a:pPr>
                <a:defRPr/>
              </a:pPr>
              <a:t>‹#›</a:t>
            </a:fld>
            <a:endParaRPr lang="en-US" altLang="en-US" dirty="0"/>
          </a:p>
        </p:txBody>
      </p:sp>
    </p:spTree>
    <p:extLst>
      <p:ext uri="{BB962C8B-B14F-4D97-AF65-F5344CB8AC3E}">
        <p14:creationId xmlns:p14="http://schemas.microsoft.com/office/powerpoint/2010/main" val="378589769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5"/>
          <p:cNvSpPr>
            <a:spLocks noGrp="1" noChangeArrowheads="1"/>
          </p:cNvSpPr>
          <p:nvPr>
            <p:ph type="dt" sz="half" idx="10"/>
          </p:nvPr>
        </p:nvSpPr>
        <p:spPr>
          <a:ln/>
        </p:spPr>
        <p:txBody>
          <a:bodyPr/>
          <a:lstStyle>
            <a:lvl1pPr>
              <a:defRPr/>
            </a:lvl1pPr>
          </a:lstStyle>
          <a:p>
            <a:pPr>
              <a:defRPr/>
            </a:pPr>
            <a:fld id="{8CE32962-06CD-4EF8-AFB1-A0444D2592B7}" type="datetime1">
              <a:rPr lang="en-US" smtClean="0"/>
              <a:t>3/13/2024</a:t>
            </a:fld>
            <a:endParaRPr lang="en-US" altLang="en-US" dirty="0"/>
          </a:p>
        </p:txBody>
      </p:sp>
      <p:sp>
        <p:nvSpPr>
          <p:cNvPr id="5" name="Rectangle 6"/>
          <p:cNvSpPr>
            <a:spLocks noGrp="1" noChangeArrowheads="1"/>
          </p:cNvSpPr>
          <p:nvPr>
            <p:ph type="ftr" sz="quarter" idx="11"/>
          </p:nvPr>
        </p:nvSpPr>
        <p:spPr>
          <a:ln/>
        </p:spPr>
        <p:txBody>
          <a:bodyPr/>
          <a:lstStyle>
            <a:lvl1pPr>
              <a:defRPr/>
            </a:lvl1pPr>
          </a:lstStyle>
          <a:p>
            <a:pPr>
              <a:defRPr/>
            </a:pPr>
            <a:r>
              <a:rPr lang="en-US" altLang="en-US" dirty="0"/>
              <a:t>© 2019 McGraw-Hill Education. All rights reserved. Authorized only for instructor use in the classroom. No reproduction or further distribution permitted without the prior written consent of McGraw-Hill Education.</a:t>
            </a:r>
          </a:p>
        </p:txBody>
      </p:sp>
      <p:sp>
        <p:nvSpPr>
          <p:cNvPr id="6" name="Rectangle 7"/>
          <p:cNvSpPr>
            <a:spLocks noGrp="1" noChangeArrowheads="1"/>
          </p:cNvSpPr>
          <p:nvPr>
            <p:ph type="sldNum" sz="quarter" idx="12"/>
          </p:nvPr>
        </p:nvSpPr>
        <p:spPr>
          <a:ln/>
        </p:spPr>
        <p:txBody>
          <a:bodyPr/>
          <a:lstStyle>
            <a:lvl1pPr>
              <a:defRPr/>
            </a:lvl1pPr>
          </a:lstStyle>
          <a:p>
            <a:pPr>
              <a:defRPr/>
            </a:pPr>
            <a:r>
              <a:rPr lang="en-US" altLang="en-US" dirty="0"/>
              <a:t>1-</a:t>
            </a:r>
            <a:fld id="{8587A493-A928-404A-9C60-1390843EEC30}" type="slidenum">
              <a:rPr lang="en-US" altLang="en-US"/>
              <a:pPr>
                <a:defRPr/>
              </a:pPr>
              <a:t>‹#›</a:t>
            </a:fld>
            <a:endParaRPr lang="en-US" altLang="en-US" dirty="0"/>
          </a:p>
        </p:txBody>
      </p:sp>
    </p:spTree>
    <p:extLst>
      <p:ext uri="{BB962C8B-B14F-4D97-AF65-F5344CB8AC3E}">
        <p14:creationId xmlns:p14="http://schemas.microsoft.com/office/powerpoint/2010/main" val="21986315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719263"/>
            <a:ext cx="4038600" cy="441166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719263"/>
            <a:ext cx="4038600" cy="441166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5"/>
          <p:cNvSpPr>
            <a:spLocks noGrp="1" noChangeArrowheads="1"/>
          </p:cNvSpPr>
          <p:nvPr>
            <p:ph type="dt" sz="half" idx="10"/>
          </p:nvPr>
        </p:nvSpPr>
        <p:spPr>
          <a:ln/>
        </p:spPr>
        <p:txBody>
          <a:bodyPr/>
          <a:lstStyle>
            <a:lvl1pPr>
              <a:defRPr/>
            </a:lvl1pPr>
          </a:lstStyle>
          <a:p>
            <a:pPr>
              <a:defRPr/>
            </a:pPr>
            <a:fld id="{5FA52EA2-9559-40B6-B0CD-C888A49CECEF}" type="datetime1">
              <a:rPr lang="en-US" smtClean="0"/>
              <a:t>3/13/2024</a:t>
            </a:fld>
            <a:endParaRPr lang="en-US" altLang="en-US" dirty="0"/>
          </a:p>
        </p:txBody>
      </p:sp>
      <p:sp>
        <p:nvSpPr>
          <p:cNvPr id="6" name="Rectangle 6"/>
          <p:cNvSpPr>
            <a:spLocks noGrp="1" noChangeArrowheads="1"/>
          </p:cNvSpPr>
          <p:nvPr>
            <p:ph type="ftr" sz="quarter" idx="11"/>
          </p:nvPr>
        </p:nvSpPr>
        <p:spPr>
          <a:ln/>
        </p:spPr>
        <p:txBody>
          <a:bodyPr/>
          <a:lstStyle>
            <a:lvl1pPr>
              <a:defRPr/>
            </a:lvl1pPr>
          </a:lstStyle>
          <a:p>
            <a:pPr>
              <a:defRPr/>
            </a:pPr>
            <a:r>
              <a:rPr lang="en-US" altLang="en-US" dirty="0"/>
              <a:t>© 2019 McGraw-Hill Education. All rights reserved. Authorized only for instructor use in the classroom. No reproduction or further distribution permitted without the prior written consent of McGraw-Hill Education.</a:t>
            </a:r>
          </a:p>
        </p:txBody>
      </p:sp>
      <p:sp>
        <p:nvSpPr>
          <p:cNvPr id="7" name="Rectangle 7"/>
          <p:cNvSpPr>
            <a:spLocks noGrp="1" noChangeArrowheads="1"/>
          </p:cNvSpPr>
          <p:nvPr>
            <p:ph type="sldNum" sz="quarter" idx="12"/>
          </p:nvPr>
        </p:nvSpPr>
        <p:spPr>
          <a:ln/>
        </p:spPr>
        <p:txBody>
          <a:bodyPr/>
          <a:lstStyle>
            <a:lvl1pPr>
              <a:defRPr/>
            </a:lvl1pPr>
          </a:lstStyle>
          <a:p>
            <a:pPr>
              <a:defRPr/>
            </a:pPr>
            <a:r>
              <a:rPr lang="en-US" altLang="en-US" dirty="0"/>
              <a:t>1-</a:t>
            </a:r>
            <a:fld id="{704284F1-B22E-4B90-B669-72BB43A31B77}" type="slidenum">
              <a:rPr lang="en-US" altLang="en-US"/>
              <a:pPr>
                <a:defRPr/>
              </a:pPr>
              <a:t>‹#›</a:t>
            </a:fld>
            <a:endParaRPr lang="en-US" altLang="en-US" dirty="0"/>
          </a:p>
        </p:txBody>
      </p:sp>
    </p:spTree>
    <p:extLst>
      <p:ext uri="{BB962C8B-B14F-4D97-AF65-F5344CB8AC3E}">
        <p14:creationId xmlns:p14="http://schemas.microsoft.com/office/powerpoint/2010/main" val="329598338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5"/>
          <p:cNvSpPr>
            <a:spLocks noGrp="1" noChangeArrowheads="1"/>
          </p:cNvSpPr>
          <p:nvPr>
            <p:ph type="dt" sz="half" idx="10"/>
          </p:nvPr>
        </p:nvSpPr>
        <p:spPr>
          <a:ln/>
        </p:spPr>
        <p:txBody>
          <a:bodyPr/>
          <a:lstStyle>
            <a:lvl1pPr>
              <a:defRPr/>
            </a:lvl1pPr>
          </a:lstStyle>
          <a:p>
            <a:pPr>
              <a:defRPr/>
            </a:pPr>
            <a:fld id="{64CB2B35-99C4-4FA7-A848-81CE154F9192}" type="datetime1">
              <a:rPr lang="en-US" smtClean="0"/>
              <a:t>3/13/2024</a:t>
            </a:fld>
            <a:endParaRPr lang="en-US" altLang="en-US" dirty="0"/>
          </a:p>
        </p:txBody>
      </p:sp>
      <p:sp>
        <p:nvSpPr>
          <p:cNvPr id="8" name="Rectangle 6"/>
          <p:cNvSpPr>
            <a:spLocks noGrp="1" noChangeArrowheads="1"/>
          </p:cNvSpPr>
          <p:nvPr>
            <p:ph type="ftr" sz="quarter" idx="11"/>
          </p:nvPr>
        </p:nvSpPr>
        <p:spPr>
          <a:ln/>
        </p:spPr>
        <p:txBody>
          <a:bodyPr/>
          <a:lstStyle>
            <a:lvl1pPr>
              <a:defRPr/>
            </a:lvl1pPr>
          </a:lstStyle>
          <a:p>
            <a:pPr>
              <a:defRPr/>
            </a:pPr>
            <a:r>
              <a:rPr lang="en-US" altLang="en-US" dirty="0"/>
              <a:t>© 2019 McGraw-Hill Education. All rights reserved. Authorized only for instructor use in the classroom. No reproduction or further distribution permitted without the prior written consent of McGraw-Hill Education.</a:t>
            </a:r>
          </a:p>
        </p:txBody>
      </p:sp>
      <p:sp>
        <p:nvSpPr>
          <p:cNvPr id="9" name="Rectangle 7"/>
          <p:cNvSpPr>
            <a:spLocks noGrp="1" noChangeArrowheads="1"/>
          </p:cNvSpPr>
          <p:nvPr>
            <p:ph type="sldNum" sz="quarter" idx="12"/>
          </p:nvPr>
        </p:nvSpPr>
        <p:spPr>
          <a:ln/>
        </p:spPr>
        <p:txBody>
          <a:bodyPr/>
          <a:lstStyle>
            <a:lvl1pPr>
              <a:defRPr/>
            </a:lvl1pPr>
          </a:lstStyle>
          <a:p>
            <a:pPr>
              <a:defRPr/>
            </a:pPr>
            <a:r>
              <a:rPr lang="en-US" altLang="en-US" dirty="0"/>
              <a:t>1-</a:t>
            </a:r>
            <a:fld id="{B831EB31-3983-4FCB-B59D-7447D7C45135}" type="slidenum">
              <a:rPr lang="en-US" altLang="en-US"/>
              <a:pPr>
                <a:defRPr/>
              </a:pPr>
              <a:t>‹#›</a:t>
            </a:fld>
            <a:endParaRPr lang="en-US" altLang="en-US" dirty="0"/>
          </a:p>
        </p:txBody>
      </p:sp>
    </p:spTree>
    <p:extLst>
      <p:ext uri="{BB962C8B-B14F-4D97-AF65-F5344CB8AC3E}">
        <p14:creationId xmlns:p14="http://schemas.microsoft.com/office/powerpoint/2010/main" val="92880534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5"/>
          <p:cNvSpPr>
            <a:spLocks noGrp="1" noChangeArrowheads="1"/>
          </p:cNvSpPr>
          <p:nvPr>
            <p:ph type="dt" sz="half" idx="10"/>
          </p:nvPr>
        </p:nvSpPr>
        <p:spPr>
          <a:ln/>
        </p:spPr>
        <p:txBody>
          <a:bodyPr/>
          <a:lstStyle>
            <a:lvl1pPr>
              <a:defRPr/>
            </a:lvl1pPr>
          </a:lstStyle>
          <a:p>
            <a:pPr>
              <a:defRPr/>
            </a:pPr>
            <a:fld id="{3188D1BF-8F3B-4ECA-A6D4-921F3AFBB289}" type="datetime1">
              <a:rPr lang="en-US" smtClean="0"/>
              <a:t>3/13/2024</a:t>
            </a:fld>
            <a:endParaRPr lang="en-US" altLang="en-US" dirty="0"/>
          </a:p>
        </p:txBody>
      </p:sp>
      <p:sp>
        <p:nvSpPr>
          <p:cNvPr id="4" name="Rectangle 6"/>
          <p:cNvSpPr>
            <a:spLocks noGrp="1" noChangeArrowheads="1"/>
          </p:cNvSpPr>
          <p:nvPr>
            <p:ph type="ftr" sz="quarter" idx="11"/>
          </p:nvPr>
        </p:nvSpPr>
        <p:spPr>
          <a:ln/>
        </p:spPr>
        <p:txBody>
          <a:bodyPr/>
          <a:lstStyle>
            <a:lvl1pPr>
              <a:defRPr/>
            </a:lvl1pPr>
          </a:lstStyle>
          <a:p>
            <a:pPr>
              <a:defRPr/>
            </a:pPr>
            <a:r>
              <a:rPr lang="en-US" altLang="en-US" dirty="0"/>
              <a:t>© 2019 McGraw-Hill Education. All rights reserved. Authorized only for instructor use in the classroom. No reproduction or further distribution permitted without the prior written consent of McGraw-Hill Education.</a:t>
            </a:r>
          </a:p>
        </p:txBody>
      </p:sp>
      <p:sp>
        <p:nvSpPr>
          <p:cNvPr id="5" name="Rectangle 7"/>
          <p:cNvSpPr>
            <a:spLocks noGrp="1" noChangeArrowheads="1"/>
          </p:cNvSpPr>
          <p:nvPr>
            <p:ph type="sldNum" sz="quarter" idx="12"/>
          </p:nvPr>
        </p:nvSpPr>
        <p:spPr>
          <a:ln/>
        </p:spPr>
        <p:txBody>
          <a:bodyPr/>
          <a:lstStyle>
            <a:lvl1pPr>
              <a:defRPr/>
            </a:lvl1pPr>
          </a:lstStyle>
          <a:p>
            <a:pPr>
              <a:defRPr/>
            </a:pPr>
            <a:r>
              <a:rPr lang="en-US" altLang="en-US" dirty="0"/>
              <a:t>1-</a:t>
            </a:r>
            <a:fld id="{76C76B32-3164-4D4D-B941-312DF4A12650}" type="slidenum">
              <a:rPr lang="en-US" altLang="en-US"/>
              <a:pPr>
                <a:defRPr/>
              </a:pPr>
              <a:t>‹#›</a:t>
            </a:fld>
            <a:endParaRPr lang="en-US" altLang="en-US" dirty="0"/>
          </a:p>
        </p:txBody>
      </p:sp>
    </p:spTree>
    <p:extLst>
      <p:ext uri="{BB962C8B-B14F-4D97-AF65-F5344CB8AC3E}">
        <p14:creationId xmlns:p14="http://schemas.microsoft.com/office/powerpoint/2010/main" val="272610905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dt" sz="half" idx="10"/>
          </p:nvPr>
        </p:nvSpPr>
        <p:spPr>
          <a:ln/>
        </p:spPr>
        <p:txBody>
          <a:bodyPr/>
          <a:lstStyle>
            <a:lvl1pPr>
              <a:defRPr/>
            </a:lvl1pPr>
          </a:lstStyle>
          <a:p>
            <a:pPr>
              <a:defRPr/>
            </a:pPr>
            <a:fld id="{4419B504-8554-4673-AD22-1DA51F25E562}" type="datetime1">
              <a:rPr lang="en-US" smtClean="0"/>
              <a:t>3/13/2024</a:t>
            </a:fld>
            <a:endParaRPr lang="en-US" altLang="en-US" dirty="0"/>
          </a:p>
        </p:txBody>
      </p:sp>
      <p:sp>
        <p:nvSpPr>
          <p:cNvPr id="3" name="Rectangle 6"/>
          <p:cNvSpPr>
            <a:spLocks noGrp="1" noChangeArrowheads="1"/>
          </p:cNvSpPr>
          <p:nvPr>
            <p:ph type="ftr" sz="quarter" idx="11"/>
          </p:nvPr>
        </p:nvSpPr>
        <p:spPr>
          <a:ln/>
        </p:spPr>
        <p:txBody>
          <a:bodyPr/>
          <a:lstStyle>
            <a:lvl1pPr>
              <a:defRPr/>
            </a:lvl1pPr>
          </a:lstStyle>
          <a:p>
            <a:pPr>
              <a:defRPr/>
            </a:pPr>
            <a:r>
              <a:rPr lang="en-US" altLang="en-US" dirty="0"/>
              <a:t>© 2019 McGraw-Hill Education. All rights reserved. Authorized only for instructor use in the classroom. No reproduction or further distribution permitted without the prior written consent of McGraw-Hill Education.</a:t>
            </a:r>
          </a:p>
        </p:txBody>
      </p:sp>
      <p:sp>
        <p:nvSpPr>
          <p:cNvPr id="4" name="Rectangle 7"/>
          <p:cNvSpPr>
            <a:spLocks noGrp="1" noChangeArrowheads="1"/>
          </p:cNvSpPr>
          <p:nvPr>
            <p:ph type="sldNum" sz="quarter" idx="12"/>
          </p:nvPr>
        </p:nvSpPr>
        <p:spPr>
          <a:ln/>
        </p:spPr>
        <p:txBody>
          <a:bodyPr/>
          <a:lstStyle>
            <a:lvl1pPr>
              <a:defRPr/>
            </a:lvl1pPr>
          </a:lstStyle>
          <a:p>
            <a:pPr>
              <a:defRPr/>
            </a:pPr>
            <a:r>
              <a:rPr lang="en-US" altLang="en-US" dirty="0"/>
              <a:t>1-</a:t>
            </a:r>
            <a:fld id="{8D8ED141-D904-4A86-A302-D117AFFB5831}" type="slidenum">
              <a:rPr lang="en-US" altLang="en-US"/>
              <a:pPr>
                <a:defRPr/>
              </a:pPr>
              <a:t>‹#›</a:t>
            </a:fld>
            <a:endParaRPr lang="en-US" altLang="en-US" dirty="0"/>
          </a:p>
        </p:txBody>
      </p:sp>
    </p:spTree>
    <p:extLst>
      <p:ext uri="{BB962C8B-B14F-4D97-AF65-F5344CB8AC3E}">
        <p14:creationId xmlns:p14="http://schemas.microsoft.com/office/powerpoint/2010/main" val="379393456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fld id="{ACD1F145-47A8-4F5A-B934-3A24B57C21C6}" type="datetime1">
              <a:rPr lang="en-US" smtClean="0"/>
              <a:t>3/13/2024</a:t>
            </a:fld>
            <a:endParaRPr lang="en-US" altLang="en-US" dirty="0"/>
          </a:p>
        </p:txBody>
      </p:sp>
      <p:sp>
        <p:nvSpPr>
          <p:cNvPr id="6" name="Rectangle 6"/>
          <p:cNvSpPr>
            <a:spLocks noGrp="1" noChangeArrowheads="1"/>
          </p:cNvSpPr>
          <p:nvPr>
            <p:ph type="ftr" sz="quarter" idx="11"/>
          </p:nvPr>
        </p:nvSpPr>
        <p:spPr>
          <a:ln/>
        </p:spPr>
        <p:txBody>
          <a:bodyPr/>
          <a:lstStyle>
            <a:lvl1pPr>
              <a:defRPr/>
            </a:lvl1pPr>
          </a:lstStyle>
          <a:p>
            <a:pPr>
              <a:defRPr/>
            </a:pPr>
            <a:r>
              <a:rPr lang="en-US" altLang="en-US" dirty="0"/>
              <a:t>© 2019 McGraw-Hill Education. All rights reserved. Authorized only for instructor use in the classroom. No reproduction or further distribution permitted without the prior written consent of McGraw-Hill Education.</a:t>
            </a:r>
          </a:p>
        </p:txBody>
      </p:sp>
      <p:sp>
        <p:nvSpPr>
          <p:cNvPr id="7" name="Rectangle 7"/>
          <p:cNvSpPr>
            <a:spLocks noGrp="1" noChangeArrowheads="1"/>
          </p:cNvSpPr>
          <p:nvPr>
            <p:ph type="sldNum" sz="quarter" idx="12"/>
          </p:nvPr>
        </p:nvSpPr>
        <p:spPr>
          <a:ln/>
        </p:spPr>
        <p:txBody>
          <a:bodyPr/>
          <a:lstStyle>
            <a:lvl1pPr>
              <a:defRPr/>
            </a:lvl1pPr>
          </a:lstStyle>
          <a:p>
            <a:pPr>
              <a:defRPr/>
            </a:pPr>
            <a:r>
              <a:rPr lang="en-US" altLang="en-US" dirty="0"/>
              <a:t>1-</a:t>
            </a:r>
            <a:fld id="{062D2299-7AFA-40D7-80E1-6BBB2380840C}" type="slidenum">
              <a:rPr lang="en-US" altLang="en-US"/>
              <a:pPr>
                <a:defRPr/>
              </a:pPr>
              <a:t>‹#›</a:t>
            </a:fld>
            <a:endParaRPr lang="en-US" altLang="en-US" dirty="0"/>
          </a:p>
        </p:txBody>
      </p:sp>
    </p:spTree>
    <p:extLst>
      <p:ext uri="{BB962C8B-B14F-4D97-AF65-F5344CB8AC3E}">
        <p14:creationId xmlns:p14="http://schemas.microsoft.com/office/powerpoint/2010/main" val="317196298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fld id="{AB7B0387-22DC-44E4-A899-FC0EBE2A18B4}" type="datetime1">
              <a:rPr lang="en-US" smtClean="0"/>
              <a:t>3/13/2024</a:t>
            </a:fld>
            <a:endParaRPr lang="en-US" altLang="en-US" dirty="0"/>
          </a:p>
        </p:txBody>
      </p:sp>
      <p:sp>
        <p:nvSpPr>
          <p:cNvPr id="6" name="Rectangle 6"/>
          <p:cNvSpPr>
            <a:spLocks noGrp="1" noChangeArrowheads="1"/>
          </p:cNvSpPr>
          <p:nvPr>
            <p:ph type="ftr" sz="quarter" idx="11"/>
          </p:nvPr>
        </p:nvSpPr>
        <p:spPr>
          <a:ln/>
        </p:spPr>
        <p:txBody>
          <a:bodyPr/>
          <a:lstStyle>
            <a:lvl1pPr>
              <a:defRPr/>
            </a:lvl1pPr>
          </a:lstStyle>
          <a:p>
            <a:pPr>
              <a:defRPr/>
            </a:pPr>
            <a:r>
              <a:rPr lang="en-US" altLang="en-US" dirty="0"/>
              <a:t>© 2019 McGraw-Hill Education. All rights reserved. Authorized only for instructor use in the classroom. No reproduction or further distribution permitted without the prior written consent of McGraw-Hill Education.</a:t>
            </a:r>
          </a:p>
        </p:txBody>
      </p:sp>
      <p:sp>
        <p:nvSpPr>
          <p:cNvPr id="7" name="Rectangle 7"/>
          <p:cNvSpPr>
            <a:spLocks noGrp="1" noChangeArrowheads="1"/>
          </p:cNvSpPr>
          <p:nvPr>
            <p:ph type="sldNum" sz="quarter" idx="12"/>
          </p:nvPr>
        </p:nvSpPr>
        <p:spPr>
          <a:ln/>
        </p:spPr>
        <p:txBody>
          <a:bodyPr/>
          <a:lstStyle>
            <a:lvl1pPr>
              <a:defRPr/>
            </a:lvl1pPr>
          </a:lstStyle>
          <a:p>
            <a:pPr>
              <a:defRPr/>
            </a:pPr>
            <a:r>
              <a:rPr lang="en-US" altLang="en-US" dirty="0"/>
              <a:t>1-</a:t>
            </a:r>
            <a:fld id="{632A8804-BAD6-41E8-AD21-6225560C6C7D}" type="slidenum">
              <a:rPr lang="en-US" altLang="en-US"/>
              <a:pPr>
                <a:defRPr/>
              </a:pPr>
              <a:t>‹#›</a:t>
            </a:fld>
            <a:endParaRPr lang="en-US" altLang="en-US" dirty="0"/>
          </a:p>
        </p:txBody>
      </p:sp>
    </p:spTree>
    <p:extLst>
      <p:ext uri="{BB962C8B-B14F-4D97-AF65-F5344CB8AC3E}">
        <p14:creationId xmlns:p14="http://schemas.microsoft.com/office/powerpoint/2010/main" val="10829016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Line 2"/>
          <p:cNvSpPr>
            <a:spLocks noChangeShapeType="1"/>
          </p:cNvSpPr>
          <p:nvPr/>
        </p:nvSpPr>
        <p:spPr bwMode="auto">
          <a:xfrm>
            <a:off x="7962900" y="152400"/>
            <a:ext cx="0" cy="15240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dirty="0"/>
          </a:p>
        </p:txBody>
      </p:sp>
      <p:sp>
        <p:nvSpPr>
          <p:cNvPr id="1027" name="Rectangle 3"/>
          <p:cNvSpPr>
            <a:spLocks noGrp="1" noChangeArrowheads="1"/>
          </p:cNvSpPr>
          <p:nvPr>
            <p:ph type="title"/>
          </p:nvPr>
        </p:nvSpPr>
        <p:spPr bwMode="auto">
          <a:xfrm>
            <a:off x="457200" y="122238"/>
            <a:ext cx="7543800" cy="1295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p>
            <a:pPr lvl="0"/>
            <a:r>
              <a:rPr lang="en-US" altLang="en-US"/>
              <a:t>Click to edit Master title style</a:t>
            </a:r>
          </a:p>
        </p:txBody>
      </p:sp>
      <p:sp>
        <p:nvSpPr>
          <p:cNvPr id="1028" name="Rectangle 4"/>
          <p:cNvSpPr>
            <a:spLocks noGrp="1" noChangeArrowheads="1"/>
          </p:cNvSpPr>
          <p:nvPr>
            <p:ph type="body" idx="1"/>
          </p:nvPr>
        </p:nvSpPr>
        <p:spPr bwMode="auto">
          <a:xfrm>
            <a:off x="457200" y="1719263"/>
            <a:ext cx="8229600" cy="44116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86021" name="Rectangle 5"/>
          <p:cNvSpPr>
            <a:spLocks noGrp="1" noChangeArrowheads="1"/>
          </p:cNvSpPr>
          <p:nvPr>
            <p:ph type="dt" sz="half" idx="2"/>
          </p:nvPr>
        </p:nvSpPr>
        <p:spPr bwMode="auto">
          <a:xfrm>
            <a:off x="457200" y="6248400"/>
            <a:ext cx="2133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000">
                <a:latin typeface="+mn-lt"/>
              </a:defRPr>
            </a:lvl1pPr>
          </a:lstStyle>
          <a:p>
            <a:pPr>
              <a:defRPr/>
            </a:pPr>
            <a:fld id="{5D1F0F1F-3756-4771-BC23-EDA4730F4F66}" type="datetime1">
              <a:rPr lang="en-US" smtClean="0"/>
              <a:t>3/13/2024</a:t>
            </a:fld>
            <a:endParaRPr lang="en-US" altLang="en-US" dirty="0"/>
          </a:p>
        </p:txBody>
      </p:sp>
      <p:sp>
        <p:nvSpPr>
          <p:cNvPr id="86022" name="Rectangle 6"/>
          <p:cNvSpPr>
            <a:spLocks noGrp="1" noChangeArrowheads="1"/>
          </p:cNvSpPr>
          <p:nvPr>
            <p:ph type="ftr" sz="quarter" idx="3"/>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000">
                <a:latin typeface="+mn-lt"/>
              </a:defRPr>
            </a:lvl1pPr>
          </a:lstStyle>
          <a:p>
            <a:pPr>
              <a:defRPr/>
            </a:pPr>
            <a:r>
              <a:rPr lang="en-US" altLang="en-US" dirty="0"/>
              <a:t>© 2019 McGraw-Hill Education. All rights reserved. Authorized only for instructor use in the classroom. No reproduction or further distribution permitted without the prior written consent of McGraw-Hill Education.</a:t>
            </a:r>
          </a:p>
        </p:txBody>
      </p:sp>
      <p:sp>
        <p:nvSpPr>
          <p:cNvPr id="86023" name="Rectangle 7"/>
          <p:cNvSpPr>
            <a:spLocks noGrp="1" noChangeArrowheads="1"/>
          </p:cNvSpPr>
          <p:nvPr>
            <p:ph type="sldNum" sz="quarter" idx="4"/>
          </p:nvPr>
        </p:nvSpPr>
        <p:spPr bwMode="auto">
          <a:xfrm>
            <a:off x="6553200" y="6248400"/>
            <a:ext cx="2133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000">
                <a:latin typeface="+mn-lt"/>
              </a:defRPr>
            </a:lvl1pPr>
          </a:lstStyle>
          <a:p>
            <a:pPr>
              <a:defRPr/>
            </a:pPr>
            <a:r>
              <a:rPr lang="en-US" altLang="en-US" dirty="0"/>
              <a:t>1-</a:t>
            </a:r>
            <a:fld id="{33CBEEE3-4B7F-4430-BAFD-2B1D2773BEB9}" type="slidenum">
              <a:rPr lang="en-US" altLang="en-US"/>
              <a:pPr>
                <a:defRPr/>
              </a:pPr>
              <a:t>‹#›</a:t>
            </a:fld>
            <a:endParaRPr lang="en-US" altLang="en-US" dirty="0"/>
          </a:p>
        </p:txBody>
      </p:sp>
      <p:grpSp>
        <p:nvGrpSpPr>
          <p:cNvPr id="1032" name="Group 8"/>
          <p:cNvGrpSpPr>
            <a:grpSpLocks/>
          </p:cNvGrpSpPr>
          <p:nvPr/>
        </p:nvGrpSpPr>
        <p:grpSpPr bwMode="auto">
          <a:xfrm>
            <a:off x="8153400" y="152400"/>
            <a:ext cx="792163" cy="1295400"/>
            <a:chOff x="5136" y="960"/>
            <a:chExt cx="528" cy="864"/>
          </a:xfrm>
        </p:grpSpPr>
        <p:sp>
          <p:nvSpPr>
            <p:cNvPr id="1033" name="Oval 9"/>
            <p:cNvSpPr>
              <a:spLocks noChangeArrowheads="1"/>
            </p:cNvSpPr>
            <p:nvPr/>
          </p:nvSpPr>
          <p:spPr bwMode="auto">
            <a:xfrm>
              <a:off x="5136" y="960"/>
              <a:ext cx="80" cy="80"/>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endParaRPr lang="en-US" altLang="en-US" dirty="0"/>
            </a:p>
          </p:txBody>
        </p:sp>
        <p:sp>
          <p:nvSpPr>
            <p:cNvPr id="1034" name="Oval 10"/>
            <p:cNvSpPr>
              <a:spLocks noChangeArrowheads="1"/>
            </p:cNvSpPr>
            <p:nvPr/>
          </p:nvSpPr>
          <p:spPr bwMode="auto">
            <a:xfrm>
              <a:off x="5248" y="960"/>
              <a:ext cx="80" cy="80"/>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endParaRPr lang="en-US" altLang="en-US" dirty="0"/>
            </a:p>
          </p:txBody>
        </p:sp>
        <p:sp>
          <p:nvSpPr>
            <p:cNvPr id="1035" name="Oval 11"/>
            <p:cNvSpPr>
              <a:spLocks noChangeArrowheads="1"/>
            </p:cNvSpPr>
            <p:nvPr/>
          </p:nvSpPr>
          <p:spPr bwMode="auto">
            <a:xfrm>
              <a:off x="5360" y="960"/>
              <a:ext cx="80" cy="80"/>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endParaRPr lang="en-US" altLang="en-US" dirty="0"/>
            </a:p>
          </p:txBody>
        </p:sp>
        <p:sp>
          <p:nvSpPr>
            <p:cNvPr id="1036" name="Oval 12"/>
            <p:cNvSpPr>
              <a:spLocks noChangeArrowheads="1"/>
            </p:cNvSpPr>
            <p:nvPr/>
          </p:nvSpPr>
          <p:spPr bwMode="auto">
            <a:xfrm>
              <a:off x="5136" y="1072"/>
              <a:ext cx="80" cy="80"/>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endParaRPr lang="en-US" altLang="en-US" dirty="0"/>
            </a:p>
          </p:txBody>
        </p:sp>
        <p:sp>
          <p:nvSpPr>
            <p:cNvPr id="1037" name="Oval 13"/>
            <p:cNvSpPr>
              <a:spLocks noChangeArrowheads="1"/>
            </p:cNvSpPr>
            <p:nvPr/>
          </p:nvSpPr>
          <p:spPr bwMode="auto">
            <a:xfrm>
              <a:off x="5248" y="1072"/>
              <a:ext cx="80" cy="80"/>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endParaRPr lang="en-US" altLang="en-US" dirty="0"/>
            </a:p>
          </p:txBody>
        </p:sp>
        <p:sp>
          <p:nvSpPr>
            <p:cNvPr id="1038" name="Oval 14"/>
            <p:cNvSpPr>
              <a:spLocks noChangeArrowheads="1"/>
            </p:cNvSpPr>
            <p:nvPr/>
          </p:nvSpPr>
          <p:spPr bwMode="auto">
            <a:xfrm>
              <a:off x="5360" y="1072"/>
              <a:ext cx="80" cy="80"/>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endParaRPr lang="en-US" altLang="en-US" dirty="0"/>
            </a:p>
          </p:txBody>
        </p:sp>
        <p:sp>
          <p:nvSpPr>
            <p:cNvPr id="1039" name="Oval 15"/>
            <p:cNvSpPr>
              <a:spLocks noChangeArrowheads="1"/>
            </p:cNvSpPr>
            <p:nvPr/>
          </p:nvSpPr>
          <p:spPr bwMode="auto">
            <a:xfrm>
              <a:off x="5472" y="1072"/>
              <a:ext cx="80" cy="80"/>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endParaRPr lang="en-US" altLang="en-US" dirty="0"/>
            </a:p>
          </p:txBody>
        </p:sp>
        <p:sp>
          <p:nvSpPr>
            <p:cNvPr id="1040" name="Oval 16"/>
            <p:cNvSpPr>
              <a:spLocks noChangeArrowheads="1"/>
            </p:cNvSpPr>
            <p:nvPr/>
          </p:nvSpPr>
          <p:spPr bwMode="auto">
            <a:xfrm>
              <a:off x="5136" y="1184"/>
              <a:ext cx="80" cy="80"/>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endParaRPr lang="en-US" altLang="en-US" dirty="0"/>
            </a:p>
          </p:txBody>
        </p:sp>
        <p:sp>
          <p:nvSpPr>
            <p:cNvPr id="1041" name="Oval 17"/>
            <p:cNvSpPr>
              <a:spLocks noChangeArrowheads="1"/>
            </p:cNvSpPr>
            <p:nvPr/>
          </p:nvSpPr>
          <p:spPr bwMode="auto">
            <a:xfrm>
              <a:off x="5248" y="1184"/>
              <a:ext cx="80" cy="80"/>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endParaRPr lang="en-US" altLang="en-US" dirty="0"/>
            </a:p>
          </p:txBody>
        </p:sp>
        <p:sp>
          <p:nvSpPr>
            <p:cNvPr id="1042" name="Oval 18"/>
            <p:cNvSpPr>
              <a:spLocks noChangeArrowheads="1"/>
            </p:cNvSpPr>
            <p:nvPr/>
          </p:nvSpPr>
          <p:spPr bwMode="auto">
            <a:xfrm>
              <a:off x="5360" y="1184"/>
              <a:ext cx="80" cy="80"/>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endParaRPr lang="en-US" altLang="en-US" dirty="0"/>
            </a:p>
          </p:txBody>
        </p:sp>
        <p:sp>
          <p:nvSpPr>
            <p:cNvPr id="1043" name="Oval 19"/>
            <p:cNvSpPr>
              <a:spLocks noChangeArrowheads="1"/>
            </p:cNvSpPr>
            <p:nvPr/>
          </p:nvSpPr>
          <p:spPr bwMode="auto">
            <a:xfrm>
              <a:off x="5472" y="1184"/>
              <a:ext cx="80" cy="80"/>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endParaRPr lang="en-US" altLang="en-US" dirty="0"/>
            </a:p>
          </p:txBody>
        </p:sp>
        <p:sp>
          <p:nvSpPr>
            <p:cNvPr id="1044" name="Oval 20"/>
            <p:cNvSpPr>
              <a:spLocks noChangeArrowheads="1"/>
            </p:cNvSpPr>
            <p:nvPr/>
          </p:nvSpPr>
          <p:spPr bwMode="auto">
            <a:xfrm>
              <a:off x="5584" y="1184"/>
              <a:ext cx="80" cy="80"/>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endParaRPr lang="en-US" altLang="en-US" dirty="0"/>
            </a:p>
          </p:txBody>
        </p:sp>
        <p:sp>
          <p:nvSpPr>
            <p:cNvPr id="1045" name="Oval 21"/>
            <p:cNvSpPr>
              <a:spLocks noChangeArrowheads="1"/>
            </p:cNvSpPr>
            <p:nvPr/>
          </p:nvSpPr>
          <p:spPr bwMode="auto">
            <a:xfrm>
              <a:off x="5136" y="1296"/>
              <a:ext cx="80" cy="80"/>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endParaRPr lang="en-US" altLang="en-US" dirty="0"/>
            </a:p>
          </p:txBody>
        </p:sp>
        <p:sp>
          <p:nvSpPr>
            <p:cNvPr id="1046" name="Oval 22"/>
            <p:cNvSpPr>
              <a:spLocks noChangeArrowheads="1"/>
            </p:cNvSpPr>
            <p:nvPr/>
          </p:nvSpPr>
          <p:spPr bwMode="auto">
            <a:xfrm>
              <a:off x="5248" y="1296"/>
              <a:ext cx="80" cy="80"/>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endParaRPr lang="en-US" altLang="en-US" dirty="0"/>
            </a:p>
          </p:txBody>
        </p:sp>
        <p:sp>
          <p:nvSpPr>
            <p:cNvPr id="1047" name="Oval 23"/>
            <p:cNvSpPr>
              <a:spLocks noChangeArrowheads="1"/>
            </p:cNvSpPr>
            <p:nvPr/>
          </p:nvSpPr>
          <p:spPr bwMode="auto">
            <a:xfrm>
              <a:off x="5360" y="1296"/>
              <a:ext cx="80" cy="80"/>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endParaRPr lang="en-US" altLang="en-US" dirty="0"/>
            </a:p>
          </p:txBody>
        </p:sp>
        <p:sp>
          <p:nvSpPr>
            <p:cNvPr id="1048" name="Oval 24"/>
            <p:cNvSpPr>
              <a:spLocks noChangeArrowheads="1"/>
            </p:cNvSpPr>
            <p:nvPr/>
          </p:nvSpPr>
          <p:spPr bwMode="auto">
            <a:xfrm>
              <a:off x="5472" y="1296"/>
              <a:ext cx="80" cy="80"/>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endParaRPr lang="en-US" altLang="en-US" dirty="0"/>
            </a:p>
          </p:txBody>
        </p:sp>
        <p:sp>
          <p:nvSpPr>
            <p:cNvPr id="1049" name="Oval 25"/>
            <p:cNvSpPr>
              <a:spLocks noChangeArrowheads="1"/>
            </p:cNvSpPr>
            <p:nvPr/>
          </p:nvSpPr>
          <p:spPr bwMode="auto">
            <a:xfrm>
              <a:off x="5136" y="1408"/>
              <a:ext cx="80" cy="80"/>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endParaRPr lang="en-US" altLang="en-US" dirty="0"/>
            </a:p>
          </p:txBody>
        </p:sp>
        <p:sp>
          <p:nvSpPr>
            <p:cNvPr id="1050" name="Oval 26"/>
            <p:cNvSpPr>
              <a:spLocks noChangeArrowheads="1"/>
            </p:cNvSpPr>
            <p:nvPr/>
          </p:nvSpPr>
          <p:spPr bwMode="auto">
            <a:xfrm>
              <a:off x="5248" y="1408"/>
              <a:ext cx="80" cy="80"/>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endParaRPr lang="en-US" altLang="en-US" dirty="0"/>
            </a:p>
          </p:txBody>
        </p:sp>
        <p:sp>
          <p:nvSpPr>
            <p:cNvPr id="1051" name="Oval 27"/>
            <p:cNvSpPr>
              <a:spLocks noChangeArrowheads="1"/>
            </p:cNvSpPr>
            <p:nvPr/>
          </p:nvSpPr>
          <p:spPr bwMode="auto">
            <a:xfrm>
              <a:off x="5360" y="1408"/>
              <a:ext cx="80" cy="80"/>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endParaRPr lang="en-US" altLang="en-US" dirty="0"/>
            </a:p>
          </p:txBody>
        </p:sp>
        <p:sp>
          <p:nvSpPr>
            <p:cNvPr id="1052" name="Oval 28"/>
            <p:cNvSpPr>
              <a:spLocks noChangeArrowheads="1"/>
            </p:cNvSpPr>
            <p:nvPr/>
          </p:nvSpPr>
          <p:spPr bwMode="auto">
            <a:xfrm>
              <a:off x="5472" y="1408"/>
              <a:ext cx="80" cy="80"/>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endParaRPr lang="en-US" altLang="en-US" dirty="0"/>
            </a:p>
          </p:txBody>
        </p:sp>
        <p:sp>
          <p:nvSpPr>
            <p:cNvPr id="1053" name="Oval 29"/>
            <p:cNvSpPr>
              <a:spLocks noChangeArrowheads="1"/>
            </p:cNvSpPr>
            <p:nvPr/>
          </p:nvSpPr>
          <p:spPr bwMode="auto">
            <a:xfrm>
              <a:off x="5584" y="1408"/>
              <a:ext cx="80" cy="80"/>
            </a:xfrm>
            <a:prstGeom prst="ellipse">
              <a:avLst/>
            </a:prstGeom>
            <a:solidFill>
              <a:schemeClr val="fo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endParaRPr lang="en-US" altLang="en-US" dirty="0"/>
            </a:p>
          </p:txBody>
        </p:sp>
        <p:sp>
          <p:nvSpPr>
            <p:cNvPr id="1054" name="Oval 30"/>
            <p:cNvSpPr>
              <a:spLocks noChangeArrowheads="1"/>
            </p:cNvSpPr>
            <p:nvPr/>
          </p:nvSpPr>
          <p:spPr bwMode="auto">
            <a:xfrm>
              <a:off x="5136" y="1520"/>
              <a:ext cx="80" cy="80"/>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endParaRPr lang="en-US" altLang="en-US" dirty="0"/>
            </a:p>
          </p:txBody>
        </p:sp>
        <p:sp>
          <p:nvSpPr>
            <p:cNvPr id="1055" name="Oval 31"/>
            <p:cNvSpPr>
              <a:spLocks noChangeArrowheads="1"/>
            </p:cNvSpPr>
            <p:nvPr/>
          </p:nvSpPr>
          <p:spPr bwMode="auto">
            <a:xfrm>
              <a:off x="5248" y="1520"/>
              <a:ext cx="80" cy="80"/>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endParaRPr lang="en-US" altLang="en-US" dirty="0"/>
            </a:p>
          </p:txBody>
        </p:sp>
        <p:sp>
          <p:nvSpPr>
            <p:cNvPr id="1056" name="Oval 32"/>
            <p:cNvSpPr>
              <a:spLocks noChangeArrowheads="1"/>
            </p:cNvSpPr>
            <p:nvPr/>
          </p:nvSpPr>
          <p:spPr bwMode="auto">
            <a:xfrm>
              <a:off x="5360" y="1520"/>
              <a:ext cx="80" cy="80"/>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endParaRPr lang="en-US" altLang="en-US" dirty="0"/>
            </a:p>
          </p:txBody>
        </p:sp>
        <p:sp>
          <p:nvSpPr>
            <p:cNvPr id="1057" name="Oval 33"/>
            <p:cNvSpPr>
              <a:spLocks noChangeArrowheads="1"/>
            </p:cNvSpPr>
            <p:nvPr/>
          </p:nvSpPr>
          <p:spPr bwMode="auto">
            <a:xfrm>
              <a:off x="5472" y="1520"/>
              <a:ext cx="80" cy="80"/>
            </a:xfrm>
            <a:prstGeom prst="ellipse">
              <a:avLst/>
            </a:prstGeom>
            <a:solidFill>
              <a:schemeClr val="fo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endParaRPr lang="en-US" altLang="en-US" dirty="0"/>
            </a:p>
          </p:txBody>
        </p:sp>
        <p:sp>
          <p:nvSpPr>
            <p:cNvPr id="1058" name="Oval 34"/>
            <p:cNvSpPr>
              <a:spLocks noChangeArrowheads="1"/>
            </p:cNvSpPr>
            <p:nvPr/>
          </p:nvSpPr>
          <p:spPr bwMode="auto">
            <a:xfrm>
              <a:off x="5136" y="1632"/>
              <a:ext cx="80" cy="80"/>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endParaRPr lang="en-US" altLang="en-US" dirty="0"/>
            </a:p>
          </p:txBody>
        </p:sp>
        <p:sp>
          <p:nvSpPr>
            <p:cNvPr id="1059" name="Oval 35"/>
            <p:cNvSpPr>
              <a:spLocks noChangeArrowheads="1"/>
            </p:cNvSpPr>
            <p:nvPr/>
          </p:nvSpPr>
          <p:spPr bwMode="auto">
            <a:xfrm>
              <a:off x="5248" y="1632"/>
              <a:ext cx="80" cy="80"/>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endParaRPr lang="en-US" altLang="en-US" dirty="0"/>
            </a:p>
          </p:txBody>
        </p:sp>
        <p:sp>
          <p:nvSpPr>
            <p:cNvPr id="1060" name="Oval 36"/>
            <p:cNvSpPr>
              <a:spLocks noChangeArrowheads="1"/>
            </p:cNvSpPr>
            <p:nvPr/>
          </p:nvSpPr>
          <p:spPr bwMode="auto">
            <a:xfrm>
              <a:off x="5360" y="1632"/>
              <a:ext cx="80" cy="80"/>
            </a:xfrm>
            <a:prstGeom prst="ellipse">
              <a:avLst/>
            </a:prstGeom>
            <a:solidFill>
              <a:schemeClr val="fo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endParaRPr lang="en-US" altLang="en-US" dirty="0"/>
            </a:p>
          </p:txBody>
        </p:sp>
        <p:sp>
          <p:nvSpPr>
            <p:cNvPr id="1061" name="Oval 37"/>
            <p:cNvSpPr>
              <a:spLocks noChangeArrowheads="1"/>
            </p:cNvSpPr>
            <p:nvPr/>
          </p:nvSpPr>
          <p:spPr bwMode="auto">
            <a:xfrm>
              <a:off x="5472" y="1632"/>
              <a:ext cx="80" cy="80"/>
            </a:xfrm>
            <a:prstGeom prst="ellipse">
              <a:avLst/>
            </a:prstGeom>
            <a:solidFill>
              <a:schemeClr val="fo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endParaRPr lang="en-US" altLang="en-US" dirty="0"/>
            </a:p>
          </p:txBody>
        </p:sp>
        <p:sp>
          <p:nvSpPr>
            <p:cNvPr id="1062" name="Oval 38"/>
            <p:cNvSpPr>
              <a:spLocks noChangeArrowheads="1"/>
            </p:cNvSpPr>
            <p:nvPr/>
          </p:nvSpPr>
          <p:spPr bwMode="auto">
            <a:xfrm>
              <a:off x="5248" y="1744"/>
              <a:ext cx="80" cy="80"/>
            </a:xfrm>
            <a:prstGeom prst="ellipse">
              <a:avLst/>
            </a:prstGeom>
            <a:solidFill>
              <a:schemeClr val="fo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endParaRPr lang="en-US" altLang="en-US" dirty="0"/>
            </a:p>
          </p:txBody>
        </p:sp>
        <p:sp>
          <p:nvSpPr>
            <p:cNvPr id="1063" name="Oval 39"/>
            <p:cNvSpPr>
              <a:spLocks noChangeArrowheads="1"/>
            </p:cNvSpPr>
            <p:nvPr/>
          </p:nvSpPr>
          <p:spPr bwMode="auto">
            <a:xfrm>
              <a:off x="5472" y="1744"/>
              <a:ext cx="80" cy="80"/>
            </a:xfrm>
            <a:prstGeom prst="ellipse">
              <a:avLst/>
            </a:prstGeom>
            <a:solidFill>
              <a:schemeClr val="fo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endParaRPr lang="en-US" altLang="en-US" dirty="0"/>
            </a:p>
          </p:txBody>
        </p:sp>
      </p:grpSp>
    </p:spTree>
  </p:cSld>
  <p:clrMap bg1="lt1" tx1="dk1" bg2="lt2" tx2="dk2" accent1="accent1" accent2="accent2" accent3="accent3" accent4="accent4" accent5="accent5" accent6="accent6" hlink="hlink" folHlink="folHlink"/>
  <p:sldLayoutIdLst>
    <p:sldLayoutId id="2147483718" r:id="rId1"/>
    <p:sldLayoutId id="2147483708" r:id="rId2"/>
    <p:sldLayoutId id="2147483709" r:id="rId3"/>
    <p:sldLayoutId id="2147483710" r:id="rId4"/>
    <p:sldLayoutId id="2147483711" r:id="rId5"/>
    <p:sldLayoutId id="2147483712" r:id="rId6"/>
    <p:sldLayoutId id="2147483713" r:id="rId7"/>
    <p:sldLayoutId id="2147483714" r:id="rId8"/>
    <p:sldLayoutId id="2147483715" r:id="rId9"/>
    <p:sldLayoutId id="2147483716" r:id="rId10"/>
    <p:sldLayoutId id="2147483717" r:id="rId11"/>
  </p:sldLayoutIdLst>
  <p:hf sldNum="0" hdr="0" dt="0"/>
  <p:txStyles>
    <p:titleStyle>
      <a:lvl1pPr algn="l" rtl="0" eaLnBrk="0" fontAlgn="base" hangingPunct="0">
        <a:spcBef>
          <a:spcPct val="0"/>
        </a:spcBef>
        <a:spcAft>
          <a:spcPct val="0"/>
        </a:spcAft>
        <a:defRPr sz="39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spcBef>
          <a:spcPct val="20000"/>
        </a:spcBef>
        <a:spcAft>
          <a:spcPct val="0"/>
        </a:spcAft>
        <a:buClr>
          <a:schemeClr val="tx2"/>
        </a:buClr>
        <a:buSzPct val="70000"/>
        <a:buFont typeface="Wingdings" pitchFamily="2" charset="2"/>
        <a:buChar char="l"/>
        <a:defRPr sz="3000">
          <a:solidFill>
            <a:schemeClr val="tx1"/>
          </a:solidFill>
          <a:latin typeface="+mn-lt"/>
          <a:ea typeface="+mn-ea"/>
          <a:cs typeface="+mn-cs"/>
        </a:defRPr>
      </a:lvl1pPr>
      <a:lvl2pPr marL="692150" indent="-347663" algn="l" rtl="0" eaLnBrk="0" fontAlgn="base" hangingPunct="0">
        <a:spcBef>
          <a:spcPct val="20000"/>
        </a:spcBef>
        <a:spcAft>
          <a:spcPct val="0"/>
        </a:spcAft>
        <a:buClr>
          <a:schemeClr val="accent2"/>
        </a:buClr>
        <a:buSzPct val="70000"/>
        <a:buFont typeface="Wingdings" pitchFamily="2" charset="2"/>
        <a:buChar char="l"/>
        <a:defRPr sz="2600">
          <a:solidFill>
            <a:schemeClr val="tx1"/>
          </a:solidFill>
          <a:latin typeface="+mn-lt"/>
        </a:defRPr>
      </a:lvl2pPr>
      <a:lvl3pPr marL="987425" indent="-293688" algn="l" rtl="0" eaLnBrk="0" fontAlgn="base" hangingPunct="0">
        <a:spcBef>
          <a:spcPct val="20000"/>
        </a:spcBef>
        <a:spcAft>
          <a:spcPct val="0"/>
        </a:spcAft>
        <a:buClr>
          <a:schemeClr val="accent1"/>
        </a:buClr>
        <a:buSzPct val="70000"/>
        <a:buFont typeface="Wingdings" pitchFamily="2" charset="2"/>
        <a:buChar char="l"/>
        <a:defRPr sz="2300">
          <a:solidFill>
            <a:schemeClr val="tx1"/>
          </a:solidFill>
          <a:latin typeface="+mn-lt"/>
        </a:defRPr>
      </a:lvl3pPr>
      <a:lvl4pPr marL="1281113" indent="-292100" algn="l" rtl="0" eaLnBrk="0" fontAlgn="base" hangingPunct="0">
        <a:spcBef>
          <a:spcPct val="20000"/>
        </a:spcBef>
        <a:spcAft>
          <a:spcPct val="0"/>
        </a:spcAft>
        <a:buClr>
          <a:schemeClr val="tx2"/>
        </a:buClr>
        <a:buSzPct val="75000"/>
        <a:buFont typeface="Wingdings" pitchFamily="2" charset="2"/>
        <a:buChar char="§"/>
        <a:defRPr sz="2000">
          <a:solidFill>
            <a:schemeClr val="tx1"/>
          </a:solidFill>
          <a:latin typeface="+mn-lt"/>
        </a:defRPr>
      </a:lvl4pPr>
      <a:lvl5pPr marL="1598613" indent="-315913" algn="l" rtl="0" eaLnBrk="0" fontAlgn="base" hangingPunct="0">
        <a:spcBef>
          <a:spcPct val="20000"/>
        </a:spcBef>
        <a:spcAft>
          <a:spcPct val="0"/>
        </a:spcAft>
        <a:buClr>
          <a:schemeClr val="folHlink"/>
        </a:buClr>
        <a:buSzPct val="80000"/>
        <a:buFont typeface="Wingdings" pitchFamily="2" charset="2"/>
        <a:buChar char="§"/>
        <a:defRPr sz="2000">
          <a:solidFill>
            <a:schemeClr val="tx1"/>
          </a:solidFill>
          <a:latin typeface="+mn-lt"/>
        </a:defRPr>
      </a:lvl5pPr>
      <a:lvl6pPr marL="20558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defRPr>
      </a:lvl6pPr>
      <a:lvl7pPr marL="25130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defRPr>
      </a:lvl7pPr>
      <a:lvl8pPr marL="29702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defRPr>
      </a:lvl8pPr>
      <a:lvl9pPr marL="34274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4"/>
          <p:cNvSpPr>
            <a:spLocks noGrp="1" noChangeArrowheads="1"/>
          </p:cNvSpPr>
          <p:nvPr>
            <p:ph type="ctrTitle"/>
          </p:nvPr>
        </p:nvSpPr>
        <p:spPr/>
        <p:txBody>
          <a:bodyPr/>
          <a:lstStyle/>
          <a:p>
            <a:pPr eaLnBrk="1" hangingPunct="1"/>
            <a:r>
              <a:rPr lang="en-US" altLang="en-US" dirty="0"/>
              <a:t>Chapter Sixteen</a:t>
            </a:r>
          </a:p>
        </p:txBody>
      </p:sp>
      <p:sp>
        <p:nvSpPr>
          <p:cNvPr id="3075" name="Rectangle 5"/>
          <p:cNvSpPr>
            <a:spLocks noGrp="1" noChangeArrowheads="1"/>
          </p:cNvSpPr>
          <p:nvPr>
            <p:ph type="subTitle" idx="1"/>
          </p:nvPr>
        </p:nvSpPr>
        <p:spPr/>
        <p:txBody>
          <a:bodyPr/>
          <a:lstStyle/>
          <a:p>
            <a:pPr eaLnBrk="1" hangingPunct="1"/>
            <a:r>
              <a:rPr lang="en-US" altLang="en-US" sz="5500" dirty="0"/>
              <a:t>Securities Firms and Investment Banks</a:t>
            </a:r>
          </a:p>
        </p:txBody>
      </p:sp>
      <p:sp>
        <p:nvSpPr>
          <p:cNvPr id="2" name="Content Placeholder 1">
            <a:extLst>
              <a:ext uri="{FF2B5EF4-FFF2-40B4-BE49-F238E27FC236}">
                <a16:creationId xmlns:a16="http://schemas.microsoft.com/office/drawing/2014/main" id="{52667BF4-2E76-40DE-9FE9-8C1F2AD92899}"/>
              </a:ext>
            </a:extLst>
          </p:cNvPr>
          <p:cNvSpPr txBox="1">
            <a:spLocks/>
          </p:cNvSpPr>
          <p:nvPr/>
        </p:nvSpPr>
        <p:spPr bwMode="auto">
          <a:xfrm>
            <a:off x="315913" y="6392777"/>
            <a:ext cx="8617072" cy="32565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defPPr>
              <a:defRPr lang="en-US"/>
            </a:defPPr>
            <a:lvl1pPr algn="ctr" rtl="0" eaLnBrk="1" fontAlgn="base" hangingPunct="1">
              <a:spcBef>
                <a:spcPct val="0"/>
              </a:spcBef>
              <a:spcAft>
                <a:spcPct val="0"/>
              </a:spcAft>
              <a:defRPr sz="1000" kern="1200" dirty="0">
                <a:solidFill>
                  <a:schemeClr val="tx1"/>
                </a:solidFill>
                <a:latin typeface="+mn-lt"/>
                <a:ea typeface="+mn-ea"/>
                <a:cs typeface="+mn-cs"/>
              </a:defRPr>
            </a:lvl1pPr>
            <a:lvl2pPr marL="457200" algn="l" rtl="0" eaLnBrk="0" fontAlgn="base" hangingPunct="0">
              <a:spcBef>
                <a:spcPct val="0"/>
              </a:spcBef>
              <a:spcAft>
                <a:spcPct val="0"/>
              </a:spcAft>
              <a:defRPr sz="2400" kern="1200">
                <a:solidFill>
                  <a:schemeClr val="tx1"/>
                </a:solidFill>
                <a:latin typeface="Times New Roman" pitchFamily="18" charset="0"/>
                <a:ea typeface="+mn-ea"/>
                <a:cs typeface="+mn-cs"/>
              </a:defRPr>
            </a:lvl2pPr>
            <a:lvl3pPr marL="914400" algn="l" rtl="0" eaLnBrk="0" fontAlgn="base" hangingPunct="0">
              <a:spcBef>
                <a:spcPct val="0"/>
              </a:spcBef>
              <a:spcAft>
                <a:spcPct val="0"/>
              </a:spcAft>
              <a:defRPr sz="2400" kern="1200">
                <a:solidFill>
                  <a:schemeClr val="tx1"/>
                </a:solidFill>
                <a:latin typeface="Times New Roman" pitchFamily="18" charset="0"/>
                <a:ea typeface="+mn-ea"/>
                <a:cs typeface="+mn-cs"/>
              </a:defRPr>
            </a:lvl3pPr>
            <a:lvl4pPr marL="1371600" algn="l" rtl="0" eaLnBrk="0" fontAlgn="base" hangingPunct="0">
              <a:spcBef>
                <a:spcPct val="0"/>
              </a:spcBef>
              <a:spcAft>
                <a:spcPct val="0"/>
              </a:spcAft>
              <a:defRPr sz="2400" kern="1200">
                <a:solidFill>
                  <a:schemeClr val="tx1"/>
                </a:solidFill>
                <a:latin typeface="Times New Roman" pitchFamily="18" charset="0"/>
                <a:ea typeface="+mn-ea"/>
                <a:cs typeface="+mn-cs"/>
              </a:defRPr>
            </a:lvl4pPr>
            <a:lvl5pPr marL="1828800" algn="l" rtl="0" eaLnBrk="0" fontAlgn="base" hangingPunct="0">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a:lstStyle>
          <a:p>
            <a:r>
              <a:rPr lang="en-US" dirty="0">
                <a:latin typeface="+mj-lt"/>
                <a:cs typeface="Calibri" panose="020F0502020204030204" pitchFamily="34" charset="0"/>
              </a:rPr>
              <a:t>©McGraw Hill LLC. All rights reserved. No reproduction or distribution without the prior written consent of McGraw Hill. </a:t>
            </a:r>
          </a:p>
          <a:p>
            <a:pPr algn="l"/>
            <a:endParaRPr lang="en-US" dirty="0">
              <a:latin typeface="+mj-lt"/>
              <a:cs typeface="Calibri" panose="020F0502020204030204" pitchFamily="34"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Slide Number Placeholder 4"/>
          <p:cNvSpPr txBox="1">
            <a:spLocks noGrp="1"/>
          </p:cNvSpPr>
          <p:nvPr/>
        </p:nvSpPr>
        <p:spPr bwMode="auto">
          <a:xfrm>
            <a:off x="3733800" y="6477000"/>
            <a:ext cx="838200"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r"/>
            <a:endParaRPr lang="en-US" altLang="en-US" sz="2000" b="1" dirty="0"/>
          </a:p>
        </p:txBody>
      </p:sp>
      <p:sp>
        <p:nvSpPr>
          <p:cNvPr id="500740" name="Rectangle 2"/>
          <p:cNvSpPr>
            <a:spLocks noGrp="1" noChangeArrowheads="1"/>
          </p:cNvSpPr>
          <p:nvPr>
            <p:ph type="title" idx="4294967295"/>
          </p:nvPr>
        </p:nvSpPr>
        <p:spPr/>
        <p:txBody>
          <a:bodyPr anchor="ctr"/>
          <a:lstStyle/>
          <a:p>
            <a:pPr eaLnBrk="1" hangingPunct="1">
              <a:defRPr/>
            </a:pPr>
            <a:r>
              <a:rPr lang="en-US" sz="3500" dirty="0"/>
              <a:t>Market Making</a:t>
            </a:r>
          </a:p>
        </p:txBody>
      </p:sp>
      <p:sp>
        <p:nvSpPr>
          <p:cNvPr id="11269" name="Rectangle 3"/>
          <p:cNvSpPr>
            <a:spLocks noGrp="1" noChangeArrowheads="1"/>
          </p:cNvSpPr>
          <p:nvPr>
            <p:ph type="body" sz="half" idx="4294967295"/>
          </p:nvPr>
        </p:nvSpPr>
        <p:spPr>
          <a:xfrm>
            <a:off x="192505" y="1719262"/>
            <a:ext cx="8672361" cy="4757737"/>
          </a:xfrm>
          <a:solidFill>
            <a:schemeClr val="bg1"/>
          </a:solidFill>
          <a:ln w="31750">
            <a:solidFill>
              <a:srgbClr val="007FBE"/>
            </a:solidFill>
            <a:miter lim="800000"/>
            <a:headEnd/>
            <a:tailEnd/>
          </a:ln>
          <a:effectLst>
            <a:outerShdw dist="107763" dir="2700000" algn="ctr" rotWithShape="0">
              <a:schemeClr val="bg2"/>
            </a:outerShdw>
          </a:effectLst>
        </p:spPr>
        <p:txBody>
          <a:bodyPr/>
          <a:lstStyle/>
          <a:p>
            <a:pPr eaLnBrk="1" hangingPunct="1">
              <a:lnSpc>
                <a:spcPct val="95000"/>
              </a:lnSpc>
            </a:pPr>
            <a:r>
              <a:rPr lang="en-US" altLang="en-US" sz="2300" i="1" dirty="0"/>
              <a:t>Market making </a:t>
            </a:r>
            <a:r>
              <a:rPr lang="en-US" altLang="en-US" sz="2300" dirty="0"/>
              <a:t>involves the creation of a secondary market in an asset by a securities firm or investment bank </a:t>
            </a:r>
          </a:p>
          <a:p>
            <a:pPr eaLnBrk="1" hangingPunct="1">
              <a:lnSpc>
                <a:spcPct val="95000"/>
              </a:lnSpc>
            </a:pPr>
            <a:r>
              <a:rPr lang="en-US" altLang="en-US" sz="2300" dirty="0"/>
              <a:t>Market making can involve either agency or principal transactions:</a:t>
            </a:r>
          </a:p>
          <a:p>
            <a:pPr lvl="1" eaLnBrk="1" hangingPunct="1">
              <a:lnSpc>
                <a:spcPct val="95000"/>
              </a:lnSpc>
            </a:pPr>
            <a:r>
              <a:rPr lang="en-US" altLang="en-US" sz="2100" i="1" dirty="0"/>
              <a:t>Agency transactions </a:t>
            </a:r>
            <a:r>
              <a:rPr lang="en-US" altLang="en-US" sz="2100" dirty="0"/>
              <a:t>are two-way transactions made on behalf of </a:t>
            </a:r>
            <a:r>
              <a:rPr lang="en-US" altLang="en-US" sz="2100" i="1" dirty="0"/>
              <a:t>customers</a:t>
            </a:r>
          </a:p>
          <a:p>
            <a:pPr lvl="1" eaLnBrk="1" hangingPunct="1">
              <a:lnSpc>
                <a:spcPct val="95000"/>
              </a:lnSpc>
            </a:pPr>
            <a:r>
              <a:rPr lang="en-US" altLang="en-US" sz="2100" dirty="0"/>
              <a:t>In </a:t>
            </a:r>
            <a:r>
              <a:rPr lang="en-US" altLang="en-US" sz="2100" i="1" dirty="0"/>
              <a:t>principal transactions</a:t>
            </a:r>
            <a:r>
              <a:rPr lang="en-US" altLang="en-US" sz="2100" dirty="0"/>
              <a:t>, the market maker seeks to profit on the price movements of securities and takes either long or short inventory positions for its own account</a:t>
            </a:r>
            <a:endParaRPr lang="en-US" altLang="en-US" sz="2200" dirty="0"/>
          </a:p>
          <a:p>
            <a:pPr eaLnBrk="1" hangingPunct="1">
              <a:lnSpc>
                <a:spcPct val="95000"/>
              </a:lnSpc>
            </a:pPr>
            <a:r>
              <a:rPr lang="en-US" altLang="en-US" sz="2300" b="1" dirty="0"/>
              <a:t>Designated market makers (DMMs) </a:t>
            </a:r>
            <a:r>
              <a:rPr lang="en-US" altLang="en-US" sz="2300" dirty="0"/>
              <a:t>provide liquidity in a given NYSE security by assuming risk and displaying quotes in the exchange limit order book</a:t>
            </a:r>
          </a:p>
          <a:p>
            <a:pPr lvl="1" eaLnBrk="1" hangingPunct="1">
              <a:lnSpc>
                <a:spcPct val="95000"/>
              </a:lnSpc>
            </a:pPr>
            <a:r>
              <a:rPr lang="en-US" altLang="en-US" sz="1900" dirty="0"/>
              <a:t>Accounted for about 17% of liquidity adding volume in NYSE-listed securities in 2019</a:t>
            </a:r>
          </a:p>
        </p:txBody>
      </p:sp>
      <p:sp>
        <p:nvSpPr>
          <p:cNvPr id="6" name="Footer Placeholder 3">
            <a:extLst>
              <a:ext uri="{FF2B5EF4-FFF2-40B4-BE49-F238E27FC236}">
                <a16:creationId xmlns:a16="http://schemas.microsoft.com/office/drawing/2014/main" id="{618073DC-AB9E-465E-9BBA-AA0D303B88A5}"/>
              </a:ext>
            </a:extLst>
          </p:cNvPr>
          <p:cNvSpPr>
            <a:spLocks noGrp="1"/>
          </p:cNvSpPr>
          <p:nvPr>
            <p:ph type="ftr" sz="quarter" idx="11"/>
          </p:nvPr>
        </p:nvSpPr>
        <p:spPr>
          <a:xfrm>
            <a:off x="771332" y="6569075"/>
            <a:ext cx="7514706" cy="304800"/>
          </a:xfrm>
        </p:spPr>
        <p:txBody>
          <a:bodyPr/>
          <a:lstStyle/>
          <a:p>
            <a:pPr>
              <a:defRPr/>
            </a:pPr>
            <a:r>
              <a:rPr lang="en-US" altLang="en-US" dirty="0"/>
              <a:t>©McGraw Hill LLC. All rights reserved. No reproduction or distribution without the prior written consent of McGraw Hill. </a:t>
            </a:r>
          </a:p>
        </p:txBody>
      </p:sp>
      <p:sp>
        <p:nvSpPr>
          <p:cNvPr id="7" name="Slide Number Placeholder 2">
            <a:extLst>
              <a:ext uri="{FF2B5EF4-FFF2-40B4-BE49-F238E27FC236}">
                <a16:creationId xmlns:a16="http://schemas.microsoft.com/office/drawing/2014/main" id="{275F2D77-55F7-4D14-ADED-E84EB94415B8}"/>
              </a:ext>
            </a:extLst>
          </p:cNvPr>
          <p:cNvSpPr>
            <a:spLocks noGrp="1"/>
          </p:cNvSpPr>
          <p:nvPr>
            <p:ph type="sldNum" sz="quarter" idx="12"/>
          </p:nvPr>
        </p:nvSpPr>
        <p:spPr>
          <a:xfrm>
            <a:off x="6523222" y="6569075"/>
            <a:ext cx="2133600" cy="273050"/>
          </a:xfrm>
        </p:spPr>
        <p:txBody>
          <a:bodyPr/>
          <a:lstStyle/>
          <a:p>
            <a:pPr>
              <a:defRPr/>
            </a:pPr>
            <a:r>
              <a:rPr lang="en-US" altLang="en-US" dirty="0"/>
              <a:t>16-10</a:t>
            </a:r>
          </a:p>
        </p:txBody>
      </p:sp>
    </p:spTree>
  </p:cSld>
  <p:clrMapOvr>
    <a:masterClrMapping/>
  </p:clrMapOv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Slide Number Placeholder 4"/>
          <p:cNvSpPr txBox="1">
            <a:spLocks noGrp="1"/>
          </p:cNvSpPr>
          <p:nvPr/>
        </p:nvSpPr>
        <p:spPr bwMode="auto">
          <a:xfrm>
            <a:off x="3733800" y="6477000"/>
            <a:ext cx="838200"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r"/>
            <a:endParaRPr lang="en-US" altLang="en-US" sz="2000" b="1" dirty="0"/>
          </a:p>
        </p:txBody>
      </p:sp>
      <p:sp>
        <p:nvSpPr>
          <p:cNvPr id="500740" name="Rectangle 2"/>
          <p:cNvSpPr>
            <a:spLocks noGrp="1" noChangeArrowheads="1"/>
          </p:cNvSpPr>
          <p:nvPr>
            <p:ph type="title" idx="4294967295"/>
          </p:nvPr>
        </p:nvSpPr>
        <p:spPr/>
        <p:txBody>
          <a:bodyPr anchor="ctr"/>
          <a:lstStyle/>
          <a:p>
            <a:pPr eaLnBrk="1" hangingPunct="1">
              <a:defRPr/>
            </a:pPr>
            <a:r>
              <a:rPr lang="en-US" sz="3500" dirty="0"/>
              <a:t>Trading</a:t>
            </a:r>
          </a:p>
        </p:txBody>
      </p:sp>
      <p:sp>
        <p:nvSpPr>
          <p:cNvPr id="12293" name="Rectangle 3"/>
          <p:cNvSpPr>
            <a:spLocks noGrp="1" noChangeArrowheads="1"/>
          </p:cNvSpPr>
          <p:nvPr>
            <p:ph type="body" sz="half" idx="4294967295"/>
          </p:nvPr>
        </p:nvSpPr>
        <p:spPr>
          <a:xfrm>
            <a:off x="187692" y="1719262"/>
            <a:ext cx="8768616" cy="4806666"/>
          </a:xfrm>
          <a:solidFill>
            <a:schemeClr val="bg1"/>
          </a:solidFill>
          <a:ln w="31750">
            <a:solidFill>
              <a:srgbClr val="007FBE"/>
            </a:solidFill>
            <a:miter lim="800000"/>
            <a:headEnd/>
            <a:tailEnd/>
          </a:ln>
          <a:effectLst>
            <a:outerShdw dist="107763" dir="2700000" algn="ctr" rotWithShape="0">
              <a:schemeClr val="bg2"/>
            </a:outerShdw>
          </a:effectLst>
        </p:spPr>
        <p:txBody>
          <a:bodyPr/>
          <a:lstStyle/>
          <a:p>
            <a:pPr eaLnBrk="1" hangingPunct="1">
              <a:lnSpc>
                <a:spcPct val="90000"/>
              </a:lnSpc>
            </a:pPr>
            <a:r>
              <a:rPr lang="en-US" altLang="en-US" sz="2300" i="1" dirty="0"/>
              <a:t>Trading</a:t>
            </a:r>
            <a:r>
              <a:rPr lang="en-US" altLang="en-US" sz="2300" dirty="0"/>
              <a:t> is closely related to market-making; a trader takes an active net position in an underlying instrument or asset</a:t>
            </a:r>
          </a:p>
          <a:p>
            <a:pPr eaLnBrk="1" hangingPunct="1">
              <a:lnSpc>
                <a:spcPct val="90000"/>
              </a:lnSpc>
            </a:pPr>
            <a:r>
              <a:rPr lang="en-US" altLang="en-US" sz="2300" dirty="0"/>
              <a:t>There are at least six types of trading activities:</a:t>
            </a:r>
          </a:p>
          <a:p>
            <a:pPr marL="801687" lvl="1" indent="-457200" eaLnBrk="1" hangingPunct="1">
              <a:lnSpc>
                <a:spcPct val="90000"/>
              </a:lnSpc>
              <a:buFont typeface="+mj-lt"/>
              <a:buAutoNum type="arabicPeriod"/>
            </a:pPr>
            <a:r>
              <a:rPr lang="en-US" altLang="en-US" sz="2000" i="1" dirty="0"/>
              <a:t>Position trading </a:t>
            </a:r>
            <a:r>
              <a:rPr lang="en-US" altLang="en-US" sz="2000" dirty="0"/>
              <a:t>involves purchases of large blocks of securities on the expectation of a favorable price move</a:t>
            </a:r>
          </a:p>
          <a:p>
            <a:pPr marL="801687" lvl="1" indent="-457200" eaLnBrk="1" hangingPunct="1">
              <a:lnSpc>
                <a:spcPct val="90000"/>
              </a:lnSpc>
              <a:buFont typeface="+mj-lt"/>
              <a:buAutoNum type="arabicPeriod"/>
            </a:pPr>
            <a:r>
              <a:rPr lang="en-US" altLang="en-US" sz="2000" i="1" dirty="0"/>
              <a:t>Pure arbitrage </a:t>
            </a:r>
            <a:r>
              <a:rPr lang="en-US" altLang="en-US" sz="2000" dirty="0"/>
              <a:t>involves buying an asset in one market at one price and selling it immediately in another market at a higher price</a:t>
            </a:r>
          </a:p>
          <a:p>
            <a:pPr marL="801687" lvl="1" indent="-457200" eaLnBrk="1" hangingPunct="1">
              <a:lnSpc>
                <a:spcPct val="90000"/>
              </a:lnSpc>
              <a:buFont typeface="+mj-lt"/>
              <a:buAutoNum type="arabicPeriod"/>
            </a:pPr>
            <a:r>
              <a:rPr lang="en-US" altLang="en-US" sz="2000" i="1" dirty="0"/>
              <a:t>Risk arbitrage </a:t>
            </a:r>
            <a:r>
              <a:rPr lang="en-US" altLang="en-US" sz="2000" dirty="0"/>
              <a:t>involves buying securities in anticipation of some information release (e.g., merger or takeover announcement)</a:t>
            </a:r>
          </a:p>
          <a:p>
            <a:pPr marL="801687" lvl="1" indent="-457200" eaLnBrk="1" hangingPunct="1">
              <a:lnSpc>
                <a:spcPct val="90000"/>
              </a:lnSpc>
              <a:buFont typeface="+mj-lt"/>
              <a:buAutoNum type="arabicPeriod"/>
            </a:pPr>
            <a:r>
              <a:rPr lang="en-US" altLang="en-US" sz="2000" i="1" dirty="0"/>
              <a:t>Program trading </a:t>
            </a:r>
            <a:r>
              <a:rPr lang="en-US" altLang="en-US" sz="2000" dirty="0"/>
              <a:t>is the simultaneous buying and selling of a portfolio of at least 15 different stocks valued at more than $1 million, using computer programs to initiate such trades</a:t>
            </a:r>
          </a:p>
          <a:p>
            <a:pPr marL="801687" lvl="1" indent="-457200" eaLnBrk="1" hangingPunct="1">
              <a:lnSpc>
                <a:spcPct val="90000"/>
              </a:lnSpc>
              <a:buFont typeface="+mj-lt"/>
              <a:buAutoNum type="arabicPeriod"/>
            </a:pPr>
            <a:r>
              <a:rPr lang="en-US" altLang="en-US" sz="2000" i="1" dirty="0"/>
              <a:t>Stock brokerage </a:t>
            </a:r>
            <a:r>
              <a:rPr lang="en-US" altLang="en-US" sz="2000" dirty="0"/>
              <a:t>involves trading securities on behalf of customers</a:t>
            </a:r>
          </a:p>
          <a:p>
            <a:pPr marL="801687" lvl="1" indent="-457200" eaLnBrk="1" hangingPunct="1">
              <a:lnSpc>
                <a:spcPct val="90000"/>
              </a:lnSpc>
              <a:buFont typeface="+mj-lt"/>
              <a:buAutoNum type="arabicPeriod"/>
            </a:pPr>
            <a:r>
              <a:rPr lang="en-US" altLang="en-US" sz="2000" i="1" dirty="0"/>
              <a:t>Electronic brokerage </a:t>
            </a:r>
            <a:r>
              <a:rPr lang="en-US" altLang="en-US" sz="2000" dirty="0"/>
              <a:t>involves direct assess, via the Internet, to the trading floor, therefore bypassing traditional brokers</a:t>
            </a:r>
            <a:endParaRPr lang="en-US" altLang="en-US" sz="2000" b="1" dirty="0"/>
          </a:p>
          <a:p>
            <a:pPr marL="344487" lvl="1" indent="0" eaLnBrk="1" hangingPunct="1">
              <a:lnSpc>
                <a:spcPct val="90000"/>
              </a:lnSpc>
              <a:buNone/>
            </a:pPr>
            <a:endParaRPr lang="en-US" altLang="en-US" sz="2200" b="1" dirty="0"/>
          </a:p>
        </p:txBody>
      </p:sp>
      <p:sp>
        <p:nvSpPr>
          <p:cNvPr id="6" name="Footer Placeholder 3">
            <a:extLst>
              <a:ext uri="{FF2B5EF4-FFF2-40B4-BE49-F238E27FC236}">
                <a16:creationId xmlns:a16="http://schemas.microsoft.com/office/drawing/2014/main" id="{559BC377-3693-4A67-B5CB-B26347CA7CEC}"/>
              </a:ext>
            </a:extLst>
          </p:cNvPr>
          <p:cNvSpPr>
            <a:spLocks noGrp="1"/>
          </p:cNvSpPr>
          <p:nvPr>
            <p:ph type="ftr" sz="quarter" idx="11"/>
          </p:nvPr>
        </p:nvSpPr>
        <p:spPr>
          <a:xfrm>
            <a:off x="576098" y="6587201"/>
            <a:ext cx="7991804" cy="304800"/>
          </a:xfrm>
        </p:spPr>
        <p:txBody>
          <a:bodyPr/>
          <a:lstStyle/>
          <a:p>
            <a:pPr>
              <a:defRPr/>
            </a:pPr>
            <a:r>
              <a:rPr lang="en-US" altLang="en-US" dirty="0"/>
              <a:t>©McGraw Hill LLC. All rights reserved. No reproduction or distribution without the prior written consent of McGraw Hill. </a:t>
            </a:r>
          </a:p>
        </p:txBody>
      </p:sp>
      <p:sp>
        <p:nvSpPr>
          <p:cNvPr id="7" name="Slide Number Placeholder 2">
            <a:extLst>
              <a:ext uri="{FF2B5EF4-FFF2-40B4-BE49-F238E27FC236}">
                <a16:creationId xmlns:a16="http://schemas.microsoft.com/office/drawing/2014/main" id="{8AA0364C-78CD-4B58-B5FE-6DD5D3608092}"/>
              </a:ext>
            </a:extLst>
          </p:cNvPr>
          <p:cNvSpPr>
            <a:spLocks noGrp="1"/>
          </p:cNvSpPr>
          <p:nvPr>
            <p:ph type="sldNum" sz="quarter" idx="12"/>
          </p:nvPr>
        </p:nvSpPr>
        <p:spPr>
          <a:xfrm>
            <a:off x="6523222" y="6569075"/>
            <a:ext cx="2133600" cy="273050"/>
          </a:xfrm>
        </p:spPr>
        <p:txBody>
          <a:bodyPr/>
          <a:lstStyle/>
          <a:p>
            <a:pPr>
              <a:defRPr/>
            </a:pPr>
            <a:r>
              <a:rPr lang="en-US" altLang="en-US" dirty="0"/>
              <a:t>16-11</a:t>
            </a:r>
          </a:p>
        </p:txBody>
      </p:sp>
    </p:spTree>
  </p:cSld>
  <p:clrMapOvr>
    <a:masterClrMapping/>
  </p:clrMapOv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Number Placeholder 4"/>
          <p:cNvSpPr txBox="1">
            <a:spLocks noGrp="1"/>
          </p:cNvSpPr>
          <p:nvPr/>
        </p:nvSpPr>
        <p:spPr bwMode="auto">
          <a:xfrm>
            <a:off x="3717175" y="6461125"/>
            <a:ext cx="838200"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r"/>
            <a:endParaRPr lang="en-US" altLang="en-US" sz="2000" b="1" dirty="0"/>
          </a:p>
        </p:txBody>
      </p:sp>
      <p:sp>
        <p:nvSpPr>
          <p:cNvPr id="504836" name="Rectangle 2"/>
          <p:cNvSpPr>
            <a:spLocks noGrp="1" noChangeArrowheads="1"/>
          </p:cNvSpPr>
          <p:nvPr>
            <p:ph type="title" idx="4294967295"/>
          </p:nvPr>
        </p:nvSpPr>
        <p:spPr/>
        <p:txBody>
          <a:bodyPr anchor="ctr"/>
          <a:lstStyle/>
          <a:p>
            <a:pPr eaLnBrk="1" hangingPunct="1">
              <a:defRPr/>
            </a:pPr>
            <a:r>
              <a:rPr lang="en-US" sz="3500" dirty="0"/>
              <a:t>Investing and Cash Management</a:t>
            </a:r>
          </a:p>
        </p:txBody>
      </p:sp>
      <p:sp>
        <p:nvSpPr>
          <p:cNvPr id="14341" name="Rectangle 3"/>
          <p:cNvSpPr>
            <a:spLocks noGrp="1" noChangeArrowheads="1"/>
          </p:cNvSpPr>
          <p:nvPr>
            <p:ph type="body" sz="half" idx="4294967295"/>
          </p:nvPr>
        </p:nvSpPr>
        <p:spPr>
          <a:xfrm>
            <a:off x="457200" y="1719262"/>
            <a:ext cx="8148638" cy="4757737"/>
          </a:xfrm>
          <a:solidFill>
            <a:schemeClr val="bg1"/>
          </a:solidFill>
          <a:ln w="31750">
            <a:solidFill>
              <a:srgbClr val="007FBE"/>
            </a:solidFill>
            <a:miter lim="800000"/>
            <a:headEnd/>
            <a:tailEnd/>
          </a:ln>
          <a:effectLst>
            <a:outerShdw dist="107763" dir="2700000" algn="ctr" rotWithShape="0">
              <a:schemeClr val="bg2"/>
            </a:outerShdw>
          </a:effectLst>
        </p:spPr>
        <p:txBody>
          <a:bodyPr/>
          <a:lstStyle/>
          <a:p>
            <a:pPr eaLnBrk="1" hangingPunct="1"/>
            <a:r>
              <a:rPr lang="en-US" altLang="en-US" sz="2300" i="1" dirty="0"/>
              <a:t>Investing</a:t>
            </a:r>
            <a:r>
              <a:rPr lang="en-US" altLang="en-US" sz="2300" dirty="0"/>
              <a:t> involves managing pools of assets such as closed- and open-end mutual funds</a:t>
            </a:r>
          </a:p>
          <a:p>
            <a:pPr lvl="1" eaLnBrk="1" hangingPunct="1"/>
            <a:r>
              <a:rPr lang="en-US" altLang="en-US" sz="2100" dirty="0"/>
              <a:t>Securities firms can manage such funds either as agents for other investors or as principals for themselves and their stockholders</a:t>
            </a:r>
          </a:p>
          <a:p>
            <a:pPr lvl="1" eaLnBrk="1" hangingPunct="1"/>
            <a:r>
              <a:rPr lang="en-US" altLang="en-US" sz="2100" dirty="0"/>
              <a:t>Objective in funds management is to select asset portfolios to beat some return-risk performance benchmark, such as the S&amp;P 500 Index</a:t>
            </a:r>
            <a:endParaRPr lang="en-US" altLang="en-US" sz="2200" b="1" dirty="0"/>
          </a:p>
          <a:p>
            <a:pPr eaLnBrk="1" hangingPunct="1"/>
            <a:r>
              <a:rPr lang="en-US" altLang="en-US" sz="2300" dirty="0"/>
              <a:t>Securities firms and investment banks offer bank deposit-like </a:t>
            </a:r>
            <a:r>
              <a:rPr lang="en-US" altLang="en-US" sz="2300" b="1" dirty="0"/>
              <a:t>cash management accounts (CMAs)</a:t>
            </a:r>
            <a:r>
              <a:rPr lang="en-US" altLang="en-US" sz="2300" dirty="0"/>
              <a:t>, money market mutual funds that offer checkwriting privileges</a:t>
            </a:r>
          </a:p>
          <a:p>
            <a:pPr lvl="1" eaLnBrk="1" hangingPunct="1"/>
            <a:r>
              <a:rPr lang="en-US" altLang="en-US" sz="2100" dirty="0"/>
              <a:t>Can be covered directly or indirectly by federal deposit insurance from the FDIC</a:t>
            </a:r>
          </a:p>
        </p:txBody>
      </p:sp>
      <p:sp>
        <p:nvSpPr>
          <p:cNvPr id="6" name="Footer Placeholder 3">
            <a:extLst>
              <a:ext uri="{FF2B5EF4-FFF2-40B4-BE49-F238E27FC236}">
                <a16:creationId xmlns:a16="http://schemas.microsoft.com/office/drawing/2014/main" id="{751DDB14-4A0D-45A8-B304-45E66658A24D}"/>
              </a:ext>
            </a:extLst>
          </p:cNvPr>
          <p:cNvSpPr>
            <a:spLocks noGrp="1"/>
          </p:cNvSpPr>
          <p:nvPr>
            <p:ph type="ftr" sz="quarter" idx="11"/>
          </p:nvPr>
        </p:nvSpPr>
        <p:spPr>
          <a:xfrm>
            <a:off x="857293" y="6583362"/>
            <a:ext cx="7348451" cy="304800"/>
          </a:xfrm>
        </p:spPr>
        <p:txBody>
          <a:bodyPr/>
          <a:lstStyle/>
          <a:p>
            <a:pPr>
              <a:defRPr/>
            </a:pPr>
            <a:r>
              <a:rPr lang="en-US" altLang="en-US" dirty="0"/>
              <a:t>©McGraw Hill LLC. All rights reserved. No reproduction or distribution without the prior written consent of McGraw Hill. </a:t>
            </a:r>
          </a:p>
        </p:txBody>
      </p:sp>
      <p:sp>
        <p:nvSpPr>
          <p:cNvPr id="7" name="Slide Number Placeholder 2">
            <a:extLst>
              <a:ext uri="{FF2B5EF4-FFF2-40B4-BE49-F238E27FC236}">
                <a16:creationId xmlns:a16="http://schemas.microsoft.com/office/drawing/2014/main" id="{8F7488AE-FE65-42D3-A99C-0E4D1E9DF38D}"/>
              </a:ext>
            </a:extLst>
          </p:cNvPr>
          <p:cNvSpPr>
            <a:spLocks noGrp="1"/>
          </p:cNvSpPr>
          <p:nvPr>
            <p:ph type="sldNum" sz="quarter" idx="12"/>
          </p:nvPr>
        </p:nvSpPr>
        <p:spPr>
          <a:xfrm>
            <a:off x="6523222" y="6569075"/>
            <a:ext cx="2133600" cy="273050"/>
          </a:xfrm>
        </p:spPr>
        <p:txBody>
          <a:bodyPr/>
          <a:lstStyle/>
          <a:p>
            <a:pPr>
              <a:defRPr/>
            </a:pPr>
            <a:r>
              <a:rPr lang="en-US" altLang="en-US" dirty="0"/>
              <a:t>16-12</a:t>
            </a:r>
          </a:p>
        </p:txBody>
      </p:sp>
    </p:spTree>
  </p:cSld>
  <p:clrMapOvr>
    <a:masterClrMapping/>
  </p:clrMapOv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Slide Number Placeholder 4"/>
          <p:cNvSpPr txBox="1">
            <a:spLocks noGrp="1"/>
          </p:cNvSpPr>
          <p:nvPr/>
        </p:nvSpPr>
        <p:spPr bwMode="auto">
          <a:xfrm>
            <a:off x="3748548" y="6477000"/>
            <a:ext cx="838200"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r"/>
            <a:endParaRPr lang="en-US" altLang="en-US" sz="2000" b="1" dirty="0"/>
          </a:p>
        </p:txBody>
      </p:sp>
      <p:sp>
        <p:nvSpPr>
          <p:cNvPr id="504836" name="Rectangle 2"/>
          <p:cNvSpPr>
            <a:spLocks noGrp="1" noChangeArrowheads="1"/>
          </p:cNvSpPr>
          <p:nvPr>
            <p:ph type="title" idx="4294967295"/>
          </p:nvPr>
        </p:nvSpPr>
        <p:spPr/>
        <p:txBody>
          <a:bodyPr anchor="ctr"/>
          <a:lstStyle/>
          <a:p>
            <a:pPr eaLnBrk="1" hangingPunct="1">
              <a:defRPr/>
            </a:pPr>
            <a:r>
              <a:rPr lang="en-US" sz="3500" dirty="0"/>
              <a:t>Mergers and Acquisitions</a:t>
            </a:r>
          </a:p>
        </p:txBody>
      </p:sp>
      <p:sp>
        <p:nvSpPr>
          <p:cNvPr id="15365" name="Rectangle 3"/>
          <p:cNvSpPr>
            <a:spLocks noGrp="1" noChangeArrowheads="1"/>
          </p:cNvSpPr>
          <p:nvPr>
            <p:ph type="body" sz="half" idx="4294967295"/>
          </p:nvPr>
        </p:nvSpPr>
        <p:spPr>
          <a:xfrm>
            <a:off x="298383" y="1719262"/>
            <a:ext cx="8537609" cy="4757737"/>
          </a:xfrm>
          <a:solidFill>
            <a:schemeClr val="bg1"/>
          </a:solidFill>
          <a:ln w="31750">
            <a:solidFill>
              <a:srgbClr val="007FBE"/>
            </a:solidFill>
            <a:miter lim="800000"/>
            <a:headEnd/>
            <a:tailEnd/>
          </a:ln>
          <a:effectLst>
            <a:outerShdw dist="107763" dir="2700000" algn="ctr" rotWithShape="0">
              <a:schemeClr val="bg2"/>
            </a:outerShdw>
          </a:effectLst>
        </p:spPr>
        <p:txBody>
          <a:bodyPr/>
          <a:lstStyle/>
          <a:p>
            <a:pPr eaLnBrk="1" hangingPunct="1"/>
            <a:r>
              <a:rPr lang="en-US" altLang="en-US" sz="2300" dirty="0"/>
              <a:t>Investment banks frequently provide advice on, and assistance in, mergers and acquisitions</a:t>
            </a:r>
          </a:p>
          <a:p>
            <a:pPr lvl="1" eaLnBrk="1" hangingPunct="1"/>
            <a:r>
              <a:rPr lang="en-US" altLang="en-US" sz="2100" dirty="0"/>
              <a:t>Assist in finding merger partners</a:t>
            </a:r>
          </a:p>
          <a:p>
            <a:pPr lvl="1" eaLnBrk="1" hangingPunct="1"/>
            <a:r>
              <a:rPr lang="en-US" altLang="en-US" sz="2100" dirty="0"/>
              <a:t>Underwrite any new securities to be issued by the merged firms</a:t>
            </a:r>
          </a:p>
          <a:p>
            <a:pPr lvl="1" eaLnBrk="1" hangingPunct="1"/>
            <a:r>
              <a:rPr lang="en-US" altLang="en-US" sz="2100" dirty="0"/>
              <a:t>Assess the value of target firms</a:t>
            </a:r>
          </a:p>
          <a:p>
            <a:pPr lvl="1" eaLnBrk="1" hangingPunct="1"/>
            <a:r>
              <a:rPr lang="en-US" altLang="en-US" sz="2100" dirty="0"/>
              <a:t>Recommend terms of the merger agreement</a:t>
            </a:r>
          </a:p>
          <a:p>
            <a:pPr lvl="1" eaLnBrk="1" hangingPunct="1"/>
            <a:r>
              <a:rPr lang="en-US" altLang="en-US" sz="2100" dirty="0"/>
              <a:t>Assist target firms in preventing a merger</a:t>
            </a:r>
          </a:p>
          <a:p>
            <a:pPr lvl="1" eaLnBrk="1" hangingPunct="1"/>
            <a:endParaRPr lang="en-US" altLang="en-US" sz="2000" dirty="0"/>
          </a:p>
          <a:p>
            <a:pPr marL="0" indent="0" eaLnBrk="1" hangingPunct="1">
              <a:buNone/>
            </a:pPr>
            <a:endParaRPr lang="en-US" altLang="en-US" sz="2400" dirty="0"/>
          </a:p>
        </p:txBody>
      </p:sp>
      <p:sp>
        <p:nvSpPr>
          <p:cNvPr id="6" name="Footer Placeholder 3">
            <a:extLst>
              <a:ext uri="{FF2B5EF4-FFF2-40B4-BE49-F238E27FC236}">
                <a16:creationId xmlns:a16="http://schemas.microsoft.com/office/drawing/2014/main" id="{48A980E1-F211-48A1-89FB-917EDA673B09}"/>
              </a:ext>
            </a:extLst>
          </p:cNvPr>
          <p:cNvSpPr>
            <a:spLocks noGrp="1"/>
          </p:cNvSpPr>
          <p:nvPr>
            <p:ph type="ftr" sz="quarter" idx="11"/>
          </p:nvPr>
        </p:nvSpPr>
        <p:spPr>
          <a:xfrm>
            <a:off x="675194" y="6583362"/>
            <a:ext cx="7783986" cy="304800"/>
          </a:xfrm>
        </p:spPr>
        <p:txBody>
          <a:bodyPr/>
          <a:lstStyle/>
          <a:p>
            <a:pPr>
              <a:defRPr/>
            </a:pPr>
            <a:r>
              <a:rPr lang="en-US" altLang="en-US" dirty="0"/>
              <a:t>©McGraw Hill LLC. All rights reserved. No reproduction or distribution without the prior written consent of McGraw Hill. </a:t>
            </a:r>
          </a:p>
        </p:txBody>
      </p:sp>
      <p:sp>
        <p:nvSpPr>
          <p:cNvPr id="7" name="Slide Number Placeholder 2">
            <a:extLst>
              <a:ext uri="{FF2B5EF4-FFF2-40B4-BE49-F238E27FC236}">
                <a16:creationId xmlns:a16="http://schemas.microsoft.com/office/drawing/2014/main" id="{B67AC997-9F10-4E66-A6C8-0A8107C08717}"/>
              </a:ext>
            </a:extLst>
          </p:cNvPr>
          <p:cNvSpPr>
            <a:spLocks noGrp="1"/>
          </p:cNvSpPr>
          <p:nvPr>
            <p:ph type="sldNum" sz="quarter" idx="12"/>
          </p:nvPr>
        </p:nvSpPr>
        <p:spPr>
          <a:xfrm>
            <a:off x="6523222" y="6569075"/>
            <a:ext cx="2133600" cy="273050"/>
          </a:xfrm>
        </p:spPr>
        <p:txBody>
          <a:bodyPr/>
          <a:lstStyle/>
          <a:p>
            <a:pPr>
              <a:defRPr/>
            </a:pPr>
            <a:r>
              <a:rPr lang="en-US" altLang="en-US" dirty="0"/>
              <a:t>16-13</a:t>
            </a:r>
          </a:p>
        </p:txBody>
      </p:sp>
    </p:spTree>
  </p:cSld>
  <p:clrMapOvr>
    <a:masterClrMapping/>
  </p:clrMapOv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Number Placeholder 4"/>
          <p:cNvSpPr txBox="1">
            <a:spLocks noGrp="1"/>
          </p:cNvSpPr>
          <p:nvPr/>
        </p:nvSpPr>
        <p:spPr bwMode="auto">
          <a:xfrm>
            <a:off x="3733800" y="6477000"/>
            <a:ext cx="838200"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r"/>
            <a:endParaRPr lang="en-US" altLang="en-US" sz="2000" b="1" dirty="0"/>
          </a:p>
        </p:txBody>
      </p:sp>
      <p:sp>
        <p:nvSpPr>
          <p:cNvPr id="504836" name="Rectangle 2"/>
          <p:cNvSpPr>
            <a:spLocks noGrp="1" noChangeArrowheads="1"/>
          </p:cNvSpPr>
          <p:nvPr>
            <p:ph type="title" idx="4294967295"/>
          </p:nvPr>
        </p:nvSpPr>
        <p:spPr/>
        <p:txBody>
          <a:bodyPr anchor="ctr"/>
          <a:lstStyle/>
          <a:p>
            <a:pPr eaLnBrk="1" hangingPunct="1">
              <a:defRPr/>
            </a:pPr>
            <a:r>
              <a:rPr lang="en-US" sz="3500" dirty="0"/>
              <a:t>Other Service Functions</a:t>
            </a:r>
          </a:p>
        </p:txBody>
      </p:sp>
      <p:sp>
        <p:nvSpPr>
          <p:cNvPr id="16389" name="Rectangle 3"/>
          <p:cNvSpPr>
            <a:spLocks noGrp="1" noChangeArrowheads="1"/>
          </p:cNvSpPr>
          <p:nvPr>
            <p:ph type="body" sz="half" idx="4294967295"/>
          </p:nvPr>
        </p:nvSpPr>
        <p:spPr>
          <a:xfrm>
            <a:off x="279133" y="1734854"/>
            <a:ext cx="8585734" cy="4671912"/>
          </a:xfrm>
          <a:solidFill>
            <a:schemeClr val="bg1"/>
          </a:solidFill>
          <a:ln w="31750">
            <a:solidFill>
              <a:srgbClr val="007FBE"/>
            </a:solidFill>
            <a:miter lim="800000"/>
            <a:headEnd/>
            <a:tailEnd/>
          </a:ln>
          <a:effectLst>
            <a:outerShdw dist="107763" dir="2700000" algn="ctr" rotWithShape="0">
              <a:schemeClr val="bg2"/>
            </a:outerShdw>
          </a:effectLst>
        </p:spPr>
        <p:txBody>
          <a:bodyPr/>
          <a:lstStyle/>
          <a:p>
            <a:pPr eaLnBrk="1" hangingPunct="1"/>
            <a:r>
              <a:rPr lang="en-US" altLang="en-US" sz="2300" dirty="0"/>
              <a:t>Other service functions include the following:</a:t>
            </a:r>
          </a:p>
          <a:p>
            <a:pPr lvl="1" eaLnBrk="1" hangingPunct="1"/>
            <a:r>
              <a:rPr lang="en-US" altLang="en-US" sz="2100" dirty="0"/>
              <a:t>Custody and escrow services</a:t>
            </a:r>
          </a:p>
          <a:p>
            <a:pPr lvl="1" eaLnBrk="1" hangingPunct="1"/>
            <a:r>
              <a:rPr lang="en-US" altLang="en-US" sz="2100" dirty="0"/>
              <a:t>Clearance and settlement services</a:t>
            </a:r>
          </a:p>
          <a:p>
            <a:pPr lvl="1" eaLnBrk="1" hangingPunct="1"/>
            <a:r>
              <a:rPr lang="en-US" altLang="en-US" sz="2100" dirty="0"/>
              <a:t>Research and advisory services</a:t>
            </a:r>
          </a:p>
          <a:p>
            <a:pPr eaLnBrk="1" hangingPunct="1"/>
            <a:r>
              <a:rPr lang="en-US" altLang="en-US" sz="2300" dirty="0"/>
              <a:t>In performing these functions, investment banks normally act as agents for a fee</a:t>
            </a:r>
          </a:p>
          <a:p>
            <a:pPr lvl="1" eaLnBrk="1" hangingPunct="1"/>
            <a:r>
              <a:rPr lang="en-US" altLang="en-US" sz="2100" dirty="0"/>
              <a:t>Fees charged are often based on the total bundle of services performed for the client by the firm</a:t>
            </a:r>
          </a:p>
          <a:p>
            <a:pPr lvl="1" eaLnBrk="1" hangingPunct="1"/>
            <a:r>
              <a:rPr lang="en-US" altLang="en-US" sz="2100" dirty="0"/>
              <a:t>Portion of the fee or commission allocated to research and advisory services is called </a:t>
            </a:r>
            <a:r>
              <a:rPr lang="en-US" altLang="en-US" sz="2100" i="1" dirty="0"/>
              <a:t>soft dollars</a:t>
            </a:r>
            <a:endParaRPr lang="en-US" altLang="en-US" sz="2600" i="1" dirty="0"/>
          </a:p>
          <a:p>
            <a:pPr eaLnBrk="1" hangingPunct="1"/>
            <a:r>
              <a:rPr lang="en-US" altLang="en-US" sz="2300" dirty="0"/>
              <a:t>IBs are making increasing inroads into traditional bank service areas, such as small-business lending and the trading of loans</a:t>
            </a:r>
          </a:p>
        </p:txBody>
      </p:sp>
      <p:sp>
        <p:nvSpPr>
          <p:cNvPr id="6" name="Footer Placeholder 3">
            <a:extLst>
              <a:ext uri="{FF2B5EF4-FFF2-40B4-BE49-F238E27FC236}">
                <a16:creationId xmlns:a16="http://schemas.microsoft.com/office/drawing/2014/main" id="{AD190EE3-9173-48B9-9AF8-28B1A9221CCC}"/>
              </a:ext>
            </a:extLst>
          </p:cNvPr>
          <p:cNvSpPr>
            <a:spLocks noGrp="1"/>
          </p:cNvSpPr>
          <p:nvPr>
            <p:ph type="ftr" sz="quarter" idx="11"/>
          </p:nvPr>
        </p:nvSpPr>
        <p:spPr>
          <a:xfrm>
            <a:off x="943494" y="6570345"/>
            <a:ext cx="7257011" cy="304800"/>
          </a:xfrm>
        </p:spPr>
        <p:txBody>
          <a:bodyPr/>
          <a:lstStyle/>
          <a:p>
            <a:pPr>
              <a:defRPr/>
            </a:pPr>
            <a:r>
              <a:rPr lang="en-US" altLang="en-US" dirty="0"/>
              <a:t>©McGraw Hill LLC. All rights reserved. No reproduction or distribution without the prior written consent of McGraw Hill. </a:t>
            </a:r>
          </a:p>
        </p:txBody>
      </p:sp>
      <p:sp>
        <p:nvSpPr>
          <p:cNvPr id="7" name="Slide Number Placeholder 2">
            <a:extLst>
              <a:ext uri="{FF2B5EF4-FFF2-40B4-BE49-F238E27FC236}">
                <a16:creationId xmlns:a16="http://schemas.microsoft.com/office/drawing/2014/main" id="{80A97E91-55A8-4EB3-9487-372465A9C9FF}"/>
              </a:ext>
            </a:extLst>
          </p:cNvPr>
          <p:cNvSpPr>
            <a:spLocks noGrp="1"/>
          </p:cNvSpPr>
          <p:nvPr>
            <p:ph type="sldNum" sz="quarter" idx="12"/>
          </p:nvPr>
        </p:nvSpPr>
        <p:spPr>
          <a:xfrm>
            <a:off x="6523222" y="6569075"/>
            <a:ext cx="2133600" cy="273050"/>
          </a:xfrm>
        </p:spPr>
        <p:txBody>
          <a:bodyPr/>
          <a:lstStyle/>
          <a:p>
            <a:pPr>
              <a:defRPr/>
            </a:pPr>
            <a:r>
              <a:rPr lang="en-US" altLang="en-US" dirty="0"/>
              <a:t>16-14</a:t>
            </a:r>
          </a:p>
        </p:txBody>
      </p:sp>
    </p:spTree>
  </p:cSld>
  <p:clrMapOvr>
    <a:masterClrMapping/>
  </p:clrMapOvr>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Slide Number Placeholder 4"/>
          <p:cNvSpPr txBox="1">
            <a:spLocks noGrp="1"/>
          </p:cNvSpPr>
          <p:nvPr/>
        </p:nvSpPr>
        <p:spPr bwMode="auto">
          <a:xfrm>
            <a:off x="3733800" y="6477000"/>
            <a:ext cx="838200"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r"/>
            <a:endParaRPr lang="en-US" altLang="en-US" sz="2000" b="1" dirty="0"/>
          </a:p>
        </p:txBody>
      </p:sp>
      <p:sp>
        <p:nvSpPr>
          <p:cNvPr id="508932" name="Rectangle 2"/>
          <p:cNvSpPr>
            <a:spLocks noGrp="1" noChangeArrowheads="1"/>
          </p:cNvSpPr>
          <p:nvPr>
            <p:ph type="title" idx="4294967295"/>
          </p:nvPr>
        </p:nvSpPr>
        <p:spPr/>
        <p:txBody>
          <a:bodyPr anchor="ctr"/>
          <a:lstStyle/>
          <a:p>
            <a:pPr eaLnBrk="1" hangingPunct="1">
              <a:defRPr/>
            </a:pPr>
            <a:r>
              <a:rPr lang="en-US" sz="3500" dirty="0"/>
              <a:t>Recent Trends</a:t>
            </a:r>
          </a:p>
        </p:txBody>
      </p:sp>
      <p:sp>
        <p:nvSpPr>
          <p:cNvPr id="17413" name="Rectangle 3"/>
          <p:cNvSpPr>
            <a:spLocks noGrp="1" noChangeArrowheads="1"/>
          </p:cNvSpPr>
          <p:nvPr>
            <p:ph type="body" sz="half" idx="4294967295"/>
          </p:nvPr>
        </p:nvSpPr>
        <p:spPr>
          <a:xfrm>
            <a:off x="457200" y="1719262"/>
            <a:ext cx="8148638" cy="4671913"/>
          </a:xfrm>
          <a:solidFill>
            <a:schemeClr val="bg1"/>
          </a:solidFill>
          <a:ln w="31750">
            <a:solidFill>
              <a:srgbClr val="007FBE"/>
            </a:solidFill>
            <a:miter lim="800000"/>
            <a:headEnd/>
            <a:tailEnd/>
          </a:ln>
          <a:effectLst>
            <a:outerShdw dist="107763" dir="2700000" algn="ctr" rotWithShape="0">
              <a:schemeClr val="bg2"/>
            </a:outerShdw>
          </a:effectLst>
        </p:spPr>
        <p:txBody>
          <a:bodyPr/>
          <a:lstStyle/>
          <a:p>
            <a:pPr eaLnBrk="1" hangingPunct="1"/>
            <a:r>
              <a:rPr lang="en-US" altLang="en-US" sz="2400" dirty="0"/>
              <a:t>Industry trends depend heavily on the state of the stock market and the economy</a:t>
            </a:r>
          </a:p>
          <a:p>
            <a:pPr lvl="1" eaLnBrk="1" hangingPunct="1"/>
            <a:r>
              <a:rPr lang="en-US" altLang="en-US" sz="2200" dirty="0"/>
              <a:t>Commission income fell after the 1987 stock market crash </a:t>
            </a:r>
          </a:p>
          <a:p>
            <a:pPr lvl="1" eaLnBrk="1" hangingPunct="1"/>
            <a:r>
              <a:rPr lang="en-US" altLang="en-US" sz="2200" dirty="0"/>
              <a:t>Record stock market trading volumes between 1992 through 2000 resulted in a recovery in commission income</a:t>
            </a:r>
          </a:p>
          <a:p>
            <a:pPr lvl="1" eaLnBrk="1" hangingPunct="1"/>
            <a:r>
              <a:rPr lang="en-US" altLang="en-US" sz="2200" dirty="0"/>
              <a:t>Improvements in the U.S. economy in the mid-2000s led to even greater increases in commission income, but income fell with the stock market in 2006-2008, due to rising oil prices and the subprime mortgage collapse</a:t>
            </a:r>
          </a:p>
          <a:p>
            <a:pPr lvl="1" eaLnBrk="1" hangingPunct="1"/>
            <a:r>
              <a:rPr lang="en-US" altLang="en-US" sz="2200" dirty="0"/>
              <a:t>Commission income again rose in the early and mid-2010s, as the economy and the stock market recovered, but it started declining again in late 2010s</a:t>
            </a:r>
          </a:p>
        </p:txBody>
      </p:sp>
      <p:sp>
        <p:nvSpPr>
          <p:cNvPr id="6" name="Footer Placeholder 3">
            <a:extLst>
              <a:ext uri="{FF2B5EF4-FFF2-40B4-BE49-F238E27FC236}">
                <a16:creationId xmlns:a16="http://schemas.microsoft.com/office/drawing/2014/main" id="{BC8F01B6-E476-4281-8DA8-E443C32DB427}"/>
              </a:ext>
            </a:extLst>
          </p:cNvPr>
          <p:cNvSpPr>
            <a:spLocks noGrp="1"/>
          </p:cNvSpPr>
          <p:nvPr>
            <p:ph type="ftr" sz="quarter" idx="11"/>
          </p:nvPr>
        </p:nvSpPr>
        <p:spPr>
          <a:xfrm>
            <a:off x="1022465" y="6583362"/>
            <a:ext cx="7099069" cy="304800"/>
          </a:xfrm>
        </p:spPr>
        <p:txBody>
          <a:bodyPr/>
          <a:lstStyle/>
          <a:p>
            <a:pPr>
              <a:defRPr/>
            </a:pPr>
            <a:r>
              <a:rPr lang="en-US" altLang="en-US" dirty="0"/>
              <a:t>©McGraw Hill LLC. All rights reserved. No reproduction or distribution without the prior written consent of McGraw Hill. </a:t>
            </a:r>
          </a:p>
        </p:txBody>
      </p:sp>
      <p:sp>
        <p:nvSpPr>
          <p:cNvPr id="7" name="Slide Number Placeholder 2">
            <a:extLst>
              <a:ext uri="{FF2B5EF4-FFF2-40B4-BE49-F238E27FC236}">
                <a16:creationId xmlns:a16="http://schemas.microsoft.com/office/drawing/2014/main" id="{DF06FEF3-1453-44C9-8C8A-0BF1802AD9C1}"/>
              </a:ext>
            </a:extLst>
          </p:cNvPr>
          <p:cNvSpPr>
            <a:spLocks noGrp="1"/>
          </p:cNvSpPr>
          <p:nvPr>
            <p:ph type="sldNum" sz="quarter" idx="12"/>
          </p:nvPr>
        </p:nvSpPr>
        <p:spPr>
          <a:xfrm>
            <a:off x="6523222" y="6569075"/>
            <a:ext cx="2133600" cy="273050"/>
          </a:xfrm>
        </p:spPr>
        <p:txBody>
          <a:bodyPr/>
          <a:lstStyle/>
          <a:p>
            <a:pPr>
              <a:defRPr/>
            </a:pPr>
            <a:r>
              <a:rPr lang="en-US" altLang="en-US" dirty="0"/>
              <a:t>16-15</a:t>
            </a:r>
          </a:p>
        </p:txBody>
      </p:sp>
    </p:spTree>
  </p:cSld>
  <p:clrMapOvr>
    <a:masterClrMapping/>
  </p:clrMapOvr>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Slide Number Placeholder 4"/>
          <p:cNvSpPr txBox="1">
            <a:spLocks noGrp="1"/>
          </p:cNvSpPr>
          <p:nvPr/>
        </p:nvSpPr>
        <p:spPr bwMode="auto">
          <a:xfrm>
            <a:off x="3733800" y="6477000"/>
            <a:ext cx="838200"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r"/>
            <a:endParaRPr lang="en-US" altLang="en-US" sz="2000" b="1" dirty="0"/>
          </a:p>
        </p:txBody>
      </p:sp>
      <p:sp>
        <p:nvSpPr>
          <p:cNvPr id="508932" name="Rectangle 2"/>
          <p:cNvSpPr>
            <a:spLocks noGrp="1" noChangeArrowheads="1"/>
          </p:cNvSpPr>
          <p:nvPr>
            <p:ph type="title" idx="4294967295"/>
          </p:nvPr>
        </p:nvSpPr>
        <p:spPr/>
        <p:txBody>
          <a:bodyPr anchor="ctr"/>
          <a:lstStyle/>
          <a:p>
            <a:pPr eaLnBrk="1" hangingPunct="1">
              <a:defRPr/>
            </a:pPr>
            <a:r>
              <a:rPr lang="en-US" sz="3500" dirty="0"/>
              <a:t>Recent Trends (Continued)</a:t>
            </a:r>
          </a:p>
        </p:txBody>
      </p:sp>
      <p:sp>
        <p:nvSpPr>
          <p:cNvPr id="18437" name="Rectangle 3"/>
          <p:cNvSpPr>
            <a:spLocks noGrp="1" noChangeArrowheads="1"/>
          </p:cNvSpPr>
          <p:nvPr>
            <p:ph type="body" sz="half" idx="4294967295"/>
          </p:nvPr>
        </p:nvSpPr>
        <p:spPr>
          <a:xfrm>
            <a:off x="173255" y="1504719"/>
            <a:ext cx="8797490" cy="4984750"/>
          </a:xfrm>
          <a:solidFill>
            <a:schemeClr val="bg1"/>
          </a:solidFill>
          <a:ln w="31750">
            <a:solidFill>
              <a:srgbClr val="007FBE"/>
            </a:solidFill>
            <a:miter lim="800000"/>
            <a:headEnd/>
            <a:tailEnd/>
          </a:ln>
          <a:effectLst>
            <a:outerShdw dist="107763" dir="2700000" algn="ctr" rotWithShape="0">
              <a:schemeClr val="bg2"/>
            </a:outerShdw>
          </a:effectLst>
        </p:spPr>
        <p:txBody>
          <a:bodyPr/>
          <a:lstStyle/>
          <a:p>
            <a:pPr eaLnBrk="1" hangingPunct="1"/>
            <a:r>
              <a:rPr lang="en-US" altLang="en-US" sz="2300" dirty="0"/>
              <a:t>By the mid-2010s, while the industry had put most problems from the financial crisis behind it, the industry was affected by post-crisis consequences, with increased regulation on risk taking and capital requirements</a:t>
            </a:r>
          </a:p>
          <a:p>
            <a:pPr lvl="1" eaLnBrk="1" hangingPunct="1"/>
            <a:r>
              <a:rPr lang="en-US" altLang="en-US" sz="2100" dirty="0"/>
              <a:t>Result of new regulations is that profitability is down: pretax profits in 2013, 2014, and 2015 fell to $26.3b, $27.0b, and $23.8b, respectively. In 2016 through 2021, the pretax profits rose because revenues grew faster than expenses.</a:t>
            </a:r>
          </a:p>
          <a:p>
            <a:pPr eaLnBrk="1" hangingPunct="1"/>
            <a:r>
              <a:rPr lang="en-US" altLang="en-US" sz="2300" dirty="0"/>
              <a:t>Since 2013, many companies have taken strategic initiatives to respond to new regulations and de-risk their firms</a:t>
            </a:r>
          </a:p>
          <a:p>
            <a:pPr lvl="1" eaLnBrk="1" hangingPunct="1"/>
            <a:r>
              <a:rPr lang="en-US" altLang="en-US" sz="2100" dirty="0"/>
              <a:t>Led to balance sheet reductions, as well as downsizing or disposition of select businesses, trading products, and investments</a:t>
            </a:r>
          </a:p>
          <a:p>
            <a:pPr lvl="1" eaLnBrk="1" hangingPunct="1"/>
            <a:r>
              <a:rPr lang="en-US" altLang="en-US" sz="2100" dirty="0"/>
              <a:t>Corporate strategies increasingly focus on client services and away from making large bets through principal investments</a:t>
            </a:r>
          </a:p>
        </p:txBody>
      </p:sp>
      <p:sp>
        <p:nvSpPr>
          <p:cNvPr id="6" name="Footer Placeholder 3">
            <a:extLst>
              <a:ext uri="{FF2B5EF4-FFF2-40B4-BE49-F238E27FC236}">
                <a16:creationId xmlns:a16="http://schemas.microsoft.com/office/drawing/2014/main" id="{ECFE5056-2FDB-4DE2-8C75-B7798E3B4585}"/>
              </a:ext>
            </a:extLst>
          </p:cNvPr>
          <p:cNvSpPr>
            <a:spLocks noGrp="1"/>
          </p:cNvSpPr>
          <p:nvPr>
            <p:ph type="ftr" sz="quarter" idx="11"/>
          </p:nvPr>
        </p:nvSpPr>
        <p:spPr>
          <a:xfrm>
            <a:off x="1014153" y="6583362"/>
            <a:ext cx="7082443" cy="304800"/>
          </a:xfrm>
        </p:spPr>
        <p:txBody>
          <a:bodyPr/>
          <a:lstStyle/>
          <a:p>
            <a:pPr>
              <a:defRPr/>
            </a:pPr>
            <a:r>
              <a:rPr lang="en-US" altLang="en-US" dirty="0"/>
              <a:t>©McGraw Hill LLC. All rights reserved. No reproduction or distribution without the prior written consent of McGraw Hill. </a:t>
            </a:r>
          </a:p>
        </p:txBody>
      </p:sp>
      <p:sp>
        <p:nvSpPr>
          <p:cNvPr id="7" name="Slide Number Placeholder 2">
            <a:extLst>
              <a:ext uri="{FF2B5EF4-FFF2-40B4-BE49-F238E27FC236}">
                <a16:creationId xmlns:a16="http://schemas.microsoft.com/office/drawing/2014/main" id="{CB5B0967-8483-44D4-A5F8-214A2847A5A9}"/>
              </a:ext>
            </a:extLst>
          </p:cNvPr>
          <p:cNvSpPr>
            <a:spLocks noGrp="1"/>
          </p:cNvSpPr>
          <p:nvPr>
            <p:ph type="sldNum" sz="quarter" idx="12"/>
          </p:nvPr>
        </p:nvSpPr>
        <p:spPr>
          <a:xfrm>
            <a:off x="6523222" y="6584950"/>
            <a:ext cx="2133600" cy="273050"/>
          </a:xfrm>
        </p:spPr>
        <p:txBody>
          <a:bodyPr/>
          <a:lstStyle/>
          <a:p>
            <a:pPr>
              <a:defRPr/>
            </a:pPr>
            <a:r>
              <a:rPr lang="en-US" altLang="en-US" dirty="0"/>
              <a:t>16-16</a:t>
            </a:r>
          </a:p>
        </p:txBody>
      </p:sp>
    </p:spTree>
  </p:cSld>
  <p:clrMapOvr>
    <a:masterClrMapping/>
  </p:clrMapOvr>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Slide Number Placeholder 4"/>
          <p:cNvSpPr txBox="1">
            <a:spLocks noGrp="1"/>
          </p:cNvSpPr>
          <p:nvPr/>
        </p:nvSpPr>
        <p:spPr bwMode="auto">
          <a:xfrm>
            <a:off x="3733800" y="6477000"/>
            <a:ext cx="838200"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r"/>
            <a:endParaRPr lang="en-US" altLang="en-US" sz="2000" b="1" dirty="0"/>
          </a:p>
        </p:txBody>
      </p:sp>
      <p:sp>
        <p:nvSpPr>
          <p:cNvPr id="510980" name="Rectangle 2"/>
          <p:cNvSpPr>
            <a:spLocks noGrp="1" noChangeArrowheads="1"/>
          </p:cNvSpPr>
          <p:nvPr>
            <p:ph type="title"/>
          </p:nvPr>
        </p:nvSpPr>
        <p:spPr/>
        <p:txBody>
          <a:bodyPr anchor="ctr"/>
          <a:lstStyle/>
          <a:p>
            <a:pPr eaLnBrk="1" hangingPunct="1">
              <a:defRPr/>
            </a:pPr>
            <a:r>
              <a:rPr lang="en-US" sz="3500" dirty="0"/>
              <a:t>Securities Industry Pretax Profits, in billions of dollars, 2001 - 2021</a:t>
            </a:r>
          </a:p>
        </p:txBody>
      </p:sp>
      <p:sp>
        <p:nvSpPr>
          <p:cNvPr id="7" name="Footer Placeholder 3">
            <a:extLst>
              <a:ext uri="{FF2B5EF4-FFF2-40B4-BE49-F238E27FC236}">
                <a16:creationId xmlns:a16="http://schemas.microsoft.com/office/drawing/2014/main" id="{1E0A9292-126A-4FF2-A745-D8D7811742F3}"/>
              </a:ext>
            </a:extLst>
          </p:cNvPr>
          <p:cNvSpPr>
            <a:spLocks noGrp="1"/>
          </p:cNvSpPr>
          <p:nvPr>
            <p:ph type="ftr" sz="quarter" idx="11"/>
          </p:nvPr>
        </p:nvSpPr>
        <p:spPr>
          <a:xfrm>
            <a:off x="288867" y="6569075"/>
            <a:ext cx="7880466" cy="304800"/>
          </a:xfrm>
        </p:spPr>
        <p:txBody>
          <a:bodyPr/>
          <a:lstStyle/>
          <a:p>
            <a:pPr>
              <a:defRPr/>
            </a:pPr>
            <a:r>
              <a:rPr lang="en-US" altLang="en-US" dirty="0"/>
              <a:t>©McGraw Hill LLC. All rights reserved. No reproduction or distribution without the prior written consent of McGraw Hill. </a:t>
            </a:r>
          </a:p>
        </p:txBody>
      </p:sp>
      <p:sp>
        <p:nvSpPr>
          <p:cNvPr id="8" name="Slide Number Placeholder 2">
            <a:extLst>
              <a:ext uri="{FF2B5EF4-FFF2-40B4-BE49-F238E27FC236}">
                <a16:creationId xmlns:a16="http://schemas.microsoft.com/office/drawing/2014/main" id="{123248C3-ED56-438E-B17C-CE33A937671A}"/>
              </a:ext>
            </a:extLst>
          </p:cNvPr>
          <p:cNvSpPr>
            <a:spLocks noGrp="1"/>
          </p:cNvSpPr>
          <p:nvPr>
            <p:ph type="sldNum" sz="quarter" idx="12"/>
          </p:nvPr>
        </p:nvSpPr>
        <p:spPr>
          <a:xfrm>
            <a:off x="6523222" y="6569075"/>
            <a:ext cx="2133600" cy="273050"/>
          </a:xfrm>
        </p:spPr>
        <p:txBody>
          <a:bodyPr/>
          <a:lstStyle/>
          <a:p>
            <a:pPr>
              <a:defRPr/>
            </a:pPr>
            <a:r>
              <a:rPr lang="en-US" altLang="en-US" dirty="0"/>
              <a:t>16-17</a:t>
            </a:r>
          </a:p>
        </p:txBody>
      </p:sp>
      <p:sp>
        <p:nvSpPr>
          <p:cNvPr id="3" name="Content Placeholder 2">
            <a:extLst>
              <a:ext uri="{FF2B5EF4-FFF2-40B4-BE49-F238E27FC236}">
                <a16:creationId xmlns:a16="http://schemas.microsoft.com/office/drawing/2014/main" id="{8EB35EF2-B842-832B-4BC9-CA344704EE43}"/>
              </a:ext>
            </a:extLst>
          </p:cNvPr>
          <p:cNvSpPr>
            <a:spLocks noGrp="1"/>
          </p:cNvSpPr>
          <p:nvPr>
            <p:ph idx="1"/>
          </p:nvPr>
        </p:nvSpPr>
        <p:spPr/>
        <p:txBody>
          <a:bodyPr/>
          <a:lstStyle/>
          <a:p>
            <a:endParaRPr lang="en-US"/>
          </a:p>
        </p:txBody>
      </p:sp>
    </p:spTree>
  </p:cSld>
  <p:clrMapOvr>
    <a:masterClrMapping/>
  </p:clrMapOvr>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Slide Number Placeholder 4"/>
          <p:cNvSpPr txBox="1">
            <a:spLocks noGrp="1"/>
          </p:cNvSpPr>
          <p:nvPr/>
        </p:nvSpPr>
        <p:spPr bwMode="auto">
          <a:xfrm>
            <a:off x="3733800" y="6477000"/>
            <a:ext cx="838200"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r"/>
            <a:endParaRPr lang="en-US" altLang="en-US" sz="2000" b="1" dirty="0"/>
          </a:p>
        </p:txBody>
      </p:sp>
      <p:sp>
        <p:nvSpPr>
          <p:cNvPr id="508932" name="Rectangle 2"/>
          <p:cNvSpPr>
            <a:spLocks noGrp="1" noChangeArrowheads="1"/>
          </p:cNvSpPr>
          <p:nvPr>
            <p:ph type="title" idx="4294967295"/>
          </p:nvPr>
        </p:nvSpPr>
        <p:spPr/>
        <p:txBody>
          <a:bodyPr anchor="ctr"/>
          <a:lstStyle/>
          <a:p>
            <a:pPr eaLnBrk="1" hangingPunct="1">
              <a:defRPr/>
            </a:pPr>
            <a:r>
              <a:rPr lang="en-US" sz="3500" dirty="0"/>
              <a:t>Balance Sheets</a:t>
            </a:r>
          </a:p>
        </p:txBody>
      </p:sp>
      <p:sp>
        <p:nvSpPr>
          <p:cNvPr id="18437" name="Rectangle 3"/>
          <p:cNvSpPr>
            <a:spLocks noGrp="1" noChangeArrowheads="1"/>
          </p:cNvSpPr>
          <p:nvPr>
            <p:ph type="body" sz="half" idx="4294967295"/>
          </p:nvPr>
        </p:nvSpPr>
        <p:spPr>
          <a:xfrm>
            <a:off x="269507" y="1719262"/>
            <a:ext cx="8604985" cy="4757738"/>
          </a:xfrm>
          <a:solidFill>
            <a:schemeClr val="bg1"/>
          </a:solidFill>
          <a:ln w="31750">
            <a:solidFill>
              <a:srgbClr val="007FBE"/>
            </a:solidFill>
            <a:miter lim="800000"/>
            <a:headEnd/>
            <a:tailEnd/>
          </a:ln>
          <a:effectLst>
            <a:outerShdw dist="107763" dir="2700000" algn="ctr" rotWithShape="0">
              <a:schemeClr val="bg2"/>
            </a:outerShdw>
          </a:effectLst>
        </p:spPr>
        <p:txBody>
          <a:bodyPr/>
          <a:lstStyle/>
          <a:p>
            <a:pPr eaLnBrk="1" hangingPunct="1"/>
            <a:r>
              <a:rPr lang="en-US" altLang="en-US" sz="2300" dirty="0"/>
              <a:t>Assets</a:t>
            </a:r>
          </a:p>
          <a:p>
            <a:pPr lvl="1" eaLnBrk="1" hangingPunct="1"/>
            <a:r>
              <a:rPr lang="en-US" altLang="en-US" sz="2100" dirty="0"/>
              <a:t>Many of the assets appearing on the balance sheet of securities firms are cash like money market instruments, not capital market positions</a:t>
            </a:r>
          </a:p>
          <a:p>
            <a:pPr lvl="1" eaLnBrk="1" hangingPunct="1"/>
            <a:r>
              <a:rPr lang="en-US" altLang="en-US" sz="2100" dirty="0"/>
              <a:t>Receivables from other broker-dealers and clearing organizations accounted for 30.7% of total assets</a:t>
            </a:r>
          </a:p>
          <a:p>
            <a:pPr lvl="1" eaLnBrk="1" hangingPunct="1"/>
            <a:r>
              <a:rPr lang="en-US" altLang="en-US" sz="2100" dirty="0"/>
              <a:t>Reverse repurchase agreements accounted for 28.7% of assets</a:t>
            </a:r>
          </a:p>
          <a:p>
            <a:pPr lvl="1" eaLnBrk="1" hangingPunct="1"/>
            <a:r>
              <a:rPr lang="en-US" altLang="en-US" sz="2100" dirty="0"/>
              <a:t>Long positions in securities accounted for 13.3% of assets</a:t>
            </a:r>
          </a:p>
        </p:txBody>
      </p:sp>
      <p:sp>
        <p:nvSpPr>
          <p:cNvPr id="6" name="Footer Placeholder 3">
            <a:extLst>
              <a:ext uri="{FF2B5EF4-FFF2-40B4-BE49-F238E27FC236}">
                <a16:creationId xmlns:a16="http://schemas.microsoft.com/office/drawing/2014/main" id="{ECFE5056-2FDB-4DE2-8C75-B7798E3B4585}"/>
              </a:ext>
            </a:extLst>
          </p:cNvPr>
          <p:cNvSpPr>
            <a:spLocks noGrp="1"/>
          </p:cNvSpPr>
          <p:nvPr>
            <p:ph type="ftr" sz="quarter" idx="11"/>
          </p:nvPr>
        </p:nvSpPr>
        <p:spPr>
          <a:xfrm>
            <a:off x="885304" y="6583362"/>
            <a:ext cx="7373390" cy="304800"/>
          </a:xfrm>
        </p:spPr>
        <p:txBody>
          <a:bodyPr/>
          <a:lstStyle/>
          <a:p>
            <a:pPr>
              <a:defRPr/>
            </a:pPr>
            <a:r>
              <a:rPr lang="en-US" altLang="en-US" dirty="0"/>
              <a:t>©McGraw Hill LLC. All rights reserved. No reproduction or distribution without the prior written consent of McGraw Hill. </a:t>
            </a:r>
          </a:p>
        </p:txBody>
      </p:sp>
      <p:sp>
        <p:nvSpPr>
          <p:cNvPr id="7" name="Slide Number Placeholder 2">
            <a:extLst>
              <a:ext uri="{FF2B5EF4-FFF2-40B4-BE49-F238E27FC236}">
                <a16:creationId xmlns:a16="http://schemas.microsoft.com/office/drawing/2014/main" id="{CB5B0967-8483-44D4-A5F8-214A2847A5A9}"/>
              </a:ext>
            </a:extLst>
          </p:cNvPr>
          <p:cNvSpPr>
            <a:spLocks noGrp="1"/>
          </p:cNvSpPr>
          <p:nvPr>
            <p:ph type="sldNum" sz="quarter" idx="12"/>
          </p:nvPr>
        </p:nvSpPr>
        <p:spPr>
          <a:xfrm>
            <a:off x="6523222" y="6569075"/>
            <a:ext cx="2133600" cy="273050"/>
          </a:xfrm>
        </p:spPr>
        <p:txBody>
          <a:bodyPr/>
          <a:lstStyle/>
          <a:p>
            <a:pPr>
              <a:defRPr/>
            </a:pPr>
            <a:r>
              <a:rPr lang="en-US" altLang="en-US" dirty="0"/>
              <a:t>16-18</a:t>
            </a:r>
          </a:p>
        </p:txBody>
      </p:sp>
    </p:spTree>
    <p:extLst>
      <p:ext uri="{BB962C8B-B14F-4D97-AF65-F5344CB8AC3E}">
        <p14:creationId xmlns:p14="http://schemas.microsoft.com/office/powerpoint/2010/main" val="675143395"/>
      </p:ext>
    </p:extLst>
  </p:cSld>
  <p:clrMapOvr>
    <a:masterClrMapping/>
  </p:clrMapOvr>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Slide Number Placeholder 4"/>
          <p:cNvSpPr txBox="1">
            <a:spLocks noGrp="1"/>
          </p:cNvSpPr>
          <p:nvPr/>
        </p:nvSpPr>
        <p:spPr bwMode="auto">
          <a:xfrm>
            <a:off x="3733800" y="6477000"/>
            <a:ext cx="838200"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r"/>
            <a:endParaRPr lang="en-US" altLang="en-US" sz="2000" b="1" dirty="0"/>
          </a:p>
        </p:txBody>
      </p:sp>
      <p:sp>
        <p:nvSpPr>
          <p:cNvPr id="508932" name="Rectangle 2"/>
          <p:cNvSpPr>
            <a:spLocks noGrp="1" noChangeArrowheads="1"/>
          </p:cNvSpPr>
          <p:nvPr>
            <p:ph type="title" idx="4294967295"/>
          </p:nvPr>
        </p:nvSpPr>
        <p:spPr/>
        <p:txBody>
          <a:bodyPr anchor="ctr"/>
          <a:lstStyle/>
          <a:p>
            <a:pPr eaLnBrk="1" hangingPunct="1">
              <a:defRPr/>
            </a:pPr>
            <a:r>
              <a:rPr lang="en-US" sz="3500" dirty="0"/>
              <a:t>Balance Sheets (Continued)</a:t>
            </a:r>
          </a:p>
        </p:txBody>
      </p:sp>
      <p:sp>
        <p:nvSpPr>
          <p:cNvPr id="18437" name="Rectangle 3"/>
          <p:cNvSpPr>
            <a:spLocks noGrp="1" noChangeArrowheads="1"/>
          </p:cNvSpPr>
          <p:nvPr>
            <p:ph type="body" sz="half" idx="4294967295"/>
          </p:nvPr>
        </p:nvSpPr>
        <p:spPr>
          <a:xfrm>
            <a:off x="173255" y="1719262"/>
            <a:ext cx="8797490" cy="4681538"/>
          </a:xfrm>
          <a:solidFill>
            <a:schemeClr val="bg1"/>
          </a:solidFill>
          <a:ln w="31750">
            <a:solidFill>
              <a:srgbClr val="007FBE"/>
            </a:solidFill>
            <a:miter lim="800000"/>
            <a:headEnd/>
            <a:tailEnd/>
          </a:ln>
          <a:effectLst>
            <a:outerShdw dist="107763" dir="2700000" algn="ctr" rotWithShape="0">
              <a:schemeClr val="bg2"/>
            </a:outerShdw>
          </a:effectLst>
        </p:spPr>
        <p:txBody>
          <a:bodyPr/>
          <a:lstStyle/>
          <a:p>
            <a:pPr eaLnBrk="1" hangingPunct="1">
              <a:lnSpc>
                <a:spcPct val="90000"/>
              </a:lnSpc>
            </a:pPr>
            <a:r>
              <a:rPr lang="en-US" altLang="en-US" sz="2300" dirty="0"/>
              <a:t>Liabilities</a:t>
            </a:r>
          </a:p>
          <a:p>
            <a:pPr lvl="1" eaLnBrk="1" hangingPunct="1">
              <a:lnSpc>
                <a:spcPct val="90000"/>
              </a:lnSpc>
            </a:pPr>
            <a:r>
              <a:rPr lang="en-US" altLang="en-US" sz="2100" dirty="0"/>
              <a:t>Major similarity between securities firms and all other types of FIs is a high degree of financial leverage (i.e., all these firms hold high levels of debt)</a:t>
            </a:r>
          </a:p>
          <a:p>
            <a:pPr lvl="1" eaLnBrk="1" hangingPunct="1">
              <a:lnSpc>
                <a:spcPct val="90000"/>
              </a:lnSpc>
            </a:pPr>
            <a:r>
              <a:rPr lang="en-US" altLang="en-US" sz="2100" dirty="0"/>
              <a:t>Difference in the funding is that securities firms tend to use liabilities that are extremely short-term and market-based</a:t>
            </a:r>
          </a:p>
          <a:p>
            <a:pPr lvl="1" eaLnBrk="1" hangingPunct="1">
              <a:lnSpc>
                <a:spcPct val="90000"/>
              </a:lnSpc>
            </a:pPr>
            <a:r>
              <a:rPr lang="en-US" altLang="en-US" sz="2100" dirty="0"/>
              <a:t>Repurchase agreements were the major source of funds, amounting to 35.9% of total liabilities and equity</a:t>
            </a:r>
          </a:p>
          <a:p>
            <a:pPr lvl="1" eaLnBrk="1" hangingPunct="1">
              <a:lnSpc>
                <a:spcPct val="90000"/>
              </a:lnSpc>
            </a:pPr>
            <a:r>
              <a:rPr lang="en-US" altLang="en-US" sz="2100" dirty="0"/>
              <a:t>Other major sources of funds were loans (27.0%), and payables owed to other broker-dealers and clearing organizations(15.0%), </a:t>
            </a:r>
          </a:p>
          <a:p>
            <a:pPr eaLnBrk="1" hangingPunct="1">
              <a:lnSpc>
                <a:spcPct val="90000"/>
              </a:lnSpc>
            </a:pPr>
            <a:r>
              <a:rPr lang="en-US" altLang="en-US" sz="2300" dirty="0"/>
              <a:t>Equity</a:t>
            </a:r>
          </a:p>
          <a:p>
            <a:pPr lvl="1" eaLnBrk="1" hangingPunct="1">
              <a:lnSpc>
                <a:spcPct val="90000"/>
              </a:lnSpc>
            </a:pPr>
            <a:r>
              <a:rPr lang="en-US" altLang="en-US" sz="2100" dirty="0"/>
              <a:t>Equity capital amounted to only 6.8% of total assets</a:t>
            </a:r>
          </a:p>
        </p:txBody>
      </p:sp>
      <p:sp>
        <p:nvSpPr>
          <p:cNvPr id="6" name="Footer Placeholder 3">
            <a:extLst>
              <a:ext uri="{FF2B5EF4-FFF2-40B4-BE49-F238E27FC236}">
                <a16:creationId xmlns:a16="http://schemas.microsoft.com/office/drawing/2014/main" id="{ECFE5056-2FDB-4DE2-8C75-B7798E3B4585}"/>
              </a:ext>
            </a:extLst>
          </p:cNvPr>
          <p:cNvSpPr>
            <a:spLocks noGrp="1"/>
          </p:cNvSpPr>
          <p:nvPr>
            <p:ph type="ftr" sz="quarter" idx="11"/>
          </p:nvPr>
        </p:nvSpPr>
        <p:spPr>
          <a:xfrm>
            <a:off x="573578" y="6585701"/>
            <a:ext cx="7311044" cy="207818"/>
          </a:xfrm>
        </p:spPr>
        <p:txBody>
          <a:bodyPr/>
          <a:lstStyle/>
          <a:p>
            <a:pPr>
              <a:defRPr/>
            </a:pPr>
            <a:r>
              <a:rPr lang="en-US" altLang="en-US" dirty="0"/>
              <a:t>©McGraw Hill LLC. All rights reserved. No reproduction or distribution without the prior written consent of McGraw Hill. </a:t>
            </a:r>
          </a:p>
        </p:txBody>
      </p:sp>
      <p:sp>
        <p:nvSpPr>
          <p:cNvPr id="7" name="Slide Number Placeholder 2">
            <a:extLst>
              <a:ext uri="{FF2B5EF4-FFF2-40B4-BE49-F238E27FC236}">
                <a16:creationId xmlns:a16="http://schemas.microsoft.com/office/drawing/2014/main" id="{CB5B0967-8483-44D4-A5F8-214A2847A5A9}"/>
              </a:ext>
            </a:extLst>
          </p:cNvPr>
          <p:cNvSpPr>
            <a:spLocks noGrp="1"/>
          </p:cNvSpPr>
          <p:nvPr>
            <p:ph type="sldNum" sz="quarter" idx="12"/>
          </p:nvPr>
        </p:nvSpPr>
        <p:spPr>
          <a:xfrm>
            <a:off x="6523222" y="6569075"/>
            <a:ext cx="2133600" cy="273050"/>
          </a:xfrm>
        </p:spPr>
        <p:txBody>
          <a:bodyPr/>
          <a:lstStyle/>
          <a:p>
            <a:pPr>
              <a:defRPr/>
            </a:pPr>
            <a:r>
              <a:rPr lang="en-US" altLang="en-US" dirty="0"/>
              <a:t>16-19</a:t>
            </a:r>
          </a:p>
        </p:txBody>
      </p:sp>
    </p:spTree>
    <p:extLst>
      <p:ext uri="{BB962C8B-B14F-4D97-AF65-F5344CB8AC3E}">
        <p14:creationId xmlns:p14="http://schemas.microsoft.com/office/powerpoint/2010/main" val="3762885608"/>
      </p:ext>
    </p:extLst>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3396" name="Rectangle 2"/>
          <p:cNvSpPr>
            <a:spLocks noGrp="1" noChangeArrowheads="1"/>
          </p:cNvSpPr>
          <p:nvPr>
            <p:ph type="title" idx="4294967295"/>
          </p:nvPr>
        </p:nvSpPr>
        <p:spPr/>
        <p:txBody>
          <a:bodyPr anchor="ctr"/>
          <a:lstStyle/>
          <a:p>
            <a:pPr eaLnBrk="1" hangingPunct="1">
              <a:defRPr/>
            </a:pPr>
            <a:r>
              <a:rPr lang="en-US" sz="3500" dirty="0"/>
              <a:t>Services Offered by Securities Firms Versus Investment Banks</a:t>
            </a:r>
          </a:p>
        </p:txBody>
      </p:sp>
      <p:sp>
        <p:nvSpPr>
          <p:cNvPr id="4101" name="Rectangle 3"/>
          <p:cNvSpPr>
            <a:spLocks noGrp="1" noChangeArrowheads="1"/>
          </p:cNvSpPr>
          <p:nvPr>
            <p:ph type="body" sz="half" idx="4294967295"/>
          </p:nvPr>
        </p:nvSpPr>
        <p:spPr>
          <a:xfrm>
            <a:off x="163629" y="1719262"/>
            <a:ext cx="8826367" cy="4833937"/>
          </a:xfrm>
          <a:solidFill>
            <a:schemeClr val="bg1"/>
          </a:solidFill>
          <a:ln w="31750">
            <a:solidFill>
              <a:srgbClr val="007FBE"/>
            </a:solidFill>
            <a:miter lim="800000"/>
            <a:headEnd/>
            <a:tailEnd/>
          </a:ln>
          <a:effectLst>
            <a:outerShdw dist="107763" dir="2700000" algn="ctr" rotWithShape="0">
              <a:schemeClr val="bg2"/>
            </a:outerShdw>
          </a:effectLst>
        </p:spPr>
        <p:txBody>
          <a:bodyPr/>
          <a:lstStyle/>
          <a:p>
            <a:pPr eaLnBrk="1" hangingPunct="1">
              <a:lnSpc>
                <a:spcPct val="92000"/>
              </a:lnSpc>
            </a:pPr>
            <a:r>
              <a:rPr lang="en-US" altLang="en-US" sz="2200" dirty="0"/>
              <a:t>Securities firms and investment banks help net suppliers of funds (e.g., households) transfer funds to net users of funds (e.g., businesses) at a low cost and with a maximum degree of efficiency</a:t>
            </a:r>
          </a:p>
          <a:p>
            <a:pPr eaLnBrk="1" hangingPunct="1">
              <a:lnSpc>
                <a:spcPct val="92000"/>
              </a:lnSpc>
            </a:pPr>
            <a:r>
              <a:rPr lang="en-US" altLang="en-US" sz="2200" dirty="0"/>
              <a:t>Investment banking involves transactions such as the raising of debt and equity securities for corporations or governments</a:t>
            </a:r>
            <a:endParaRPr lang="en-US" altLang="en-US" sz="2200" b="1" dirty="0"/>
          </a:p>
          <a:p>
            <a:pPr lvl="1" eaLnBrk="1" hangingPunct="1">
              <a:lnSpc>
                <a:spcPct val="92000"/>
              </a:lnSpc>
            </a:pPr>
            <a:r>
              <a:rPr lang="en-US" altLang="en-US" sz="2000" dirty="0"/>
              <a:t>Includes the origination, underwriting, and placement of securities in money and capital markets for corporate or government issuers, as well as corporate finance activities (e.g., advising on mergers and acquisitions (M&amp;As) and the restructuring of existing corporations)</a:t>
            </a:r>
          </a:p>
          <a:p>
            <a:pPr lvl="1" eaLnBrk="1" hangingPunct="1">
              <a:lnSpc>
                <a:spcPct val="92000"/>
              </a:lnSpc>
            </a:pPr>
            <a:r>
              <a:rPr lang="en-US" altLang="en-US" sz="2000" b="1" dirty="0"/>
              <a:t>Investment banks </a:t>
            </a:r>
            <a:r>
              <a:rPr lang="en-US" altLang="en-US" sz="2000" dirty="0"/>
              <a:t>specialize in origination, underwriting, and distributing issues of new securities (commercial side of the business)</a:t>
            </a:r>
          </a:p>
          <a:p>
            <a:pPr eaLnBrk="1" hangingPunct="1">
              <a:lnSpc>
                <a:spcPct val="92000"/>
              </a:lnSpc>
            </a:pPr>
            <a:r>
              <a:rPr lang="en-US" altLang="en-US" sz="2200" dirty="0"/>
              <a:t>Securities services involve assistance in the trading of securities in the secondary markets (brokerage services or market trading)</a:t>
            </a:r>
          </a:p>
          <a:p>
            <a:pPr lvl="1" eaLnBrk="1" hangingPunct="1">
              <a:lnSpc>
                <a:spcPct val="92000"/>
              </a:lnSpc>
            </a:pPr>
            <a:r>
              <a:rPr lang="en-US" altLang="en-US" sz="2000" b="1" dirty="0"/>
              <a:t>Securities firms </a:t>
            </a:r>
            <a:r>
              <a:rPr lang="en-US" altLang="en-US" sz="2000" dirty="0"/>
              <a:t>specialize in the purchase, sale, and brokerage of existing securities (retail side of the business)</a:t>
            </a:r>
          </a:p>
        </p:txBody>
      </p:sp>
      <p:sp>
        <p:nvSpPr>
          <p:cNvPr id="5" name="Footer Placeholder 3">
            <a:extLst>
              <a:ext uri="{FF2B5EF4-FFF2-40B4-BE49-F238E27FC236}">
                <a16:creationId xmlns:a16="http://schemas.microsoft.com/office/drawing/2014/main" id="{6357EC87-77E6-4484-A90D-7F671D7B1E1E}"/>
              </a:ext>
            </a:extLst>
          </p:cNvPr>
          <p:cNvSpPr>
            <a:spLocks noGrp="1"/>
          </p:cNvSpPr>
          <p:nvPr>
            <p:ph type="ftr" sz="quarter" idx="11"/>
          </p:nvPr>
        </p:nvSpPr>
        <p:spPr>
          <a:xfrm>
            <a:off x="700789" y="6594764"/>
            <a:ext cx="7742422" cy="304800"/>
          </a:xfrm>
        </p:spPr>
        <p:txBody>
          <a:bodyPr/>
          <a:lstStyle/>
          <a:p>
            <a:pPr>
              <a:defRPr/>
            </a:pPr>
            <a:r>
              <a:rPr lang="en-US" altLang="en-US" dirty="0"/>
              <a:t>©McGraw Hill LLC. All rights reserved. No reproduction or distribution without the prior written consent of McGraw Hill. </a:t>
            </a:r>
          </a:p>
        </p:txBody>
      </p:sp>
      <p:sp>
        <p:nvSpPr>
          <p:cNvPr id="6" name="Slide Number Placeholder 2">
            <a:extLst>
              <a:ext uri="{FF2B5EF4-FFF2-40B4-BE49-F238E27FC236}">
                <a16:creationId xmlns:a16="http://schemas.microsoft.com/office/drawing/2014/main" id="{4CF40941-4640-4561-86C9-5D23F3F847E8}"/>
              </a:ext>
            </a:extLst>
          </p:cNvPr>
          <p:cNvSpPr>
            <a:spLocks noGrp="1"/>
          </p:cNvSpPr>
          <p:nvPr>
            <p:ph type="sldNum" sz="quarter" idx="12"/>
          </p:nvPr>
        </p:nvSpPr>
        <p:spPr>
          <a:xfrm>
            <a:off x="6523222" y="6569075"/>
            <a:ext cx="2133600" cy="273050"/>
          </a:xfrm>
        </p:spPr>
        <p:txBody>
          <a:bodyPr/>
          <a:lstStyle/>
          <a:p>
            <a:pPr>
              <a:defRPr/>
            </a:pPr>
            <a:r>
              <a:rPr lang="en-US" altLang="en-US" dirty="0"/>
              <a:t>16-2</a:t>
            </a:r>
          </a:p>
        </p:txBody>
      </p:sp>
    </p:spTree>
  </p:cSld>
  <p:clrMapOvr>
    <a:masterClrMapping/>
  </p:clrMapOvr>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Slide Number Placeholder 4"/>
          <p:cNvSpPr txBox="1">
            <a:spLocks noGrp="1"/>
          </p:cNvSpPr>
          <p:nvPr/>
        </p:nvSpPr>
        <p:spPr bwMode="auto">
          <a:xfrm>
            <a:off x="3913910" y="6461125"/>
            <a:ext cx="838200"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r"/>
            <a:endParaRPr lang="en-US" altLang="en-US" sz="2000" b="1" dirty="0"/>
          </a:p>
        </p:txBody>
      </p:sp>
      <p:sp>
        <p:nvSpPr>
          <p:cNvPr id="510980" name="Rectangle 2"/>
          <p:cNvSpPr>
            <a:spLocks noGrp="1" noChangeArrowheads="1"/>
          </p:cNvSpPr>
          <p:nvPr>
            <p:ph type="title"/>
          </p:nvPr>
        </p:nvSpPr>
        <p:spPr/>
        <p:txBody>
          <a:bodyPr anchor="ctr"/>
          <a:lstStyle/>
          <a:p>
            <a:pPr eaLnBrk="1" hangingPunct="1">
              <a:defRPr/>
            </a:pPr>
            <a:r>
              <a:rPr lang="en-US" sz="3500" dirty="0"/>
              <a:t>Assets and Liabilities of Broker-Dealers, in billions of dollars, 2021</a:t>
            </a:r>
          </a:p>
        </p:txBody>
      </p:sp>
      <p:sp>
        <p:nvSpPr>
          <p:cNvPr id="7" name="Footer Placeholder 3">
            <a:extLst>
              <a:ext uri="{FF2B5EF4-FFF2-40B4-BE49-F238E27FC236}">
                <a16:creationId xmlns:a16="http://schemas.microsoft.com/office/drawing/2014/main" id="{68311A4F-50D4-44DB-854F-83FA26613F71}"/>
              </a:ext>
            </a:extLst>
          </p:cNvPr>
          <p:cNvSpPr>
            <a:spLocks noGrp="1"/>
          </p:cNvSpPr>
          <p:nvPr>
            <p:ph type="ftr" sz="quarter" idx="11"/>
          </p:nvPr>
        </p:nvSpPr>
        <p:spPr>
          <a:xfrm>
            <a:off x="561109" y="6583362"/>
            <a:ext cx="7335982" cy="304800"/>
          </a:xfrm>
        </p:spPr>
        <p:txBody>
          <a:bodyPr/>
          <a:lstStyle/>
          <a:p>
            <a:pPr>
              <a:defRPr/>
            </a:pPr>
            <a:r>
              <a:rPr lang="en-US" altLang="en-US" dirty="0"/>
              <a:t>©McGraw Hill LLC. All rights reserved. No reproduction or distribution without the prior written consent of McGraw Hill. </a:t>
            </a:r>
          </a:p>
        </p:txBody>
      </p:sp>
      <p:sp>
        <p:nvSpPr>
          <p:cNvPr id="8" name="Slide Number Placeholder 2">
            <a:extLst>
              <a:ext uri="{FF2B5EF4-FFF2-40B4-BE49-F238E27FC236}">
                <a16:creationId xmlns:a16="http://schemas.microsoft.com/office/drawing/2014/main" id="{AD6ACDF4-8EDA-48F8-9733-67840AD1A828}"/>
              </a:ext>
            </a:extLst>
          </p:cNvPr>
          <p:cNvSpPr>
            <a:spLocks noGrp="1"/>
          </p:cNvSpPr>
          <p:nvPr>
            <p:ph type="sldNum" sz="quarter" idx="12"/>
          </p:nvPr>
        </p:nvSpPr>
        <p:spPr>
          <a:xfrm>
            <a:off x="6523222" y="6569075"/>
            <a:ext cx="2133600" cy="273050"/>
          </a:xfrm>
        </p:spPr>
        <p:txBody>
          <a:bodyPr/>
          <a:lstStyle/>
          <a:p>
            <a:pPr>
              <a:defRPr/>
            </a:pPr>
            <a:r>
              <a:rPr lang="en-US" altLang="en-US" dirty="0"/>
              <a:t>16-20</a:t>
            </a:r>
          </a:p>
        </p:txBody>
      </p:sp>
      <p:sp>
        <p:nvSpPr>
          <p:cNvPr id="3" name="Content Placeholder 2">
            <a:extLst>
              <a:ext uri="{FF2B5EF4-FFF2-40B4-BE49-F238E27FC236}">
                <a16:creationId xmlns:a16="http://schemas.microsoft.com/office/drawing/2014/main" id="{09939663-34D3-C872-26BE-4D899D44340D}"/>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2205478961"/>
      </p:ext>
    </p:extLst>
  </p:cSld>
  <p:clrMapOvr>
    <a:masterClrMapping/>
  </p:clrMapOvr>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Slide Number Placeholder 4"/>
          <p:cNvSpPr txBox="1">
            <a:spLocks noGrp="1"/>
          </p:cNvSpPr>
          <p:nvPr/>
        </p:nvSpPr>
        <p:spPr bwMode="auto">
          <a:xfrm>
            <a:off x="3810000" y="6461125"/>
            <a:ext cx="838200"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r"/>
            <a:endParaRPr lang="en-US" altLang="en-US" sz="2000" b="1" dirty="0"/>
          </a:p>
        </p:txBody>
      </p:sp>
      <p:sp>
        <p:nvSpPr>
          <p:cNvPr id="513028" name="Rectangle 2"/>
          <p:cNvSpPr>
            <a:spLocks noGrp="1" noChangeArrowheads="1"/>
          </p:cNvSpPr>
          <p:nvPr>
            <p:ph type="title" idx="4294967295"/>
          </p:nvPr>
        </p:nvSpPr>
        <p:spPr/>
        <p:txBody>
          <a:bodyPr anchor="ctr"/>
          <a:lstStyle/>
          <a:p>
            <a:pPr eaLnBrk="1" hangingPunct="1">
              <a:defRPr/>
            </a:pPr>
            <a:r>
              <a:rPr lang="en-US" sz="3500" dirty="0"/>
              <a:t>Regulation</a:t>
            </a:r>
          </a:p>
        </p:txBody>
      </p:sp>
      <p:sp>
        <p:nvSpPr>
          <p:cNvPr id="21509" name="Rectangle 3"/>
          <p:cNvSpPr>
            <a:spLocks noGrp="1" noChangeArrowheads="1"/>
          </p:cNvSpPr>
          <p:nvPr>
            <p:ph type="body" sz="half" idx="4294967295"/>
          </p:nvPr>
        </p:nvSpPr>
        <p:spPr>
          <a:xfrm>
            <a:off x="187692" y="1578944"/>
            <a:ext cx="8768615" cy="4936156"/>
          </a:xfrm>
          <a:solidFill>
            <a:schemeClr val="bg1"/>
          </a:solidFill>
          <a:ln w="31750">
            <a:solidFill>
              <a:srgbClr val="007FBE"/>
            </a:solidFill>
            <a:miter lim="800000"/>
            <a:headEnd/>
            <a:tailEnd/>
          </a:ln>
          <a:effectLst>
            <a:outerShdw dist="107763" dir="2700000" algn="ctr" rotWithShape="0">
              <a:schemeClr val="bg2"/>
            </a:outerShdw>
          </a:effectLst>
        </p:spPr>
        <p:txBody>
          <a:bodyPr/>
          <a:lstStyle/>
          <a:p>
            <a:pPr eaLnBrk="1" hangingPunct="1">
              <a:lnSpc>
                <a:spcPct val="90000"/>
              </a:lnSpc>
            </a:pPr>
            <a:r>
              <a:rPr lang="en-US" altLang="en-US" sz="2200" dirty="0"/>
              <a:t>Securities and Exchange Commission (SEC) is the primary regulator of the securities industry</a:t>
            </a:r>
          </a:p>
          <a:p>
            <a:pPr lvl="1" eaLnBrk="1" hangingPunct="1">
              <a:lnSpc>
                <a:spcPct val="90000"/>
              </a:lnSpc>
            </a:pPr>
            <a:r>
              <a:rPr lang="en-US" altLang="en-US" sz="2000" dirty="0"/>
              <a:t>Established in 1934 largely in response to abuses by securities firms that many at the time felt were partly responsible for the economic problems in the U.S.</a:t>
            </a:r>
          </a:p>
          <a:p>
            <a:pPr lvl="1" eaLnBrk="1" hangingPunct="1">
              <a:lnSpc>
                <a:spcPct val="90000"/>
              </a:lnSpc>
            </a:pPr>
            <a:r>
              <a:rPr lang="en-US" altLang="en-US" sz="2000" dirty="0"/>
              <a:t>Primary role of SEC includes administration of securities laws, review and evaluation of registrations of new securities offerings, review and evaluation of annual and semiannual reports summarizing the financial status of all publicly held corporations, and the prohibition of any form of security market manipulation</a:t>
            </a:r>
          </a:p>
          <a:p>
            <a:pPr eaLnBrk="1" hangingPunct="1">
              <a:lnSpc>
                <a:spcPct val="90000"/>
              </a:lnSpc>
            </a:pPr>
            <a:r>
              <a:rPr lang="en-US" altLang="en-US" sz="2200" dirty="0"/>
              <a:t>National Securities Markets Improvement Act (NSMIA) of 1996 reaffirmed significance of SEC as primary regulator; states are not allowed to</a:t>
            </a:r>
          </a:p>
          <a:p>
            <a:pPr lvl="1" eaLnBrk="1" hangingPunct="1">
              <a:lnSpc>
                <a:spcPct val="90000"/>
              </a:lnSpc>
            </a:pPr>
            <a:r>
              <a:rPr lang="en-US" altLang="en-US" sz="2000" dirty="0"/>
              <a:t>Require federally registered securities firms to be registered in a state</a:t>
            </a:r>
          </a:p>
          <a:p>
            <a:pPr lvl="1" eaLnBrk="1" hangingPunct="1">
              <a:lnSpc>
                <a:spcPct val="90000"/>
              </a:lnSpc>
            </a:pPr>
            <a:r>
              <a:rPr lang="en-US" altLang="en-US" sz="2000" dirty="0"/>
              <a:t>Require registrations of securities firms’ transactions or impose substantive requirements on private placements</a:t>
            </a:r>
          </a:p>
        </p:txBody>
      </p:sp>
      <p:sp>
        <p:nvSpPr>
          <p:cNvPr id="6" name="Footer Placeholder 3">
            <a:extLst>
              <a:ext uri="{FF2B5EF4-FFF2-40B4-BE49-F238E27FC236}">
                <a16:creationId xmlns:a16="http://schemas.microsoft.com/office/drawing/2014/main" id="{A6E0DC79-5502-4A3D-A9FC-655A92DE1226}"/>
              </a:ext>
            </a:extLst>
          </p:cNvPr>
          <p:cNvSpPr>
            <a:spLocks noGrp="1"/>
          </p:cNvSpPr>
          <p:nvPr>
            <p:ph type="ftr" sz="quarter" idx="11"/>
          </p:nvPr>
        </p:nvSpPr>
        <p:spPr>
          <a:xfrm>
            <a:off x="376150" y="6569075"/>
            <a:ext cx="7705899" cy="304800"/>
          </a:xfrm>
        </p:spPr>
        <p:txBody>
          <a:bodyPr/>
          <a:lstStyle/>
          <a:p>
            <a:pPr>
              <a:defRPr/>
            </a:pPr>
            <a:r>
              <a:rPr lang="en-US" altLang="en-US" dirty="0"/>
              <a:t>©McGraw Hill LLC. All rights reserved. No reproduction or distribution without the prior written consent of McGraw Hill. </a:t>
            </a:r>
          </a:p>
        </p:txBody>
      </p:sp>
      <p:sp>
        <p:nvSpPr>
          <p:cNvPr id="7" name="Slide Number Placeholder 2">
            <a:extLst>
              <a:ext uri="{FF2B5EF4-FFF2-40B4-BE49-F238E27FC236}">
                <a16:creationId xmlns:a16="http://schemas.microsoft.com/office/drawing/2014/main" id="{F3E03142-2EA1-4973-B3AD-43834B87B0AB}"/>
              </a:ext>
            </a:extLst>
          </p:cNvPr>
          <p:cNvSpPr>
            <a:spLocks noGrp="1"/>
          </p:cNvSpPr>
          <p:nvPr>
            <p:ph type="sldNum" sz="quarter" idx="12"/>
          </p:nvPr>
        </p:nvSpPr>
        <p:spPr>
          <a:xfrm>
            <a:off x="6523222" y="6569075"/>
            <a:ext cx="2133600" cy="273050"/>
          </a:xfrm>
        </p:spPr>
        <p:txBody>
          <a:bodyPr/>
          <a:lstStyle/>
          <a:p>
            <a:pPr>
              <a:defRPr/>
            </a:pPr>
            <a:r>
              <a:rPr lang="en-US" altLang="en-US" dirty="0"/>
              <a:t>16-21</a:t>
            </a:r>
          </a:p>
        </p:txBody>
      </p:sp>
    </p:spTree>
  </p:cSld>
  <p:clrMapOvr>
    <a:masterClrMapping/>
  </p:clrMapOvr>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lide Number Placeholder 4"/>
          <p:cNvSpPr txBox="1">
            <a:spLocks noGrp="1"/>
          </p:cNvSpPr>
          <p:nvPr/>
        </p:nvSpPr>
        <p:spPr bwMode="auto">
          <a:xfrm>
            <a:off x="3733800" y="6477000"/>
            <a:ext cx="838200"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r"/>
            <a:endParaRPr lang="en-US" altLang="en-US" sz="2000" b="1" dirty="0"/>
          </a:p>
        </p:txBody>
      </p:sp>
      <p:sp>
        <p:nvSpPr>
          <p:cNvPr id="517124" name="Rectangle 2"/>
          <p:cNvSpPr>
            <a:spLocks noGrp="1" noChangeArrowheads="1"/>
          </p:cNvSpPr>
          <p:nvPr>
            <p:ph type="title" idx="4294967295"/>
          </p:nvPr>
        </p:nvSpPr>
        <p:spPr/>
        <p:txBody>
          <a:bodyPr anchor="ctr"/>
          <a:lstStyle/>
          <a:p>
            <a:pPr eaLnBrk="1" hangingPunct="1">
              <a:defRPr/>
            </a:pPr>
            <a:r>
              <a:rPr lang="en-US" sz="3500" dirty="0"/>
              <a:t>Regulation (Continued)</a:t>
            </a:r>
          </a:p>
        </p:txBody>
      </p:sp>
      <p:sp>
        <p:nvSpPr>
          <p:cNvPr id="23557" name="Rectangle 3"/>
          <p:cNvSpPr>
            <a:spLocks noGrp="1" noChangeArrowheads="1"/>
          </p:cNvSpPr>
          <p:nvPr>
            <p:ph type="body" sz="half" idx="4294967295"/>
          </p:nvPr>
        </p:nvSpPr>
        <p:spPr>
          <a:xfrm>
            <a:off x="259882" y="1719262"/>
            <a:ext cx="8595360" cy="4757738"/>
          </a:xfrm>
          <a:solidFill>
            <a:schemeClr val="bg1"/>
          </a:solidFill>
          <a:ln w="31750">
            <a:solidFill>
              <a:srgbClr val="007FBE"/>
            </a:solidFill>
            <a:miter lim="800000"/>
            <a:headEnd/>
            <a:tailEnd/>
          </a:ln>
          <a:effectLst>
            <a:outerShdw dist="107763" dir="2700000" algn="ctr" rotWithShape="0">
              <a:schemeClr val="bg2"/>
            </a:outerShdw>
          </a:effectLst>
        </p:spPr>
        <p:txBody>
          <a:bodyPr/>
          <a:lstStyle/>
          <a:p>
            <a:pPr eaLnBrk="1" hangingPunct="1">
              <a:lnSpc>
                <a:spcPct val="90000"/>
              </a:lnSpc>
            </a:pPr>
            <a:r>
              <a:rPr lang="en-US" altLang="en-US" sz="2300" dirty="0"/>
              <a:t>While the SEC sets the overall regulatory standards for the industry, the Financial Industry Regulatory Authority (FINRA) is involved in the day-to-day regulation of trading practices</a:t>
            </a:r>
          </a:p>
          <a:p>
            <a:pPr lvl="1" eaLnBrk="1" hangingPunct="1">
              <a:lnSpc>
                <a:spcPct val="90000"/>
              </a:lnSpc>
            </a:pPr>
            <a:r>
              <a:rPr lang="en-US" altLang="en-US" sz="2200" dirty="0"/>
              <a:t>FINRA is an independent, not-for-profit organization authorized by Congress</a:t>
            </a:r>
          </a:p>
          <a:p>
            <a:pPr lvl="1" eaLnBrk="1" hangingPunct="1">
              <a:lnSpc>
                <a:spcPct val="90000"/>
              </a:lnSpc>
            </a:pPr>
            <a:r>
              <a:rPr lang="en-US" altLang="en-US" sz="2200" dirty="0"/>
              <a:t>FINRA writes and enforces rules governing the activities of securities firms, examines firms for compliance with those rules, works to foster market transparency, and supports investor education</a:t>
            </a:r>
          </a:p>
          <a:p>
            <a:pPr lvl="1" eaLnBrk="1" hangingPunct="1">
              <a:lnSpc>
                <a:spcPct val="90000"/>
              </a:lnSpc>
            </a:pPr>
            <a:r>
              <a:rPr lang="en-US" altLang="en-US" sz="2200" dirty="0"/>
              <a:t>FINRA monitors trade abuses, trading rule violations, and securities firms’ capital (solvency positions)</a:t>
            </a:r>
          </a:p>
          <a:p>
            <a:pPr lvl="1" eaLnBrk="1" hangingPunct="1">
              <a:lnSpc>
                <a:spcPct val="90000"/>
              </a:lnSpc>
            </a:pPr>
            <a:r>
              <a:rPr lang="en-US" altLang="en-US" sz="2200" dirty="0"/>
              <a:t>FINRA also performs market regulation under contract for the major U.S. stock exchanges</a:t>
            </a:r>
          </a:p>
          <a:p>
            <a:pPr eaLnBrk="1" hangingPunct="1">
              <a:lnSpc>
                <a:spcPct val="90000"/>
              </a:lnSpc>
            </a:pPr>
            <a:r>
              <a:rPr lang="en-US" altLang="en-US" sz="2300" dirty="0"/>
              <a:t>Wall Street Reform and Consumer Protection Act of 2010</a:t>
            </a:r>
          </a:p>
          <a:p>
            <a:pPr lvl="1" eaLnBrk="1" hangingPunct="1">
              <a:lnSpc>
                <a:spcPct val="90000"/>
              </a:lnSpc>
            </a:pPr>
            <a:endParaRPr lang="en-US" altLang="en-US" dirty="0"/>
          </a:p>
        </p:txBody>
      </p:sp>
      <p:sp>
        <p:nvSpPr>
          <p:cNvPr id="6" name="Footer Placeholder 3">
            <a:extLst>
              <a:ext uri="{FF2B5EF4-FFF2-40B4-BE49-F238E27FC236}">
                <a16:creationId xmlns:a16="http://schemas.microsoft.com/office/drawing/2014/main" id="{767CBC4A-35AE-4B00-B312-6CBB4B0C050A}"/>
              </a:ext>
            </a:extLst>
          </p:cNvPr>
          <p:cNvSpPr>
            <a:spLocks noGrp="1"/>
          </p:cNvSpPr>
          <p:nvPr>
            <p:ph type="ftr" sz="quarter" idx="11"/>
          </p:nvPr>
        </p:nvSpPr>
        <p:spPr>
          <a:xfrm>
            <a:off x="904118" y="6583362"/>
            <a:ext cx="7306887" cy="304800"/>
          </a:xfrm>
        </p:spPr>
        <p:txBody>
          <a:bodyPr/>
          <a:lstStyle/>
          <a:p>
            <a:pPr>
              <a:defRPr/>
            </a:pPr>
            <a:r>
              <a:rPr lang="en-US" altLang="en-US" dirty="0"/>
              <a:t>©McGraw Hill LLC. All rights reserved. No reproduction or distribution without the prior written consent of McGraw Hill. </a:t>
            </a:r>
          </a:p>
        </p:txBody>
      </p:sp>
      <p:sp>
        <p:nvSpPr>
          <p:cNvPr id="7" name="Slide Number Placeholder 2">
            <a:extLst>
              <a:ext uri="{FF2B5EF4-FFF2-40B4-BE49-F238E27FC236}">
                <a16:creationId xmlns:a16="http://schemas.microsoft.com/office/drawing/2014/main" id="{5C2521F6-C562-4FF8-AEAA-5CFD974C0EBD}"/>
              </a:ext>
            </a:extLst>
          </p:cNvPr>
          <p:cNvSpPr>
            <a:spLocks noGrp="1"/>
          </p:cNvSpPr>
          <p:nvPr>
            <p:ph type="sldNum" sz="quarter" idx="12"/>
          </p:nvPr>
        </p:nvSpPr>
        <p:spPr>
          <a:xfrm>
            <a:off x="6523222" y="6569075"/>
            <a:ext cx="2133600" cy="273050"/>
          </a:xfrm>
        </p:spPr>
        <p:txBody>
          <a:bodyPr/>
          <a:lstStyle/>
          <a:p>
            <a:pPr>
              <a:defRPr/>
            </a:pPr>
            <a:r>
              <a:rPr lang="en-US" altLang="en-US" dirty="0"/>
              <a:t>16-22</a:t>
            </a:r>
          </a:p>
        </p:txBody>
      </p:sp>
    </p:spTree>
  </p:cSld>
  <p:clrMapOvr>
    <a:masterClrMapping/>
  </p:clrMapOvr>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Slide Number Placeholder 4"/>
          <p:cNvSpPr txBox="1">
            <a:spLocks noGrp="1"/>
          </p:cNvSpPr>
          <p:nvPr/>
        </p:nvSpPr>
        <p:spPr bwMode="auto">
          <a:xfrm>
            <a:off x="3733800" y="6477000"/>
            <a:ext cx="838200"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r"/>
            <a:endParaRPr lang="en-US" altLang="en-US" sz="2000" b="1" dirty="0"/>
          </a:p>
        </p:txBody>
      </p:sp>
      <p:sp>
        <p:nvSpPr>
          <p:cNvPr id="521220" name="Rectangle 2"/>
          <p:cNvSpPr>
            <a:spLocks noGrp="1" noChangeArrowheads="1"/>
          </p:cNvSpPr>
          <p:nvPr>
            <p:ph type="title" idx="4294967295"/>
          </p:nvPr>
        </p:nvSpPr>
        <p:spPr/>
        <p:txBody>
          <a:bodyPr anchor="ctr"/>
          <a:lstStyle/>
          <a:p>
            <a:pPr eaLnBrk="1" hangingPunct="1">
              <a:defRPr/>
            </a:pPr>
            <a:r>
              <a:rPr lang="en-US" sz="3500" dirty="0"/>
              <a:t>Regulation (Concluded)</a:t>
            </a:r>
          </a:p>
        </p:txBody>
      </p:sp>
      <p:sp>
        <p:nvSpPr>
          <p:cNvPr id="28677" name="Rectangle 3"/>
          <p:cNvSpPr>
            <a:spLocks noGrp="1" noChangeArrowheads="1"/>
          </p:cNvSpPr>
          <p:nvPr>
            <p:ph type="body" sz="half" idx="4294967295"/>
          </p:nvPr>
        </p:nvSpPr>
        <p:spPr>
          <a:xfrm>
            <a:off x="457200" y="1719262"/>
            <a:ext cx="8148638" cy="4757737"/>
          </a:xfrm>
          <a:solidFill>
            <a:schemeClr val="bg1"/>
          </a:solidFill>
          <a:ln w="31750">
            <a:solidFill>
              <a:srgbClr val="007FBE"/>
            </a:solidFill>
            <a:miter lim="800000"/>
            <a:headEnd/>
            <a:tailEnd/>
          </a:ln>
          <a:effectLst>
            <a:outerShdw dist="107763" dir="2700000" algn="ctr" rotWithShape="0">
              <a:schemeClr val="bg2"/>
            </a:outerShdw>
          </a:effectLst>
        </p:spPr>
        <p:txBody>
          <a:bodyPr/>
          <a:lstStyle/>
          <a:p>
            <a:pPr eaLnBrk="1" hangingPunct="1"/>
            <a:r>
              <a:rPr lang="en-US" altLang="en-US" sz="2300" dirty="0"/>
              <a:t>U.S. Congress also oversees the industry</a:t>
            </a:r>
          </a:p>
          <a:p>
            <a:pPr lvl="1" eaLnBrk="1" hangingPunct="1"/>
            <a:r>
              <a:rPr lang="en-US" altLang="en-US" sz="2100" dirty="0"/>
              <a:t>U.S. Senate Permanent Subcommittee on Investigations was created with the broad mandate to determine whether any changes are required in U.S. law to better protect the public</a:t>
            </a:r>
          </a:p>
          <a:p>
            <a:pPr lvl="1" eaLnBrk="1" hangingPunct="1"/>
            <a:r>
              <a:rPr lang="en-US" altLang="en-US" sz="2100" dirty="0"/>
              <a:t>Spring of 2010</a:t>
            </a:r>
          </a:p>
          <a:p>
            <a:pPr lvl="2" eaLnBrk="1" hangingPunct="1"/>
            <a:r>
              <a:rPr lang="en-US" altLang="en-US" sz="1900" dirty="0"/>
              <a:t>Subcommittee hearing focused on the contributing role of investment banks (e.g., Goldman Sachs) in the financial crisis</a:t>
            </a:r>
          </a:p>
          <a:p>
            <a:pPr lvl="2" eaLnBrk="1" hangingPunct="1"/>
            <a:r>
              <a:rPr lang="en-US" altLang="en-US" sz="1900" dirty="0"/>
              <a:t>Subcommittee brought up evidence and internal Goldman documents that showed Goldman knew the housing market was on the brink of collapse but continued to sell mortgage-backed securities to investors</a:t>
            </a:r>
          </a:p>
          <a:p>
            <a:pPr lvl="2" eaLnBrk="1" hangingPunct="1"/>
            <a:r>
              <a:rPr lang="en-US" altLang="en-US" sz="1900" dirty="0"/>
              <a:t>Goldman allegedly bet against the securities it built and sold with the knowledge that the housing market’s collapse would bring the firm a sizable payday</a:t>
            </a:r>
          </a:p>
          <a:p>
            <a:pPr eaLnBrk="1" hangingPunct="1"/>
            <a:endParaRPr lang="en-US" altLang="en-US" sz="2200" b="1" dirty="0"/>
          </a:p>
        </p:txBody>
      </p:sp>
      <p:sp>
        <p:nvSpPr>
          <p:cNvPr id="6" name="Footer Placeholder 3">
            <a:extLst>
              <a:ext uri="{FF2B5EF4-FFF2-40B4-BE49-F238E27FC236}">
                <a16:creationId xmlns:a16="http://schemas.microsoft.com/office/drawing/2014/main" id="{BBA551CA-B601-440A-835F-FE5C4F9B1A6B}"/>
              </a:ext>
            </a:extLst>
          </p:cNvPr>
          <p:cNvSpPr>
            <a:spLocks noGrp="1"/>
          </p:cNvSpPr>
          <p:nvPr>
            <p:ph type="ftr" sz="quarter" idx="11"/>
          </p:nvPr>
        </p:nvSpPr>
        <p:spPr>
          <a:xfrm>
            <a:off x="759619" y="6583362"/>
            <a:ext cx="7543799" cy="304800"/>
          </a:xfrm>
        </p:spPr>
        <p:txBody>
          <a:bodyPr/>
          <a:lstStyle/>
          <a:p>
            <a:pPr>
              <a:defRPr/>
            </a:pPr>
            <a:r>
              <a:rPr lang="en-US" altLang="en-US" dirty="0"/>
              <a:t>©McGraw Hill LLC. All rights reserved. No reproduction or distribution without the prior written consent of McGraw Hill. </a:t>
            </a:r>
          </a:p>
        </p:txBody>
      </p:sp>
      <p:sp>
        <p:nvSpPr>
          <p:cNvPr id="7" name="Slide Number Placeholder 2">
            <a:extLst>
              <a:ext uri="{FF2B5EF4-FFF2-40B4-BE49-F238E27FC236}">
                <a16:creationId xmlns:a16="http://schemas.microsoft.com/office/drawing/2014/main" id="{BC4AF18E-7280-4D0F-B202-C45346013951}"/>
              </a:ext>
            </a:extLst>
          </p:cNvPr>
          <p:cNvSpPr>
            <a:spLocks noGrp="1"/>
          </p:cNvSpPr>
          <p:nvPr>
            <p:ph type="sldNum" sz="quarter" idx="12"/>
          </p:nvPr>
        </p:nvSpPr>
        <p:spPr>
          <a:xfrm>
            <a:off x="6523222" y="6569075"/>
            <a:ext cx="2133600" cy="273050"/>
          </a:xfrm>
        </p:spPr>
        <p:txBody>
          <a:bodyPr/>
          <a:lstStyle/>
          <a:p>
            <a:pPr>
              <a:defRPr/>
            </a:pPr>
            <a:r>
              <a:rPr lang="en-US" altLang="en-US" dirty="0"/>
              <a:t>16-23</a:t>
            </a:r>
          </a:p>
        </p:txBody>
      </p:sp>
    </p:spTree>
  </p:cSld>
  <p:clrMapOvr>
    <a:masterClrMapping/>
  </p:clrMapOvr>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Slide Number Placeholder 4"/>
          <p:cNvSpPr txBox="1">
            <a:spLocks noGrp="1"/>
          </p:cNvSpPr>
          <p:nvPr/>
        </p:nvSpPr>
        <p:spPr bwMode="auto">
          <a:xfrm>
            <a:off x="3733800" y="6477000"/>
            <a:ext cx="838200"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r"/>
            <a:endParaRPr lang="en-US" altLang="en-US" sz="2000" b="1" dirty="0"/>
          </a:p>
        </p:txBody>
      </p:sp>
      <p:sp>
        <p:nvSpPr>
          <p:cNvPr id="521220" name="Rectangle 2"/>
          <p:cNvSpPr>
            <a:spLocks noGrp="1" noChangeArrowheads="1"/>
          </p:cNvSpPr>
          <p:nvPr>
            <p:ph type="title" idx="4294967295"/>
          </p:nvPr>
        </p:nvSpPr>
        <p:spPr/>
        <p:txBody>
          <a:bodyPr anchor="ctr"/>
          <a:lstStyle/>
          <a:p>
            <a:pPr eaLnBrk="1" hangingPunct="1">
              <a:defRPr/>
            </a:pPr>
            <a:r>
              <a:rPr lang="en-US" sz="3500" dirty="0"/>
              <a:t>Securities Investor Protection Corporation (SIPC)</a:t>
            </a:r>
          </a:p>
        </p:txBody>
      </p:sp>
      <p:sp>
        <p:nvSpPr>
          <p:cNvPr id="25605" name="Rectangle 3"/>
          <p:cNvSpPr>
            <a:spLocks noGrp="1" noChangeArrowheads="1"/>
          </p:cNvSpPr>
          <p:nvPr>
            <p:ph type="body" sz="half" idx="4294967295"/>
          </p:nvPr>
        </p:nvSpPr>
        <p:spPr>
          <a:xfrm>
            <a:off x="274320" y="1805088"/>
            <a:ext cx="8595360" cy="4671912"/>
          </a:xfrm>
          <a:solidFill>
            <a:schemeClr val="bg1"/>
          </a:solidFill>
          <a:ln w="31750">
            <a:solidFill>
              <a:srgbClr val="007FBE"/>
            </a:solidFill>
            <a:miter lim="800000"/>
            <a:headEnd/>
            <a:tailEnd/>
          </a:ln>
          <a:effectLst>
            <a:outerShdw dist="107763" dir="2700000" algn="ctr" rotWithShape="0">
              <a:schemeClr val="bg2"/>
            </a:outerShdw>
          </a:effectLst>
        </p:spPr>
        <p:txBody>
          <a:bodyPr/>
          <a:lstStyle/>
          <a:p>
            <a:pPr eaLnBrk="1" hangingPunct="1"/>
            <a:r>
              <a:rPr lang="en-US" altLang="en-US" sz="2300" dirty="0"/>
              <a:t>Securities Investor Protection Corporation (SIPC) protects investors against losses of up to $500,000 on securities firm failures</a:t>
            </a:r>
          </a:p>
          <a:p>
            <a:pPr lvl="1" eaLnBrk="1" hangingPunct="1"/>
            <a:r>
              <a:rPr lang="en-US" altLang="en-US" sz="2100" dirty="0"/>
              <a:t>Not an agency or establishment of the U.S. government, and has no authority to investigate or regulate its member broker-dealers</a:t>
            </a:r>
          </a:p>
          <a:p>
            <a:pPr lvl="1" eaLnBrk="1" hangingPunct="1"/>
            <a:r>
              <a:rPr lang="en-US" altLang="en-US" sz="2100" dirty="0"/>
              <a:t>Created under the Securities Investor Protection Act of 1970 as a non-profit membership corporation</a:t>
            </a:r>
          </a:p>
          <a:p>
            <a:pPr lvl="1" eaLnBrk="1" hangingPunct="1"/>
            <a:r>
              <a:rPr lang="en-US" altLang="en-US" sz="2100" dirty="0"/>
              <a:t>Oversees the liquidation of member broker-dealers that close when the broker-dealer is bankrupt or in financial trouble and customer assets are missing</a:t>
            </a:r>
          </a:p>
          <a:p>
            <a:pPr lvl="1" eaLnBrk="1" hangingPunct="1"/>
            <a:r>
              <a:rPr lang="en-US" altLang="en-US" sz="2100" dirty="0"/>
              <a:t>Focus is on restoring customer cash and securities left in the hands of bankrupt of otherwise financially troubled brokerage firms</a:t>
            </a:r>
          </a:p>
        </p:txBody>
      </p:sp>
      <p:sp>
        <p:nvSpPr>
          <p:cNvPr id="6" name="Footer Placeholder 3">
            <a:extLst>
              <a:ext uri="{FF2B5EF4-FFF2-40B4-BE49-F238E27FC236}">
                <a16:creationId xmlns:a16="http://schemas.microsoft.com/office/drawing/2014/main" id="{2B430B3D-614A-4E09-BBB1-62ED7387E3BD}"/>
              </a:ext>
            </a:extLst>
          </p:cNvPr>
          <p:cNvSpPr>
            <a:spLocks noGrp="1"/>
          </p:cNvSpPr>
          <p:nvPr>
            <p:ph type="ftr" sz="quarter" idx="11"/>
          </p:nvPr>
        </p:nvSpPr>
        <p:spPr>
          <a:xfrm>
            <a:off x="517467" y="6587201"/>
            <a:ext cx="7423266" cy="304800"/>
          </a:xfrm>
        </p:spPr>
        <p:txBody>
          <a:bodyPr/>
          <a:lstStyle/>
          <a:p>
            <a:pPr>
              <a:defRPr/>
            </a:pPr>
            <a:r>
              <a:rPr lang="en-US" altLang="en-US" dirty="0"/>
              <a:t>©McGraw Hill LLC. All rights reserved. No reproduction or distribution without the prior written consent of McGraw Hill. </a:t>
            </a:r>
          </a:p>
        </p:txBody>
      </p:sp>
      <p:sp>
        <p:nvSpPr>
          <p:cNvPr id="7" name="Slide Number Placeholder 2">
            <a:extLst>
              <a:ext uri="{FF2B5EF4-FFF2-40B4-BE49-F238E27FC236}">
                <a16:creationId xmlns:a16="http://schemas.microsoft.com/office/drawing/2014/main" id="{B5CB158E-F92F-4840-805A-764B8A3A75DB}"/>
              </a:ext>
            </a:extLst>
          </p:cNvPr>
          <p:cNvSpPr>
            <a:spLocks noGrp="1"/>
          </p:cNvSpPr>
          <p:nvPr>
            <p:ph type="sldNum" sz="quarter" idx="12"/>
          </p:nvPr>
        </p:nvSpPr>
        <p:spPr>
          <a:xfrm>
            <a:off x="6523222" y="6569075"/>
            <a:ext cx="2133600" cy="273050"/>
          </a:xfrm>
        </p:spPr>
        <p:txBody>
          <a:bodyPr/>
          <a:lstStyle/>
          <a:p>
            <a:pPr>
              <a:defRPr/>
            </a:pPr>
            <a:r>
              <a:rPr lang="en-US" altLang="en-US" dirty="0"/>
              <a:t>16-24</a:t>
            </a:r>
          </a:p>
        </p:txBody>
      </p:sp>
    </p:spTree>
  </p:cSld>
  <p:clrMapOvr>
    <a:masterClrMapping/>
  </p:clrMapOvr>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Slide Number Placeholder 4"/>
          <p:cNvSpPr txBox="1">
            <a:spLocks noGrp="1"/>
          </p:cNvSpPr>
          <p:nvPr/>
        </p:nvSpPr>
        <p:spPr bwMode="auto">
          <a:xfrm>
            <a:off x="3733800" y="6477000"/>
            <a:ext cx="838200"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r"/>
            <a:endParaRPr lang="en-US" altLang="en-US" sz="2000" b="1" dirty="0"/>
          </a:p>
        </p:txBody>
      </p:sp>
      <p:sp>
        <p:nvSpPr>
          <p:cNvPr id="523268" name="Rectangle 2"/>
          <p:cNvSpPr>
            <a:spLocks noGrp="1" noChangeArrowheads="1"/>
          </p:cNvSpPr>
          <p:nvPr>
            <p:ph type="title" idx="4294967295"/>
          </p:nvPr>
        </p:nvSpPr>
        <p:spPr/>
        <p:txBody>
          <a:bodyPr anchor="ctr"/>
          <a:lstStyle/>
          <a:p>
            <a:pPr eaLnBrk="1" hangingPunct="1">
              <a:defRPr/>
            </a:pPr>
            <a:r>
              <a:rPr lang="en-US" sz="3500" dirty="0"/>
              <a:t>Global Issues</a:t>
            </a:r>
          </a:p>
        </p:txBody>
      </p:sp>
      <p:sp>
        <p:nvSpPr>
          <p:cNvPr id="30725" name="Rectangle 3"/>
          <p:cNvSpPr>
            <a:spLocks noGrp="1" noChangeArrowheads="1"/>
          </p:cNvSpPr>
          <p:nvPr>
            <p:ph type="body" sz="half" idx="4294967295"/>
          </p:nvPr>
        </p:nvSpPr>
        <p:spPr>
          <a:xfrm>
            <a:off x="202132" y="1833964"/>
            <a:ext cx="8710862" cy="4643036"/>
          </a:xfrm>
          <a:solidFill>
            <a:schemeClr val="bg1"/>
          </a:solidFill>
          <a:ln w="31750">
            <a:solidFill>
              <a:srgbClr val="007FBE"/>
            </a:solidFill>
            <a:miter lim="800000"/>
            <a:headEnd/>
            <a:tailEnd/>
          </a:ln>
          <a:effectLst>
            <a:outerShdw dist="107763" dir="2700000" algn="ctr" rotWithShape="0">
              <a:schemeClr val="bg2"/>
            </a:outerShdw>
          </a:effectLst>
        </p:spPr>
        <p:txBody>
          <a:bodyPr/>
          <a:lstStyle/>
          <a:p>
            <a:pPr eaLnBrk="1" hangingPunct="1"/>
            <a:r>
              <a:rPr lang="en-US" altLang="en-US" sz="2200" dirty="0"/>
              <a:t>Securities firms and investment banks are by far the most global of any group of financial institutions</a:t>
            </a:r>
          </a:p>
          <a:p>
            <a:pPr lvl="1" eaLnBrk="1" hangingPunct="1"/>
            <a:r>
              <a:rPr lang="en-US" altLang="en-US" sz="2000" dirty="0"/>
              <a:t>Both U.S. and European IBs compete for business worldwide</a:t>
            </a:r>
          </a:p>
          <a:p>
            <a:pPr eaLnBrk="1" hangingPunct="1"/>
            <a:r>
              <a:rPr lang="en-US" altLang="en-US" sz="2200" dirty="0"/>
              <a:t>As domestic securities trading and underwriting grew in the 1990s and 2000s, so did foreign securities trading and underwriting</a:t>
            </a:r>
          </a:p>
          <a:p>
            <a:pPr eaLnBrk="1" hangingPunct="1"/>
            <a:r>
              <a:rPr lang="en-US" altLang="en-US" sz="2200" dirty="0"/>
              <a:t>Result of the financial crisis in the late 2000s was that large investment banks around the world became more concerned than ever with capital, liquidity, and leverage; however, they did not want to lose ground in the global competition for clients</a:t>
            </a:r>
          </a:p>
          <a:p>
            <a:pPr lvl="1" eaLnBrk="1" hangingPunct="1"/>
            <a:r>
              <a:rPr lang="en-US" altLang="en-US" sz="2000" dirty="0"/>
              <a:t>Global IBs looked for strategic alliances that would allow them to compete in foreign markets, or they exited those markets altogether</a:t>
            </a:r>
          </a:p>
          <a:p>
            <a:pPr eaLnBrk="1" hangingPunct="1"/>
            <a:r>
              <a:rPr lang="en-US" altLang="en-US" sz="2200" dirty="0"/>
              <a:t>One of the more grievous actions by some global IBs during the financial crisis was the manipulation of the LIBOR </a:t>
            </a:r>
          </a:p>
        </p:txBody>
      </p:sp>
      <p:sp>
        <p:nvSpPr>
          <p:cNvPr id="6" name="Footer Placeholder 3">
            <a:extLst>
              <a:ext uri="{FF2B5EF4-FFF2-40B4-BE49-F238E27FC236}">
                <a16:creationId xmlns:a16="http://schemas.microsoft.com/office/drawing/2014/main" id="{D97F2267-ED67-4BAB-AC3E-48CD0A38DB5E}"/>
              </a:ext>
            </a:extLst>
          </p:cNvPr>
          <p:cNvSpPr>
            <a:spLocks noGrp="1"/>
          </p:cNvSpPr>
          <p:nvPr>
            <p:ph type="ftr" sz="quarter" idx="11"/>
          </p:nvPr>
        </p:nvSpPr>
        <p:spPr>
          <a:xfrm>
            <a:off x="681643" y="6588526"/>
            <a:ext cx="7780713" cy="304800"/>
          </a:xfrm>
        </p:spPr>
        <p:txBody>
          <a:bodyPr/>
          <a:lstStyle/>
          <a:p>
            <a:pPr>
              <a:defRPr/>
            </a:pPr>
            <a:r>
              <a:rPr lang="en-US" altLang="en-US" dirty="0"/>
              <a:t>©McGraw Hill LLC. All rights reserved. No reproduction or distribution without the prior written consent of McGraw Hill. </a:t>
            </a:r>
          </a:p>
        </p:txBody>
      </p:sp>
      <p:sp>
        <p:nvSpPr>
          <p:cNvPr id="7" name="Slide Number Placeholder 2">
            <a:extLst>
              <a:ext uri="{FF2B5EF4-FFF2-40B4-BE49-F238E27FC236}">
                <a16:creationId xmlns:a16="http://schemas.microsoft.com/office/drawing/2014/main" id="{0F7040C4-ECED-4F3B-AC2D-9B3AF0B337F8}"/>
              </a:ext>
            </a:extLst>
          </p:cNvPr>
          <p:cNvSpPr>
            <a:spLocks noGrp="1"/>
          </p:cNvSpPr>
          <p:nvPr>
            <p:ph type="sldNum" sz="quarter" idx="12"/>
          </p:nvPr>
        </p:nvSpPr>
        <p:spPr>
          <a:xfrm>
            <a:off x="6523222" y="6569075"/>
            <a:ext cx="2133600" cy="273050"/>
          </a:xfrm>
        </p:spPr>
        <p:txBody>
          <a:bodyPr/>
          <a:lstStyle/>
          <a:p>
            <a:pPr>
              <a:defRPr/>
            </a:pPr>
            <a:r>
              <a:rPr lang="en-US" altLang="en-US" dirty="0"/>
              <a:t>16-25</a:t>
            </a:r>
          </a:p>
        </p:txBody>
      </p:sp>
    </p:spTree>
  </p:cSld>
  <p:clrMapOvr>
    <a:masterClrMapping/>
  </p:clrMapOvr>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Slide Number Placeholder 4"/>
          <p:cNvSpPr txBox="1">
            <a:spLocks noGrp="1"/>
          </p:cNvSpPr>
          <p:nvPr/>
        </p:nvSpPr>
        <p:spPr bwMode="auto">
          <a:xfrm>
            <a:off x="3733800" y="6477000"/>
            <a:ext cx="838200"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r"/>
            <a:endParaRPr lang="en-US" altLang="en-US" sz="2000" b="1" dirty="0"/>
          </a:p>
        </p:txBody>
      </p:sp>
      <p:sp>
        <p:nvSpPr>
          <p:cNvPr id="523268" name="Rectangle 2"/>
          <p:cNvSpPr>
            <a:spLocks noGrp="1" noChangeArrowheads="1"/>
          </p:cNvSpPr>
          <p:nvPr>
            <p:ph type="title"/>
          </p:nvPr>
        </p:nvSpPr>
        <p:spPr/>
        <p:txBody>
          <a:bodyPr anchor="ctr"/>
          <a:lstStyle/>
          <a:p>
            <a:pPr eaLnBrk="1" hangingPunct="1">
              <a:defRPr/>
            </a:pPr>
            <a:r>
              <a:rPr lang="en-US" sz="3500" dirty="0"/>
              <a:t>Foreign Transactions in U.S. Securities Markets</a:t>
            </a:r>
          </a:p>
        </p:txBody>
      </p:sp>
      <p:sp>
        <p:nvSpPr>
          <p:cNvPr id="7" name="Footer Placeholder 3">
            <a:extLst>
              <a:ext uri="{FF2B5EF4-FFF2-40B4-BE49-F238E27FC236}">
                <a16:creationId xmlns:a16="http://schemas.microsoft.com/office/drawing/2014/main" id="{9BB79E3A-7FC1-46BE-A0CC-4B25A3B5F806}"/>
              </a:ext>
            </a:extLst>
          </p:cNvPr>
          <p:cNvSpPr>
            <a:spLocks noGrp="1"/>
          </p:cNvSpPr>
          <p:nvPr>
            <p:ph type="ftr" sz="quarter" idx="11"/>
          </p:nvPr>
        </p:nvSpPr>
        <p:spPr>
          <a:xfrm>
            <a:off x="909887" y="6583362"/>
            <a:ext cx="7324223" cy="304800"/>
          </a:xfrm>
        </p:spPr>
        <p:txBody>
          <a:bodyPr/>
          <a:lstStyle/>
          <a:p>
            <a:pPr>
              <a:defRPr/>
            </a:pPr>
            <a:r>
              <a:rPr lang="en-US" altLang="en-US" dirty="0"/>
              <a:t>©McGraw Hill LLC. All rights reserved. No reproduction or distribution without the prior written consent of McGraw Hill. </a:t>
            </a:r>
          </a:p>
        </p:txBody>
      </p:sp>
      <p:sp>
        <p:nvSpPr>
          <p:cNvPr id="8" name="Slide Number Placeholder 2">
            <a:extLst>
              <a:ext uri="{FF2B5EF4-FFF2-40B4-BE49-F238E27FC236}">
                <a16:creationId xmlns:a16="http://schemas.microsoft.com/office/drawing/2014/main" id="{2E0CC504-6F16-410B-A4BE-4DF76537829F}"/>
              </a:ext>
            </a:extLst>
          </p:cNvPr>
          <p:cNvSpPr>
            <a:spLocks noGrp="1"/>
          </p:cNvSpPr>
          <p:nvPr>
            <p:ph type="sldNum" sz="quarter" idx="12"/>
          </p:nvPr>
        </p:nvSpPr>
        <p:spPr>
          <a:xfrm>
            <a:off x="6523222" y="6569075"/>
            <a:ext cx="2133600" cy="273050"/>
          </a:xfrm>
        </p:spPr>
        <p:txBody>
          <a:bodyPr/>
          <a:lstStyle/>
          <a:p>
            <a:pPr>
              <a:defRPr/>
            </a:pPr>
            <a:r>
              <a:rPr lang="en-US" altLang="en-US" dirty="0"/>
              <a:t>16-26</a:t>
            </a:r>
          </a:p>
        </p:txBody>
      </p:sp>
      <p:sp>
        <p:nvSpPr>
          <p:cNvPr id="3" name="Content Placeholder 2">
            <a:extLst>
              <a:ext uri="{FF2B5EF4-FFF2-40B4-BE49-F238E27FC236}">
                <a16:creationId xmlns:a16="http://schemas.microsoft.com/office/drawing/2014/main" id="{4D6BDFE5-7A88-FACF-57D5-E24C4EFFBA34}"/>
              </a:ext>
            </a:extLst>
          </p:cNvPr>
          <p:cNvSpPr>
            <a:spLocks noGrp="1"/>
          </p:cNvSpPr>
          <p:nvPr>
            <p:ph idx="1"/>
          </p:nvPr>
        </p:nvSpPr>
        <p:spPr/>
        <p:txBody>
          <a:bodyPr/>
          <a:lstStyle/>
          <a:p>
            <a:endParaRPr lang="en-US"/>
          </a:p>
        </p:txBody>
      </p:sp>
    </p:spTree>
  </p:cSld>
  <p:clrMapOvr>
    <a:masterClrMapping/>
  </p:clrMapOvr>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Slide Number Placeholder 4"/>
          <p:cNvSpPr txBox="1">
            <a:spLocks noGrp="1"/>
          </p:cNvSpPr>
          <p:nvPr/>
        </p:nvSpPr>
        <p:spPr bwMode="auto">
          <a:xfrm>
            <a:off x="3733800" y="6477000"/>
            <a:ext cx="838200"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r"/>
            <a:endParaRPr lang="en-US" altLang="en-US" sz="2000" b="1" dirty="0"/>
          </a:p>
        </p:txBody>
      </p:sp>
      <p:sp>
        <p:nvSpPr>
          <p:cNvPr id="523268" name="Rectangle 2"/>
          <p:cNvSpPr>
            <a:spLocks noGrp="1" noChangeArrowheads="1"/>
          </p:cNvSpPr>
          <p:nvPr>
            <p:ph type="title"/>
          </p:nvPr>
        </p:nvSpPr>
        <p:spPr/>
        <p:txBody>
          <a:bodyPr anchor="ctr"/>
          <a:lstStyle/>
          <a:p>
            <a:pPr eaLnBrk="1" hangingPunct="1">
              <a:defRPr/>
            </a:pPr>
            <a:r>
              <a:rPr lang="en-US" sz="3500" dirty="0"/>
              <a:t>U.S. Transactions in Foreign Securities Markets</a:t>
            </a:r>
          </a:p>
        </p:txBody>
      </p:sp>
      <p:sp>
        <p:nvSpPr>
          <p:cNvPr id="11" name="Footer Placeholder 3">
            <a:extLst>
              <a:ext uri="{FF2B5EF4-FFF2-40B4-BE49-F238E27FC236}">
                <a16:creationId xmlns:a16="http://schemas.microsoft.com/office/drawing/2014/main" id="{D2C3CBB7-5C9D-4EA6-B94F-E84F83CAEC8A}"/>
              </a:ext>
            </a:extLst>
          </p:cNvPr>
          <p:cNvSpPr>
            <a:spLocks noGrp="1"/>
          </p:cNvSpPr>
          <p:nvPr>
            <p:ph type="ftr" sz="quarter" idx="11"/>
          </p:nvPr>
        </p:nvSpPr>
        <p:spPr>
          <a:xfrm>
            <a:off x="917425" y="6553200"/>
            <a:ext cx="7309150" cy="304800"/>
          </a:xfrm>
        </p:spPr>
        <p:txBody>
          <a:bodyPr/>
          <a:lstStyle/>
          <a:p>
            <a:pPr>
              <a:defRPr/>
            </a:pPr>
            <a:r>
              <a:rPr lang="en-US" altLang="en-US" dirty="0"/>
              <a:t>©McGraw Hill LLC. All rights reserved. No reproduction or distribution without the prior written consent of McGraw Hill. </a:t>
            </a:r>
          </a:p>
        </p:txBody>
      </p:sp>
      <p:sp>
        <p:nvSpPr>
          <p:cNvPr id="12" name="Slide Number Placeholder 2">
            <a:extLst>
              <a:ext uri="{FF2B5EF4-FFF2-40B4-BE49-F238E27FC236}">
                <a16:creationId xmlns:a16="http://schemas.microsoft.com/office/drawing/2014/main" id="{B6B81F48-069B-48E7-8637-BC9A1BD8355D}"/>
              </a:ext>
            </a:extLst>
          </p:cNvPr>
          <p:cNvSpPr>
            <a:spLocks noGrp="1"/>
          </p:cNvSpPr>
          <p:nvPr>
            <p:ph type="sldNum" sz="quarter" idx="12"/>
          </p:nvPr>
        </p:nvSpPr>
        <p:spPr>
          <a:xfrm>
            <a:off x="6523222" y="6569075"/>
            <a:ext cx="2133600" cy="273050"/>
          </a:xfrm>
        </p:spPr>
        <p:txBody>
          <a:bodyPr/>
          <a:lstStyle/>
          <a:p>
            <a:pPr>
              <a:defRPr/>
            </a:pPr>
            <a:r>
              <a:rPr lang="en-US" altLang="en-US" dirty="0"/>
              <a:t>16-27</a:t>
            </a:r>
          </a:p>
        </p:txBody>
      </p:sp>
      <p:sp>
        <p:nvSpPr>
          <p:cNvPr id="3" name="Content Placeholder 2">
            <a:extLst>
              <a:ext uri="{FF2B5EF4-FFF2-40B4-BE49-F238E27FC236}">
                <a16:creationId xmlns:a16="http://schemas.microsoft.com/office/drawing/2014/main" id="{E6FE1D80-4A60-394C-B43A-226226BB9CA9}"/>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1219993294"/>
      </p:ext>
    </p:extLst>
  </p:cSld>
  <p:clrMapOvr>
    <a:masterClrMapping/>
  </p:clrMapOvr>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Slide Number Placeholder 4"/>
          <p:cNvSpPr txBox="1">
            <a:spLocks noGrp="1"/>
          </p:cNvSpPr>
          <p:nvPr/>
        </p:nvSpPr>
        <p:spPr bwMode="auto">
          <a:xfrm>
            <a:off x="3733800" y="6477000"/>
            <a:ext cx="838200"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r"/>
            <a:endParaRPr lang="en-US" altLang="en-US" sz="2000" b="1" dirty="0"/>
          </a:p>
        </p:txBody>
      </p:sp>
      <p:sp>
        <p:nvSpPr>
          <p:cNvPr id="523268" name="Rectangle 2"/>
          <p:cNvSpPr>
            <a:spLocks noGrp="1" noChangeArrowheads="1"/>
          </p:cNvSpPr>
          <p:nvPr>
            <p:ph type="title"/>
          </p:nvPr>
        </p:nvSpPr>
        <p:spPr/>
        <p:txBody>
          <a:bodyPr anchor="ctr"/>
          <a:lstStyle/>
          <a:p>
            <a:pPr eaLnBrk="1" hangingPunct="1">
              <a:defRPr/>
            </a:pPr>
            <a:r>
              <a:rPr lang="en-US" sz="3500" dirty="0"/>
              <a:t>Value of International Security Offerings (in billions of dollars)</a:t>
            </a:r>
          </a:p>
        </p:txBody>
      </p:sp>
      <p:sp>
        <p:nvSpPr>
          <p:cNvPr id="7" name="Footer Placeholder 3">
            <a:extLst>
              <a:ext uri="{FF2B5EF4-FFF2-40B4-BE49-F238E27FC236}">
                <a16:creationId xmlns:a16="http://schemas.microsoft.com/office/drawing/2014/main" id="{6B14E183-226E-48AC-82B0-DD3EE7ECE2E8}"/>
              </a:ext>
            </a:extLst>
          </p:cNvPr>
          <p:cNvSpPr>
            <a:spLocks noGrp="1"/>
          </p:cNvSpPr>
          <p:nvPr>
            <p:ph type="ftr" sz="quarter" idx="11"/>
          </p:nvPr>
        </p:nvSpPr>
        <p:spPr>
          <a:xfrm>
            <a:off x="677487" y="6553200"/>
            <a:ext cx="7789025" cy="304800"/>
          </a:xfrm>
        </p:spPr>
        <p:txBody>
          <a:bodyPr/>
          <a:lstStyle/>
          <a:p>
            <a:pPr>
              <a:defRPr/>
            </a:pPr>
            <a:r>
              <a:rPr lang="en-US" altLang="en-US" dirty="0"/>
              <a:t>©McGraw Hill LLC. All rights reserved. No reproduction or distribution without the prior written consent of McGraw Hill. </a:t>
            </a:r>
          </a:p>
        </p:txBody>
      </p:sp>
      <p:sp>
        <p:nvSpPr>
          <p:cNvPr id="8" name="Slide Number Placeholder 2">
            <a:extLst>
              <a:ext uri="{FF2B5EF4-FFF2-40B4-BE49-F238E27FC236}">
                <a16:creationId xmlns:a16="http://schemas.microsoft.com/office/drawing/2014/main" id="{40B8201A-8193-458D-BA01-2B092BA51D2E}"/>
              </a:ext>
            </a:extLst>
          </p:cNvPr>
          <p:cNvSpPr>
            <a:spLocks noGrp="1"/>
          </p:cNvSpPr>
          <p:nvPr>
            <p:ph type="sldNum" sz="quarter" idx="12"/>
          </p:nvPr>
        </p:nvSpPr>
        <p:spPr>
          <a:xfrm>
            <a:off x="6523222" y="6569075"/>
            <a:ext cx="2133600" cy="273050"/>
          </a:xfrm>
        </p:spPr>
        <p:txBody>
          <a:bodyPr/>
          <a:lstStyle/>
          <a:p>
            <a:pPr>
              <a:defRPr/>
            </a:pPr>
            <a:r>
              <a:rPr lang="en-US" altLang="en-US" dirty="0"/>
              <a:t>16-28</a:t>
            </a:r>
          </a:p>
        </p:txBody>
      </p:sp>
      <p:sp>
        <p:nvSpPr>
          <p:cNvPr id="3" name="Content Placeholder 2">
            <a:extLst>
              <a:ext uri="{FF2B5EF4-FFF2-40B4-BE49-F238E27FC236}">
                <a16:creationId xmlns:a16="http://schemas.microsoft.com/office/drawing/2014/main" id="{55F4BEF5-97DA-F7F6-D089-D1397D5A1D51}"/>
              </a:ext>
            </a:extLst>
          </p:cNvPr>
          <p:cNvSpPr>
            <a:spLocks noGrp="1"/>
          </p:cNvSpPr>
          <p:nvPr>
            <p:ph idx="1"/>
          </p:nvPr>
        </p:nvSpPr>
        <p:spPr/>
        <p:txBody>
          <a:bodyPr/>
          <a:lstStyle/>
          <a:p>
            <a:endParaRPr lang="en-US"/>
          </a:p>
        </p:txBody>
      </p:sp>
    </p:spTree>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Slide Number Placeholder 4"/>
          <p:cNvSpPr txBox="1">
            <a:spLocks noGrp="1"/>
          </p:cNvSpPr>
          <p:nvPr/>
        </p:nvSpPr>
        <p:spPr bwMode="auto">
          <a:xfrm>
            <a:off x="3733800" y="6477000"/>
            <a:ext cx="838200"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r"/>
            <a:endParaRPr lang="en-US" altLang="en-US" sz="2000" b="1" dirty="0"/>
          </a:p>
        </p:txBody>
      </p:sp>
      <p:sp>
        <p:nvSpPr>
          <p:cNvPr id="492548" name="Rectangle 2"/>
          <p:cNvSpPr>
            <a:spLocks noGrp="1" noChangeArrowheads="1"/>
          </p:cNvSpPr>
          <p:nvPr>
            <p:ph type="title" idx="4294967295"/>
          </p:nvPr>
        </p:nvSpPr>
        <p:spPr>
          <a:xfrm>
            <a:off x="-1" y="0"/>
            <a:ext cx="8422105" cy="1388928"/>
          </a:xfrm>
        </p:spPr>
        <p:txBody>
          <a:bodyPr anchor="ctr"/>
          <a:lstStyle/>
          <a:p>
            <a:pPr eaLnBrk="1" hangingPunct="1">
              <a:defRPr/>
            </a:pPr>
            <a:r>
              <a:rPr lang="en-US" sz="2900" dirty="0"/>
              <a:t>Total Value of U.S. Mergers and Acquisitions Managed by Investment Banks, 1995-2021</a:t>
            </a:r>
          </a:p>
        </p:txBody>
      </p:sp>
      <p:sp>
        <p:nvSpPr>
          <p:cNvPr id="6" name="Footer Placeholder 3">
            <a:extLst>
              <a:ext uri="{FF2B5EF4-FFF2-40B4-BE49-F238E27FC236}">
                <a16:creationId xmlns:a16="http://schemas.microsoft.com/office/drawing/2014/main" id="{C1C542E1-38DE-426C-B74B-4FE823A58E78}"/>
              </a:ext>
            </a:extLst>
          </p:cNvPr>
          <p:cNvSpPr>
            <a:spLocks noGrp="1"/>
          </p:cNvSpPr>
          <p:nvPr>
            <p:ph type="ftr" sz="quarter" idx="11"/>
          </p:nvPr>
        </p:nvSpPr>
        <p:spPr>
          <a:xfrm>
            <a:off x="38062" y="6569825"/>
            <a:ext cx="8345978" cy="304800"/>
          </a:xfrm>
        </p:spPr>
        <p:txBody>
          <a:bodyPr/>
          <a:lstStyle/>
          <a:p>
            <a:pPr>
              <a:defRPr/>
            </a:pPr>
            <a:r>
              <a:rPr lang="en-US" altLang="en-US" dirty="0"/>
              <a:t>©McGraw Hill LLC. All rights reserved. No reproduction or distribution without the prior written consent of McGraw Hill. </a:t>
            </a:r>
          </a:p>
        </p:txBody>
      </p:sp>
      <p:sp>
        <p:nvSpPr>
          <p:cNvPr id="7" name="Slide Number Placeholder 2">
            <a:extLst>
              <a:ext uri="{FF2B5EF4-FFF2-40B4-BE49-F238E27FC236}">
                <a16:creationId xmlns:a16="http://schemas.microsoft.com/office/drawing/2014/main" id="{8E495654-C0BC-4E36-8028-B6D957465B5D}"/>
              </a:ext>
            </a:extLst>
          </p:cNvPr>
          <p:cNvSpPr>
            <a:spLocks noGrp="1"/>
          </p:cNvSpPr>
          <p:nvPr>
            <p:ph type="sldNum" sz="quarter" idx="12"/>
          </p:nvPr>
        </p:nvSpPr>
        <p:spPr>
          <a:xfrm>
            <a:off x="6523222" y="6569075"/>
            <a:ext cx="2133600" cy="273050"/>
          </a:xfrm>
        </p:spPr>
        <p:txBody>
          <a:bodyPr/>
          <a:lstStyle/>
          <a:p>
            <a:pPr>
              <a:defRPr/>
            </a:pPr>
            <a:r>
              <a:rPr lang="en-US" altLang="en-US" dirty="0"/>
              <a:t>16-3</a:t>
            </a:r>
          </a:p>
        </p:txBody>
      </p:sp>
    </p:spTree>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Slide Number Placeholder 4"/>
          <p:cNvSpPr txBox="1">
            <a:spLocks noGrp="1"/>
          </p:cNvSpPr>
          <p:nvPr/>
        </p:nvSpPr>
        <p:spPr bwMode="auto">
          <a:xfrm>
            <a:off x="3733800" y="6477000"/>
            <a:ext cx="838200"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r"/>
            <a:endParaRPr lang="en-US" altLang="en-US" sz="2000" b="1" dirty="0"/>
          </a:p>
        </p:txBody>
      </p:sp>
      <p:sp>
        <p:nvSpPr>
          <p:cNvPr id="492548" name="Rectangle 2"/>
          <p:cNvSpPr>
            <a:spLocks noGrp="1" noChangeArrowheads="1"/>
          </p:cNvSpPr>
          <p:nvPr>
            <p:ph type="title" idx="4294967295"/>
          </p:nvPr>
        </p:nvSpPr>
        <p:spPr/>
        <p:txBody>
          <a:bodyPr anchor="ctr"/>
          <a:lstStyle/>
          <a:p>
            <a:pPr eaLnBrk="1" hangingPunct="1">
              <a:defRPr/>
            </a:pPr>
            <a:r>
              <a:rPr lang="en-US" sz="3500" dirty="0"/>
              <a:t>Size, Structure and Composition of the Industry</a:t>
            </a:r>
          </a:p>
        </p:txBody>
      </p:sp>
      <p:sp>
        <p:nvSpPr>
          <p:cNvPr id="5125" name="Rectangle 3"/>
          <p:cNvSpPr>
            <a:spLocks noGrp="1" noChangeArrowheads="1"/>
          </p:cNvSpPr>
          <p:nvPr>
            <p:ph type="body" sz="half" idx="4294967295"/>
          </p:nvPr>
        </p:nvSpPr>
        <p:spPr>
          <a:xfrm>
            <a:off x="385011" y="1608921"/>
            <a:ext cx="8441355" cy="4884234"/>
          </a:xfrm>
          <a:solidFill>
            <a:schemeClr val="bg1"/>
          </a:solidFill>
          <a:ln w="31750">
            <a:solidFill>
              <a:srgbClr val="007FBE"/>
            </a:solidFill>
            <a:miter lim="800000"/>
            <a:headEnd/>
            <a:tailEnd/>
          </a:ln>
          <a:effectLst>
            <a:outerShdw dist="107763" dir="2700000" algn="ctr" rotWithShape="0">
              <a:schemeClr val="bg2"/>
            </a:outerShdw>
          </a:effectLst>
        </p:spPr>
        <p:txBody>
          <a:bodyPr/>
          <a:lstStyle/>
          <a:p>
            <a:pPr eaLnBrk="1" hangingPunct="1">
              <a:lnSpc>
                <a:spcPct val="90000"/>
              </a:lnSpc>
            </a:pPr>
            <a:r>
              <a:rPr lang="en-US" altLang="en-US" sz="2200" dirty="0"/>
              <a:t>Size of the industry is usually measured by the equity capital of firms participating in the industry rather than by “asset size”</a:t>
            </a:r>
          </a:p>
          <a:p>
            <a:pPr lvl="1" eaLnBrk="1" hangingPunct="1">
              <a:lnSpc>
                <a:spcPct val="90000"/>
              </a:lnSpc>
            </a:pPr>
            <a:r>
              <a:rPr lang="en-US" altLang="en-US" sz="2000" dirty="0"/>
              <a:t>Equity capital in the NYSE reporting broker-dealers amounted to $239 billion in 2021</a:t>
            </a:r>
          </a:p>
          <a:p>
            <a:pPr eaLnBrk="1" hangingPunct="1">
              <a:lnSpc>
                <a:spcPct val="90000"/>
              </a:lnSpc>
            </a:pPr>
            <a:r>
              <a:rPr lang="en-US" altLang="en-US" sz="2200" dirty="0"/>
              <a:t>Number of firms in the industry changed dramatically over time, with the major cause being regulatory changes (e.g., Financial Service Modernization Act of 1999)</a:t>
            </a:r>
          </a:p>
          <a:p>
            <a:pPr lvl="1" eaLnBrk="1" hangingPunct="1">
              <a:lnSpc>
                <a:spcPct val="90000"/>
              </a:lnSpc>
            </a:pPr>
            <a:r>
              <a:rPr lang="en-US" altLang="en-US" sz="2000" dirty="0"/>
              <a:t>5,248 firms in 1980</a:t>
            </a:r>
          </a:p>
          <a:p>
            <a:pPr lvl="1" eaLnBrk="1" hangingPunct="1">
              <a:lnSpc>
                <a:spcPct val="90000"/>
              </a:lnSpc>
            </a:pPr>
            <a:r>
              <a:rPr lang="en-US" altLang="en-US" sz="2000" dirty="0"/>
              <a:t>9,515 firms in 1987</a:t>
            </a:r>
          </a:p>
          <a:p>
            <a:pPr lvl="1" eaLnBrk="1" hangingPunct="1">
              <a:lnSpc>
                <a:spcPct val="90000"/>
              </a:lnSpc>
            </a:pPr>
            <a:r>
              <a:rPr lang="en-US" altLang="en-US" sz="2000" dirty="0"/>
              <a:t>5,052 firms in 2006</a:t>
            </a:r>
          </a:p>
          <a:p>
            <a:pPr lvl="1" eaLnBrk="1" hangingPunct="1">
              <a:lnSpc>
                <a:spcPct val="90000"/>
              </a:lnSpc>
            </a:pPr>
            <a:r>
              <a:rPr lang="en-US" altLang="en-US" sz="2000" dirty="0"/>
              <a:t>3,794 firms in 2021</a:t>
            </a:r>
          </a:p>
          <a:p>
            <a:pPr eaLnBrk="1" hangingPunct="1">
              <a:lnSpc>
                <a:spcPct val="90000"/>
              </a:lnSpc>
            </a:pPr>
            <a:r>
              <a:rPr lang="en-US" altLang="en-US" sz="2200" dirty="0"/>
              <a:t>Investment banking industry was irrevocably changed as a result of the financial crisis </a:t>
            </a:r>
          </a:p>
          <a:p>
            <a:pPr lvl="1" eaLnBrk="1" hangingPunct="1">
              <a:lnSpc>
                <a:spcPct val="90000"/>
              </a:lnSpc>
            </a:pPr>
            <a:r>
              <a:rPr lang="en-US" altLang="en-US" sz="2000" dirty="0"/>
              <a:t>Five largest investment banks at the beginning of 2008 were all gone as investment banks by the end of the year</a:t>
            </a:r>
          </a:p>
        </p:txBody>
      </p:sp>
      <p:sp>
        <p:nvSpPr>
          <p:cNvPr id="6" name="Footer Placeholder 3">
            <a:extLst>
              <a:ext uri="{FF2B5EF4-FFF2-40B4-BE49-F238E27FC236}">
                <a16:creationId xmlns:a16="http://schemas.microsoft.com/office/drawing/2014/main" id="{C1C542E1-38DE-426C-B74B-4FE823A58E78}"/>
              </a:ext>
            </a:extLst>
          </p:cNvPr>
          <p:cNvSpPr>
            <a:spLocks noGrp="1"/>
          </p:cNvSpPr>
          <p:nvPr>
            <p:ph type="ftr" sz="quarter" idx="11"/>
          </p:nvPr>
        </p:nvSpPr>
        <p:spPr>
          <a:xfrm>
            <a:off x="752301" y="6583362"/>
            <a:ext cx="7639397" cy="304800"/>
          </a:xfrm>
        </p:spPr>
        <p:txBody>
          <a:bodyPr/>
          <a:lstStyle/>
          <a:p>
            <a:pPr>
              <a:defRPr/>
            </a:pPr>
            <a:r>
              <a:rPr lang="en-US" altLang="en-US" dirty="0"/>
              <a:t>©McGraw Hill LLC. All rights reserved. No reproduction or distribution without the prior written consent of McGraw Hill. </a:t>
            </a:r>
          </a:p>
        </p:txBody>
      </p:sp>
      <p:sp>
        <p:nvSpPr>
          <p:cNvPr id="7" name="Slide Number Placeholder 2">
            <a:extLst>
              <a:ext uri="{FF2B5EF4-FFF2-40B4-BE49-F238E27FC236}">
                <a16:creationId xmlns:a16="http://schemas.microsoft.com/office/drawing/2014/main" id="{8E495654-C0BC-4E36-8028-B6D957465B5D}"/>
              </a:ext>
            </a:extLst>
          </p:cNvPr>
          <p:cNvSpPr>
            <a:spLocks noGrp="1"/>
          </p:cNvSpPr>
          <p:nvPr>
            <p:ph type="sldNum" sz="quarter" idx="12"/>
          </p:nvPr>
        </p:nvSpPr>
        <p:spPr>
          <a:xfrm>
            <a:off x="6523222" y="6569075"/>
            <a:ext cx="2133600" cy="273050"/>
          </a:xfrm>
        </p:spPr>
        <p:txBody>
          <a:bodyPr/>
          <a:lstStyle/>
          <a:p>
            <a:pPr>
              <a:defRPr/>
            </a:pPr>
            <a:r>
              <a:rPr lang="en-US" altLang="en-US" dirty="0"/>
              <a:t>16-4</a:t>
            </a:r>
          </a:p>
        </p:txBody>
      </p:sp>
    </p:spTree>
    <p:extLst>
      <p:ext uri="{BB962C8B-B14F-4D97-AF65-F5344CB8AC3E}">
        <p14:creationId xmlns:p14="http://schemas.microsoft.com/office/powerpoint/2010/main" val="2350864552"/>
      </p:ext>
    </p:extLst>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Slide Number Placeholder 4"/>
          <p:cNvSpPr txBox="1">
            <a:spLocks noGrp="1"/>
          </p:cNvSpPr>
          <p:nvPr/>
        </p:nvSpPr>
        <p:spPr bwMode="auto">
          <a:xfrm>
            <a:off x="3733800" y="6477000"/>
            <a:ext cx="838200"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r"/>
            <a:endParaRPr lang="en-US" altLang="en-US" sz="2000" b="1" dirty="0"/>
          </a:p>
        </p:txBody>
      </p:sp>
      <p:sp>
        <p:nvSpPr>
          <p:cNvPr id="494596" name="Rectangle 2"/>
          <p:cNvSpPr>
            <a:spLocks noGrp="1" noChangeArrowheads="1"/>
          </p:cNvSpPr>
          <p:nvPr>
            <p:ph type="title" idx="4294967295"/>
          </p:nvPr>
        </p:nvSpPr>
        <p:spPr/>
        <p:txBody>
          <a:bodyPr anchor="ctr"/>
          <a:lstStyle/>
          <a:p>
            <a:pPr eaLnBrk="1" hangingPunct="1">
              <a:defRPr/>
            </a:pPr>
            <a:r>
              <a:rPr lang="en-US" sz="3500" dirty="0"/>
              <a:t>Subgroups of Industry Firms</a:t>
            </a:r>
          </a:p>
        </p:txBody>
      </p:sp>
      <p:sp>
        <p:nvSpPr>
          <p:cNvPr id="6149" name="Rectangle 3"/>
          <p:cNvSpPr>
            <a:spLocks noGrp="1" noChangeArrowheads="1"/>
          </p:cNvSpPr>
          <p:nvPr>
            <p:ph type="body" sz="half" idx="4294967295"/>
          </p:nvPr>
        </p:nvSpPr>
        <p:spPr>
          <a:xfrm>
            <a:off x="240631" y="1719262"/>
            <a:ext cx="8653111" cy="4757737"/>
          </a:xfrm>
          <a:solidFill>
            <a:schemeClr val="bg1"/>
          </a:solidFill>
          <a:ln w="31750">
            <a:solidFill>
              <a:srgbClr val="007FBE"/>
            </a:solidFill>
            <a:miter lim="800000"/>
            <a:headEnd/>
            <a:tailEnd/>
          </a:ln>
          <a:effectLst>
            <a:outerShdw dist="107763" dir="2700000" algn="ctr" rotWithShape="0">
              <a:schemeClr val="bg2"/>
            </a:outerShdw>
          </a:effectLst>
        </p:spPr>
        <p:txBody>
          <a:bodyPr/>
          <a:lstStyle/>
          <a:p>
            <a:pPr eaLnBrk="1" hangingPunct="1"/>
            <a:r>
              <a:rPr lang="en-US" altLang="en-US" sz="2200" dirty="0"/>
              <a:t>Firms in the industry can be divided along several dimensions:</a:t>
            </a:r>
          </a:p>
          <a:p>
            <a:pPr lvl="1" eaLnBrk="1" hangingPunct="1"/>
            <a:r>
              <a:rPr lang="en-US" altLang="en-US" sz="2000" dirty="0"/>
              <a:t>Largest firms are diversified financial service (or national full-service) investment banks that service both retail and corporate customers</a:t>
            </a:r>
          </a:p>
          <a:p>
            <a:pPr lvl="2" eaLnBrk="1" hangingPunct="1"/>
            <a:r>
              <a:rPr lang="en-US" altLang="en-US" sz="1800" dirty="0"/>
              <a:t>Assist retail customers by acting as </a:t>
            </a:r>
            <a:r>
              <a:rPr lang="en-US" altLang="en-US" sz="1800" b="1" dirty="0"/>
              <a:t>broker-dealers</a:t>
            </a:r>
          </a:p>
          <a:p>
            <a:pPr lvl="2" eaLnBrk="1" hangingPunct="1"/>
            <a:r>
              <a:rPr lang="en-US" altLang="en-US" sz="1800" dirty="0"/>
              <a:t>Assist corporate customers by </a:t>
            </a:r>
            <a:r>
              <a:rPr lang="en-US" altLang="en-US" sz="1800" b="1" dirty="0"/>
              <a:t>securities underwriting</a:t>
            </a:r>
          </a:p>
          <a:p>
            <a:pPr eaLnBrk="1" hangingPunct="1">
              <a:lnSpc>
                <a:spcPct val="90000"/>
              </a:lnSpc>
            </a:pPr>
            <a:r>
              <a:rPr lang="en-US" altLang="en-US" sz="2200" dirty="0"/>
              <a:t>National full-service firms fall into three subgroups:</a:t>
            </a:r>
          </a:p>
          <a:p>
            <a:pPr marL="801687" lvl="1" indent="-457200" eaLnBrk="1" hangingPunct="1">
              <a:lnSpc>
                <a:spcPct val="90000"/>
              </a:lnSpc>
              <a:buFont typeface="+mj-lt"/>
              <a:buAutoNum type="arabicPeriod"/>
            </a:pPr>
            <a:r>
              <a:rPr lang="en-US" altLang="en-US" sz="2000" dirty="0"/>
              <a:t>Commercial banks (or financial services holding companies) are the largest of the full-service investment banks (e.g., JPMorgan) and have extensive domestic and international operations</a:t>
            </a:r>
          </a:p>
          <a:p>
            <a:pPr marL="801687" lvl="1" indent="-457200" eaLnBrk="1" hangingPunct="1">
              <a:lnSpc>
                <a:spcPct val="90000"/>
              </a:lnSpc>
              <a:buFont typeface="+mj-lt"/>
              <a:buAutoNum type="arabicPeriod"/>
            </a:pPr>
            <a:r>
              <a:rPr lang="en-US" altLang="en-US" sz="2000" dirty="0"/>
              <a:t>National full-service firms specialize more in corporate finance or primary market activities and are highly active in trading securities, or secondary market activities (e.g., Goldman Sachs)</a:t>
            </a:r>
          </a:p>
          <a:p>
            <a:pPr marL="801687" lvl="1" indent="-457200" eaLnBrk="1" hangingPunct="1">
              <a:lnSpc>
                <a:spcPct val="90000"/>
              </a:lnSpc>
              <a:buFont typeface="+mj-lt"/>
              <a:buAutoNum type="arabicPeriod"/>
            </a:pPr>
            <a:r>
              <a:rPr lang="en-US" altLang="en-US" sz="2000" dirty="0"/>
              <a:t>Large investment banks maintain more limited branch networks concentrated in major cities operating with predominantly institutional client bases (e.g., Greenhill &amp; Co.)</a:t>
            </a:r>
          </a:p>
          <a:p>
            <a:pPr marL="0" indent="0" eaLnBrk="1" hangingPunct="1">
              <a:lnSpc>
                <a:spcPct val="90000"/>
              </a:lnSpc>
              <a:buNone/>
            </a:pPr>
            <a:endParaRPr lang="en-US" altLang="en-US" dirty="0"/>
          </a:p>
        </p:txBody>
      </p:sp>
      <p:sp>
        <p:nvSpPr>
          <p:cNvPr id="6" name="Footer Placeholder 3">
            <a:extLst>
              <a:ext uri="{FF2B5EF4-FFF2-40B4-BE49-F238E27FC236}">
                <a16:creationId xmlns:a16="http://schemas.microsoft.com/office/drawing/2014/main" id="{E0DE3F78-37C1-4CA4-BB9A-2BA939F742A6}"/>
              </a:ext>
            </a:extLst>
          </p:cNvPr>
          <p:cNvSpPr>
            <a:spLocks noGrp="1"/>
          </p:cNvSpPr>
          <p:nvPr>
            <p:ph type="ftr" sz="quarter" idx="11"/>
          </p:nvPr>
        </p:nvSpPr>
        <p:spPr>
          <a:xfrm>
            <a:off x="776582" y="6583362"/>
            <a:ext cx="7581207" cy="304800"/>
          </a:xfrm>
        </p:spPr>
        <p:txBody>
          <a:bodyPr/>
          <a:lstStyle/>
          <a:p>
            <a:pPr>
              <a:defRPr/>
            </a:pPr>
            <a:r>
              <a:rPr lang="en-US" altLang="en-US" dirty="0"/>
              <a:t>©McGraw Hill LLC. All rights reserved. No reproduction or distribution without the prior written consent of McGraw Hill. </a:t>
            </a:r>
          </a:p>
        </p:txBody>
      </p:sp>
      <p:sp>
        <p:nvSpPr>
          <p:cNvPr id="7" name="Slide Number Placeholder 2">
            <a:extLst>
              <a:ext uri="{FF2B5EF4-FFF2-40B4-BE49-F238E27FC236}">
                <a16:creationId xmlns:a16="http://schemas.microsoft.com/office/drawing/2014/main" id="{C1C84BAD-3D00-4123-8B17-801BB8C1D468}"/>
              </a:ext>
            </a:extLst>
          </p:cNvPr>
          <p:cNvSpPr>
            <a:spLocks noGrp="1"/>
          </p:cNvSpPr>
          <p:nvPr>
            <p:ph type="sldNum" sz="quarter" idx="12"/>
          </p:nvPr>
        </p:nvSpPr>
        <p:spPr>
          <a:xfrm>
            <a:off x="6523222" y="6569075"/>
            <a:ext cx="2133600" cy="273050"/>
          </a:xfrm>
        </p:spPr>
        <p:txBody>
          <a:bodyPr/>
          <a:lstStyle/>
          <a:p>
            <a:pPr>
              <a:defRPr/>
            </a:pPr>
            <a:r>
              <a:rPr lang="en-US" altLang="en-US" dirty="0"/>
              <a:t>16-5</a:t>
            </a:r>
          </a:p>
        </p:txBody>
      </p:sp>
    </p:spTree>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Slide Number Placeholder 4"/>
          <p:cNvSpPr txBox="1">
            <a:spLocks noGrp="1"/>
          </p:cNvSpPr>
          <p:nvPr/>
        </p:nvSpPr>
        <p:spPr bwMode="auto">
          <a:xfrm>
            <a:off x="3733800" y="6477000"/>
            <a:ext cx="838200"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r"/>
            <a:endParaRPr lang="en-US" altLang="en-US" sz="2000" b="1" dirty="0"/>
          </a:p>
        </p:txBody>
      </p:sp>
      <p:sp>
        <p:nvSpPr>
          <p:cNvPr id="494596" name="Rectangle 2"/>
          <p:cNvSpPr>
            <a:spLocks noGrp="1" noChangeArrowheads="1"/>
          </p:cNvSpPr>
          <p:nvPr>
            <p:ph type="title" idx="4294967295"/>
          </p:nvPr>
        </p:nvSpPr>
        <p:spPr/>
        <p:txBody>
          <a:bodyPr anchor="ctr"/>
          <a:lstStyle/>
          <a:p>
            <a:pPr eaLnBrk="1" hangingPunct="1">
              <a:defRPr/>
            </a:pPr>
            <a:r>
              <a:rPr lang="en-US" sz="3500" dirty="0"/>
              <a:t>Subgroups of Industry Firms (Continued)</a:t>
            </a:r>
          </a:p>
        </p:txBody>
      </p:sp>
      <p:sp>
        <p:nvSpPr>
          <p:cNvPr id="6149" name="Rectangle 3"/>
          <p:cNvSpPr>
            <a:spLocks noGrp="1" noChangeArrowheads="1"/>
          </p:cNvSpPr>
          <p:nvPr>
            <p:ph type="body" sz="half" idx="4294967295"/>
          </p:nvPr>
        </p:nvSpPr>
        <p:spPr>
          <a:xfrm>
            <a:off x="240631" y="1719262"/>
            <a:ext cx="8653111" cy="4757737"/>
          </a:xfrm>
          <a:solidFill>
            <a:schemeClr val="bg1"/>
          </a:solidFill>
          <a:ln w="31750">
            <a:solidFill>
              <a:srgbClr val="007FBE"/>
            </a:solidFill>
            <a:miter lim="800000"/>
            <a:headEnd/>
            <a:tailEnd/>
          </a:ln>
          <a:effectLst>
            <a:outerShdw dist="107763" dir="2700000" algn="ctr" rotWithShape="0">
              <a:schemeClr val="bg2"/>
            </a:outerShdw>
          </a:effectLst>
        </p:spPr>
        <p:txBody>
          <a:bodyPr/>
          <a:lstStyle/>
          <a:p>
            <a:pPr eaLnBrk="1" hangingPunct="1"/>
            <a:r>
              <a:rPr lang="en-US" altLang="en-US" sz="2300" dirty="0"/>
              <a:t>Remainder of industry is comprised of firms that perform a mix of primary and secondary market services for a particular segment of the financial markets:</a:t>
            </a:r>
          </a:p>
          <a:p>
            <a:pPr lvl="1" eaLnBrk="1" hangingPunct="1"/>
            <a:r>
              <a:rPr lang="en-US" altLang="en-US" sz="2100" dirty="0"/>
              <a:t>Regional securities firms</a:t>
            </a:r>
          </a:p>
          <a:p>
            <a:pPr lvl="2" eaLnBrk="1" hangingPunct="1"/>
            <a:r>
              <a:rPr lang="en-US" altLang="en-US" sz="1900" dirty="0"/>
              <a:t>E.g., Raymond James Financial</a:t>
            </a:r>
          </a:p>
          <a:p>
            <a:pPr lvl="1" eaLnBrk="1" hangingPunct="1"/>
            <a:r>
              <a:rPr lang="en-US" altLang="en-US" sz="2100" dirty="0"/>
              <a:t>Specialized </a:t>
            </a:r>
            <a:r>
              <a:rPr lang="en-US" altLang="en-US" sz="2100" b="1" dirty="0"/>
              <a:t>discount brokers</a:t>
            </a:r>
          </a:p>
          <a:p>
            <a:pPr lvl="2" eaLnBrk="1" hangingPunct="1"/>
            <a:r>
              <a:rPr lang="en-US" altLang="en-US" sz="1900" dirty="0"/>
              <a:t>E.g., Charles Schwab</a:t>
            </a:r>
          </a:p>
          <a:p>
            <a:pPr lvl="1" eaLnBrk="1" hangingPunct="1"/>
            <a:r>
              <a:rPr lang="en-US" altLang="en-US" sz="2100" dirty="0"/>
              <a:t>Specialized electronic trading securities firms</a:t>
            </a:r>
          </a:p>
          <a:p>
            <a:pPr lvl="2" eaLnBrk="1" hangingPunct="1"/>
            <a:r>
              <a:rPr lang="en-US" altLang="en-US" sz="1900" dirty="0"/>
              <a:t>E.g., E*Trade</a:t>
            </a:r>
          </a:p>
          <a:p>
            <a:pPr lvl="1" eaLnBrk="1" hangingPunct="1"/>
            <a:r>
              <a:rPr lang="en-US" altLang="en-US" sz="2100" dirty="0"/>
              <a:t>Venture capital and private equity firms</a:t>
            </a:r>
          </a:p>
          <a:p>
            <a:pPr lvl="1" eaLnBrk="1" hangingPunct="1"/>
            <a:r>
              <a:rPr lang="en-US" altLang="en-US" sz="2100" dirty="0"/>
              <a:t>Other firms include research boutiques, companies with large clearing operations, and other firms that do not fit into one of the categories above</a:t>
            </a:r>
          </a:p>
        </p:txBody>
      </p:sp>
      <p:sp>
        <p:nvSpPr>
          <p:cNvPr id="6" name="Footer Placeholder 3">
            <a:extLst>
              <a:ext uri="{FF2B5EF4-FFF2-40B4-BE49-F238E27FC236}">
                <a16:creationId xmlns:a16="http://schemas.microsoft.com/office/drawing/2014/main" id="{E0DE3F78-37C1-4CA4-BB9A-2BA939F742A6}"/>
              </a:ext>
            </a:extLst>
          </p:cNvPr>
          <p:cNvSpPr>
            <a:spLocks noGrp="1"/>
          </p:cNvSpPr>
          <p:nvPr>
            <p:ph type="ftr" sz="quarter" idx="11"/>
          </p:nvPr>
        </p:nvSpPr>
        <p:spPr>
          <a:xfrm>
            <a:off x="1039091" y="6587201"/>
            <a:ext cx="7065818" cy="304800"/>
          </a:xfrm>
        </p:spPr>
        <p:txBody>
          <a:bodyPr/>
          <a:lstStyle/>
          <a:p>
            <a:pPr>
              <a:defRPr/>
            </a:pPr>
            <a:r>
              <a:rPr lang="en-US" altLang="en-US" dirty="0"/>
              <a:t>©McGraw Hill LLC. All rights reserved. No reproduction or distribution without the prior written consent of McGraw Hill. </a:t>
            </a:r>
          </a:p>
        </p:txBody>
      </p:sp>
      <p:sp>
        <p:nvSpPr>
          <p:cNvPr id="7" name="Slide Number Placeholder 2">
            <a:extLst>
              <a:ext uri="{FF2B5EF4-FFF2-40B4-BE49-F238E27FC236}">
                <a16:creationId xmlns:a16="http://schemas.microsoft.com/office/drawing/2014/main" id="{C1C84BAD-3D00-4123-8B17-801BB8C1D468}"/>
              </a:ext>
            </a:extLst>
          </p:cNvPr>
          <p:cNvSpPr>
            <a:spLocks noGrp="1"/>
          </p:cNvSpPr>
          <p:nvPr>
            <p:ph type="sldNum" sz="quarter" idx="12"/>
          </p:nvPr>
        </p:nvSpPr>
        <p:spPr>
          <a:xfrm>
            <a:off x="6523222" y="6569075"/>
            <a:ext cx="2133600" cy="273050"/>
          </a:xfrm>
        </p:spPr>
        <p:txBody>
          <a:bodyPr/>
          <a:lstStyle/>
          <a:p>
            <a:pPr>
              <a:defRPr/>
            </a:pPr>
            <a:r>
              <a:rPr lang="en-US" altLang="en-US" dirty="0"/>
              <a:t>16-6</a:t>
            </a:r>
          </a:p>
        </p:txBody>
      </p:sp>
    </p:spTree>
    <p:extLst>
      <p:ext uri="{BB962C8B-B14F-4D97-AF65-F5344CB8AC3E}">
        <p14:creationId xmlns:p14="http://schemas.microsoft.com/office/powerpoint/2010/main" val="1974130392"/>
      </p:ext>
    </p:extLst>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Slide Number Placeholder 4"/>
          <p:cNvSpPr txBox="1">
            <a:spLocks noGrp="1"/>
          </p:cNvSpPr>
          <p:nvPr/>
        </p:nvSpPr>
        <p:spPr bwMode="auto">
          <a:xfrm>
            <a:off x="3733800" y="6477000"/>
            <a:ext cx="838200"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r"/>
            <a:endParaRPr lang="en-US" altLang="en-US" sz="2000" b="1" dirty="0"/>
          </a:p>
        </p:txBody>
      </p:sp>
      <p:sp>
        <p:nvSpPr>
          <p:cNvPr id="498692" name="Rectangle 2"/>
          <p:cNvSpPr>
            <a:spLocks noGrp="1" noChangeArrowheads="1"/>
          </p:cNvSpPr>
          <p:nvPr>
            <p:ph type="title" idx="4294967295"/>
          </p:nvPr>
        </p:nvSpPr>
        <p:spPr/>
        <p:txBody>
          <a:bodyPr anchor="ctr"/>
          <a:lstStyle/>
          <a:p>
            <a:pPr eaLnBrk="1" hangingPunct="1">
              <a:defRPr/>
            </a:pPr>
            <a:r>
              <a:rPr lang="en-US" sz="3500" dirty="0"/>
              <a:t>Investment Banking</a:t>
            </a:r>
          </a:p>
        </p:txBody>
      </p:sp>
      <p:sp>
        <p:nvSpPr>
          <p:cNvPr id="8197" name="Rectangle 3"/>
          <p:cNvSpPr>
            <a:spLocks noGrp="1" noChangeArrowheads="1"/>
          </p:cNvSpPr>
          <p:nvPr>
            <p:ph type="body" sz="half" idx="4294967295"/>
          </p:nvPr>
        </p:nvSpPr>
        <p:spPr>
          <a:xfrm>
            <a:off x="144379" y="1734853"/>
            <a:ext cx="8903368" cy="4834222"/>
          </a:xfrm>
          <a:solidFill>
            <a:schemeClr val="bg1"/>
          </a:solidFill>
          <a:ln w="31750">
            <a:solidFill>
              <a:srgbClr val="007FBE"/>
            </a:solidFill>
            <a:miter lim="800000"/>
            <a:headEnd/>
            <a:tailEnd/>
          </a:ln>
          <a:effectLst>
            <a:outerShdw dist="107763" dir="2700000" algn="ctr" rotWithShape="0">
              <a:schemeClr val="bg2"/>
            </a:outerShdw>
          </a:effectLst>
        </p:spPr>
        <p:txBody>
          <a:bodyPr/>
          <a:lstStyle/>
          <a:p>
            <a:pPr eaLnBrk="1" hangingPunct="1">
              <a:lnSpc>
                <a:spcPct val="90000"/>
              </a:lnSpc>
            </a:pPr>
            <a:r>
              <a:rPr lang="en-US" altLang="en-US" sz="2200" i="1" dirty="0"/>
              <a:t>Investment banking </a:t>
            </a:r>
            <a:r>
              <a:rPr lang="en-US" altLang="en-US" sz="2200" dirty="0"/>
              <a:t>refers to activities related to underwriting and distributing new issues of debt and equity securities</a:t>
            </a:r>
          </a:p>
          <a:p>
            <a:pPr lvl="1" eaLnBrk="1" hangingPunct="1">
              <a:lnSpc>
                <a:spcPct val="90000"/>
              </a:lnSpc>
            </a:pPr>
            <a:r>
              <a:rPr lang="en-US" altLang="en-US" sz="2000" dirty="0"/>
              <a:t>New issues can be either first-time issues of a company’s debt or equity securities or the new issues of a firm whose debt or equity is already trading (i.e., seasoned issues)</a:t>
            </a:r>
          </a:p>
          <a:p>
            <a:pPr eaLnBrk="1" hangingPunct="1">
              <a:lnSpc>
                <a:spcPct val="90000"/>
              </a:lnSpc>
            </a:pPr>
            <a:r>
              <a:rPr lang="en-US" altLang="en-US" sz="2200" dirty="0"/>
              <a:t>$11.47 trillion of debt and equity was underwritten globally in 2021</a:t>
            </a:r>
          </a:p>
          <a:p>
            <a:pPr eaLnBrk="1" hangingPunct="1">
              <a:lnSpc>
                <a:spcPct val="90000"/>
              </a:lnSpc>
            </a:pPr>
            <a:r>
              <a:rPr lang="en-US" altLang="en-US" sz="2200" dirty="0"/>
              <a:t>Securities underwriting can be undertaken through either public or private offerings</a:t>
            </a:r>
          </a:p>
          <a:p>
            <a:pPr lvl="1" eaLnBrk="1" hangingPunct="1">
              <a:lnSpc>
                <a:spcPct val="90000"/>
              </a:lnSpc>
            </a:pPr>
            <a:r>
              <a:rPr lang="en-US" altLang="en-US" sz="2000" dirty="0"/>
              <a:t>Public offering represents the sale of a security to the public at large</a:t>
            </a:r>
          </a:p>
          <a:p>
            <a:pPr lvl="2" eaLnBrk="1" hangingPunct="1">
              <a:lnSpc>
                <a:spcPct val="90000"/>
              </a:lnSpc>
            </a:pPr>
            <a:r>
              <a:rPr lang="en-US" altLang="en-US" sz="1800" dirty="0"/>
              <a:t>Securities may be underwritten on a best efforts or a firm commitment basis</a:t>
            </a:r>
          </a:p>
          <a:p>
            <a:pPr lvl="1" eaLnBrk="1" hangingPunct="1">
              <a:lnSpc>
                <a:spcPct val="90000"/>
              </a:lnSpc>
            </a:pPr>
            <a:r>
              <a:rPr lang="en-US" altLang="en-US" sz="2000" dirty="0"/>
              <a:t>In a private offering, an investment bank acts as a </a:t>
            </a:r>
            <a:r>
              <a:rPr lang="en-US" altLang="en-US" sz="2000" b="1" dirty="0"/>
              <a:t>private placement</a:t>
            </a:r>
            <a:r>
              <a:rPr lang="en-US" altLang="en-US" sz="2000" dirty="0"/>
              <a:t> agent for a fee, placing the securities with one or a few large institutional investors (e.g., life insurance companies)</a:t>
            </a:r>
          </a:p>
          <a:p>
            <a:pPr eaLnBrk="1" hangingPunct="1">
              <a:lnSpc>
                <a:spcPct val="90000"/>
              </a:lnSpc>
            </a:pPr>
            <a:r>
              <a:rPr lang="en-US" altLang="en-US" sz="2200" dirty="0"/>
              <a:t>Investment bank may also participate as an underwriter in government, municipal, and mortgage-backed securities</a:t>
            </a:r>
          </a:p>
          <a:p>
            <a:pPr eaLnBrk="1" hangingPunct="1">
              <a:lnSpc>
                <a:spcPct val="90000"/>
              </a:lnSpc>
            </a:pPr>
            <a:endParaRPr lang="en-US" altLang="en-US" sz="2300" dirty="0"/>
          </a:p>
        </p:txBody>
      </p:sp>
      <p:sp>
        <p:nvSpPr>
          <p:cNvPr id="6" name="Footer Placeholder 3">
            <a:extLst>
              <a:ext uri="{FF2B5EF4-FFF2-40B4-BE49-F238E27FC236}">
                <a16:creationId xmlns:a16="http://schemas.microsoft.com/office/drawing/2014/main" id="{836EA22C-34AB-470D-AF4A-EAE30079EBF4}"/>
              </a:ext>
            </a:extLst>
          </p:cNvPr>
          <p:cNvSpPr>
            <a:spLocks noGrp="1"/>
          </p:cNvSpPr>
          <p:nvPr>
            <p:ph type="ftr" sz="quarter" idx="11"/>
          </p:nvPr>
        </p:nvSpPr>
        <p:spPr>
          <a:xfrm>
            <a:off x="880274" y="6583362"/>
            <a:ext cx="7431578" cy="304800"/>
          </a:xfrm>
        </p:spPr>
        <p:txBody>
          <a:bodyPr/>
          <a:lstStyle/>
          <a:p>
            <a:pPr>
              <a:defRPr/>
            </a:pPr>
            <a:r>
              <a:rPr lang="en-US" altLang="en-US" dirty="0"/>
              <a:t>©McGraw Hill LLC. All rights reserved. No reproduction or distribution without the prior written consent of McGraw Hill. </a:t>
            </a:r>
          </a:p>
        </p:txBody>
      </p:sp>
      <p:sp>
        <p:nvSpPr>
          <p:cNvPr id="7" name="Slide Number Placeholder 2">
            <a:extLst>
              <a:ext uri="{FF2B5EF4-FFF2-40B4-BE49-F238E27FC236}">
                <a16:creationId xmlns:a16="http://schemas.microsoft.com/office/drawing/2014/main" id="{1674B64A-FCF8-4F19-9A5C-C3215DBAF691}"/>
              </a:ext>
            </a:extLst>
          </p:cNvPr>
          <p:cNvSpPr>
            <a:spLocks noGrp="1"/>
          </p:cNvSpPr>
          <p:nvPr>
            <p:ph type="sldNum" sz="quarter" idx="12"/>
          </p:nvPr>
        </p:nvSpPr>
        <p:spPr>
          <a:xfrm>
            <a:off x="6523222" y="6569075"/>
            <a:ext cx="2133600" cy="273050"/>
          </a:xfrm>
        </p:spPr>
        <p:txBody>
          <a:bodyPr/>
          <a:lstStyle/>
          <a:p>
            <a:pPr>
              <a:defRPr/>
            </a:pPr>
            <a:r>
              <a:rPr lang="en-US" altLang="en-US" dirty="0"/>
              <a:t>16-7</a:t>
            </a:r>
          </a:p>
        </p:txBody>
      </p:sp>
    </p:spTree>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Slide Number Placeholder 4"/>
          <p:cNvSpPr txBox="1">
            <a:spLocks noGrp="1"/>
          </p:cNvSpPr>
          <p:nvPr/>
        </p:nvSpPr>
        <p:spPr bwMode="auto">
          <a:xfrm>
            <a:off x="3733800" y="6477000"/>
            <a:ext cx="838200"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r"/>
            <a:endParaRPr lang="en-US" altLang="en-US" sz="2000" b="1" dirty="0"/>
          </a:p>
        </p:txBody>
      </p:sp>
      <p:sp>
        <p:nvSpPr>
          <p:cNvPr id="506884" name="Rectangle 2"/>
          <p:cNvSpPr>
            <a:spLocks noGrp="1" noChangeArrowheads="1"/>
          </p:cNvSpPr>
          <p:nvPr>
            <p:ph type="title" idx="4294967295"/>
          </p:nvPr>
        </p:nvSpPr>
        <p:spPr/>
        <p:txBody>
          <a:bodyPr anchor="ctr"/>
          <a:lstStyle/>
          <a:p>
            <a:pPr eaLnBrk="1" hangingPunct="1">
              <a:defRPr/>
            </a:pPr>
            <a:r>
              <a:rPr lang="en-US" sz="3500" dirty="0"/>
              <a:t>Venture Capital</a:t>
            </a:r>
          </a:p>
        </p:txBody>
      </p:sp>
      <p:sp>
        <p:nvSpPr>
          <p:cNvPr id="9221" name="Rectangle 3"/>
          <p:cNvSpPr>
            <a:spLocks noGrp="1" noChangeArrowheads="1"/>
          </p:cNvSpPr>
          <p:nvPr>
            <p:ph type="body" sz="half" idx="4294967295"/>
          </p:nvPr>
        </p:nvSpPr>
        <p:spPr>
          <a:xfrm>
            <a:off x="187692" y="1719262"/>
            <a:ext cx="8768615" cy="4757737"/>
          </a:xfrm>
          <a:solidFill>
            <a:schemeClr val="bg1"/>
          </a:solidFill>
          <a:ln w="31750">
            <a:solidFill>
              <a:srgbClr val="007FBE"/>
            </a:solidFill>
            <a:miter lim="800000"/>
            <a:headEnd/>
            <a:tailEnd/>
          </a:ln>
          <a:effectLst>
            <a:outerShdw dist="107763" dir="2700000" algn="ctr" rotWithShape="0">
              <a:schemeClr val="bg2"/>
            </a:outerShdw>
          </a:effectLst>
        </p:spPr>
        <p:txBody>
          <a:bodyPr/>
          <a:lstStyle/>
          <a:p>
            <a:pPr eaLnBrk="1" hangingPunct="1">
              <a:lnSpc>
                <a:spcPct val="95000"/>
              </a:lnSpc>
            </a:pPr>
            <a:r>
              <a:rPr lang="en-US" altLang="en-US" sz="2300" dirty="0"/>
              <a:t>Difficulty for new and small firms in obtaining debt financing from CBs is that CBs are generally not willing to make loans to new companies with no assets or business history</a:t>
            </a:r>
          </a:p>
          <a:p>
            <a:pPr eaLnBrk="1" hangingPunct="1">
              <a:lnSpc>
                <a:spcPct val="95000"/>
              </a:lnSpc>
            </a:pPr>
            <a:r>
              <a:rPr lang="en-US" altLang="en-US" sz="2300" b="1" dirty="0"/>
              <a:t>Venture capital</a:t>
            </a:r>
            <a:r>
              <a:rPr lang="en-US" altLang="en-US" sz="2300" dirty="0"/>
              <a:t> </a:t>
            </a:r>
            <a:r>
              <a:rPr lang="en-US" altLang="en-US" sz="2300" b="1" dirty="0"/>
              <a:t>(VC) </a:t>
            </a:r>
            <a:r>
              <a:rPr lang="en-US" altLang="en-US" sz="2300" dirty="0"/>
              <a:t>is a professionally managed pool of money used to finance new and often high-risk firms</a:t>
            </a:r>
          </a:p>
          <a:p>
            <a:pPr lvl="1" eaLnBrk="1" hangingPunct="1">
              <a:lnSpc>
                <a:spcPct val="95000"/>
              </a:lnSpc>
            </a:pPr>
            <a:r>
              <a:rPr lang="en-US" altLang="en-US" sz="2100" dirty="0"/>
              <a:t>Generally provided to back an untried company and its managers in return for an equity investment in the firm</a:t>
            </a:r>
          </a:p>
          <a:p>
            <a:pPr lvl="1" eaLnBrk="1" hangingPunct="1">
              <a:lnSpc>
                <a:spcPct val="95000"/>
              </a:lnSpc>
            </a:pPr>
            <a:r>
              <a:rPr lang="en-US" altLang="en-US" sz="2100" dirty="0"/>
              <a:t>VC firms are not generally passive investors; they provide valuable expertise to the firm’s managers and may help with recruiting</a:t>
            </a:r>
          </a:p>
          <a:p>
            <a:pPr lvl="1" eaLnBrk="1" hangingPunct="1">
              <a:lnSpc>
                <a:spcPct val="95000"/>
              </a:lnSpc>
            </a:pPr>
            <a:r>
              <a:rPr lang="en-US" altLang="en-US" sz="2100" dirty="0"/>
              <a:t>Many different types of VC firms:</a:t>
            </a:r>
          </a:p>
          <a:p>
            <a:pPr lvl="2" eaLnBrk="1" hangingPunct="1">
              <a:lnSpc>
                <a:spcPct val="95000"/>
              </a:lnSpc>
            </a:pPr>
            <a:r>
              <a:rPr lang="en-US" altLang="en-US" sz="1900" b="1" dirty="0"/>
              <a:t>Institutional VC firms </a:t>
            </a:r>
            <a:r>
              <a:rPr lang="en-US" altLang="en-US" sz="1900" dirty="0"/>
              <a:t>are business entities whose sole purpose is to find and fund the most promising new firms</a:t>
            </a:r>
          </a:p>
          <a:p>
            <a:pPr lvl="3" eaLnBrk="1" hangingPunct="1">
              <a:lnSpc>
                <a:spcPct val="95000"/>
              </a:lnSpc>
            </a:pPr>
            <a:r>
              <a:rPr lang="en-US" altLang="en-US" sz="1700" dirty="0"/>
              <a:t>Include limited partner VC firms, financial VC firms, and corporate VC firms</a:t>
            </a:r>
          </a:p>
          <a:p>
            <a:pPr lvl="2" eaLnBrk="1" hangingPunct="1">
              <a:lnSpc>
                <a:spcPct val="95000"/>
              </a:lnSpc>
            </a:pPr>
            <a:r>
              <a:rPr lang="en-US" altLang="en-US" sz="1900" b="1" dirty="0"/>
              <a:t>Angels</a:t>
            </a:r>
            <a:r>
              <a:rPr lang="en-US" altLang="en-US" sz="1900" dirty="0"/>
              <a:t> are wealthy individuals who make equity investments </a:t>
            </a:r>
          </a:p>
        </p:txBody>
      </p:sp>
      <p:sp>
        <p:nvSpPr>
          <p:cNvPr id="6" name="Footer Placeholder 3">
            <a:extLst>
              <a:ext uri="{FF2B5EF4-FFF2-40B4-BE49-F238E27FC236}">
                <a16:creationId xmlns:a16="http://schemas.microsoft.com/office/drawing/2014/main" id="{162CC6AE-B297-4762-9048-009B78310744}"/>
              </a:ext>
            </a:extLst>
          </p:cNvPr>
          <p:cNvSpPr>
            <a:spLocks noGrp="1"/>
          </p:cNvSpPr>
          <p:nvPr>
            <p:ph type="ftr" sz="quarter" idx="11"/>
          </p:nvPr>
        </p:nvSpPr>
        <p:spPr>
          <a:xfrm>
            <a:off x="806334" y="6569075"/>
            <a:ext cx="7531331" cy="304800"/>
          </a:xfrm>
        </p:spPr>
        <p:txBody>
          <a:bodyPr/>
          <a:lstStyle/>
          <a:p>
            <a:pPr>
              <a:defRPr/>
            </a:pPr>
            <a:r>
              <a:rPr lang="en-US" altLang="en-US" dirty="0"/>
              <a:t>©McGraw Hill LLC. All rights reserved. No reproduction or distribution without the prior written consent of McGraw Hill. </a:t>
            </a:r>
          </a:p>
        </p:txBody>
      </p:sp>
      <p:sp>
        <p:nvSpPr>
          <p:cNvPr id="7" name="Slide Number Placeholder 2">
            <a:extLst>
              <a:ext uri="{FF2B5EF4-FFF2-40B4-BE49-F238E27FC236}">
                <a16:creationId xmlns:a16="http://schemas.microsoft.com/office/drawing/2014/main" id="{9EEBCFCB-5A41-48A3-8AAE-B958735EB2EA}"/>
              </a:ext>
            </a:extLst>
          </p:cNvPr>
          <p:cNvSpPr>
            <a:spLocks noGrp="1"/>
          </p:cNvSpPr>
          <p:nvPr>
            <p:ph type="sldNum" sz="quarter" idx="12"/>
          </p:nvPr>
        </p:nvSpPr>
        <p:spPr>
          <a:xfrm>
            <a:off x="6523222" y="6569075"/>
            <a:ext cx="2133600" cy="273050"/>
          </a:xfrm>
        </p:spPr>
        <p:txBody>
          <a:bodyPr/>
          <a:lstStyle/>
          <a:p>
            <a:pPr>
              <a:defRPr/>
            </a:pPr>
            <a:r>
              <a:rPr lang="en-US" altLang="en-US" dirty="0"/>
              <a:t>16-8</a:t>
            </a:r>
          </a:p>
        </p:txBody>
      </p:sp>
    </p:spTree>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Slide Number Placeholder 4"/>
          <p:cNvSpPr txBox="1">
            <a:spLocks noGrp="1"/>
          </p:cNvSpPr>
          <p:nvPr/>
        </p:nvSpPr>
        <p:spPr bwMode="auto">
          <a:xfrm>
            <a:off x="3733800" y="6477000"/>
            <a:ext cx="838200"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r"/>
            <a:endParaRPr lang="en-US" altLang="en-US" sz="2000" b="1" dirty="0"/>
          </a:p>
        </p:txBody>
      </p:sp>
      <p:sp>
        <p:nvSpPr>
          <p:cNvPr id="506884" name="Rectangle 2"/>
          <p:cNvSpPr>
            <a:spLocks noGrp="1" noChangeArrowheads="1"/>
          </p:cNvSpPr>
          <p:nvPr>
            <p:ph type="title" idx="4294967295"/>
          </p:nvPr>
        </p:nvSpPr>
        <p:spPr/>
        <p:txBody>
          <a:bodyPr anchor="ctr"/>
          <a:lstStyle/>
          <a:p>
            <a:pPr eaLnBrk="1" hangingPunct="1">
              <a:defRPr/>
            </a:pPr>
            <a:r>
              <a:rPr lang="en-US" sz="3500" dirty="0"/>
              <a:t>Venture Capital vs. Private Equity</a:t>
            </a:r>
          </a:p>
        </p:txBody>
      </p:sp>
      <p:sp>
        <p:nvSpPr>
          <p:cNvPr id="10245" name="Rectangle 3"/>
          <p:cNvSpPr>
            <a:spLocks noGrp="1" noChangeArrowheads="1"/>
          </p:cNvSpPr>
          <p:nvPr>
            <p:ph type="body" sz="half" idx="4294967295"/>
          </p:nvPr>
        </p:nvSpPr>
        <p:spPr>
          <a:xfrm>
            <a:off x="154003" y="1719262"/>
            <a:ext cx="8739739" cy="4757737"/>
          </a:xfrm>
          <a:solidFill>
            <a:schemeClr val="bg1"/>
          </a:solidFill>
          <a:ln w="31750">
            <a:solidFill>
              <a:srgbClr val="007FBE"/>
            </a:solidFill>
            <a:miter lim="800000"/>
            <a:headEnd/>
            <a:tailEnd/>
          </a:ln>
          <a:effectLst>
            <a:outerShdw dist="107763" dir="2700000" algn="ctr" rotWithShape="0">
              <a:schemeClr val="bg2"/>
            </a:outerShdw>
          </a:effectLst>
        </p:spPr>
        <p:txBody>
          <a:bodyPr/>
          <a:lstStyle/>
          <a:p>
            <a:pPr eaLnBrk="1" hangingPunct="1"/>
            <a:r>
              <a:rPr lang="en-US" altLang="en-US" sz="2300" dirty="0"/>
              <a:t>VC and private equity (PE) are often used interchangeably, but there are distinct differences in the two types of investments:</a:t>
            </a:r>
          </a:p>
          <a:p>
            <a:pPr lvl="1" eaLnBrk="1" hangingPunct="1"/>
            <a:r>
              <a:rPr lang="en-US" altLang="en-US" sz="2100" dirty="0"/>
              <a:t>VC firms concern themselves more with startup business concerns</a:t>
            </a:r>
          </a:p>
          <a:p>
            <a:pPr lvl="1" eaLnBrk="1" hangingPunct="1"/>
            <a:r>
              <a:rPr lang="en-US" altLang="en-US" sz="2100" dirty="0"/>
              <a:t>VC firms tend to utilize teams of either scientific or business professionals to help identify new and emerging technologies in which to place their money</a:t>
            </a:r>
          </a:p>
          <a:p>
            <a:pPr lvl="1" eaLnBrk="1" hangingPunct="1"/>
            <a:r>
              <a:rPr lang="en-US" altLang="en-US" sz="2100" dirty="0"/>
              <a:t>PE firms deal more with existing companies that have already proven themselves in the business field</a:t>
            </a:r>
          </a:p>
          <a:p>
            <a:pPr lvl="1" eaLnBrk="1" hangingPunct="1"/>
            <a:endParaRPr lang="en-US" altLang="en-US" sz="2100" dirty="0"/>
          </a:p>
          <a:p>
            <a:pPr eaLnBrk="1" hangingPunct="1"/>
            <a:r>
              <a:rPr lang="en-US" altLang="en-US" sz="2300" dirty="0"/>
              <a:t>As a result of the financial crisis, the differences between VC and PE firms have become less distinct</a:t>
            </a:r>
          </a:p>
          <a:p>
            <a:pPr lvl="1" eaLnBrk="1" hangingPunct="1"/>
            <a:r>
              <a:rPr lang="en-US" altLang="en-US" sz="2100" dirty="0"/>
              <a:t>Fewer new ventures being brought forth means greater competition between VC and PE firms</a:t>
            </a:r>
          </a:p>
        </p:txBody>
      </p:sp>
      <p:sp>
        <p:nvSpPr>
          <p:cNvPr id="6" name="Footer Placeholder 3">
            <a:extLst>
              <a:ext uri="{FF2B5EF4-FFF2-40B4-BE49-F238E27FC236}">
                <a16:creationId xmlns:a16="http://schemas.microsoft.com/office/drawing/2014/main" id="{130E341D-EF05-4391-81A9-BB07DF1D99A9}"/>
              </a:ext>
            </a:extLst>
          </p:cNvPr>
          <p:cNvSpPr>
            <a:spLocks noGrp="1"/>
          </p:cNvSpPr>
          <p:nvPr>
            <p:ph type="ftr" sz="quarter" idx="11"/>
          </p:nvPr>
        </p:nvSpPr>
        <p:spPr>
          <a:xfrm>
            <a:off x="731520" y="6553200"/>
            <a:ext cx="7705898" cy="304800"/>
          </a:xfrm>
        </p:spPr>
        <p:txBody>
          <a:bodyPr/>
          <a:lstStyle/>
          <a:p>
            <a:pPr>
              <a:defRPr/>
            </a:pPr>
            <a:r>
              <a:rPr lang="en-US" altLang="en-US" dirty="0"/>
              <a:t>©McGraw Hill LLC. All rights reserved. No reproduction or distribution without the prior written consent of McGraw Hill.  </a:t>
            </a:r>
          </a:p>
        </p:txBody>
      </p:sp>
      <p:sp>
        <p:nvSpPr>
          <p:cNvPr id="7" name="Slide Number Placeholder 2">
            <a:extLst>
              <a:ext uri="{FF2B5EF4-FFF2-40B4-BE49-F238E27FC236}">
                <a16:creationId xmlns:a16="http://schemas.microsoft.com/office/drawing/2014/main" id="{DA658F7A-64E5-417F-ADBC-A6DA09919576}"/>
              </a:ext>
            </a:extLst>
          </p:cNvPr>
          <p:cNvSpPr>
            <a:spLocks noGrp="1"/>
          </p:cNvSpPr>
          <p:nvPr>
            <p:ph type="sldNum" sz="quarter" idx="12"/>
          </p:nvPr>
        </p:nvSpPr>
        <p:spPr>
          <a:xfrm>
            <a:off x="6523222" y="6569075"/>
            <a:ext cx="2133600" cy="273050"/>
          </a:xfrm>
        </p:spPr>
        <p:txBody>
          <a:bodyPr/>
          <a:lstStyle/>
          <a:p>
            <a:pPr>
              <a:defRPr/>
            </a:pPr>
            <a:r>
              <a:rPr lang="en-US" altLang="en-US" dirty="0"/>
              <a:t>16-9</a:t>
            </a:r>
          </a:p>
        </p:txBody>
      </p:sp>
    </p:spTree>
  </p:cSld>
  <p:clrMapOvr>
    <a:masterClrMapping/>
  </p:clrMapOvr>
  <p:transition/>
</p:sld>
</file>

<file path=ppt/theme/theme1.xml><?xml version="1.0" encoding="utf-8"?>
<a:theme xmlns:a="http://schemas.openxmlformats.org/drawingml/2006/main" name="Network">
  <a:themeElements>
    <a:clrScheme name="Office 2007-201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Network">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Network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Network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Network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Network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Network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Network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Network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Network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Network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Network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
      <a:clrScheme name="Network 11">
        <a:dk1>
          <a:srgbClr val="000000"/>
        </a:dk1>
        <a:lt1>
          <a:srgbClr val="FFFFFF"/>
        </a:lt1>
        <a:dk2>
          <a:srgbClr val="A50021"/>
        </a:dk2>
        <a:lt2>
          <a:srgbClr val="808080"/>
        </a:lt2>
        <a:accent1>
          <a:srgbClr val="006699"/>
        </a:accent1>
        <a:accent2>
          <a:srgbClr val="DDDDDD"/>
        </a:accent2>
        <a:accent3>
          <a:srgbClr val="FFFFFF"/>
        </a:accent3>
        <a:accent4>
          <a:srgbClr val="000000"/>
        </a:accent4>
        <a:accent5>
          <a:srgbClr val="AAB8CA"/>
        </a:accent5>
        <a:accent6>
          <a:srgbClr val="C8C8C8"/>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ceffe371-beea-496d-8355-49b3f4f3bd58">
      <Terms xmlns="http://schemas.microsoft.com/office/infopath/2007/PartnerControls"/>
    </lcf76f155ced4ddcb4097134ff3c332f>
    <TaxCatchAll xmlns="893f84f8-0566-415c-9cf5-b575de20e0a3"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0C51905A83F92F40BD0DC72259F8AAD9" ma:contentTypeVersion="16" ma:contentTypeDescription="Create a new document." ma:contentTypeScope="" ma:versionID="ca52bbee1f1be16a242bb9a6e17d9915">
  <xsd:schema xmlns:xsd="http://www.w3.org/2001/XMLSchema" xmlns:xs="http://www.w3.org/2001/XMLSchema" xmlns:p="http://schemas.microsoft.com/office/2006/metadata/properties" xmlns:ns2="ceffe371-beea-496d-8355-49b3f4f3bd58" xmlns:ns3="893f84f8-0566-415c-9cf5-b575de20e0a3" targetNamespace="http://schemas.microsoft.com/office/2006/metadata/properties" ma:root="true" ma:fieldsID="3076bdf8b688088cd7b1e8ac2c87d7a7" ns2:_="" ns3:_="">
    <xsd:import namespace="ceffe371-beea-496d-8355-49b3f4f3bd58"/>
    <xsd:import namespace="893f84f8-0566-415c-9cf5-b575de20e0a3"/>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3:SharedWithUsers" minOccurs="0"/>
                <xsd:element ref="ns3:SharedWithDetails" minOccurs="0"/>
                <xsd:element ref="ns2:MediaServiceAutoTags" minOccurs="0"/>
                <xsd:element ref="ns2:MediaServiceOCR" minOccurs="0"/>
                <xsd:element ref="ns2:MediaServiceGenerationTime" minOccurs="0"/>
                <xsd:element ref="ns2:MediaServiceEventHashCode" minOccurs="0"/>
                <xsd:element ref="ns2:MediaServiceDateTaken" minOccurs="0"/>
                <xsd:element ref="ns2:MediaServiceLocation" minOccurs="0"/>
                <xsd:element ref="ns2:lcf76f155ced4ddcb4097134ff3c332f" minOccurs="0"/>
                <xsd:element ref="ns3:TaxCatchAll" minOccurs="0"/>
                <xsd:element ref="ns2: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effe371-beea-496d-8355-49b3f4f3bd58"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4" nillable="true" ma:displayName="Tags" ma:internalName="MediaServiceAutoTags"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DateTaken" ma:index="18" nillable="true" ma:displayName="MediaServiceDateTaken" ma:hidden="true" ma:internalName="MediaServiceDateTaken" ma:readOnly="true">
      <xsd:simpleType>
        <xsd:restriction base="dms:Text"/>
      </xsd:simpleType>
    </xsd:element>
    <xsd:element name="MediaServiceLocation" ma:index="19" nillable="true" ma:displayName="Location" ma:internalName="MediaServiceLocation" ma:readOnly="true">
      <xsd:simpleType>
        <xsd:restriction base="dms:Text"/>
      </xsd:simpleType>
    </xsd:element>
    <xsd:element name="lcf76f155ced4ddcb4097134ff3c332f" ma:index="21" nillable="true" ma:taxonomy="true" ma:internalName="lcf76f155ced4ddcb4097134ff3c332f" ma:taxonomyFieldName="MediaServiceImageTags" ma:displayName="Image Tags" ma:readOnly="false" ma:fieldId="{5cf76f15-5ced-4ddc-b409-7134ff3c332f}" ma:taxonomyMulti="true" ma:sspId="db8617a1-beef-4e24-867f-51551f54cfe0"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3" nillable="true" ma:displayName="MediaServiceObjectDetectorVersions" ma:hidden="true" ma:indexed="true" ma:internalName="MediaServiceObjectDetectorVersion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893f84f8-0566-415c-9cf5-b575de20e0a3"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element name="TaxCatchAll" ma:index="22" nillable="true" ma:displayName="Taxonomy Catch All Column" ma:hidden="true" ma:list="{89f135d9-025e-4c4d-bd42-7a46997d5481}" ma:internalName="TaxCatchAll" ma:showField="CatchAllData" ma:web="893f84f8-0566-415c-9cf5-b575de20e0a3">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4C02A93D-107C-4C88-9DD1-C92452A370F5}">
  <ds:schemaRefs>
    <ds:schemaRef ds:uri="http://schemas.microsoft.com/office/2006/metadata/properties"/>
    <ds:schemaRef ds:uri="http://schemas.microsoft.com/office/infopath/2007/PartnerControls"/>
    <ds:schemaRef ds:uri="ceffe371-beea-496d-8355-49b3f4f3bd58"/>
    <ds:schemaRef ds:uri="893f84f8-0566-415c-9cf5-b575de20e0a3"/>
  </ds:schemaRefs>
</ds:datastoreItem>
</file>

<file path=customXml/itemProps2.xml><?xml version="1.0" encoding="utf-8"?>
<ds:datastoreItem xmlns:ds="http://schemas.openxmlformats.org/officeDocument/2006/customXml" ds:itemID="{FAE0F200-8B8E-4E04-BD55-FBAEC0EAAD6E}">
  <ds:schemaRefs>
    <ds:schemaRef ds:uri="http://schemas.microsoft.com/sharepoint/v3/contenttype/forms"/>
  </ds:schemaRefs>
</ds:datastoreItem>
</file>

<file path=customXml/itemProps3.xml><?xml version="1.0" encoding="utf-8"?>
<ds:datastoreItem xmlns:ds="http://schemas.openxmlformats.org/officeDocument/2006/customXml" ds:itemID="{058655B0-5DFE-460E-B713-0688D682496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effe371-beea-496d-8355-49b3f4f3bd58"/>
    <ds:schemaRef ds:uri="893f84f8-0566-415c-9cf5-b575de20e0a3"/>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C:\WINDOWS\Application Data\Microsoft\Templates\template2ndEdS&amp;C.pot</Template>
  <TotalTime>5799</TotalTime>
  <Words>3635</Words>
  <Application>Microsoft Office PowerPoint</Application>
  <PresentationFormat>On-screen Show (4:3)</PresentationFormat>
  <Paragraphs>260</Paragraphs>
  <Slides>28</Slides>
  <Notes>27</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28</vt:i4>
      </vt:variant>
    </vt:vector>
  </HeadingPairs>
  <TitlesOfParts>
    <vt:vector size="33" baseType="lpstr">
      <vt:lpstr>Arial</vt:lpstr>
      <vt:lpstr>Calibri</vt:lpstr>
      <vt:lpstr>Times New Roman</vt:lpstr>
      <vt:lpstr>Wingdings</vt:lpstr>
      <vt:lpstr>Network</vt:lpstr>
      <vt:lpstr>Chapter Sixteen</vt:lpstr>
      <vt:lpstr>Services Offered by Securities Firms Versus Investment Banks</vt:lpstr>
      <vt:lpstr>Total Value of U.S. Mergers and Acquisitions Managed by Investment Banks, 1995-2021</vt:lpstr>
      <vt:lpstr>Size, Structure and Composition of the Industry</vt:lpstr>
      <vt:lpstr>Subgroups of Industry Firms</vt:lpstr>
      <vt:lpstr>Subgroups of Industry Firms (Continued)</vt:lpstr>
      <vt:lpstr>Investment Banking</vt:lpstr>
      <vt:lpstr>Venture Capital</vt:lpstr>
      <vt:lpstr>Venture Capital vs. Private Equity</vt:lpstr>
      <vt:lpstr>Market Making</vt:lpstr>
      <vt:lpstr>Trading</vt:lpstr>
      <vt:lpstr>Investing and Cash Management</vt:lpstr>
      <vt:lpstr>Mergers and Acquisitions</vt:lpstr>
      <vt:lpstr>Other Service Functions</vt:lpstr>
      <vt:lpstr>Recent Trends</vt:lpstr>
      <vt:lpstr>Recent Trends (Continued)</vt:lpstr>
      <vt:lpstr>Securities Industry Pretax Profits, in billions of dollars, 2001 - 2021</vt:lpstr>
      <vt:lpstr>Balance Sheets</vt:lpstr>
      <vt:lpstr>Balance Sheets (Continued)</vt:lpstr>
      <vt:lpstr>Assets and Liabilities of Broker-Dealers, in billions of dollars, 2021</vt:lpstr>
      <vt:lpstr>Regulation</vt:lpstr>
      <vt:lpstr>Regulation (Continued)</vt:lpstr>
      <vt:lpstr>Regulation (Concluded)</vt:lpstr>
      <vt:lpstr>Securities Investor Protection Corporation (SIPC)</vt:lpstr>
      <vt:lpstr>Global Issues</vt:lpstr>
      <vt:lpstr>Foreign Transactions in U.S. Securities Markets</vt:lpstr>
      <vt:lpstr>U.S. Transactions in Foreign Securities Markets</vt:lpstr>
      <vt:lpstr>Value of International Security Offerings (in billions of dollars)</vt:lpstr>
    </vt:vector>
  </TitlesOfParts>
  <Company>University at Buffalo</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FINANCIAL MARKETS AND INSTITIUTIONS: A Modern Perspective</dc:title>
  <dc:creator>Joseph Ogden</dc:creator>
  <cp:lastModifiedBy>Gunasundari Kuppan</cp:lastModifiedBy>
  <cp:revision>485</cp:revision>
  <dcterms:created xsi:type="dcterms:W3CDTF">2000-07-01T19:33:32Z</dcterms:created>
  <dcterms:modified xsi:type="dcterms:W3CDTF">2024-03-13T09:36:16Z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0x0101000C51905A83F92F40BD0DC72259F8AAD9</vt:lpwstr>
  </property>
  <property fmtid="{D5CDD505-2E9C-101B-9397-08002B2CF9AE}" pid="3" name="MediaServiceImageTags">
    <vt:lpwstr/>
  </property>
</Properties>
</file>