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sldIdLst>
    <p:sldId id="256" r:id="rId2"/>
    <p:sldId id="367" r:id="rId3"/>
    <p:sldId id="401" r:id="rId4"/>
    <p:sldId id="402" r:id="rId5"/>
    <p:sldId id="403" r:id="rId6"/>
    <p:sldId id="419" r:id="rId7"/>
    <p:sldId id="404" r:id="rId8"/>
    <p:sldId id="405" r:id="rId9"/>
    <p:sldId id="407" r:id="rId10"/>
    <p:sldId id="406" r:id="rId11"/>
    <p:sldId id="410" r:id="rId12"/>
    <p:sldId id="409" r:id="rId13"/>
    <p:sldId id="411" r:id="rId14"/>
    <p:sldId id="412" r:id="rId15"/>
    <p:sldId id="413" r:id="rId16"/>
    <p:sldId id="414" r:id="rId17"/>
    <p:sldId id="415" r:id="rId18"/>
    <p:sldId id="416" r:id="rId19"/>
    <p:sldId id="417" r:id="rId20"/>
    <p:sldId id="418" r:id="rId2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09" autoAdjust="0"/>
  </p:normalViewPr>
  <p:slideViewPr>
    <p:cSldViewPr>
      <p:cViewPr varScale="1">
        <p:scale>
          <a:sx n="83" d="100"/>
          <a:sy n="83" d="100"/>
        </p:scale>
        <p:origin x="1450" y="82"/>
      </p:cViewPr>
      <p:guideLst>
        <p:guide orient="horz" pos="2160"/>
        <p:guide pos="2880"/>
      </p:guideLst>
    </p:cSldViewPr>
  </p:slideViewPr>
  <p:notesTextViewPr>
    <p:cViewPr>
      <p:scale>
        <a:sx n="100" d="100"/>
        <a:sy n="100" d="100"/>
      </p:scale>
      <p:origin x="0" y="0"/>
    </p:cViewPr>
  </p:notesTextViewPr>
  <p:sorterViewPr>
    <p:cViewPr>
      <p:scale>
        <a:sx n="20" d="100"/>
        <a:sy n="2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4550D3-87B5-44EE-B450-193DB73C9E84}" type="datetimeFigureOut">
              <a:rPr lang="tr-TR" smtClean="0"/>
              <a:t>12.11.2023</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99B0EA-7103-4CFD-BA93-72A8EBAC5E2F}" type="slidenum">
              <a:rPr lang="tr-TR" smtClean="0"/>
              <a:t>‹#›</a:t>
            </a:fld>
            <a:endParaRPr lang="tr-TR"/>
          </a:p>
        </p:txBody>
      </p:sp>
    </p:spTree>
    <p:extLst>
      <p:ext uri="{BB962C8B-B14F-4D97-AF65-F5344CB8AC3E}">
        <p14:creationId xmlns:p14="http://schemas.microsoft.com/office/powerpoint/2010/main" val="3302145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499B0EA-7103-4CFD-BA93-72A8EBAC5E2F}" type="slidenum">
              <a:rPr lang="tr-TR" smtClean="0"/>
              <a:t>2</a:t>
            </a:fld>
            <a:endParaRPr lang="tr-TR"/>
          </a:p>
        </p:txBody>
      </p:sp>
    </p:spTree>
    <p:extLst>
      <p:ext uri="{BB962C8B-B14F-4D97-AF65-F5344CB8AC3E}">
        <p14:creationId xmlns:p14="http://schemas.microsoft.com/office/powerpoint/2010/main" val="17040895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499B0EA-7103-4CFD-BA93-72A8EBAC5E2F}" type="slidenum">
              <a:rPr lang="tr-TR" smtClean="0"/>
              <a:t>11</a:t>
            </a:fld>
            <a:endParaRPr lang="tr-TR"/>
          </a:p>
        </p:txBody>
      </p:sp>
    </p:spTree>
    <p:extLst>
      <p:ext uri="{BB962C8B-B14F-4D97-AF65-F5344CB8AC3E}">
        <p14:creationId xmlns:p14="http://schemas.microsoft.com/office/powerpoint/2010/main" val="17040895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499B0EA-7103-4CFD-BA93-72A8EBAC5E2F}" type="slidenum">
              <a:rPr lang="tr-TR" smtClean="0"/>
              <a:t>12</a:t>
            </a:fld>
            <a:endParaRPr lang="tr-TR"/>
          </a:p>
        </p:txBody>
      </p:sp>
    </p:spTree>
    <p:extLst>
      <p:ext uri="{BB962C8B-B14F-4D97-AF65-F5344CB8AC3E}">
        <p14:creationId xmlns:p14="http://schemas.microsoft.com/office/powerpoint/2010/main" val="1704089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499B0EA-7103-4CFD-BA93-72A8EBAC5E2F}" type="slidenum">
              <a:rPr lang="tr-TR" smtClean="0"/>
              <a:t>13</a:t>
            </a:fld>
            <a:endParaRPr lang="tr-TR"/>
          </a:p>
        </p:txBody>
      </p:sp>
    </p:spTree>
    <p:extLst>
      <p:ext uri="{BB962C8B-B14F-4D97-AF65-F5344CB8AC3E}">
        <p14:creationId xmlns:p14="http://schemas.microsoft.com/office/powerpoint/2010/main" val="17040895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499B0EA-7103-4CFD-BA93-72A8EBAC5E2F}" type="slidenum">
              <a:rPr lang="tr-TR" smtClean="0"/>
              <a:t>14</a:t>
            </a:fld>
            <a:endParaRPr lang="tr-TR"/>
          </a:p>
        </p:txBody>
      </p:sp>
    </p:spTree>
    <p:extLst>
      <p:ext uri="{BB962C8B-B14F-4D97-AF65-F5344CB8AC3E}">
        <p14:creationId xmlns:p14="http://schemas.microsoft.com/office/powerpoint/2010/main" val="17040895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499B0EA-7103-4CFD-BA93-72A8EBAC5E2F}" type="slidenum">
              <a:rPr lang="tr-TR" smtClean="0"/>
              <a:t>15</a:t>
            </a:fld>
            <a:endParaRPr lang="tr-TR"/>
          </a:p>
        </p:txBody>
      </p:sp>
    </p:spTree>
    <p:extLst>
      <p:ext uri="{BB962C8B-B14F-4D97-AF65-F5344CB8AC3E}">
        <p14:creationId xmlns:p14="http://schemas.microsoft.com/office/powerpoint/2010/main" val="17040895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499B0EA-7103-4CFD-BA93-72A8EBAC5E2F}" type="slidenum">
              <a:rPr lang="tr-TR" smtClean="0"/>
              <a:t>16</a:t>
            </a:fld>
            <a:endParaRPr lang="tr-TR"/>
          </a:p>
        </p:txBody>
      </p:sp>
    </p:spTree>
    <p:extLst>
      <p:ext uri="{BB962C8B-B14F-4D97-AF65-F5344CB8AC3E}">
        <p14:creationId xmlns:p14="http://schemas.microsoft.com/office/powerpoint/2010/main" val="17040895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499B0EA-7103-4CFD-BA93-72A8EBAC5E2F}" type="slidenum">
              <a:rPr lang="tr-TR" smtClean="0"/>
              <a:t>17</a:t>
            </a:fld>
            <a:endParaRPr lang="tr-TR"/>
          </a:p>
        </p:txBody>
      </p:sp>
    </p:spTree>
    <p:extLst>
      <p:ext uri="{BB962C8B-B14F-4D97-AF65-F5344CB8AC3E}">
        <p14:creationId xmlns:p14="http://schemas.microsoft.com/office/powerpoint/2010/main" val="17040895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499B0EA-7103-4CFD-BA93-72A8EBAC5E2F}" type="slidenum">
              <a:rPr lang="tr-TR" smtClean="0"/>
              <a:t>18</a:t>
            </a:fld>
            <a:endParaRPr lang="tr-TR"/>
          </a:p>
        </p:txBody>
      </p:sp>
    </p:spTree>
    <p:extLst>
      <p:ext uri="{BB962C8B-B14F-4D97-AF65-F5344CB8AC3E}">
        <p14:creationId xmlns:p14="http://schemas.microsoft.com/office/powerpoint/2010/main" val="17040895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499B0EA-7103-4CFD-BA93-72A8EBAC5E2F}" type="slidenum">
              <a:rPr lang="tr-TR" smtClean="0"/>
              <a:t>19</a:t>
            </a:fld>
            <a:endParaRPr lang="tr-TR"/>
          </a:p>
        </p:txBody>
      </p:sp>
    </p:spTree>
    <p:extLst>
      <p:ext uri="{BB962C8B-B14F-4D97-AF65-F5344CB8AC3E}">
        <p14:creationId xmlns:p14="http://schemas.microsoft.com/office/powerpoint/2010/main" val="17040895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499B0EA-7103-4CFD-BA93-72A8EBAC5E2F}" type="slidenum">
              <a:rPr lang="tr-TR" smtClean="0"/>
              <a:t>20</a:t>
            </a:fld>
            <a:endParaRPr lang="tr-TR"/>
          </a:p>
        </p:txBody>
      </p:sp>
    </p:spTree>
    <p:extLst>
      <p:ext uri="{BB962C8B-B14F-4D97-AF65-F5344CB8AC3E}">
        <p14:creationId xmlns:p14="http://schemas.microsoft.com/office/powerpoint/2010/main" val="17040895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499B0EA-7103-4CFD-BA93-72A8EBAC5E2F}" type="slidenum">
              <a:rPr lang="tr-TR" smtClean="0"/>
              <a:t>3</a:t>
            </a:fld>
            <a:endParaRPr lang="tr-TR"/>
          </a:p>
        </p:txBody>
      </p:sp>
    </p:spTree>
    <p:extLst>
      <p:ext uri="{BB962C8B-B14F-4D97-AF65-F5344CB8AC3E}">
        <p14:creationId xmlns:p14="http://schemas.microsoft.com/office/powerpoint/2010/main" val="17040895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499B0EA-7103-4CFD-BA93-72A8EBAC5E2F}" type="slidenum">
              <a:rPr lang="tr-TR" smtClean="0"/>
              <a:t>4</a:t>
            </a:fld>
            <a:endParaRPr lang="tr-TR"/>
          </a:p>
        </p:txBody>
      </p:sp>
    </p:spTree>
    <p:extLst>
      <p:ext uri="{BB962C8B-B14F-4D97-AF65-F5344CB8AC3E}">
        <p14:creationId xmlns:p14="http://schemas.microsoft.com/office/powerpoint/2010/main" val="1704089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499B0EA-7103-4CFD-BA93-72A8EBAC5E2F}" type="slidenum">
              <a:rPr lang="tr-TR" smtClean="0"/>
              <a:t>5</a:t>
            </a:fld>
            <a:endParaRPr lang="tr-TR"/>
          </a:p>
        </p:txBody>
      </p:sp>
    </p:spTree>
    <p:extLst>
      <p:ext uri="{BB962C8B-B14F-4D97-AF65-F5344CB8AC3E}">
        <p14:creationId xmlns:p14="http://schemas.microsoft.com/office/powerpoint/2010/main" val="17040895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499B0EA-7103-4CFD-BA93-72A8EBAC5E2F}" type="slidenum">
              <a:rPr lang="tr-TR" smtClean="0"/>
              <a:t>6</a:t>
            </a:fld>
            <a:endParaRPr lang="tr-TR"/>
          </a:p>
        </p:txBody>
      </p:sp>
    </p:spTree>
    <p:extLst>
      <p:ext uri="{BB962C8B-B14F-4D97-AF65-F5344CB8AC3E}">
        <p14:creationId xmlns:p14="http://schemas.microsoft.com/office/powerpoint/2010/main" val="17040895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499B0EA-7103-4CFD-BA93-72A8EBAC5E2F}" type="slidenum">
              <a:rPr lang="tr-TR" smtClean="0"/>
              <a:t>7</a:t>
            </a:fld>
            <a:endParaRPr lang="tr-TR"/>
          </a:p>
        </p:txBody>
      </p:sp>
    </p:spTree>
    <p:extLst>
      <p:ext uri="{BB962C8B-B14F-4D97-AF65-F5344CB8AC3E}">
        <p14:creationId xmlns:p14="http://schemas.microsoft.com/office/powerpoint/2010/main" val="17040895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499B0EA-7103-4CFD-BA93-72A8EBAC5E2F}" type="slidenum">
              <a:rPr lang="tr-TR" smtClean="0"/>
              <a:t>8</a:t>
            </a:fld>
            <a:endParaRPr lang="tr-TR"/>
          </a:p>
        </p:txBody>
      </p:sp>
    </p:spTree>
    <p:extLst>
      <p:ext uri="{BB962C8B-B14F-4D97-AF65-F5344CB8AC3E}">
        <p14:creationId xmlns:p14="http://schemas.microsoft.com/office/powerpoint/2010/main" val="17040895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499B0EA-7103-4CFD-BA93-72A8EBAC5E2F}" type="slidenum">
              <a:rPr lang="tr-TR" smtClean="0"/>
              <a:t>9</a:t>
            </a:fld>
            <a:endParaRPr lang="tr-TR"/>
          </a:p>
        </p:txBody>
      </p:sp>
    </p:spTree>
    <p:extLst>
      <p:ext uri="{BB962C8B-B14F-4D97-AF65-F5344CB8AC3E}">
        <p14:creationId xmlns:p14="http://schemas.microsoft.com/office/powerpoint/2010/main" val="17040895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499B0EA-7103-4CFD-BA93-72A8EBAC5E2F}" type="slidenum">
              <a:rPr lang="tr-TR" smtClean="0"/>
              <a:t>10</a:t>
            </a:fld>
            <a:endParaRPr lang="tr-TR"/>
          </a:p>
        </p:txBody>
      </p:sp>
    </p:spTree>
    <p:extLst>
      <p:ext uri="{BB962C8B-B14F-4D97-AF65-F5344CB8AC3E}">
        <p14:creationId xmlns:p14="http://schemas.microsoft.com/office/powerpoint/2010/main" val="1704089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4044D013-340B-4B4D-A10A-DEC7F6FCD4EA}" type="datetime1">
              <a:rPr lang="tr-TR" smtClean="0"/>
              <a:t>12.11.2023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86B17DD-0D56-4699-B996-FAC99302D61E}" type="datetime1">
              <a:rPr lang="tr-TR" smtClean="0"/>
              <a:t>12.11.2023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BD1F74CA-9674-4B77-9C47-5AAC434B4FDF}" type="datetime1">
              <a:rPr lang="tr-TR" smtClean="0"/>
              <a:t>12.11.2023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04E7B87-85DE-47C5-A9FE-815754F8C7BA}" type="datetime1">
              <a:rPr lang="tr-TR" smtClean="0"/>
              <a:t>12.11.2023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8A8FA2FE-D521-4F01-94AF-F34E04DD3499}" type="datetime1">
              <a:rPr lang="tr-TR" smtClean="0"/>
              <a:t>12.11.2023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022594C2-2396-48B5-98A5-66FECB6262FF}" type="datetime1">
              <a:rPr lang="tr-TR" smtClean="0"/>
              <a:t>12.11.2023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AD17660-4F4E-4536-B919-81414701759A}" type="datetime1">
              <a:rPr lang="tr-TR" smtClean="0"/>
              <a:t>12.11.2023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CD8EDB6B-0A56-4433-B95E-E3F1A595829D}" type="datetime1">
              <a:rPr lang="tr-TR" smtClean="0"/>
              <a:t>12.11.2023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78FA84AE-E80B-428C-A2E5-00761EB61186}" type="datetime1">
              <a:rPr lang="tr-TR" smtClean="0"/>
              <a:t>12.11.2023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774A0B9E-C731-4B72-A177-2AF27C06257A}" type="datetime1">
              <a:rPr lang="tr-TR" smtClean="0"/>
              <a:t>12.11.2023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219321CD-F4BF-442A-8649-31DA08D1AF17}" type="datetime1">
              <a:rPr lang="tr-TR" smtClean="0"/>
              <a:t>12.11.2023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0267E0-C5DB-450F-AA48-E5CB308D78A2}" type="datetime1">
              <a:rPr lang="tr-TR" smtClean="0"/>
              <a:t>12.11.2023</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435939" y="4077072"/>
            <a:ext cx="6332182" cy="2123658"/>
          </a:xfrm>
          <a:prstGeom prst="rect">
            <a:avLst/>
          </a:prstGeom>
        </p:spPr>
        <p:txBody>
          <a:bodyPr wrap="none">
            <a:spAutoFit/>
          </a:bodyPr>
          <a:lstStyle/>
          <a:p>
            <a:pPr algn="ctr"/>
            <a:r>
              <a:rPr lang="tr-TR" sz="2800" b="1" dirty="0" smtClean="0">
                <a:solidFill>
                  <a:srgbClr val="FF0000"/>
                </a:solidFill>
                <a:latin typeface="Arial" pitchFamily="34" charset="0"/>
                <a:cs typeface="Arial" pitchFamily="34" charset="0"/>
              </a:rPr>
              <a:t>Türk İnkılâbı’nın Hazırlık Dönemi ve </a:t>
            </a:r>
          </a:p>
          <a:p>
            <a:pPr algn="ctr"/>
            <a:r>
              <a:rPr lang="tr-TR" sz="2800" b="1" dirty="0" smtClean="0">
                <a:solidFill>
                  <a:srgbClr val="FF0000"/>
                </a:solidFill>
                <a:latin typeface="Arial" pitchFamily="34" charset="0"/>
                <a:cs typeface="Arial" pitchFamily="34" charset="0"/>
              </a:rPr>
              <a:t>Türk İstiklâl Savaşı</a:t>
            </a:r>
          </a:p>
          <a:p>
            <a:pPr algn="ctr"/>
            <a:endParaRPr lang="tr-TR" sz="2800" b="1" dirty="0" smtClean="0">
              <a:solidFill>
                <a:srgbClr val="FF0000"/>
              </a:solidFill>
              <a:latin typeface="Arial" pitchFamily="34" charset="0"/>
              <a:cs typeface="Arial" pitchFamily="34" charset="0"/>
            </a:endParaRPr>
          </a:p>
          <a:p>
            <a:pPr algn="ctr"/>
            <a:r>
              <a:rPr lang="tr-TR" sz="2400" b="1" dirty="0">
                <a:solidFill>
                  <a:schemeClr val="accent6">
                    <a:lumMod val="75000"/>
                  </a:schemeClr>
                </a:solidFill>
                <a:latin typeface="Arial" pitchFamily="34" charset="0"/>
                <a:cs typeface="Arial" pitchFamily="34" charset="0"/>
              </a:rPr>
              <a:t>*</a:t>
            </a:r>
            <a:r>
              <a:rPr lang="tr-TR" sz="2400" b="1" dirty="0" smtClean="0">
                <a:solidFill>
                  <a:schemeClr val="accent6">
                    <a:lumMod val="75000"/>
                  </a:schemeClr>
                </a:solidFill>
                <a:latin typeface="Arial" pitchFamily="34" charset="0"/>
                <a:cs typeface="Arial" pitchFamily="34" charset="0"/>
              </a:rPr>
              <a:t>Milli Mücadele İçin ilk Adım</a:t>
            </a:r>
          </a:p>
          <a:p>
            <a:pPr algn="ctr"/>
            <a:r>
              <a:rPr lang="tr-TR" sz="2400" b="1" dirty="0" smtClean="0">
                <a:solidFill>
                  <a:schemeClr val="accent6">
                    <a:lumMod val="75000"/>
                  </a:schemeClr>
                </a:solidFill>
                <a:latin typeface="Arial" pitchFamily="34" charset="0"/>
                <a:cs typeface="Arial" pitchFamily="34" charset="0"/>
              </a:rPr>
              <a:t>*Kongreler Yolu ile Teşkilatlanma</a:t>
            </a:r>
            <a:endParaRPr lang="tr-TR" sz="2400" dirty="0">
              <a:solidFill>
                <a:schemeClr val="accent6">
                  <a:lumMod val="75000"/>
                </a:schemeClr>
              </a:solidFill>
              <a:latin typeface="Arial" pitchFamily="34" charset="0"/>
              <a:cs typeface="Arial" pitchFamily="34" charset="0"/>
            </a:endParaRPr>
          </a:p>
        </p:txBody>
      </p:sp>
      <p:sp>
        <p:nvSpPr>
          <p:cNvPr id="5" name="AutoShape 5"/>
          <p:cNvSpPr>
            <a:spLocks noGrp="1" noChangeArrowheads="1"/>
          </p:cNvSpPr>
          <p:nvPr>
            <p:ph type="subTitle" idx="1"/>
          </p:nvPr>
        </p:nvSpPr>
        <p:spPr bwMode="auto">
          <a:xfrm>
            <a:off x="605580" y="548680"/>
            <a:ext cx="7992888" cy="2088232"/>
          </a:xfrm>
          <a:prstGeom prst="ribbon">
            <a:avLst>
              <a:gd name="adj1" fmla="val 10963"/>
              <a:gd name="adj2" fmla="val 71750"/>
            </a:avLst>
          </a:prstGeom>
          <a:solidFill>
            <a:srgbClr val="FFFF00"/>
          </a:solidFill>
          <a:ln w="285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tr-TR" sz="2800" b="1" dirty="0">
                <a:solidFill>
                  <a:srgbClr val="FF0000"/>
                </a:solidFill>
                <a:latin typeface="Arial" pitchFamily="34" charset="0"/>
                <a:cs typeface="Arial" pitchFamily="34" charset="0"/>
              </a:rPr>
              <a:t>ATATÜRK İLKELERİ </a:t>
            </a:r>
            <a:endParaRPr lang="tr-TR" sz="2800" b="1" dirty="0" smtClean="0">
              <a:solidFill>
                <a:srgbClr val="FF0000"/>
              </a:solidFill>
              <a:latin typeface="Arial" pitchFamily="34" charset="0"/>
              <a:cs typeface="Arial" pitchFamily="34" charset="0"/>
            </a:endParaRPr>
          </a:p>
          <a:p>
            <a:r>
              <a:rPr lang="tr-TR" sz="2800" b="1" dirty="0" smtClean="0">
                <a:solidFill>
                  <a:srgbClr val="FF0000"/>
                </a:solidFill>
                <a:latin typeface="Arial" pitchFamily="34" charset="0"/>
                <a:cs typeface="Arial" pitchFamily="34" charset="0"/>
              </a:rPr>
              <a:t>VE</a:t>
            </a:r>
          </a:p>
          <a:p>
            <a:r>
              <a:rPr lang="tr-TR" sz="2800" b="1" dirty="0" smtClean="0">
                <a:solidFill>
                  <a:srgbClr val="FF0000"/>
                </a:solidFill>
                <a:latin typeface="Arial" pitchFamily="34" charset="0"/>
                <a:cs typeface="Arial" pitchFamily="34" charset="0"/>
              </a:rPr>
              <a:t> </a:t>
            </a:r>
            <a:r>
              <a:rPr lang="tr-TR" sz="2800" b="1" dirty="0">
                <a:solidFill>
                  <a:srgbClr val="FF0000"/>
                </a:solidFill>
                <a:latin typeface="Arial" pitchFamily="34" charset="0"/>
                <a:cs typeface="Arial" pitchFamily="34" charset="0"/>
              </a:rPr>
              <a:t>İNKILÂP TARİHİ I</a:t>
            </a:r>
            <a:endParaRPr lang="tr-TR" sz="2800" dirty="0">
              <a:solidFill>
                <a:srgbClr val="FF0000"/>
              </a:solidFill>
              <a:latin typeface="Arial" pitchFamily="34" charset="0"/>
              <a:cs typeface="Arial" pitchFamily="34" charset="0"/>
            </a:endParaRPr>
          </a:p>
        </p:txBody>
      </p:sp>
      <p:sp>
        <p:nvSpPr>
          <p:cNvPr id="7" name="Metin kutusu 6"/>
          <p:cNvSpPr txBox="1"/>
          <p:nvPr/>
        </p:nvSpPr>
        <p:spPr>
          <a:xfrm>
            <a:off x="4067944" y="3429000"/>
            <a:ext cx="1080120" cy="369332"/>
          </a:xfrm>
          <a:prstGeom prst="rect">
            <a:avLst/>
          </a:prstGeom>
          <a:noFill/>
        </p:spPr>
        <p:txBody>
          <a:bodyPr wrap="square" rtlCol="0">
            <a:spAutoFit/>
          </a:bodyPr>
          <a:lstStyle/>
          <a:p>
            <a:r>
              <a:rPr lang="tr-TR" b="1" dirty="0" smtClean="0">
                <a:solidFill>
                  <a:schemeClr val="accent1"/>
                </a:solidFill>
              </a:rPr>
              <a:t>BÖLÜM 5</a:t>
            </a:r>
            <a:endParaRPr lang="tr-TR" b="1" dirty="0">
              <a:solidFill>
                <a:schemeClr val="accent1"/>
              </a:solidFill>
            </a:endParaRPr>
          </a:p>
        </p:txBody>
      </p:sp>
    </p:spTree>
    <p:extLst>
      <p:ext uri="{BB962C8B-B14F-4D97-AF65-F5344CB8AC3E}">
        <p14:creationId xmlns:p14="http://schemas.microsoft.com/office/powerpoint/2010/main" val="16883730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2"/>
          </p:nvPr>
        </p:nvSpPr>
        <p:spPr/>
        <p:txBody>
          <a:bodyPr/>
          <a:lstStyle/>
          <a:p>
            <a:fld id="{F302176B-0E47-46AC-8F43-DAB4B8A37D06}" type="slidenum">
              <a:rPr lang="tr-TR" b="1" smtClean="0">
                <a:solidFill>
                  <a:schemeClr val="tx1"/>
                </a:solidFill>
                <a:latin typeface="Arial" pitchFamily="34" charset="0"/>
                <a:cs typeface="Arial" pitchFamily="34" charset="0"/>
              </a:rPr>
              <a:t>10</a:t>
            </a:fld>
            <a:endParaRPr lang="tr-TR" b="1" dirty="0">
              <a:solidFill>
                <a:schemeClr val="tx1"/>
              </a:solidFill>
              <a:latin typeface="Arial" pitchFamily="34" charset="0"/>
              <a:cs typeface="Arial" pitchFamily="34" charset="0"/>
            </a:endParaRPr>
          </a:p>
        </p:txBody>
      </p:sp>
      <p:sp>
        <p:nvSpPr>
          <p:cNvPr id="35" name="AutoShape 2"/>
          <p:cNvSpPr>
            <a:spLocks noChangeArrowheads="1"/>
          </p:cNvSpPr>
          <p:nvPr/>
        </p:nvSpPr>
        <p:spPr bwMode="auto">
          <a:xfrm>
            <a:off x="250825" y="116633"/>
            <a:ext cx="8642350" cy="504056"/>
          </a:xfrm>
          <a:prstGeom prst="roundRect">
            <a:avLst>
              <a:gd name="adj" fmla="val 16667"/>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lvl="0" algn="ctr"/>
            <a:r>
              <a:rPr lang="tr-TR" sz="2400" b="1" dirty="0">
                <a:solidFill>
                  <a:srgbClr val="FF0000"/>
                </a:solidFill>
                <a:latin typeface="Arial" pitchFamily="34" charset="0"/>
                <a:cs typeface="Arial" pitchFamily="34" charset="0"/>
              </a:rPr>
              <a:t>Erzurum Kongresi </a:t>
            </a:r>
            <a:r>
              <a:rPr lang="tr-TR" sz="2400" b="1" dirty="0" smtClean="0">
                <a:solidFill>
                  <a:srgbClr val="FF0000"/>
                </a:solidFill>
                <a:latin typeface="Arial" pitchFamily="34" charset="0"/>
                <a:cs typeface="Arial" pitchFamily="34" charset="0"/>
              </a:rPr>
              <a:t>(23 Temmuz-7 </a:t>
            </a:r>
            <a:r>
              <a:rPr lang="tr-TR" sz="2400" b="1" dirty="0">
                <a:solidFill>
                  <a:srgbClr val="FF0000"/>
                </a:solidFill>
                <a:latin typeface="Arial" pitchFamily="34" charset="0"/>
                <a:cs typeface="Arial" pitchFamily="34" charset="0"/>
              </a:rPr>
              <a:t>Ağustos</a:t>
            </a:r>
            <a:r>
              <a:rPr lang="tr-TR" sz="2400" b="1" dirty="0" smtClean="0">
                <a:solidFill>
                  <a:srgbClr val="FF0000"/>
                </a:solidFill>
                <a:latin typeface="Arial" pitchFamily="34" charset="0"/>
                <a:cs typeface="Arial" pitchFamily="34" charset="0"/>
              </a:rPr>
              <a:t> 1919):</a:t>
            </a:r>
            <a:endParaRPr lang="tr-TR" sz="2400" b="1" dirty="0">
              <a:solidFill>
                <a:srgbClr val="FF0000"/>
              </a:solidFill>
              <a:latin typeface="Arial" pitchFamily="34" charset="0"/>
              <a:cs typeface="Arial" pitchFamily="34" charset="0"/>
            </a:endParaRPr>
          </a:p>
        </p:txBody>
      </p:sp>
      <p:sp>
        <p:nvSpPr>
          <p:cNvPr id="2" name="Dikdörtgen 1"/>
          <p:cNvSpPr/>
          <p:nvPr/>
        </p:nvSpPr>
        <p:spPr>
          <a:xfrm>
            <a:off x="395188" y="820444"/>
            <a:ext cx="8353623" cy="5786199"/>
          </a:xfrm>
          <a:prstGeom prst="rect">
            <a:avLst/>
          </a:prstGeom>
        </p:spPr>
        <p:txBody>
          <a:bodyPr wrap="square">
            <a:spAutoFit/>
          </a:bodyPr>
          <a:lstStyle/>
          <a:p>
            <a:pPr algn="just">
              <a:tabLst>
                <a:tab pos="363538" algn="l"/>
              </a:tabLst>
            </a:pPr>
            <a:r>
              <a:rPr lang="tr-TR" sz="2400" dirty="0" smtClean="0">
                <a:latin typeface="Arial" pitchFamily="34" charset="0"/>
                <a:cs typeface="Arial" pitchFamily="34" charset="0"/>
              </a:rPr>
              <a:t>	Kongre</a:t>
            </a:r>
            <a:r>
              <a:rPr lang="tr-TR" sz="2400" dirty="0">
                <a:latin typeface="Arial" pitchFamily="34" charset="0"/>
                <a:cs typeface="Arial" pitchFamily="34" charset="0"/>
              </a:rPr>
              <a:t>, 10 Temmuz'da toplanması kararlaştırılmış olmasına rağmen, </a:t>
            </a:r>
            <a:r>
              <a:rPr lang="tr-TR" sz="2400" dirty="0">
                <a:solidFill>
                  <a:srgbClr val="FF0000"/>
                </a:solidFill>
                <a:latin typeface="Arial" pitchFamily="34" charset="0"/>
                <a:cs typeface="Arial" pitchFamily="34" charset="0"/>
              </a:rPr>
              <a:t>23 </a:t>
            </a:r>
            <a:r>
              <a:rPr lang="tr-TR" sz="2400" dirty="0" smtClean="0">
                <a:solidFill>
                  <a:srgbClr val="FF0000"/>
                </a:solidFill>
                <a:latin typeface="Arial" pitchFamily="34" charset="0"/>
                <a:cs typeface="Arial" pitchFamily="34" charset="0"/>
              </a:rPr>
              <a:t>Temmuz'da </a:t>
            </a:r>
            <a:r>
              <a:rPr lang="tr-TR" sz="2400" dirty="0" smtClean="0">
                <a:latin typeface="Arial" pitchFamily="34" charset="0"/>
                <a:cs typeface="Arial" pitchFamily="34" charset="0"/>
              </a:rPr>
              <a:t>tek katlı bir ilkokul salonunda çalışmalarına </a:t>
            </a:r>
            <a:r>
              <a:rPr lang="tr-TR" sz="2400" dirty="0">
                <a:latin typeface="Arial" pitchFamily="34" charset="0"/>
                <a:cs typeface="Arial" pitchFamily="34" charset="0"/>
              </a:rPr>
              <a:t>başladı. İlk gün, Mustafa Kemal kongre başkanlığına seçildi. </a:t>
            </a:r>
            <a:r>
              <a:rPr lang="tr-TR" sz="2400" dirty="0" smtClean="0">
                <a:latin typeface="Arial" pitchFamily="34" charset="0"/>
                <a:cs typeface="Arial" pitchFamily="34" charset="0"/>
              </a:rPr>
              <a:t>14 gün süren ve milli </a:t>
            </a:r>
            <a:r>
              <a:rPr lang="tr-TR" sz="2400" dirty="0">
                <a:latin typeface="Arial" pitchFamily="34" charset="0"/>
                <a:cs typeface="Arial" pitchFamily="34" charset="0"/>
              </a:rPr>
              <a:t>bir hal alan kongrede, genel değerlendirmeler yapıldı ve doğu illerinin durumu görüşüldü. </a:t>
            </a:r>
            <a:endParaRPr lang="tr-TR" sz="2400" dirty="0" smtClean="0">
              <a:latin typeface="Arial" pitchFamily="34" charset="0"/>
              <a:cs typeface="Arial" pitchFamily="34" charset="0"/>
            </a:endParaRPr>
          </a:p>
          <a:p>
            <a:pPr algn="just">
              <a:tabLst>
                <a:tab pos="363538" algn="l"/>
              </a:tabLst>
            </a:pPr>
            <a:endParaRPr lang="tr-TR" sz="1000" dirty="0" smtClean="0">
              <a:latin typeface="Arial" pitchFamily="34" charset="0"/>
              <a:cs typeface="Arial" pitchFamily="34" charset="0"/>
            </a:endParaRPr>
          </a:p>
          <a:p>
            <a:pPr algn="just">
              <a:tabLst>
                <a:tab pos="363538" algn="l"/>
              </a:tabLst>
            </a:pPr>
            <a:r>
              <a:rPr lang="tr-TR" sz="2400" dirty="0">
                <a:latin typeface="Arial" pitchFamily="34" charset="0"/>
                <a:cs typeface="Arial" pitchFamily="34" charset="0"/>
              </a:rPr>
              <a:t>	</a:t>
            </a:r>
            <a:r>
              <a:rPr lang="tr-TR" sz="2400" dirty="0" smtClean="0">
                <a:latin typeface="Arial" pitchFamily="34" charset="0"/>
                <a:cs typeface="Arial" pitchFamily="34" charset="0"/>
              </a:rPr>
              <a:t>Erzurum Kongresi, Türk tarihinde önemli bir dönüm noktasıdır. </a:t>
            </a:r>
            <a:r>
              <a:rPr lang="tr-TR" sz="2400" dirty="0" smtClean="0">
                <a:solidFill>
                  <a:srgbClr val="0070C0"/>
                </a:solidFill>
                <a:latin typeface="Arial" pitchFamily="34" charset="0"/>
                <a:cs typeface="Arial" pitchFamily="34" charset="0"/>
              </a:rPr>
              <a:t>Türk Kurtuluş Savaşı’nın ilk temelleri bu kongrede atılmış, alınan kararlar Milli Mücadele’nin temel kurallarını oluşturmuştur.</a:t>
            </a:r>
          </a:p>
          <a:p>
            <a:pPr algn="just">
              <a:tabLst>
                <a:tab pos="363538" algn="l"/>
              </a:tabLst>
            </a:pPr>
            <a:endParaRPr lang="tr-TR" sz="1000" dirty="0" smtClean="0">
              <a:solidFill>
                <a:srgbClr val="0070C0"/>
              </a:solidFill>
              <a:latin typeface="Arial" pitchFamily="34" charset="0"/>
              <a:cs typeface="Arial" pitchFamily="34" charset="0"/>
            </a:endParaRPr>
          </a:p>
          <a:p>
            <a:pPr algn="just">
              <a:tabLst>
                <a:tab pos="363538" algn="l"/>
              </a:tabLst>
            </a:pPr>
            <a:r>
              <a:rPr lang="tr-TR" sz="2400" dirty="0">
                <a:latin typeface="Arial" pitchFamily="34" charset="0"/>
                <a:cs typeface="Arial" pitchFamily="34" charset="0"/>
              </a:rPr>
              <a:t>	</a:t>
            </a:r>
            <a:r>
              <a:rPr lang="tr-TR" sz="2400" dirty="0" smtClean="0">
                <a:latin typeface="Arial" pitchFamily="34" charset="0"/>
                <a:cs typeface="Arial" pitchFamily="34" charset="0"/>
              </a:rPr>
              <a:t>Kongre </a:t>
            </a:r>
            <a:r>
              <a:rPr lang="tr-TR" sz="2400" dirty="0" smtClean="0">
                <a:solidFill>
                  <a:srgbClr val="FF0000"/>
                </a:solidFill>
                <a:latin typeface="Arial" pitchFamily="34" charset="0"/>
                <a:cs typeface="Arial" pitchFamily="34" charset="0"/>
              </a:rPr>
              <a:t>7 Ağustos’ta </a:t>
            </a:r>
            <a:r>
              <a:rPr lang="tr-TR" sz="2400" dirty="0" smtClean="0">
                <a:latin typeface="Arial" pitchFamily="34" charset="0"/>
                <a:cs typeface="Arial" pitchFamily="34" charset="0"/>
              </a:rPr>
              <a:t>kendisi adına tüm yetkileri kullanacak dokuz </a:t>
            </a:r>
            <a:r>
              <a:rPr lang="tr-TR" sz="2400" dirty="0">
                <a:latin typeface="Arial" pitchFamily="34" charset="0"/>
                <a:cs typeface="Arial" pitchFamily="34" charset="0"/>
              </a:rPr>
              <a:t>kişilik bir Temsil Heyeti </a:t>
            </a:r>
            <a:r>
              <a:rPr lang="tr-TR" sz="2400" dirty="0" smtClean="0">
                <a:latin typeface="Arial" pitchFamily="34" charset="0"/>
                <a:cs typeface="Arial" pitchFamily="34" charset="0"/>
              </a:rPr>
              <a:t>oluşturarak çalışmalarını tamamlamıştır. Bu heyetin başkanlığına da Mustafa Kemal seçilmiştir. </a:t>
            </a:r>
            <a:endParaRPr lang="tr-TR" dirty="0" smtClean="0">
              <a:latin typeface="Arial" pitchFamily="34" charset="0"/>
              <a:cs typeface="Arial" pitchFamily="34" charset="0"/>
            </a:endParaRPr>
          </a:p>
        </p:txBody>
      </p:sp>
    </p:spTree>
    <p:extLst>
      <p:ext uri="{BB962C8B-B14F-4D97-AF65-F5344CB8AC3E}">
        <p14:creationId xmlns:p14="http://schemas.microsoft.com/office/powerpoint/2010/main" val="37795635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2"/>
          </p:nvPr>
        </p:nvSpPr>
        <p:spPr/>
        <p:txBody>
          <a:bodyPr/>
          <a:lstStyle/>
          <a:p>
            <a:fld id="{F302176B-0E47-46AC-8F43-DAB4B8A37D06}" type="slidenum">
              <a:rPr lang="tr-TR" b="1" smtClean="0">
                <a:solidFill>
                  <a:schemeClr val="tx1"/>
                </a:solidFill>
                <a:latin typeface="Arial" pitchFamily="34" charset="0"/>
                <a:cs typeface="Arial" pitchFamily="34" charset="0"/>
              </a:rPr>
              <a:t>11</a:t>
            </a:fld>
            <a:endParaRPr lang="tr-TR" b="1" dirty="0">
              <a:solidFill>
                <a:schemeClr val="tx1"/>
              </a:solidFill>
              <a:latin typeface="Arial" pitchFamily="34" charset="0"/>
              <a:cs typeface="Arial" pitchFamily="34" charset="0"/>
            </a:endParaRPr>
          </a:p>
        </p:txBody>
      </p:sp>
      <p:sp>
        <p:nvSpPr>
          <p:cNvPr id="35" name="AutoShape 2"/>
          <p:cNvSpPr>
            <a:spLocks noChangeArrowheads="1"/>
          </p:cNvSpPr>
          <p:nvPr/>
        </p:nvSpPr>
        <p:spPr bwMode="auto">
          <a:xfrm>
            <a:off x="250825" y="116633"/>
            <a:ext cx="8642350" cy="432047"/>
          </a:xfrm>
          <a:prstGeom prst="roundRect">
            <a:avLst>
              <a:gd name="adj" fmla="val 16667"/>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lvl="0" algn="ctr"/>
            <a:r>
              <a:rPr lang="tr-TR" sz="2400" b="1" dirty="0">
                <a:solidFill>
                  <a:srgbClr val="FF0000"/>
                </a:solidFill>
                <a:latin typeface="Arial" pitchFamily="34" charset="0"/>
                <a:cs typeface="Arial" pitchFamily="34" charset="0"/>
              </a:rPr>
              <a:t>Erzurum Kongresi </a:t>
            </a:r>
            <a:r>
              <a:rPr lang="tr-TR" sz="2400" b="1" dirty="0" smtClean="0">
                <a:solidFill>
                  <a:srgbClr val="FF0000"/>
                </a:solidFill>
                <a:latin typeface="Arial" pitchFamily="34" charset="0"/>
                <a:cs typeface="Arial" pitchFamily="34" charset="0"/>
              </a:rPr>
              <a:t>(23 Temmuz-7 </a:t>
            </a:r>
            <a:r>
              <a:rPr lang="tr-TR" sz="2400" b="1" dirty="0">
                <a:solidFill>
                  <a:srgbClr val="FF0000"/>
                </a:solidFill>
                <a:latin typeface="Arial" pitchFamily="34" charset="0"/>
                <a:cs typeface="Arial" pitchFamily="34" charset="0"/>
              </a:rPr>
              <a:t>Ağustos</a:t>
            </a:r>
            <a:r>
              <a:rPr lang="tr-TR" sz="2400" b="1" dirty="0" smtClean="0">
                <a:solidFill>
                  <a:srgbClr val="FF0000"/>
                </a:solidFill>
                <a:latin typeface="Arial" pitchFamily="34" charset="0"/>
                <a:cs typeface="Arial" pitchFamily="34" charset="0"/>
              </a:rPr>
              <a:t> 1919):</a:t>
            </a:r>
            <a:endParaRPr lang="tr-TR" sz="2400" b="1" dirty="0">
              <a:solidFill>
                <a:srgbClr val="FF0000"/>
              </a:solidFill>
              <a:latin typeface="Arial" pitchFamily="34" charset="0"/>
              <a:cs typeface="Arial" pitchFamily="34" charset="0"/>
            </a:endParaRPr>
          </a:p>
        </p:txBody>
      </p:sp>
      <p:sp>
        <p:nvSpPr>
          <p:cNvPr id="2" name="Dikdörtgen 1"/>
          <p:cNvSpPr/>
          <p:nvPr/>
        </p:nvSpPr>
        <p:spPr>
          <a:xfrm>
            <a:off x="395188" y="548680"/>
            <a:ext cx="8353623" cy="6555641"/>
          </a:xfrm>
          <a:prstGeom prst="rect">
            <a:avLst/>
          </a:prstGeom>
        </p:spPr>
        <p:txBody>
          <a:bodyPr wrap="square">
            <a:spAutoFit/>
          </a:bodyPr>
          <a:lstStyle/>
          <a:p>
            <a:pPr>
              <a:tabLst>
                <a:tab pos="268288" algn="l"/>
              </a:tabLst>
            </a:pPr>
            <a:r>
              <a:rPr lang="tr-TR" sz="2400" dirty="0">
                <a:latin typeface="Arial" pitchFamily="34" charset="0"/>
                <a:cs typeface="Arial" pitchFamily="34" charset="0"/>
              </a:rPr>
              <a:t>	</a:t>
            </a:r>
            <a:r>
              <a:rPr lang="tr-TR" sz="2200" dirty="0" smtClean="0">
                <a:solidFill>
                  <a:srgbClr val="0070C0"/>
                </a:solidFill>
                <a:latin typeface="Arial" pitchFamily="34" charset="0"/>
                <a:cs typeface="Arial" pitchFamily="34" charset="0"/>
              </a:rPr>
              <a:t>Erzurum Kongresi’nde alınan kararlar şöyle özetlenebilir:</a:t>
            </a:r>
          </a:p>
          <a:p>
            <a:pPr>
              <a:tabLst>
                <a:tab pos="363538" algn="l"/>
              </a:tabLst>
            </a:pPr>
            <a:endParaRPr lang="tr-TR" sz="800" dirty="0">
              <a:latin typeface="Arial" pitchFamily="34" charset="0"/>
              <a:cs typeface="Arial" pitchFamily="34" charset="0"/>
            </a:endParaRPr>
          </a:p>
          <a:p>
            <a:pPr marL="0" lvl="1" algn="just">
              <a:tabLst>
                <a:tab pos="268288" algn="l"/>
              </a:tabLst>
            </a:pPr>
            <a:r>
              <a:rPr lang="tr-TR" sz="2200" dirty="0" smtClean="0">
                <a:solidFill>
                  <a:srgbClr val="FF0000"/>
                </a:solidFill>
                <a:latin typeface="Arial" pitchFamily="34" charset="0"/>
                <a:cs typeface="Arial" pitchFamily="34" charset="0"/>
              </a:rPr>
              <a:t>1.</a:t>
            </a:r>
            <a:r>
              <a:rPr lang="tr-TR" sz="2200" dirty="0" smtClean="0">
                <a:latin typeface="Arial" pitchFamily="34" charset="0"/>
                <a:cs typeface="Arial" pitchFamily="34" charset="0"/>
              </a:rPr>
              <a:t> Doğu illeri ile Trabzon ve Canik (Samsun) sancağı, hiçbir sebep ve bahane ile Osmanlı topluluğundan ayrılması mümkün olmayan bir bütündür. </a:t>
            </a:r>
          </a:p>
          <a:p>
            <a:pPr marL="0" lvl="1" algn="just"/>
            <a:r>
              <a:rPr lang="tr-TR" sz="2200" dirty="0" smtClean="0">
                <a:solidFill>
                  <a:srgbClr val="FF0000"/>
                </a:solidFill>
                <a:latin typeface="Arial" pitchFamily="34" charset="0"/>
                <a:cs typeface="Arial" pitchFamily="34" charset="0"/>
              </a:rPr>
              <a:t>2.</a:t>
            </a:r>
            <a:r>
              <a:rPr lang="tr-TR" sz="2200" dirty="0" smtClean="0">
                <a:latin typeface="Arial" pitchFamily="34" charset="0"/>
                <a:cs typeface="Arial" pitchFamily="34" charset="0"/>
              </a:rPr>
              <a:t> Her </a:t>
            </a:r>
            <a:r>
              <a:rPr lang="tr-TR" sz="2200" dirty="0">
                <a:latin typeface="Arial" pitchFamily="34" charset="0"/>
                <a:cs typeface="Arial" pitchFamily="34" charset="0"/>
              </a:rPr>
              <a:t>türlü yabancı işgal ve müdahalesine karşı millet </a:t>
            </a:r>
            <a:r>
              <a:rPr lang="tr-TR" sz="2200" dirty="0" smtClean="0">
                <a:latin typeface="Arial" pitchFamily="34" charset="0"/>
                <a:cs typeface="Arial" pitchFamily="34" charset="0"/>
              </a:rPr>
              <a:t>birlik olarak </a:t>
            </a:r>
            <a:r>
              <a:rPr lang="tr-TR" sz="2200" dirty="0">
                <a:latin typeface="Arial" pitchFamily="34" charset="0"/>
                <a:cs typeface="Arial" pitchFamily="34" charset="0"/>
              </a:rPr>
              <a:t>kendisini savunacak ve </a:t>
            </a:r>
            <a:r>
              <a:rPr lang="tr-TR" sz="2200" dirty="0" smtClean="0">
                <a:latin typeface="Arial" pitchFamily="34" charset="0"/>
                <a:cs typeface="Arial" pitchFamily="34" charset="0"/>
              </a:rPr>
              <a:t>direnecektir.</a:t>
            </a:r>
          </a:p>
          <a:p>
            <a:pPr marL="0" lvl="1" algn="just">
              <a:tabLst>
                <a:tab pos="363538" algn="l"/>
              </a:tabLst>
            </a:pPr>
            <a:r>
              <a:rPr lang="tr-TR" sz="2200" dirty="0" smtClean="0">
                <a:solidFill>
                  <a:srgbClr val="FF0000"/>
                </a:solidFill>
                <a:latin typeface="Arial" pitchFamily="34" charset="0"/>
                <a:cs typeface="Arial" pitchFamily="34" charset="0"/>
              </a:rPr>
              <a:t>3.</a:t>
            </a:r>
            <a:r>
              <a:rPr lang="tr-TR" sz="2200" dirty="0" smtClean="0">
                <a:latin typeface="Arial" pitchFamily="34" charset="0"/>
                <a:cs typeface="Arial" pitchFamily="34" charset="0"/>
              </a:rPr>
              <a:t>	Vatanı </a:t>
            </a:r>
            <a:r>
              <a:rPr lang="tr-TR" sz="2200" dirty="0">
                <a:latin typeface="Arial" pitchFamily="34" charset="0"/>
                <a:cs typeface="Arial" pitchFamily="34" charset="0"/>
              </a:rPr>
              <a:t>korumayı ve </a:t>
            </a:r>
            <a:r>
              <a:rPr lang="tr-TR" sz="2200" dirty="0" smtClean="0">
                <a:latin typeface="Arial" pitchFamily="34" charset="0"/>
                <a:cs typeface="Arial" pitchFamily="34" charset="0"/>
              </a:rPr>
              <a:t>istiklâli </a:t>
            </a:r>
            <a:r>
              <a:rPr lang="tr-TR" sz="2200" dirty="0">
                <a:latin typeface="Arial" pitchFamily="34" charset="0"/>
                <a:cs typeface="Arial" pitchFamily="34" charset="0"/>
              </a:rPr>
              <a:t>elde etmeyi İstanbul Hükümeti sağlayamadığı takdirde, bu gayeyi gerçekleştirmek için </a:t>
            </a:r>
            <a:r>
              <a:rPr lang="tr-TR" sz="2200" dirty="0" smtClean="0">
                <a:latin typeface="Arial" pitchFamily="34" charset="0"/>
                <a:cs typeface="Arial" pitchFamily="34" charset="0"/>
              </a:rPr>
              <a:t>Anadolu’da geçici </a:t>
            </a:r>
            <a:r>
              <a:rPr lang="tr-TR" sz="2200" dirty="0">
                <a:latin typeface="Arial" pitchFamily="34" charset="0"/>
                <a:cs typeface="Arial" pitchFamily="34" charset="0"/>
              </a:rPr>
              <a:t>bir hükümet kurulacaktır. </a:t>
            </a:r>
          </a:p>
          <a:p>
            <a:pPr marL="0" lvl="1" algn="just"/>
            <a:r>
              <a:rPr lang="tr-TR" sz="2200" dirty="0" smtClean="0">
                <a:solidFill>
                  <a:srgbClr val="FF0000"/>
                </a:solidFill>
                <a:latin typeface="Arial" pitchFamily="34" charset="0"/>
                <a:cs typeface="Arial" pitchFamily="34" charset="0"/>
              </a:rPr>
              <a:t>4</a:t>
            </a:r>
            <a:r>
              <a:rPr lang="tr-TR" sz="2200" dirty="0">
                <a:solidFill>
                  <a:srgbClr val="FF0000"/>
                </a:solidFill>
                <a:latin typeface="Arial" pitchFamily="34" charset="0"/>
                <a:cs typeface="Arial" pitchFamily="34" charset="0"/>
              </a:rPr>
              <a:t>.</a:t>
            </a:r>
            <a:r>
              <a:rPr lang="tr-TR" sz="2200" dirty="0">
                <a:latin typeface="Arial" pitchFamily="34" charset="0"/>
                <a:cs typeface="Arial" pitchFamily="34" charset="0"/>
              </a:rPr>
              <a:t> </a:t>
            </a:r>
            <a:r>
              <a:rPr lang="tr-TR" sz="2200" dirty="0" err="1" smtClean="0">
                <a:latin typeface="Arial" pitchFamily="34" charset="0"/>
                <a:cs typeface="Arial" pitchFamily="34" charset="0"/>
              </a:rPr>
              <a:t>Kuvay</a:t>
            </a:r>
            <a:r>
              <a:rPr lang="tr-TR" sz="2200" dirty="0" smtClean="0">
                <a:latin typeface="Arial" pitchFamily="34" charset="0"/>
                <a:cs typeface="Arial" pitchFamily="34" charset="0"/>
              </a:rPr>
              <a:t>-ı </a:t>
            </a:r>
            <a:r>
              <a:rPr lang="tr-TR" sz="2200" dirty="0">
                <a:latin typeface="Arial" pitchFamily="34" charset="0"/>
                <a:cs typeface="Arial" pitchFamily="34" charset="0"/>
              </a:rPr>
              <a:t>Milliyeyi </a:t>
            </a:r>
            <a:r>
              <a:rPr lang="tr-TR" sz="2200" dirty="0" err="1" smtClean="0">
                <a:latin typeface="Arial" pitchFamily="34" charset="0"/>
                <a:cs typeface="Arial" pitchFamily="34" charset="0"/>
              </a:rPr>
              <a:t>âmil</a:t>
            </a:r>
            <a:r>
              <a:rPr lang="tr-TR" sz="2200" dirty="0" smtClean="0">
                <a:latin typeface="Arial" pitchFamily="34" charset="0"/>
                <a:cs typeface="Arial" pitchFamily="34" charset="0"/>
              </a:rPr>
              <a:t> (tek </a:t>
            </a:r>
            <a:r>
              <a:rPr lang="tr-TR" sz="2200" dirty="0">
                <a:latin typeface="Arial" pitchFamily="34" charset="0"/>
                <a:cs typeface="Arial" pitchFamily="34" charset="0"/>
              </a:rPr>
              <a:t>kuvvet </a:t>
            </a:r>
            <a:r>
              <a:rPr lang="tr-TR" sz="2200" dirty="0" smtClean="0">
                <a:latin typeface="Arial" pitchFamily="34" charset="0"/>
                <a:cs typeface="Arial" pitchFamily="34" charset="0"/>
              </a:rPr>
              <a:t>tanımak) </a:t>
            </a:r>
            <a:r>
              <a:rPr lang="tr-TR" sz="2200" dirty="0">
                <a:latin typeface="Arial" pitchFamily="34" charset="0"/>
                <a:cs typeface="Arial" pitchFamily="34" charset="0"/>
              </a:rPr>
              <a:t>ve </a:t>
            </a:r>
            <a:r>
              <a:rPr lang="tr-TR" sz="2200" dirty="0" smtClean="0">
                <a:latin typeface="Arial" pitchFamily="34" charset="0"/>
                <a:cs typeface="Arial" pitchFamily="34" charset="0"/>
              </a:rPr>
              <a:t>irade-i milliyeyi hakim kılmak esastır</a:t>
            </a:r>
            <a:r>
              <a:rPr lang="tr-TR" sz="2200" dirty="0">
                <a:latin typeface="Arial" pitchFamily="34" charset="0"/>
                <a:cs typeface="Arial" pitchFamily="34" charset="0"/>
              </a:rPr>
              <a:t>. </a:t>
            </a:r>
            <a:endParaRPr lang="tr-TR" sz="2200" dirty="0" smtClean="0">
              <a:latin typeface="Arial" pitchFamily="34" charset="0"/>
              <a:cs typeface="Arial" pitchFamily="34" charset="0"/>
            </a:endParaRPr>
          </a:p>
          <a:p>
            <a:pPr marL="0" lvl="1" algn="just"/>
            <a:r>
              <a:rPr lang="tr-TR" sz="2200" dirty="0" smtClean="0">
                <a:solidFill>
                  <a:srgbClr val="FF0000"/>
                </a:solidFill>
                <a:latin typeface="Arial" pitchFamily="34" charset="0"/>
                <a:cs typeface="Arial" pitchFamily="34" charset="0"/>
              </a:rPr>
              <a:t>5</a:t>
            </a:r>
            <a:r>
              <a:rPr lang="tr-TR" sz="2200" dirty="0">
                <a:solidFill>
                  <a:srgbClr val="FF0000"/>
                </a:solidFill>
                <a:latin typeface="Arial" pitchFamily="34" charset="0"/>
                <a:cs typeface="Arial" pitchFamily="34" charset="0"/>
              </a:rPr>
              <a:t>.</a:t>
            </a:r>
            <a:r>
              <a:rPr lang="tr-TR" sz="2200" dirty="0">
                <a:latin typeface="Arial" pitchFamily="34" charset="0"/>
                <a:cs typeface="Arial" pitchFamily="34" charset="0"/>
              </a:rPr>
              <a:t> Hıristiyan azınlıklara siyasi hakimiyet ve sosyal dengemizi bozacak ayrıcalıklar </a:t>
            </a:r>
            <a:r>
              <a:rPr lang="tr-TR" sz="2200" dirty="0" smtClean="0">
                <a:latin typeface="Arial" pitchFamily="34" charset="0"/>
                <a:cs typeface="Arial" pitchFamily="34" charset="0"/>
              </a:rPr>
              <a:t>verilemez.</a:t>
            </a:r>
          </a:p>
          <a:p>
            <a:pPr marL="0" lvl="1" algn="just">
              <a:tabLst>
                <a:tab pos="363538" algn="l"/>
              </a:tabLst>
            </a:pPr>
            <a:r>
              <a:rPr lang="tr-TR" sz="2200" dirty="0" smtClean="0">
                <a:solidFill>
                  <a:srgbClr val="FF0000"/>
                </a:solidFill>
                <a:latin typeface="Arial" pitchFamily="34" charset="0"/>
                <a:cs typeface="Arial" pitchFamily="34" charset="0"/>
              </a:rPr>
              <a:t>6.</a:t>
            </a:r>
            <a:r>
              <a:rPr lang="tr-TR" sz="2200" dirty="0" smtClean="0">
                <a:latin typeface="Arial" pitchFamily="34" charset="0"/>
                <a:cs typeface="Arial" pitchFamily="34" charset="0"/>
              </a:rPr>
              <a:t>  Manda </a:t>
            </a:r>
            <a:r>
              <a:rPr lang="tr-TR" sz="2200" dirty="0">
                <a:latin typeface="Arial" pitchFamily="34" charset="0"/>
                <a:cs typeface="Arial" pitchFamily="34" charset="0"/>
              </a:rPr>
              <a:t>ve himaye kabul edilemez. </a:t>
            </a:r>
            <a:endParaRPr lang="tr-TR" sz="2200" dirty="0" smtClean="0">
              <a:latin typeface="Arial" pitchFamily="34" charset="0"/>
              <a:cs typeface="Arial" pitchFamily="34" charset="0"/>
            </a:endParaRPr>
          </a:p>
          <a:p>
            <a:pPr marL="0" lvl="1" algn="just">
              <a:tabLst>
                <a:tab pos="363538" algn="l"/>
              </a:tabLst>
            </a:pPr>
            <a:r>
              <a:rPr lang="tr-TR" sz="2200" dirty="0" smtClean="0">
                <a:solidFill>
                  <a:srgbClr val="FF0000"/>
                </a:solidFill>
                <a:latin typeface="Arial" pitchFamily="34" charset="0"/>
                <a:cs typeface="Arial" pitchFamily="34" charset="0"/>
              </a:rPr>
              <a:t>7.</a:t>
            </a:r>
            <a:r>
              <a:rPr lang="tr-TR" sz="2200" dirty="0" smtClean="0">
                <a:latin typeface="Arial" pitchFamily="34" charset="0"/>
                <a:cs typeface="Arial" pitchFamily="34" charset="0"/>
              </a:rPr>
              <a:t> Milli Meclis’in </a:t>
            </a:r>
            <a:r>
              <a:rPr lang="tr-TR" sz="2200" dirty="0">
                <a:latin typeface="Arial" pitchFamily="34" charset="0"/>
                <a:cs typeface="Arial" pitchFamily="34" charset="0"/>
              </a:rPr>
              <a:t>derhal </a:t>
            </a:r>
            <a:r>
              <a:rPr lang="tr-TR" sz="2200" dirty="0" smtClean="0">
                <a:latin typeface="Arial" pitchFamily="34" charset="0"/>
                <a:cs typeface="Arial" pitchFamily="34" charset="0"/>
              </a:rPr>
              <a:t>toplanmasına </a:t>
            </a:r>
            <a:r>
              <a:rPr lang="tr-TR" sz="2200" dirty="0">
                <a:latin typeface="Arial" pitchFamily="34" charset="0"/>
                <a:cs typeface="Arial" pitchFamily="34" charset="0"/>
              </a:rPr>
              <a:t>ve hükümet işlerinin </a:t>
            </a:r>
            <a:r>
              <a:rPr lang="tr-TR" sz="2200" dirty="0" smtClean="0">
                <a:latin typeface="Arial" pitchFamily="34" charset="0"/>
                <a:cs typeface="Arial" pitchFamily="34" charset="0"/>
              </a:rPr>
              <a:t>Meclis’in denetimi altında yürütülmesine çalışılacaktır</a:t>
            </a:r>
            <a:r>
              <a:rPr lang="tr-TR" sz="2200" dirty="0">
                <a:latin typeface="Arial" pitchFamily="34" charset="0"/>
                <a:cs typeface="Arial" pitchFamily="34" charset="0"/>
              </a:rPr>
              <a:t>. </a:t>
            </a:r>
            <a:endParaRPr lang="tr-TR" sz="2200" dirty="0" smtClean="0">
              <a:latin typeface="Arial" pitchFamily="34" charset="0"/>
              <a:cs typeface="Arial" pitchFamily="34" charset="0"/>
            </a:endParaRPr>
          </a:p>
          <a:p>
            <a:pPr marL="0" lvl="1" algn="just">
              <a:tabLst>
                <a:tab pos="363538" algn="l"/>
              </a:tabLst>
            </a:pPr>
            <a:r>
              <a:rPr lang="tr-TR" sz="2200" dirty="0" smtClean="0">
                <a:solidFill>
                  <a:srgbClr val="FF0000"/>
                </a:solidFill>
                <a:latin typeface="Arial" pitchFamily="34" charset="0"/>
                <a:cs typeface="Arial" pitchFamily="34" charset="0"/>
              </a:rPr>
              <a:t>8</a:t>
            </a:r>
            <a:r>
              <a:rPr lang="tr-TR" sz="2200" dirty="0">
                <a:solidFill>
                  <a:srgbClr val="FF0000"/>
                </a:solidFill>
                <a:latin typeface="Arial" pitchFamily="34" charset="0"/>
                <a:cs typeface="Arial" pitchFamily="34" charset="0"/>
              </a:rPr>
              <a:t>.</a:t>
            </a:r>
            <a:r>
              <a:rPr lang="tr-TR" sz="2200" dirty="0">
                <a:latin typeface="Arial" pitchFamily="34" charset="0"/>
                <a:cs typeface="Arial" pitchFamily="34" charset="0"/>
              </a:rPr>
              <a:t> </a:t>
            </a:r>
            <a:r>
              <a:rPr lang="tr-TR" sz="2200" dirty="0" smtClean="0">
                <a:latin typeface="Arial" pitchFamily="34" charset="0"/>
                <a:cs typeface="Arial" pitchFamily="34" charset="0"/>
              </a:rPr>
              <a:t> Milletimiz insani ve asri gayeleri tebcil (yüceltme), sınai ve iktisadi hal ihtiyacımızı takdir eder.</a:t>
            </a:r>
            <a:endParaRPr lang="tr-TR" sz="2200" dirty="0">
              <a:latin typeface="Arial" pitchFamily="34" charset="0"/>
              <a:cs typeface="Arial" pitchFamily="34" charset="0"/>
            </a:endParaRPr>
          </a:p>
        </p:txBody>
      </p:sp>
    </p:spTree>
    <p:extLst>
      <p:ext uri="{BB962C8B-B14F-4D97-AF65-F5344CB8AC3E}">
        <p14:creationId xmlns:p14="http://schemas.microsoft.com/office/powerpoint/2010/main" val="11433528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2"/>
          </p:nvPr>
        </p:nvSpPr>
        <p:spPr/>
        <p:txBody>
          <a:bodyPr/>
          <a:lstStyle/>
          <a:p>
            <a:fld id="{F302176B-0E47-46AC-8F43-DAB4B8A37D06}" type="slidenum">
              <a:rPr lang="tr-TR" b="1" smtClean="0">
                <a:solidFill>
                  <a:schemeClr val="tx1"/>
                </a:solidFill>
                <a:latin typeface="Arial" pitchFamily="34" charset="0"/>
                <a:cs typeface="Arial" pitchFamily="34" charset="0"/>
              </a:rPr>
              <a:t>12</a:t>
            </a:fld>
            <a:endParaRPr lang="tr-TR" b="1" dirty="0">
              <a:solidFill>
                <a:schemeClr val="tx1"/>
              </a:solidFill>
              <a:latin typeface="Arial" pitchFamily="34" charset="0"/>
              <a:cs typeface="Arial" pitchFamily="34" charset="0"/>
            </a:endParaRPr>
          </a:p>
        </p:txBody>
      </p:sp>
      <p:sp>
        <p:nvSpPr>
          <p:cNvPr id="35" name="AutoShape 2"/>
          <p:cNvSpPr>
            <a:spLocks noChangeArrowheads="1"/>
          </p:cNvSpPr>
          <p:nvPr/>
        </p:nvSpPr>
        <p:spPr bwMode="auto">
          <a:xfrm>
            <a:off x="250825" y="116633"/>
            <a:ext cx="8642350" cy="504056"/>
          </a:xfrm>
          <a:prstGeom prst="roundRect">
            <a:avLst>
              <a:gd name="adj" fmla="val 16667"/>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lvl="0" algn="ctr"/>
            <a:r>
              <a:rPr lang="tr-TR" sz="2400" b="1" dirty="0">
                <a:solidFill>
                  <a:srgbClr val="FF0000"/>
                </a:solidFill>
                <a:latin typeface="Arial" pitchFamily="34" charset="0"/>
                <a:cs typeface="Arial" pitchFamily="34" charset="0"/>
              </a:rPr>
              <a:t>Erzurum Kongresi </a:t>
            </a:r>
            <a:r>
              <a:rPr lang="tr-TR" sz="2400" b="1" dirty="0" smtClean="0">
                <a:solidFill>
                  <a:srgbClr val="FF0000"/>
                </a:solidFill>
                <a:latin typeface="Arial" pitchFamily="34" charset="0"/>
                <a:cs typeface="Arial" pitchFamily="34" charset="0"/>
              </a:rPr>
              <a:t>(23 Temmuz-7 </a:t>
            </a:r>
            <a:r>
              <a:rPr lang="tr-TR" sz="2400" b="1" dirty="0">
                <a:solidFill>
                  <a:srgbClr val="FF0000"/>
                </a:solidFill>
                <a:latin typeface="Arial" pitchFamily="34" charset="0"/>
                <a:cs typeface="Arial" pitchFamily="34" charset="0"/>
              </a:rPr>
              <a:t>Ağustos</a:t>
            </a:r>
            <a:r>
              <a:rPr lang="tr-TR" sz="2400" b="1" dirty="0" smtClean="0">
                <a:solidFill>
                  <a:srgbClr val="FF0000"/>
                </a:solidFill>
                <a:latin typeface="Arial" pitchFamily="34" charset="0"/>
                <a:cs typeface="Arial" pitchFamily="34" charset="0"/>
              </a:rPr>
              <a:t> 1919):</a:t>
            </a:r>
            <a:endParaRPr lang="tr-TR" sz="2400" b="1" dirty="0">
              <a:solidFill>
                <a:srgbClr val="FF0000"/>
              </a:solidFill>
              <a:latin typeface="Arial" pitchFamily="34" charset="0"/>
              <a:cs typeface="Arial" pitchFamily="34" charset="0"/>
            </a:endParaRPr>
          </a:p>
        </p:txBody>
      </p:sp>
      <p:sp>
        <p:nvSpPr>
          <p:cNvPr id="2" name="Dikdörtgen 1"/>
          <p:cNvSpPr/>
          <p:nvPr/>
        </p:nvSpPr>
        <p:spPr>
          <a:xfrm>
            <a:off x="395536" y="692696"/>
            <a:ext cx="8317619" cy="6155531"/>
          </a:xfrm>
          <a:prstGeom prst="rect">
            <a:avLst/>
          </a:prstGeom>
        </p:spPr>
        <p:txBody>
          <a:bodyPr wrap="square">
            <a:spAutoFit/>
          </a:bodyPr>
          <a:lstStyle/>
          <a:p>
            <a:pPr algn="just">
              <a:tabLst>
                <a:tab pos="363538" algn="l"/>
              </a:tabLst>
            </a:pPr>
            <a:r>
              <a:rPr lang="tr-TR" dirty="0" smtClean="0">
                <a:solidFill>
                  <a:srgbClr val="0070C0"/>
                </a:solidFill>
              </a:rPr>
              <a:t>	</a:t>
            </a:r>
            <a:r>
              <a:rPr lang="tr-TR" sz="2400" dirty="0" smtClean="0">
                <a:solidFill>
                  <a:srgbClr val="0070C0"/>
                </a:solidFill>
                <a:latin typeface="Arial" pitchFamily="34" charset="0"/>
                <a:cs typeface="Arial" pitchFamily="34" charset="0"/>
              </a:rPr>
              <a:t>Erzurum </a:t>
            </a:r>
            <a:r>
              <a:rPr lang="tr-TR" sz="2400" dirty="0">
                <a:solidFill>
                  <a:srgbClr val="0070C0"/>
                </a:solidFill>
                <a:latin typeface="Arial" pitchFamily="34" charset="0"/>
                <a:cs typeface="Arial" pitchFamily="34" charset="0"/>
              </a:rPr>
              <a:t>Kongresinin </a:t>
            </a:r>
            <a:r>
              <a:rPr lang="tr-TR" sz="2400" dirty="0" smtClean="0">
                <a:solidFill>
                  <a:srgbClr val="0070C0"/>
                </a:solidFill>
                <a:latin typeface="Arial" pitchFamily="34" charset="0"/>
                <a:cs typeface="Arial" pitchFamily="34" charset="0"/>
              </a:rPr>
              <a:t>Sonuçları ve Önemi:</a:t>
            </a:r>
          </a:p>
          <a:p>
            <a:pPr algn="just">
              <a:tabLst>
                <a:tab pos="363538" algn="l"/>
              </a:tabLst>
            </a:pPr>
            <a:endParaRPr lang="tr-TR" sz="1000" dirty="0">
              <a:solidFill>
                <a:srgbClr val="0070C0"/>
              </a:solidFill>
              <a:latin typeface="Arial" pitchFamily="34" charset="0"/>
              <a:cs typeface="Arial" pitchFamily="34" charset="0"/>
            </a:endParaRPr>
          </a:p>
          <a:p>
            <a:pPr algn="just">
              <a:tabLst>
                <a:tab pos="363538" algn="l"/>
              </a:tabLst>
            </a:pPr>
            <a:r>
              <a:rPr lang="tr-TR" sz="2400" dirty="0" smtClean="0">
                <a:latin typeface="Arial" pitchFamily="34" charset="0"/>
                <a:cs typeface="Arial" pitchFamily="34" charset="0"/>
              </a:rPr>
              <a:t>	Toplanış </a:t>
            </a:r>
            <a:r>
              <a:rPr lang="tr-TR" sz="2400" dirty="0">
                <a:latin typeface="Arial" pitchFamily="34" charset="0"/>
                <a:cs typeface="Arial" pitchFamily="34" charset="0"/>
              </a:rPr>
              <a:t>şekli bakımından bölgesel olmasına karşın aldığı kararlar bakımından milli bir kongredir</a:t>
            </a:r>
            <a:r>
              <a:rPr lang="tr-TR" sz="2400" dirty="0" smtClean="0">
                <a:latin typeface="Arial" pitchFamily="34" charset="0"/>
                <a:cs typeface="Arial" pitchFamily="34" charset="0"/>
              </a:rPr>
              <a:t>. Kendisinden sonra gelişen tüm olayları büyük ölçüde etkilemiştir.</a:t>
            </a:r>
          </a:p>
          <a:p>
            <a:pPr algn="just">
              <a:tabLst>
                <a:tab pos="363538" algn="l"/>
              </a:tabLst>
            </a:pPr>
            <a:r>
              <a:rPr lang="tr-TR" sz="2400" dirty="0">
                <a:latin typeface="Arial" pitchFamily="34" charset="0"/>
                <a:cs typeface="Arial" pitchFamily="34" charset="0"/>
              </a:rPr>
              <a:t>	</a:t>
            </a:r>
            <a:r>
              <a:rPr lang="tr-TR" sz="2400" dirty="0" smtClean="0">
                <a:latin typeface="Arial" pitchFamily="34" charset="0"/>
                <a:cs typeface="Arial" pitchFamily="34" charset="0"/>
              </a:rPr>
              <a:t>Erzurum Kongresi, </a:t>
            </a:r>
            <a:r>
              <a:rPr lang="tr-TR" sz="2400" dirty="0">
                <a:latin typeface="Arial" pitchFamily="34" charset="0"/>
                <a:cs typeface="Arial" pitchFamily="34" charset="0"/>
              </a:rPr>
              <a:t>Sivas </a:t>
            </a:r>
            <a:r>
              <a:rPr lang="tr-TR" sz="2400" dirty="0" smtClean="0">
                <a:latin typeface="Arial" pitchFamily="34" charset="0"/>
                <a:cs typeface="Arial" pitchFamily="34" charset="0"/>
              </a:rPr>
              <a:t>Kongresi’ne bir </a:t>
            </a:r>
            <a:r>
              <a:rPr lang="tr-TR" sz="2400" dirty="0">
                <a:latin typeface="Arial" pitchFamily="34" charset="0"/>
                <a:cs typeface="Arial" pitchFamily="34" charset="0"/>
              </a:rPr>
              <a:t>ön hazırlık çalışması niteliğindedir</a:t>
            </a:r>
            <a:r>
              <a:rPr lang="tr-TR" sz="2400" dirty="0" smtClean="0">
                <a:latin typeface="Arial" pitchFamily="34" charset="0"/>
                <a:cs typeface="Arial" pitchFamily="34" charset="0"/>
              </a:rPr>
              <a:t>.</a:t>
            </a:r>
          </a:p>
          <a:p>
            <a:pPr algn="just">
              <a:tabLst>
                <a:tab pos="363538" algn="l"/>
              </a:tabLst>
            </a:pPr>
            <a:r>
              <a:rPr lang="tr-TR" sz="2400" dirty="0">
                <a:latin typeface="Arial" pitchFamily="34" charset="0"/>
                <a:cs typeface="Arial" pitchFamily="34" charset="0"/>
              </a:rPr>
              <a:t>	</a:t>
            </a:r>
            <a:r>
              <a:rPr lang="tr-TR" sz="2400" dirty="0" smtClean="0">
                <a:latin typeface="Arial" pitchFamily="34" charset="0"/>
                <a:cs typeface="Arial" pitchFamily="34" charset="0"/>
              </a:rPr>
              <a:t>Büyük Millet Meclisi’nin toplanış ve açılış gerekçesi Erzurum Kongresi kararlarına oturtulmuştur.</a:t>
            </a:r>
          </a:p>
          <a:p>
            <a:pPr algn="just">
              <a:tabLst>
                <a:tab pos="363538" algn="l"/>
              </a:tabLst>
            </a:pPr>
            <a:r>
              <a:rPr lang="tr-TR" sz="2400" dirty="0">
                <a:latin typeface="Arial" pitchFamily="34" charset="0"/>
                <a:cs typeface="Arial" pitchFamily="34" charset="0"/>
              </a:rPr>
              <a:t>	</a:t>
            </a:r>
            <a:r>
              <a:rPr lang="tr-TR" sz="2400" dirty="0" smtClean="0">
                <a:latin typeface="Arial" pitchFamily="34" charset="0"/>
                <a:cs typeface="Arial" pitchFamily="34" charset="0"/>
              </a:rPr>
              <a:t>Mudanya ve Lozan Antlaşmalarının bağımsızlığı savunma ruhu</a:t>
            </a:r>
            <a:r>
              <a:rPr lang="tr-TR" sz="2400" dirty="0">
                <a:latin typeface="Arial" pitchFamily="34" charset="0"/>
                <a:cs typeface="Arial" pitchFamily="34" charset="0"/>
              </a:rPr>
              <a:t>, ilhamını Erzurum Kongresi </a:t>
            </a:r>
            <a:r>
              <a:rPr lang="tr-TR" sz="2400" dirty="0" smtClean="0">
                <a:latin typeface="Arial" pitchFamily="34" charset="0"/>
                <a:cs typeface="Arial" pitchFamily="34" charset="0"/>
              </a:rPr>
              <a:t>kararlarından alır.</a:t>
            </a:r>
          </a:p>
          <a:p>
            <a:pPr marL="0" lvl="1" algn="just">
              <a:tabLst>
                <a:tab pos="363538" algn="l"/>
              </a:tabLst>
            </a:pPr>
            <a:r>
              <a:rPr lang="tr-TR" sz="2400" dirty="0">
                <a:latin typeface="Arial" pitchFamily="34" charset="0"/>
                <a:cs typeface="Arial" pitchFamily="34" charset="0"/>
              </a:rPr>
              <a:t>	</a:t>
            </a:r>
            <a:r>
              <a:rPr lang="tr-TR" sz="2400" dirty="0" smtClean="0">
                <a:latin typeface="Arial" pitchFamily="34" charset="0"/>
                <a:cs typeface="Arial" pitchFamily="34" charset="0"/>
              </a:rPr>
              <a:t>Cumhuriyet rejiminin ruhu, </a:t>
            </a:r>
            <a:r>
              <a:rPr lang="tr-TR" sz="2400" dirty="0">
                <a:latin typeface="Arial" pitchFamily="34" charset="0"/>
                <a:cs typeface="Arial" pitchFamily="34" charset="0"/>
              </a:rPr>
              <a:t>irade-i milliyeyi hakim kılmak </a:t>
            </a:r>
            <a:r>
              <a:rPr lang="tr-TR" sz="2400" dirty="0" smtClean="0">
                <a:latin typeface="Arial" pitchFamily="34" charset="0"/>
                <a:cs typeface="Arial" pitchFamily="34" charset="0"/>
              </a:rPr>
              <a:t>esasında yatar.</a:t>
            </a:r>
          </a:p>
          <a:p>
            <a:pPr marL="0" lvl="1" algn="just">
              <a:tabLst>
                <a:tab pos="363538" algn="l"/>
              </a:tabLst>
            </a:pPr>
            <a:r>
              <a:rPr lang="tr-TR" sz="2400" dirty="0">
                <a:latin typeface="Arial" pitchFamily="34" charset="0"/>
                <a:cs typeface="Arial" pitchFamily="34" charset="0"/>
              </a:rPr>
              <a:t>	 </a:t>
            </a:r>
            <a:r>
              <a:rPr lang="tr-TR" sz="2400" dirty="0" smtClean="0">
                <a:latin typeface="Arial" pitchFamily="34" charset="0"/>
                <a:cs typeface="Arial" pitchFamily="34" charset="0"/>
              </a:rPr>
              <a:t>‘‘Milletimiz </a:t>
            </a:r>
            <a:r>
              <a:rPr lang="tr-TR" sz="2400" dirty="0">
                <a:latin typeface="Arial" pitchFamily="34" charset="0"/>
                <a:cs typeface="Arial" pitchFamily="34" charset="0"/>
              </a:rPr>
              <a:t>insani ve asri gayeleri </a:t>
            </a:r>
            <a:r>
              <a:rPr lang="tr-TR" sz="2400" dirty="0" smtClean="0">
                <a:latin typeface="Arial" pitchFamily="34" charset="0"/>
                <a:cs typeface="Arial" pitchFamily="34" charset="0"/>
              </a:rPr>
              <a:t>tebcil eder’’ cümlesiyle Atatürk inkılâplarının ilk kıvılcımları </a:t>
            </a:r>
            <a:r>
              <a:rPr lang="tr-TR" sz="2400" dirty="0">
                <a:latin typeface="Arial" pitchFamily="34" charset="0"/>
                <a:cs typeface="Arial" pitchFamily="34" charset="0"/>
              </a:rPr>
              <a:t>Erzurum </a:t>
            </a:r>
            <a:r>
              <a:rPr lang="tr-TR" sz="2400" dirty="0" smtClean="0">
                <a:latin typeface="Arial" pitchFamily="34" charset="0"/>
                <a:cs typeface="Arial" pitchFamily="34" charset="0"/>
              </a:rPr>
              <a:t>Kongresi’nde parlatılır.</a:t>
            </a:r>
          </a:p>
        </p:txBody>
      </p:sp>
    </p:spTree>
    <p:extLst>
      <p:ext uri="{BB962C8B-B14F-4D97-AF65-F5344CB8AC3E}">
        <p14:creationId xmlns:p14="http://schemas.microsoft.com/office/powerpoint/2010/main" val="7440442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2"/>
          </p:nvPr>
        </p:nvSpPr>
        <p:spPr/>
        <p:txBody>
          <a:bodyPr/>
          <a:lstStyle/>
          <a:p>
            <a:fld id="{F302176B-0E47-46AC-8F43-DAB4B8A37D06}" type="slidenum">
              <a:rPr lang="tr-TR" b="1" smtClean="0">
                <a:solidFill>
                  <a:schemeClr val="tx1"/>
                </a:solidFill>
                <a:latin typeface="Arial" pitchFamily="34" charset="0"/>
                <a:cs typeface="Arial" pitchFamily="34" charset="0"/>
              </a:rPr>
              <a:t>13</a:t>
            </a:fld>
            <a:endParaRPr lang="tr-TR" b="1" dirty="0">
              <a:solidFill>
                <a:schemeClr val="tx1"/>
              </a:solidFill>
              <a:latin typeface="Arial" pitchFamily="34" charset="0"/>
              <a:cs typeface="Arial" pitchFamily="34" charset="0"/>
            </a:endParaRPr>
          </a:p>
        </p:txBody>
      </p:sp>
      <p:sp>
        <p:nvSpPr>
          <p:cNvPr id="35" name="AutoShape 2"/>
          <p:cNvSpPr>
            <a:spLocks noChangeArrowheads="1"/>
          </p:cNvSpPr>
          <p:nvPr/>
        </p:nvSpPr>
        <p:spPr bwMode="auto">
          <a:xfrm>
            <a:off x="250825" y="116633"/>
            <a:ext cx="8642350" cy="504056"/>
          </a:xfrm>
          <a:prstGeom prst="roundRect">
            <a:avLst>
              <a:gd name="adj" fmla="val 16667"/>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lvl="0" algn="ctr"/>
            <a:r>
              <a:rPr lang="tr-TR" sz="2400" b="1" dirty="0" smtClean="0">
                <a:solidFill>
                  <a:srgbClr val="FF0000"/>
                </a:solidFill>
                <a:latin typeface="Arial" pitchFamily="34" charset="0"/>
                <a:cs typeface="Arial" pitchFamily="34" charset="0"/>
              </a:rPr>
              <a:t>Balıkesir ve Alaşehir Kongreleri:</a:t>
            </a:r>
            <a:endParaRPr lang="tr-TR" sz="2400" b="1" dirty="0">
              <a:solidFill>
                <a:srgbClr val="FF0000"/>
              </a:solidFill>
              <a:latin typeface="Arial" pitchFamily="34" charset="0"/>
              <a:cs typeface="Arial" pitchFamily="34" charset="0"/>
            </a:endParaRPr>
          </a:p>
        </p:txBody>
      </p:sp>
      <p:sp>
        <p:nvSpPr>
          <p:cNvPr id="2" name="Dikdörtgen 1"/>
          <p:cNvSpPr/>
          <p:nvPr/>
        </p:nvSpPr>
        <p:spPr>
          <a:xfrm>
            <a:off x="395536" y="749017"/>
            <a:ext cx="8317619" cy="369332"/>
          </a:xfrm>
          <a:prstGeom prst="rect">
            <a:avLst/>
          </a:prstGeom>
        </p:spPr>
        <p:txBody>
          <a:bodyPr wrap="square">
            <a:spAutoFit/>
          </a:bodyPr>
          <a:lstStyle/>
          <a:p>
            <a:pPr algn="just">
              <a:tabLst>
                <a:tab pos="363538" algn="l"/>
              </a:tabLst>
            </a:pPr>
            <a:r>
              <a:rPr lang="tr-TR" dirty="0" smtClean="0">
                <a:solidFill>
                  <a:srgbClr val="0070C0"/>
                </a:solidFill>
              </a:rPr>
              <a:t>	</a:t>
            </a:r>
            <a:endParaRPr lang="tr-TR" sz="2400" dirty="0" smtClean="0">
              <a:latin typeface="Arial" pitchFamily="34" charset="0"/>
              <a:cs typeface="Arial" pitchFamily="34" charset="0"/>
            </a:endParaRPr>
          </a:p>
        </p:txBody>
      </p:sp>
      <p:sp>
        <p:nvSpPr>
          <p:cNvPr id="6" name="Dikdörtgen 5"/>
          <p:cNvSpPr/>
          <p:nvPr/>
        </p:nvSpPr>
        <p:spPr>
          <a:xfrm>
            <a:off x="395536" y="692696"/>
            <a:ext cx="8317619" cy="5755422"/>
          </a:xfrm>
          <a:prstGeom prst="rect">
            <a:avLst/>
          </a:prstGeom>
        </p:spPr>
        <p:txBody>
          <a:bodyPr wrap="square">
            <a:spAutoFit/>
          </a:bodyPr>
          <a:lstStyle/>
          <a:p>
            <a:pPr algn="just">
              <a:tabLst>
                <a:tab pos="363538" algn="l"/>
              </a:tabLst>
            </a:pPr>
            <a:r>
              <a:rPr lang="tr-TR" dirty="0" smtClean="0">
                <a:solidFill>
                  <a:srgbClr val="0070C0"/>
                </a:solidFill>
              </a:rPr>
              <a:t>	</a:t>
            </a:r>
            <a:r>
              <a:rPr lang="tr-TR" sz="2300" dirty="0" smtClean="0">
                <a:latin typeface="Arial" pitchFamily="34" charset="0"/>
                <a:cs typeface="Arial" pitchFamily="34" charset="0"/>
              </a:rPr>
              <a:t>Ege Bölgesi’nde Yunan işgaline karşı kurulan örgütleri bir araya getirip daha düzenli bir savunma gücü oluşturmak maksadıyla </a:t>
            </a:r>
            <a:r>
              <a:rPr lang="tr-TR" sz="2300" dirty="0" smtClean="0">
                <a:solidFill>
                  <a:srgbClr val="FF0000"/>
                </a:solidFill>
                <a:latin typeface="Arial" pitchFamily="34" charset="0"/>
                <a:cs typeface="Arial" pitchFamily="34" charset="0"/>
              </a:rPr>
              <a:t>26-31 Temmuz 1919 </a:t>
            </a:r>
            <a:r>
              <a:rPr lang="tr-TR" sz="2300" dirty="0" smtClean="0">
                <a:latin typeface="Arial" pitchFamily="34" charset="0"/>
                <a:cs typeface="Arial" pitchFamily="34" charset="0"/>
              </a:rPr>
              <a:t>tarihleri arasında </a:t>
            </a:r>
            <a:r>
              <a:rPr lang="tr-TR" sz="2300" dirty="0" smtClean="0">
                <a:solidFill>
                  <a:srgbClr val="FF0000"/>
                </a:solidFill>
                <a:latin typeface="Arial" pitchFamily="34" charset="0"/>
                <a:cs typeface="Arial" pitchFamily="34" charset="0"/>
              </a:rPr>
              <a:t>Balıkesir’de</a:t>
            </a:r>
            <a:r>
              <a:rPr lang="tr-TR" sz="2300" dirty="0" smtClean="0">
                <a:latin typeface="Arial" pitchFamily="34" charset="0"/>
                <a:cs typeface="Arial" pitchFamily="34" charset="0"/>
              </a:rPr>
              <a:t> bir kongre düzenlenmiştir. Kongrede, tüm güçlerin birleştirilmesi ve Yunanlılara karşı savaşmak üzere asker toplanması gibi önemli kararlar alınmıştır. Kongrede Padişah’a bağlı olunduğu bildirilmiştir.</a:t>
            </a:r>
          </a:p>
          <a:p>
            <a:pPr algn="just">
              <a:tabLst>
                <a:tab pos="363538" algn="l"/>
              </a:tabLst>
            </a:pPr>
            <a:endParaRPr lang="tr-TR" sz="2300" dirty="0" smtClean="0">
              <a:latin typeface="Arial" pitchFamily="34" charset="0"/>
              <a:cs typeface="Arial" pitchFamily="34" charset="0"/>
            </a:endParaRPr>
          </a:p>
          <a:p>
            <a:pPr algn="just">
              <a:tabLst>
                <a:tab pos="363538" algn="l"/>
              </a:tabLst>
            </a:pPr>
            <a:r>
              <a:rPr lang="tr-TR" sz="2300" dirty="0">
                <a:latin typeface="Arial" pitchFamily="34" charset="0"/>
                <a:cs typeface="Arial" pitchFamily="34" charset="0"/>
              </a:rPr>
              <a:t>	 Erzurum </a:t>
            </a:r>
            <a:r>
              <a:rPr lang="tr-TR" sz="2300" dirty="0" smtClean="0">
                <a:latin typeface="Arial" pitchFamily="34" charset="0"/>
                <a:cs typeface="Arial" pitchFamily="34" charset="0"/>
              </a:rPr>
              <a:t>Kongresi’nden kısa bir süre sonra </a:t>
            </a:r>
            <a:r>
              <a:rPr lang="tr-TR" sz="2300" dirty="0">
                <a:solidFill>
                  <a:srgbClr val="FF0000"/>
                </a:solidFill>
                <a:latin typeface="Arial" pitchFamily="34" charset="0"/>
                <a:cs typeface="Arial" pitchFamily="34" charset="0"/>
              </a:rPr>
              <a:t>16-25 Ağustos 1919 </a:t>
            </a:r>
            <a:r>
              <a:rPr lang="tr-TR" sz="2300" dirty="0">
                <a:latin typeface="Arial" pitchFamily="34" charset="0"/>
                <a:cs typeface="Arial" pitchFamily="34" charset="0"/>
              </a:rPr>
              <a:t>tarihleri arasında </a:t>
            </a:r>
            <a:r>
              <a:rPr lang="tr-TR" sz="2300" dirty="0" smtClean="0">
                <a:solidFill>
                  <a:srgbClr val="FF0000"/>
                </a:solidFill>
                <a:latin typeface="Arial" pitchFamily="34" charset="0"/>
                <a:cs typeface="Arial" pitchFamily="34" charset="0"/>
              </a:rPr>
              <a:t>Alaşehir’de</a:t>
            </a:r>
            <a:r>
              <a:rPr lang="tr-TR" sz="2300" dirty="0" smtClean="0">
                <a:latin typeface="Arial" pitchFamily="34" charset="0"/>
                <a:cs typeface="Arial" pitchFamily="34" charset="0"/>
              </a:rPr>
              <a:t> yeni bir kongre toplandı. Kongrede, Balıkesir ve Erzurum Kongrelerinin sonuçları tartışıldı ve ölünceye kadar Yunanlılarla savaşma kararı alındı. Bunun için de silahlanma ve askere alma işlemleri görüşüldü ve karara bağlandı. Ayrıca Yunan </a:t>
            </a:r>
            <a:r>
              <a:rPr lang="tr-TR" sz="2300" dirty="0">
                <a:latin typeface="Arial" pitchFamily="34" charset="0"/>
                <a:cs typeface="Arial" pitchFamily="34" charset="0"/>
              </a:rPr>
              <a:t>ordusunun Müslüman halka karşı yaptığı işkence ve katliamlar nedeniyle gerekirse Yunanlılara karşı </a:t>
            </a:r>
            <a:r>
              <a:rPr lang="tr-TR" sz="2300" dirty="0" smtClean="0">
                <a:latin typeface="Arial" pitchFamily="34" charset="0"/>
                <a:cs typeface="Arial" pitchFamily="34" charset="0"/>
              </a:rPr>
              <a:t>İtilaf </a:t>
            </a:r>
            <a:r>
              <a:rPr lang="tr-TR" sz="2300" dirty="0">
                <a:latin typeface="Arial" pitchFamily="34" charset="0"/>
                <a:cs typeface="Arial" pitchFamily="34" charset="0"/>
              </a:rPr>
              <a:t>Devletlerinden yardım </a:t>
            </a:r>
            <a:r>
              <a:rPr lang="tr-TR" sz="2300" dirty="0" smtClean="0">
                <a:latin typeface="Arial" pitchFamily="34" charset="0"/>
                <a:cs typeface="Arial" pitchFamily="34" charset="0"/>
              </a:rPr>
              <a:t>istenecekti.  </a:t>
            </a:r>
          </a:p>
        </p:txBody>
      </p:sp>
    </p:spTree>
    <p:extLst>
      <p:ext uri="{BB962C8B-B14F-4D97-AF65-F5344CB8AC3E}">
        <p14:creationId xmlns:p14="http://schemas.microsoft.com/office/powerpoint/2010/main" val="1171666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2"/>
          </p:nvPr>
        </p:nvSpPr>
        <p:spPr/>
        <p:txBody>
          <a:bodyPr/>
          <a:lstStyle/>
          <a:p>
            <a:fld id="{F302176B-0E47-46AC-8F43-DAB4B8A37D06}" type="slidenum">
              <a:rPr lang="tr-TR" b="1" smtClean="0">
                <a:solidFill>
                  <a:schemeClr val="tx1"/>
                </a:solidFill>
                <a:latin typeface="Arial" pitchFamily="34" charset="0"/>
                <a:cs typeface="Arial" pitchFamily="34" charset="0"/>
              </a:rPr>
              <a:t>14</a:t>
            </a:fld>
            <a:endParaRPr lang="tr-TR" b="1" dirty="0">
              <a:solidFill>
                <a:schemeClr val="tx1"/>
              </a:solidFill>
              <a:latin typeface="Arial" pitchFamily="34" charset="0"/>
              <a:cs typeface="Arial" pitchFamily="34" charset="0"/>
            </a:endParaRPr>
          </a:p>
        </p:txBody>
      </p:sp>
      <p:sp>
        <p:nvSpPr>
          <p:cNvPr id="35" name="AutoShape 2"/>
          <p:cNvSpPr>
            <a:spLocks noChangeArrowheads="1"/>
          </p:cNvSpPr>
          <p:nvPr/>
        </p:nvSpPr>
        <p:spPr bwMode="auto">
          <a:xfrm>
            <a:off x="250825" y="116633"/>
            <a:ext cx="8642350" cy="504056"/>
          </a:xfrm>
          <a:prstGeom prst="roundRect">
            <a:avLst>
              <a:gd name="adj" fmla="val 16667"/>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lvl="0" algn="ctr"/>
            <a:r>
              <a:rPr lang="tr-TR" sz="2400" b="1" dirty="0" smtClean="0">
                <a:solidFill>
                  <a:srgbClr val="FF0000"/>
                </a:solidFill>
                <a:latin typeface="Arial" pitchFamily="34" charset="0"/>
                <a:cs typeface="Arial" pitchFamily="34" charset="0"/>
              </a:rPr>
              <a:t>Sivas Kongresi (4-11 Eylül 1919):</a:t>
            </a:r>
            <a:endParaRPr lang="tr-TR" sz="2400" b="1" dirty="0">
              <a:solidFill>
                <a:srgbClr val="FF0000"/>
              </a:solidFill>
              <a:latin typeface="Arial" pitchFamily="34" charset="0"/>
              <a:cs typeface="Arial" pitchFamily="34" charset="0"/>
            </a:endParaRPr>
          </a:p>
        </p:txBody>
      </p:sp>
      <p:sp>
        <p:nvSpPr>
          <p:cNvPr id="2" name="Dikdörtgen 1"/>
          <p:cNvSpPr/>
          <p:nvPr/>
        </p:nvSpPr>
        <p:spPr>
          <a:xfrm>
            <a:off x="395536" y="749017"/>
            <a:ext cx="8317619" cy="369332"/>
          </a:xfrm>
          <a:prstGeom prst="rect">
            <a:avLst/>
          </a:prstGeom>
        </p:spPr>
        <p:txBody>
          <a:bodyPr wrap="square">
            <a:spAutoFit/>
          </a:bodyPr>
          <a:lstStyle/>
          <a:p>
            <a:pPr algn="just">
              <a:tabLst>
                <a:tab pos="363538" algn="l"/>
              </a:tabLst>
            </a:pPr>
            <a:r>
              <a:rPr lang="tr-TR" dirty="0" smtClean="0">
                <a:solidFill>
                  <a:srgbClr val="0070C0"/>
                </a:solidFill>
              </a:rPr>
              <a:t>	</a:t>
            </a:r>
            <a:endParaRPr lang="tr-TR" sz="2400" dirty="0" smtClean="0">
              <a:latin typeface="Arial" pitchFamily="34" charset="0"/>
              <a:cs typeface="Arial" pitchFamily="34" charset="0"/>
            </a:endParaRPr>
          </a:p>
        </p:txBody>
      </p:sp>
      <p:sp>
        <p:nvSpPr>
          <p:cNvPr id="6" name="Dikdörtgen 5"/>
          <p:cNvSpPr/>
          <p:nvPr/>
        </p:nvSpPr>
        <p:spPr>
          <a:xfrm>
            <a:off x="395536" y="911617"/>
            <a:ext cx="8317619" cy="4893647"/>
          </a:xfrm>
          <a:prstGeom prst="rect">
            <a:avLst/>
          </a:prstGeom>
        </p:spPr>
        <p:txBody>
          <a:bodyPr wrap="square">
            <a:spAutoFit/>
          </a:bodyPr>
          <a:lstStyle/>
          <a:p>
            <a:pPr algn="just">
              <a:tabLst>
                <a:tab pos="363538" algn="l"/>
              </a:tabLst>
            </a:pPr>
            <a:r>
              <a:rPr lang="tr-TR" dirty="0" smtClean="0">
                <a:solidFill>
                  <a:srgbClr val="0070C0"/>
                </a:solidFill>
              </a:rPr>
              <a:t>	</a:t>
            </a:r>
            <a:r>
              <a:rPr lang="tr-TR" sz="2400" dirty="0">
                <a:latin typeface="Arial" pitchFamily="34" charset="0"/>
                <a:cs typeface="Arial" pitchFamily="34" charset="0"/>
              </a:rPr>
              <a:t>Sivas Kongresi, Amasya Genelgesi ile milli bir kongre olarak öngörülmüştü. Sivas Kongresi, </a:t>
            </a:r>
            <a:r>
              <a:rPr lang="tr-TR" sz="2400" dirty="0" smtClean="0">
                <a:latin typeface="Arial" pitchFamily="34" charset="0"/>
                <a:cs typeface="Arial" pitchFamily="34" charset="0"/>
              </a:rPr>
              <a:t>Erzurum </a:t>
            </a:r>
            <a:r>
              <a:rPr lang="tr-TR" sz="2400" dirty="0">
                <a:latin typeface="Arial" pitchFamily="34" charset="0"/>
                <a:cs typeface="Arial" pitchFamily="34" charset="0"/>
              </a:rPr>
              <a:t>Kongresi'nden </a:t>
            </a:r>
            <a:r>
              <a:rPr lang="tr-TR" sz="2400" dirty="0" smtClean="0">
                <a:latin typeface="Arial" pitchFamily="34" charset="0"/>
                <a:cs typeface="Arial" pitchFamily="34" charset="0"/>
              </a:rPr>
              <a:t>sonra Milli Mücadele tarihimizin ikinci büyük halkasını oluşturur. </a:t>
            </a:r>
          </a:p>
          <a:p>
            <a:pPr algn="just">
              <a:tabLst>
                <a:tab pos="363538" algn="l"/>
              </a:tabLst>
            </a:pPr>
            <a:endParaRPr lang="tr-TR" sz="2400" dirty="0" smtClean="0">
              <a:latin typeface="Arial" pitchFamily="34" charset="0"/>
              <a:cs typeface="Arial" pitchFamily="34" charset="0"/>
            </a:endParaRPr>
          </a:p>
          <a:p>
            <a:pPr algn="just">
              <a:tabLst>
                <a:tab pos="363538" algn="l"/>
              </a:tabLst>
            </a:pPr>
            <a:r>
              <a:rPr lang="tr-TR" sz="2400" dirty="0">
                <a:latin typeface="Arial" pitchFamily="34" charset="0"/>
                <a:cs typeface="Arial" pitchFamily="34" charset="0"/>
              </a:rPr>
              <a:t>	 Mustafa Kemal </a:t>
            </a:r>
            <a:r>
              <a:rPr lang="tr-TR" sz="2400" dirty="0" smtClean="0">
                <a:latin typeface="Arial" pitchFamily="34" charset="0"/>
                <a:cs typeface="Arial" pitchFamily="34" charset="0"/>
              </a:rPr>
              <a:t>bir kısım Heyet-i Temsiliye üyesiyle birlikte 2 Eylül’de Erzurum’dan Sivas’a geldi. Kongre 4 </a:t>
            </a:r>
            <a:r>
              <a:rPr lang="tr-TR" sz="2400" dirty="0">
                <a:latin typeface="Arial" pitchFamily="34" charset="0"/>
                <a:cs typeface="Arial" pitchFamily="34" charset="0"/>
              </a:rPr>
              <a:t>Eylül 1919'da </a:t>
            </a:r>
            <a:r>
              <a:rPr lang="tr-TR" sz="2400" dirty="0" smtClean="0">
                <a:latin typeface="Arial" pitchFamily="34" charset="0"/>
                <a:cs typeface="Arial" pitchFamily="34" charset="0"/>
              </a:rPr>
              <a:t>o günlerde ‘‘Mektebi Sultani’’ olarak kullanılan </a:t>
            </a:r>
            <a:r>
              <a:rPr lang="tr-TR" sz="2400" dirty="0">
                <a:latin typeface="Arial" pitchFamily="34" charset="0"/>
                <a:cs typeface="Arial" pitchFamily="34" charset="0"/>
              </a:rPr>
              <a:t>binada saat 15:00'de toplandı</a:t>
            </a:r>
            <a:r>
              <a:rPr lang="tr-TR" sz="2400" dirty="0" smtClean="0">
                <a:latin typeface="Arial" pitchFamily="34" charset="0"/>
                <a:cs typeface="Arial" pitchFamily="34" charset="0"/>
              </a:rPr>
              <a:t>. Kongre 8 gün devam etti. İlk gün yapılan </a:t>
            </a:r>
            <a:r>
              <a:rPr lang="tr-TR" sz="2400" dirty="0">
                <a:latin typeface="Arial" pitchFamily="34" charset="0"/>
                <a:cs typeface="Arial" pitchFamily="34" charset="0"/>
              </a:rPr>
              <a:t>seçimde kongre başkanlığına Mustafa Kemal Paşa </a:t>
            </a:r>
            <a:r>
              <a:rPr lang="tr-TR" sz="2400" dirty="0" smtClean="0">
                <a:latin typeface="Arial" pitchFamily="34" charset="0"/>
                <a:cs typeface="Arial" pitchFamily="34" charset="0"/>
              </a:rPr>
              <a:t>getirildi. Kongre, 11 Eylül’de</a:t>
            </a:r>
            <a:r>
              <a:rPr lang="tr-TR" sz="2400" dirty="0">
                <a:latin typeface="Arial" pitchFamily="34" charset="0"/>
                <a:cs typeface="Arial" pitchFamily="34" charset="0"/>
              </a:rPr>
              <a:t> Heyet-i </a:t>
            </a:r>
            <a:r>
              <a:rPr lang="tr-TR" sz="2400" dirty="0" smtClean="0">
                <a:latin typeface="Arial" pitchFamily="34" charset="0"/>
                <a:cs typeface="Arial" pitchFamily="34" charset="0"/>
              </a:rPr>
              <a:t>Temsiliye seçimini takiben beyanname yayınlayarak çalışmalarını sonlandırdı.</a:t>
            </a:r>
          </a:p>
          <a:p>
            <a:pPr algn="just">
              <a:tabLst>
                <a:tab pos="363538" algn="l"/>
              </a:tabLst>
            </a:pPr>
            <a:r>
              <a:rPr lang="tr-TR" sz="2400" dirty="0">
                <a:latin typeface="Arial" pitchFamily="34" charset="0"/>
                <a:cs typeface="Arial" pitchFamily="34" charset="0"/>
              </a:rPr>
              <a:t>	</a:t>
            </a:r>
            <a:endParaRPr lang="tr-TR" sz="2400" dirty="0" smtClean="0">
              <a:latin typeface="Arial" pitchFamily="34" charset="0"/>
              <a:cs typeface="Arial" pitchFamily="34" charset="0"/>
            </a:endParaRPr>
          </a:p>
        </p:txBody>
      </p:sp>
    </p:spTree>
    <p:extLst>
      <p:ext uri="{BB962C8B-B14F-4D97-AF65-F5344CB8AC3E}">
        <p14:creationId xmlns:p14="http://schemas.microsoft.com/office/powerpoint/2010/main" val="33517723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2"/>
          </p:nvPr>
        </p:nvSpPr>
        <p:spPr/>
        <p:txBody>
          <a:bodyPr/>
          <a:lstStyle/>
          <a:p>
            <a:fld id="{F302176B-0E47-46AC-8F43-DAB4B8A37D06}" type="slidenum">
              <a:rPr lang="tr-TR" b="1" smtClean="0">
                <a:solidFill>
                  <a:schemeClr val="tx1"/>
                </a:solidFill>
                <a:latin typeface="Arial" pitchFamily="34" charset="0"/>
                <a:cs typeface="Arial" pitchFamily="34" charset="0"/>
              </a:rPr>
              <a:t>15</a:t>
            </a:fld>
            <a:endParaRPr lang="tr-TR" b="1" dirty="0">
              <a:solidFill>
                <a:schemeClr val="tx1"/>
              </a:solidFill>
              <a:latin typeface="Arial" pitchFamily="34" charset="0"/>
              <a:cs typeface="Arial" pitchFamily="34" charset="0"/>
            </a:endParaRPr>
          </a:p>
        </p:txBody>
      </p:sp>
      <p:sp>
        <p:nvSpPr>
          <p:cNvPr id="35" name="AutoShape 2"/>
          <p:cNvSpPr>
            <a:spLocks noChangeArrowheads="1"/>
          </p:cNvSpPr>
          <p:nvPr/>
        </p:nvSpPr>
        <p:spPr bwMode="auto">
          <a:xfrm>
            <a:off x="250825" y="116633"/>
            <a:ext cx="8642350" cy="504056"/>
          </a:xfrm>
          <a:prstGeom prst="roundRect">
            <a:avLst>
              <a:gd name="adj" fmla="val 16667"/>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lvl="0" algn="ctr"/>
            <a:r>
              <a:rPr lang="tr-TR" sz="2400" b="1" dirty="0" smtClean="0">
                <a:solidFill>
                  <a:srgbClr val="FF0000"/>
                </a:solidFill>
                <a:latin typeface="Arial" pitchFamily="34" charset="0"/>
                <a:cs typeface="Arial" pitchFamily="34" charset="0"/>
              </a:rPr>
              <a:t>Sivas Kongresi (4-11 Eylül 1919):</a:t>
            </a:r>
            <a:endParaRPr lang="tr-TR" sz="2400" b="1" dirty="0">
              <a:solidFill>
                <a:srgbClr val="FF0000"/>
              </a:solidFill>
              <a:latin typeface="Arial" pitchFamily="34" charset="0"/>
              <a:cs typeface="Arial" pitchFamily="34" charset="0"/>
            </a:endParaRPr>
          </a:p>
        </p:txBody>
      </p:sp>
      <p:sp>
        <p:nvSpPr>
          <p:cNvPr id="2" name="Dikdörtgen 1"/>
          <p:cNvSpPr/>
          <p:nvPr/>
        </p:nvSpPr>
        <p:spPr>
          <a:xfrm>
            <a:off x="395536" y="749017"/>
            <a:ext cx="8317619" cy="369332"/>
          </a:xfrm>
          <a:prstGeom prst="rect">
            <a:avLst/>
          </a:prstGeom>
        </p:spPr>
        <p:txBody>
          <a:bodyPr wrap="square">
            <a:spAutoFit/>
          </a:bodyPr>
          <a:lstStyle/>
          <a:p>
            <a:pPr algn="just">
              <a:tabLst>
                <a:tab pos="363538" algn="l"/>
              </a:tabLst>
            </a:pPr>
            <a:r>
              <a:rPr lang="tr-TR" dirty="0" smtClean="0">
                <a:solidFill>
                  <a:srgbClr val="0070C0"/>
                </a:solidFill>
              </a:rPr>
              <a:t>	</a:t>
            </a:r>
            <a:endParaRPr lang="tr-TR" sz="2400" dirty="0" smtClean="0">
              <a:latin typeface="Arial" pitchFamily="34" charset="0"/>
              <a:cs typeface="Arial" pitchFamily="34" charset="0"/>
            </a:endParaRPr>
          </a:p>
        </p:txBody>
      </p:sp>
      <p:sp>
        <p:nvSpPr>
          <p:cNvPr id="6" name="Dikdörtgen 5"/>
          <p:cNvSpPr/>
          <p:nvPr/>
        </p:nvSpPr>
        <p:spPr>
          <a:xfrm>
            <a:off x="395536" y="829156"/>
            <a:ext cx="8497639" cy="4462760"/>
          </a:xfrm>
          <a:prstGeom prst="rect">
            <a:avLst/>
          </a:prstGeom>
        </p:spPr>
        <p:txBody>
          <a:bodyPr wrap="square">
            <a:spAutoFit/>
          </a:bodyPr>
          <a:lstStyle/>
          <a:p>
            <a:pPr algn="just">
              <a:tabLst>
                <a:tab pos="363538" algn="l"/>
              </a:tabLst>
            </a:pPr>
            <a:r>
              <a:rPr lang="tr-TR" dirty="0" smtClean="0">
                <a:solidFill>
                  <a:srgbClr val="0070C0"/>
                </a:solidFill>
              </a:rPr>
              <a:t>	</a:t>
            </a:r>
            <a:r>
              <a:rPr lang="tr-TR" sz="2400" dirty="0" smtClean="0">
                <a:latin typeface="Arial" pitchFamily="34" charset="0"/>
                <a:cs typeface="Arial" pitchFamily="34" charset="0"/>
              </a:rPr>
              <a:t>Kongre için Sivas’ın seçilmesi stratejik öneminden kaynaklanıyordu. Şehir işgal </a:t>
            </a:r>
            <a:r>
              <a:rPr lang="tr-TR" sz="2400" dirty="0">
                <a:latin typeface="Arial" pitchFamily="34" charset="0"/>
                <a:cs typeface="Arial" pitchFamily="34" charset="0"/>
              </a:rPr>
              <a:t>a</a:t>
            </a:r>
            <a:r>
              <a:rPr lang="tr-TR" sz="2400" dirty="0" smtClean="0">
                <a:latin typeface="Arial" pitchFamily="34" charset="0"/>
                <a:cs typeface="Arial" pitchFamily="34" charset="0"/>
              </a:rPr>
              <a:t>ltında değildi. Ulaşım bakımından Anadolu yollarının birleştiği bir kavşak durumundaydı.</a:t>
            </a:r>
          </a:p>
          <a:p>
            <a:pPr algn="just">
              <a:tabLst>
                <a:tab pos="363538" algn="l"/>
              </a:tabLst>
            </a:pPr>
            <a:endParaRPr lang="tr-TR" sz="1000" dirty="0" smtClean="0">
              <a:latin typeface="Arial" pitchFamily="34" charset="0"/>
              <a:cs typeface="Arial" pitchFamily="34" charset="0"/>
            </a:endParaRPr>
          </a:p>
          <a:p>
            <a:pPr algn="just">
              <a:tabLst>
                <a:tab pos="363538" algn="l"/>
              </a:tabLst>
            </a:pPr>
            <a:r>
              <a:rPr lang="tr-TR" sz="2400" dirty="0">
                <a:latin typeface="Arial" pitchFamily="34" charset="0"/>
                <a:cs typeface="Arial" pitchFamily="34" charset="0"/>
              </a:rPr>
              <a:t>	</a:t>
            </a:r>
            <a:r>
              <a:rPr lang="tr-TR" sz="2400" dirty="0" smtClean="0">
                <a:latin typeface="Arial" pitchFamily="34" charset="0"/>
                <a:cs typeface="Arial" pitchFamily="34" charset="0"/>
              </a:rPr>
              <a:t>Her ne kadar Fransızlar Adana’dan, İngilizler Samsun’dan şehri işgal tehdidinde bulunuyorlarsa da Mustafa Kemal böyle bir işgalin düşmana çok pahalıya mal olacağını hesaplıyordu.</a:t>
            </a:r>
          </a:p>
          <a:p>
            <a:pPr algn="just">
              <a:tabLst>
                <a:tab pos="363538" algn="l"/>
              </a:tabLst>
            </a:pPr>
            <a:endParaRPr lang="tr-TR" sz="1000" dirty="0" smtClean="0">
              <a:latin typeface="Arial" pitchFamily="34" charset="0"/>
              <a:cs typeface="Arial" pitchFamily="34" charset="0"/>
            </a:endParaRPr>
          </a:p>
          <a:p>
            <a:pPr algn="just">
              <a:tabLst>
                <a:tab pos="363538" algn="l"/>
              </a:tabLst>
            </a:pPr>
            <a:r>
              <a:rPr lang="tr-TR" sz="2400" dirty="0">
                <a:latin typeface="Arial" pitchFamily="34" charset="0"/>
                <a:cs typeface="Arial" pitchFamily="34" charset="0"/>
              </a:rPr>
              <a:t>	</a:t>
            </a:r>
            <a:r>
              <a:rPr lang="tr-TR" sz="2400" dirty="0" smtClean="0">
                <a:latin typeface="Arial" pitchFamily="34" charset="0"/>
                <a:cs typeface="Arial" pitchFamily="34" charset="0"/>
              </a:rPr>
              <a:t>Bunların yanında Müdafaa-i Hukuk Cemiyeti Sivas Şubesi şehirde çok iyi teşkilatlanmıştı. Ayrıca, karargâhı Siva</a:t>
            </a:r>
            <a:r>
              <a:rPr lang="tr-TR" sz="2400" dirty="0">
                <a:latin typeface="Arial" pitchFamily="34" charset="0"/>
                <a:cs typeface="Arial" pitchFamily="34" charset="0"/>
              </a:rPr>
              <a:t>s</a:t>
            </a:r>
            <a:r>
              <a:rPr lang="tr-TR" sz="2400" dirty="0" smtClean="0">
                <a:latin typeface="Arial" pitchFamily="34" charset="0"/>
                <a:cs typeface="Arial" pitchFamily="34" charset="0"/>
              </a:rPr>
              <a:t>’ta bulunan 3. Kolordu Komutanı Albay Selahattin Bey de Milli Mücadele’yi destekleyen komutanlardan idi.        </a:t>
            </a:r>
          </a:p>
        </p:txBody>
      </p:sp>
    </p:spTree>
    <p:extLst>
      <p:ext uri="{BB962C8B-B14F-4D97-AF65-F5344CB8AC3E}">
        <p14:creationId xmlns:p14="http://schemas.microsoft.com/office/powerpoint/2010/main" val="23257827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2"/>
          </p:nvPr>
        </p:nvSpPr>
        <p:spPr/>
        <p:txBody>
          <a:bodyPr/>
          <a:lstStyle/>
          <a:p>
            <a:fld id="{F302176B-0E47-46AC-8F43-DAB4B8A37D06}" type="slidenum">
              <a:rPr lang="tr-TR" b="1" smtClean="0">
                <a:solidFill>
                  <a:schemeClr val="tx1"/>
                </a:solidFill>
                <a:latin typeface="Arial" pitchFamily="34" charset="0"/>
                <a:cs typeface="Arial" pitchFamily="34" charset="0"/>
              </a:rPr>
              <a:t>16</a:t>
            </a:fld>
            <a:endParaRPr lang="tr-TR" b="1" dirty="0">
              <a:solidFill>
                <a:schemeClr val="tx1"/>
              </a:solidFill>
              <a:latin typeface="Arial" pitchFamily="34" charset="0"/>
              <a:cs typeface="Arial" pitchFamily="34" charset="0"/>
            </a:endParaRPr>
          </a:p>
        </p:txBody>
      </p:sp>
      <p:sp>
        <p:nvSpPr>
          <p:cNvPr id="35" name="AutoShape 2"/>
          <p:cNvSpPr>
            <a:spLocks noChangeArrowheads="1"/>
          </p:cNvSpPr>
          <p:nvPr/>
        </p:nvSpPr>
        <p:spPr bwMode="auto">
          <a:xfrm>
            <a:off x="250825" y="116633"/>
            <a:ext cx="8642350" cy="504056"/>
          </a:xfrm>
          <a:prstGeom prst="roundRect">
            <a:avLst>
              <a:gd name="adj" fmla="val 16667"/>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lvl="0" algn="ctr"/>
            <a:r>
              <a:rPr lang="tr-TR" sz="2400" b="1" dirty="0" smtClean="0">
                <a:solidFill>
                  <a:srgbClr val="FF0000"/>
                </a:solidFill>
                <a:latin typeface="Arial" pitchFamily="34" charset="0"/>
                <a:cs typeface="Arial" pitchFamily="34" charset="0"/>
              </a:rPr>
              <a:t>Sivas Kongresi (4-11 Eylül 1919):</a:t>
            </a:r>
            <a:endParaRPr lang="tr-TR" sz="2400" b="1" dirty="0">
              <a:solidFill>
                <a:srgbClr val="FF0000"/>
              </a:solidFill>
              <a:latin typeface="Arial" pitchFamily="34" charset="0"/>
              <a:cs typeface="Arial" pitchFamily="34" charset="0"/>
            </a:endParaRPr>
          </a:p>
        </p:txBody>
      </p:sp>
      <p:sp>
        <p:nvSpPr>
          <p:cNvPr id="2" name="Dikdörtgen 1"/>
          <p:cNvSpPr/>
          <p:nvPr/>
        </p:nvSpPr>
        <p:spPr>
          <a:xfrm>
            <a:off x="395536" y="749017"/>
            <a:ext cx="8317619" cy="369332"/>
          </a:xfrm>
          <a:prstGeom prst="rect">
            <a:avLst/>
          </a:prstGeom>
        </p:spPr>
        <p:txBody>
          <a:bodyPr wrap="square">
            <a:spAutoFit/>
          </a:bodyPr>
          <a:lstStyle/>
          <a:p>
            <a:pPr algn="just">
              <a:tabLst>
                <a:tab pos="363538" algn="l"/>
              </a:tabLst>
            </a:pPr>
            <a:r>
              <a:rPr lang="tr-TR" dirty="0" smtClean="0">
                <a:solidFill>
                  <a:srgbClr val="0070C0"/>
                </a:solidFill>
              </a:rPr>
              <a:t>	</a:t>
            </a:r>
            <a:endParaRPr lang="tr-TR" sz="2400" dirty="0" smtClean="0">
              <a:latin typeface="Arial" pitchFamily="34" charset="0"/>
              <a:cs typeface="Arial" pitchFamily="34" charset="0"/>
            </a:endParaRPr>
          </a:p>
        </p:txBody>
      </p:sp>
      <p:sp>
        <p:nvSpPr>
          <p:cNvPr id="6" name="Dikdörtgen 5"/>
          <p:cNvSpPr/>
          <p:nvPr/>
        </p:nvSpPr>
        <p:spPr>
          <a:xfrm>
            <a:off x="395536" y="902325"/>
            <a:ext cx="8317619" cy="5047536"/>
          </a:xfrm>
          <a:prstGeom prst="rect">
            <a:avLst/>
          </a:prstGeom>
        </p:spPr>
        <p:txBody>
          <a:bodyPr wrap="square">
            <a:spAutoFit/>
          </a:bodyPr>
          <a:lstStyle/>
          <a:p>
            <a:pPr algn="just">
              <a:tabLst>
                <a:tab pos="363538" algn="l"/>
              </a:tabLst>
            </a:pPr>
            <a:r>
              <a:rPr lang="tr-TR" dirty="0" smtClean="0">
                <a:solidFill>
                  <a:srgbClr val="0070C0"/>
                </a:solidFill>
              </a:rPr>
              <a:t>	</a:t>
            </a:r>
            <a:r>
              <a:rPr lang="tr-TR" sz="2400" dirty="0" smtClean="0">
                <a:latin typeface="Arial" pitchFamily="34" charset="0"/>
                <a:cs typeface="Arial" pitchFamily="34" charset="0"/>
              </a:rPr>
              <a:t>Sivas Kongresi’nin toplanışı esnasında, Erzurum Kongresi’nde olduğu gibi</a:t>
            </a:r>
            <a:r>
              <a:rPr lang="tr-TR" sz="2400" dirty="0">
                <a:latin typeface="Arial" pitchFamily="34" charset="0"/>
                <a:cs typeface="Arial" pitchFamily="34" charset="0"/>
              </a:rPr>
              <a:t> </a:t>
            </a:r>
            <a:r>
              <a:rPr lang="tr-TR" sz="2400" dirty="0" smtClean="0">
                <a:latin typeface="Arial" pitchFamily="34" charset="0"/>
                <a:cs typeface="Arial" pitchFamily="34" charset="0"/>
              </a:rPr>
              <a:t>İstanbul hükümeti zorluklar çıkardı. Bu sebeple Ankara ve bazı vilayetlerden valilik baskısı neticesinde delege seçilemedi. Bazı vilayetlerden de seçilen delegeler yola çıkamadı ve kongreye iştirak edemedi. </a:t>
            </a:r>
          </a:p>
          <a:p>
            <a:pPr algn="just">
              <a:tabLst>
                <a:tab pos="363538" algn="l"/>
              </a:tabLst>
            </a:pPr>
            <a:endParaRPr lang="tr-TR" sz="1000" dirty="0" smtClean="0">
              <a:latin typeface="Arial" pitchFamily="34" charset="0"/>
              <a:cs typeface="Arial" pitchFamily="34" charset="0"/>
            </a:endParaRPr>
          </a:p>
          <a:p>
            <a:pPr algn="just">
              <a:tabLst>
                <a:tab pos="363538" algn="l"/>
              </a:tabLst>
            </a:pPr>
            <a:r>
              <a:rPr lang="tr-TR" sz="2400" dirty="0">
                <a:latin typeface="Arial" pitchFamily="34" charset="0"/>
                <a:cs typeface="Arial" pitchFamily="34" charset="0"/>
              </a:rPr>
              <a:t>	</a:t>
            </a:r>
            <a:r>
              <a:rPr lang="tr-TR" sz="2400" dirty="0" smtClean="0">
                <a:latin typeface="Arial" pitchFamily="34" charset="0"/>
                <a:cs typeface="Arial" pitchFamily="34" charset="0"/>
              </a:rPr>
              <a:t>Tüm engellemelere rağmen kongre 38 delegenin katılımıyla toplandı. Bu delegelerin 31’ini Batı ve Orta Anadolu’dan gelen üyeler, 7’sini ise Erzurum Kongresi’nce seçilen Heyet-i Temsiliye üyeleri oluşturuyordu. Böylelikle kongreye memleket çapında bir genişlik ve bütünlük </a:t>
            </a:r>
            <a:r>
              <a:rPr lang="tr-TR" sz="2400" dirty="0" smtClean="0">
                <a:latin typeface="Arial" pitchFamily="34" charset="0"/>
                <a:cs typeface="Arial" pitchFamily="34" charset="0"/>
              </a:rPr>
              <a:t>kazandırılmıştı.</a:t>
            </a:r>
            <a:r>
              <a:rPr lang="tr-TR" sz="2400" dirty="0">
                <a:latin typeface="Arial" pitchFamily="34" charset="0"/>
                <a:cs typeface="Arial" pitchFamily="34" charset="0"/>
              </a:rPr>
              <a:t>	</a:t>
            </a:r>
            <a:endParaRPr lang="tr-TR" sz="1000" dirty="0" smtClean="0">
              <a:latin typeface="Arial" pitchFamily="34" charset="0"/>
              <a:cs typeface="Arial" pitchFamily="34" charset="0"/>
            </a:endParaRPr>
          </a:p>
          <a:p>
            <a:pPr algn="just">
              <a:tabLst>
                <a:tab pos="363538" algn="l"/>
              </a:tabLst>
            </a:pPr>
            <a:r>
              <a:rPr lang="tr-TR" sz="2400" dirty="0">
                <a:latin typeface="Arial" pitchFamily="34" charset="0"/>
                <a:cs typeface="Arial" pitchFamily="34" charset="0"/>
              </a:rPr>
              <a:t>	</a:t>
            </a:r>
            <a:endParaRPr lang="tr-TR" sz="2400" dirty="0" smtClean="0">
              <a:latin typeface="Arial" pitchFamily="34" charset="0"/>
              <a:cs typeface="Arial" pitchFamily="34" charset="0"/>
            </a:endParaRPr>
          </a:p>
        </p:txBody>
      </p:sp>
    </p:spTree>
    <p:extLst>
      <p:ext uri="{BB962C8B-B14F-4D97-AF65-F5344CB8AC3E}">
        <p14:creationId xmlns:p14="http://schemas.microsoft.com/office/powerpoint/2010/main" val="26471308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2"/>
          </p:nvPr>
        </p:nvSpPr>
        <p:spPr/>
        <p:txBody>
          <a:bodyPr/>
          <a:lstStyle/>
          <a:p>
            <a:fld id="{F302176B-0E47-46AC-8F43-DAB4B8A37D06}" type="slidenum">
              <a:rPr lang="tr-TR" b="1" smtClean="0">
                <a:solidFill>
                  <a:schemeClr val="tx1"/>
                </a:solidFill>
                <a:latin typeface="Arial" pitchFamily="34" charset="0"/>
                <a:cs typeface="Arial" pitchFamily="34" charset="0"/>
              </a:rPr>
              <a:t>17</a:t>
            </a:fld>
            <a:endParaRPr lang="tr-TR" b="1" dirty="0">
              <a:solidFill>
                <a:schemeClr val="tx1"/>
              </a:solidFill>
              <a:latin typeface="Arial" pitchFamily="34" charset="0"/>
              <a:cs typeface="Arial" pitchFamily="34" charset="0"/>
            </a:endParaRPr>
          </a:p>
        </p:txBody>
      </p:sp>
      <p:sp>
        <p:nvSpPr>
          <p:cNvPr id="35" name="AutoShape 2"/>
          <p:cNvSpPr>
            <a:spLocks noChangeArrowheads="1"/>
          </p:cNvSpPr>
          <p:nvPr/>
        </p:nvSpPr>
        <p:spPr bwMode="auto">
          <a:xfrm>
            <a:off x="250825" y="116633"/>
            <a:ext cx="8642350" cy="504056"/>
          </a:xfrm>
          <a:prstGeom prst="roundRect">
            <a:avLst>
              <a:gd name="adj" fmla="val 16667"/>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lvl="0" algn="ctr"/>
            <a:r>
              <a:rPr lang="tr-TR" sz="2400" b="1" dirty="0" smtClean="0">
                <a:solidFill>
                  <a:srgbClr val="FF0000"/>
                </a:solidFill>
                <a:latin typeface="Arial" pitchFamily="34" charset="0"/>
                <a:cs typeface="Arial" pitchFamily="34" charset="0"/>
              </a:rPr>
              <a:t>Sivas Kongresi (4-11 Eylül 1919):</a:t>
            </a:r>
            <a:endParaRPr lang="tr-TR" sz="2400" b="1" dirty="0">
              <a:solidFill>
                <a:srgbClr val="FF0000"/>
              </a:solidFill>
              <a:latin typeface="Arial" pitchFamily="34" charset="0"/>
              <a:cs typeface="Arial" pitchFamily="34" charset="0"/>
            </a:endParaRPr>
          </a:p>
        </p:txBody>
      </p:sp>
      <p:sp>
        <p:nvSpPr>
          <p:cNvPr id="2" name="Dikdörtgen 1"/>
          <p:cNvSpPr/>
          <p:nvPr/>
        </p:nvSpPr>
        <p:spPr>
          <a:xfrm>
            <a:off x="395536" y="749017"/>
            <a:ext cx="8317619" cy="369332"/>
          </a:xfrm>
          <a:prstGeom prst="rect">
            <a:avLst/>
          </a:prstGeom>
        </p:spPr>
        <p:txBody>
          <a:bodyPr wrap="square">
            <a:spAutoFit/>
          </a:bodyPr>
          <a:lstStyle/>
          <a:p>
            <a:pPr algn="just">
              <a:tabLst>
                <a:tab pos="363538" algn="l"/>
              </a:tabLst>
            </a:pPr>
            <a:r>
              <a:rPr lang="tr-TR" dirty="0" smtClean="0">
                <a:solidFill>
                  <a:srgbClr val="0070C0"/>
                </a:solidFill>
              </a:rPr>
              <a:t>	</a:t>
            </a:r>
            <a:endParaRPr lang="tr-TR" sz="2400" dirty="0" smtClean="0">
              <a:latin typeface="Arial" pitchFamily="34" charset="0"/>
              <a:cs typeface="Arial" pitchFamily="34" charset="0"/>
            </a:endParaRPr>
          </a:p>
        </p:txBody>
      </p:sp>
      <p:sp>
        <p:nvSpPr>
          <p:cNvPr id="6" name="Dikdörtgen 5"/>
          <p:cNvSpPr/>
          <p:nvPr/>
        </p:nvSpPr>
        <p:spPr>
          <a:xfrm>
            <a:off x="395536" y="902325"/>
            <a:ext cx="8317619" cy="5262979"/>
          </a:xfrm>
          <a:prstGeom prst="rect">
            <a:avLst/>
          </a:prstGeom>
        </p:spPr>
        <p:txBody>
          <a:bodyPr wrap="square">
            <a:spAutoFit/>
          </a:bodyPr>
          <a:lstStyle/>
          <a:p>
            <a:pPr algn="just">
              <a:tabLst>
                <a:tab pos="363538" algn="l"/>
              </a:tabLst>
            </a:pPr>
            <a:r>
              <a:rPr lang="tr-TR" dirty="0" smtClean="0">
                <a:solidFill>
                  <a:srgbClr val="0070C0"/>
                </a:solidFill>
              </a:rPr>
              <a:t>	</a:t>
            </a:r>
            <a:r>
              <a:rPr lang="tr-TR" sz="2400" dirty="0" smtClean="0">
                <a:latin typeface="Arial" pitchFamily="34" charset="0"/>
                <a:cs typeface="Arial" pitchFamily="34" charset="0"/>
              </a:rPr>
              <a:t>Sivas Kongresi’nin diğer bir özelliği de delegelerin, vatanın kurtuluşu ve milletin mutluluğundan başka hiçbir kişisel maksat izlemeyeceklerine, mevcut siyasi partilerden hiçbirinin amaçlarına hizmet etmeyeceklerine dair yemin etmeleri olmuştur. </a:t>
            </a:r>
          </a:p>
          <a:p>
            <a:pPr algn="just">
              <a:tabLst>
                <a:tab pos="363538" algn="l"/>
              </a:tabLst>
            </a:pPr>
            <a:endParaRPr lang="tr-TR" sz="2400" dirty="0" smtClean="0">
              <a:latin typeface="Arial" pitchFamily="34" charset="0"/>
              <a:cs typeface="Arial" pitchFamily="34" charset="0"/>
            </a:endParaRPr>
          </a:p>
          <a:p>
            <a:pPr algn="just">
              <a:tabLst>
                <a:tab pos="363538" algn="l"/>
              </a:tabLst>
            </a:pPr>
            <a:r>
              <a:rPr lang="tr-TR" sz="2400" dirty="0">
                <a:latin typeface="Arial" pitchFamily="34" charset="0"/>
                <a:cs typeface="Arial" pitchFamily="34" charset="0"/>
              </a:rPr>
              <a:t>	</a:t>
            </a:r>
            <a:r>
              <a:rPr lang="tr-TR" sz="2400" dirty="0"/>
              <a:t> </a:t>
            </a:r>
            <a:r>
              <a:rPr lang="tr-TR" sz="2400" dirty="0" smtClean="0">
                <a:latin typeface="Arial" pitchFamily="34" charset="0"/>
                <a:cs typeface="Arial" pitchFamily="34" charset="0"/>
              </a:rPr>
              <a:t>İlk günlerinde</a:t>
            </a:r>
            <a:r>
              <a:rPr lang="tr-TR" sz="2400" dirty="0">
                <a:latin typeface="Arial" pitchFamily="34" charset="0"/>
                <a:cs typeface="Arial" pitchFamily="34" charset="0"/>
              </a:rPr>
              <a:t>, </a:t>
            </a:r>
            <a:r>
              <a:rPr lang="tr-TR" sz="2400" dirty="0" smtClean="0">
                <a:latin typeface="Arial" pitchFamily="34" charset="0"/>
                <a:cs typeface="Arial" pitchFamily="34" charset="0"/>
              </a:rPr>
              <a:t>kongreye katılanların İttihatçılıkla suçlandığı belirtilerek, kongrenin hiçbir patiyle ilişkisinin olmadığının açıklanması için üyelerin yemin etmesi hususu ve yemin metni tartışıldı. Padişaha bir arıza yazılması hususu, kongreye gönderilen tebrik telgraflarının cevaplanması hususu vakit aldı. Siyasetle uğraşılmayacağı hususu da çözümlendikten sonra asıl sorunlara geçildi.</a:t>
            </a:r>
          </a:p>
          <a:p>
            <a:pPr algn="just">
              <a:tabLst>
                <a:tab pos="363538" algn="l"/>
              </a:tabLst>
            </a:pPr>
            <a:r>
              <a:rPr lang="tr-TR" sz="2400" dirty="0">
                <a:latin typeface="Arial" pitchFamily="34" charset="0"/>
                <a:cs typeface="Arial" pitchFamily="34" charset="0"/>
              </a:rPr>
              <a:t>	</a:t>
            </a:r>
            <a:endParaRPr lang="tr-TR" sz="2400" dirty="0" smtClean="0">
              <a:latin typeface="Arial" pitchFamily="34" charset="0"/>
              <a:cs typeface="Arial" pitchFamily="34" charset="0"/>
            </a:endParaRPr>
          </a:p>
        </p:txBody>
      </p:sp>
    </p:spTree>
    <p:extLst>
      <p:ext uri="{BB962C8B-B14F-4D97-AF65-F5344CB8AC3E}">
        <p14:creationId xmlns:p14="http://schemas.microsoft.com/office/powerpoint/2010/main" val="19039801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2"/>
          </p:nvPr>
        </p:nvSpPr>
        <p:spPr/>
        <p:txBody>
          <a:bodyPr/>
          <a:lstStyle/>
          <a:p>
            <a:fld id="{F302176B-0E47-46AC-8F43-DAB4B8A37D06}" type="slidenum">
              <a:rPr lang="tr-TR" b="1" smtClean="0">
                <a:solidFill>
                  <a:schemeClr val="tx1"/>
                </a:solidFill>
                <a:latin typeface="Arial" pitchFamily="34" charset="0"/>
                <a:cs typeface="Arial" pitchFamily="34" charset="0"/>
              </a:rPr>
              <a:t>18</a:t>
            </a:fld>
            <a:endParaRPr lang="tr-TR" b="1" dirty="0">
              <a:solidFill>
                <a:schemeClr val="tx1"/>
              </a:solidFill>
              <a:latin typeface="Arial" pitchFamily="34" charset="0"/>
              <a:cs typeface="Arial" pitchFamily="34" charset="0"/>
            </a:endParaRPr>
          </a:p>
        </p:txBody>
      </p:sp>
      <p:sp>
        <p:nvSpPr>
          <p:cNvPr id="35" name="AutoShape 2"/>
          <p:cNvSpPr>
            <a:spLocks noChangeArrowheads="1"/>
          </p:cNvSpPr>
          <p:nvPr/>
        </p:nvSpPr>
        <p:spPr bwMode="auto">
          <a:xfrm>
            <a:off x="250825" y="116633"/>
            <a:ext cx="8642350" cy="504056"/>
          </a:xfrm>
          <a:prstGeom prst="roundRect">
            <a:avLst>
              <a:gd name="adj" fmla="val 16667"/>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lvl="0" algn="ctr"/>
            <a:r>
              <a:rPr lang="tr-TR" sz="2400" b="1" dirty="0" smtClean="0">
                <a:solidFill>
                  <a:srgbClr val="FF0000"/>
                </a:solidFill>
                <a:latin typeface="Arial" pitchFamily="34" charset="0"/>
                <a:cs typeface="Arial" pitchFamily="34" charset="0"/>
              </a:rPr>
              <a:t>Sivas Kongresi (4-11 Eylül 1919):</a:t>
            </a:r>
            <a:endParaRPr lang="tr-TR" sz="2400" b="1" dirty="0">
              <a:solidFill>
                <a:srgbClr val="FF0000"/>
              </a:solidFill>
              <a:latin typeface="Arial" pitchFamily="34" charset="0"/>
              <a:cs typeface="Arial" pitchFamily="34" charset="0"/>
            </a:endParaRPr>
          </a:p>
        </p:txBody>
      </p:sp>
      <p:sp>
        <p:nvSpPr>
          <p:cNvPr id="2" name="Dikdörtgen 1"/>
          <p:cNvSpPr/>
          <p:nvPr/>
        </p:nvSpPr>
        <p:spPr>
          <a:xfrm>
            <a:off x="395536" y="749017"/>
            <a:ext cx="8317619" cy="369332"/>
          </a:xfrm>
          <a:prstGeom prst="rect">
            <a:avLst/>
          </a:prstGeom>
        </p:spPr>
        <p:txBody>
          <a:bodyPr wrap="square">
            <a:spAutoFit/>
          </a:bodyPr>
          <a:lstStyle/>
          <a:p>
            <a:pPr algn="just">
              <a:tabLst>
                <a:tab pos="363538" algn="l"/>
              </a:tabLst>
            </a:pPr>
            <a:r>
              <a:rPr lang="tr-TR" dirty="0" smtClean="0">
                <a:solidFill>
                  <a:srgbClr val="0070C0"/>
                </a:solidFill>
              </a:rPr>
              <a:t>	</a:t>
            </a:r>
            <a:endParaRPr lang="tr-TR" sz="2400" dirty="0" smtClean="0">
              <a:latin typeface="Arial" pitchFamily="34" charset="0"/>
              <a:cs typeface="Arial" pitchFamily="34" charset="0"/>
            </a:endParaRPr>
          </a:p>
        </p:txBody>
      </p:sp>
      <p:sp>
        <p:nvSpPr>
          <p:cNvPr id="6" name="Dikdörtgen 5"/>
          <p:cNvSpPr/>
          <p:nvPr/>
        </p:nvSpPr>
        <p:spPr>
          <a:xfrm>
            <a:off x="395536" y="902325"/>
            <a:ext cx="8317619" cy="4154984"/>
          </a:xfrm>
          <a:prstGeom prst="rect">
            <a:avLst/>
          </a:prstGeom>
        </p:spPr>
        <p:txBody>
          <a:bodyPr wrap="square">
            <a:spAutoFit/>
          </a:bodyPr>
          <a:lstStyle/>
          <a:p>
            <a:pPr algn="just">
              <a:tabLst>
                <a:tab pos="363538" algn="l"/>
              </a:tabLst>
            </a:pPr>
            <a:r>
              <a:rPr lang="tr-TR" dirty="0" smtClean="0">
                <a:solidFill>
                  <a:srgbClr val="0070C0"/>
                </a:solidFill>
              </a:rPr>
              <a:t>	</a:t>
            </a:r>
            <a:r>
              <a:rPr lang="tr-TR" sz="2400" dirty="0">
                <a:latin typeface="Arial" pitchFamily="34" charset="0"/>
                <a:cs typeface="Arial" pitchFamily="34" charset="0"/>
              </a:rPr>
              <a:t>Erzurum </a:t>
            </a:r>
            <a:r>
              <a:rPr lang="tr-TR" sz="2400" dirty="0" smtClean="0">
                <a:latin typeface="Arial" pitchFamily="34" charset="0"/>
                <a:cs typeface="Arial" pitchFamily="34" charset="0"/>
              </a:rPr>
              <a:t>Kongresi’nde </a:t>
            </a:r>
            <a:r>
              <a:rPr lang="tr-TR" sz="2400" dirty="0">
                <a:latin typeface="Arial" pitchFamily="34" charset="0"/>
                <a:cs typeface="Arial" pitchFamily="34" charset="0"/>
              </a:rPr>
              <a:t>alınan </a:t>
            </a:r>
            <a:r>
              <a:rPr lang="tr-TR" sz="2400" dirty="0" smtClean="0">
                <a:latin typeface="Arial" pitchFamily="34" charset="0"/>
                <a:cs typeface="Arial" pitchFamily="34" charset="0"/>
              </a:rPr>
              <a:t>kararlar madde madde incelenmiş ve bazı değişiklerle benimsenmiştir. Daha </a:t>
            </a:r>
            <a:r>
              <a:rPr lang="tr-TR" sz="2400" dirty="0">
                <a:latin typeface="Arial" pitchFamily="34" charset="0"/>
                <a:cs typeface="Arial" pitchFamily="34" charset="0"/>
              </a:rPr>
              <a:t>sonra manda sorunu gündeme </a:t>
            </a:r>
            <a:r>
              <a:rPr lang="tr-TR" sz="2400" dirty="0" smtClean="0">
                <a:latin typeface="Arial" pitchFamily="34" charset="0"/>
                <a:cs typeface="Arial" pitchFamily="34" charset="0"/>
              </a:rPr>
              <a:t>gelmiş, bazı üyelerce ciddi bir şekilde savunulmuşsa da reddedilmiştir. </a:t>
            </a:r>
          </a:p>
          <a:p>
            <a:pPr algn="just">
              <a:tabLst>
                <a:tab pos="363538" algn="l"/>
              </a:tabLst>
            </a:pPr>
            <a:endParaRPr lang="tr-TR" sz="2400" dirty="0" smtClean="0">
              <a:latin typeface="Arial" pitchFamily="34" charset="0"/>
              <a:cs typeface="Arial" pitchFamily="34" charset="0"/>
            </a:endParaRPr>
          </a:p>
          <a:p>
            <a:pPr algn="just">
              <a:tabLst>
                <a:tab pos="363538" algn="l"/>
              </a:tabLst>
            </a:pPr>
            <a:r>
              <a:rPr lang="tr-TR" sz="2400" dirty="0">
                <a:latin typeface="Arial" pitchFamily="34" charset="0"/>
                <a:cs typeface="Arial" pitchFamily="34" charset="0"/>
              </a:rPr>
              <a:t>	</a:t>
            </a:r>
            <a:r>
              <a:rPr lang="tr-TR" sz="2400" dirty="0" smtClean="0">
                <a:latin typeface="Arial" pitchFamily="34" charset="0"/>
                <a:cs typeface="Arial" pitchFamily="34" charset="0"/>
              </a:rPr>
              <a:t>Sivas </a:t>
            </a:r>
            <a:r>
              <a:rPr lang="tr-TR" sz="2400" dirty="0">
                <a:latin typeface="Arial" pitchFamily="34" charset="0"/>
                <a:cs typeface="Arial" pitchFamily="34" charset="0"/>
              </a:rPr>
              <a:t>Kongresi, ilk milli kongre niteliğinde olduğu için kararlar da bu doğrultuda alınmıştır. </a:t>
            </a:r>
            <a:r>
              <a:rPr lang="tr-TR" sz="2400" dirty="0" smtClean="0">
                <a:latin typeface="Arial" pitchFamily="34" charset="0"/>
                <a:cs typeface="Arial" pitchFamily="34" charset="0"/>
              </a:rPr>
              <a:t>Yurtta </a:t>
            </a:r>
            <a:r>
              <a:rPr lang="tr-TR" sz="2400" dirty="0">
                <a:latin typeface="Arial" pitchFamily="34" charset="0"/>
                <a:cs typeface="Arial" pitchFamily="34" charset="0"/>
              </a:rPr>
              <a:t>ayrı ayrı bölgesel olarak çalışan tüm cemiyetlerin birleştirilmesi ve tek yönetim altına alınması </a:t>
            </a:r>
            <a:r>
              <a:rPr lang="tr-TR" sz="2400" dirty="0" smtClean="0">
                <a:latin typeface="Arial" pitchFamily="34" charset="0"/>
                <a:cs typeface="Arial" pitchFamily="34" charset="0"/>
              </a:rPr>
              <a:t>sağlanmıştır. Yeni </a:t>
            </a:r>
            <a:r>
              <a:rPr lang="tr-TR" sz="2400" dirty="0">
                <a:latin typeface="Arial" pitchFamily="34" charset="0"/>
                <a:cs typeface="Arial" pitchFamily="34" charset="0"/>
              </a:rPr>
              <a:t>bir Temsil Heyeti </a:t>
            </a:r>
            <a:r>
              <a:rPr lang="tr-TR" sz="2400" dirty="0" smtClean="0">
                <a:latin typeface="Arial" pitchFamily="34" charset="0"/>
                <a:cs typeface="Arial" pitchFamily="34" charset="0"/>
              </a:rPr>
              <a:t>oluşturulmuş ve </a:t>
            </a:r>
            <a:r>
              <a:rPr lang="tr-TR" sz="2400" dirty="0">
                <a:latin typeface="Arial" pitchFamily="34" charset="0"/>
                <a:cs typeface="Arial" pitchFamily="34" charset="0"/>
              </a:rPr>
              <a:t>bu heyetin başına Mustafa Kemal </a:t>
            </a:r>
            <a:r>
              <a:rPr lang="tr-TR" sz="2400" dirty="0" smtClean="0">
                <a:latin typeface="Arial" pitchFamily="34" charset="0"/>
                <a:cs typeface="Arial" pitchFamily="34" charset="0"/>
              </a:rPr>
              <a:t>getirilmiştir.  </a:t>
            </a:r>
          </a:p>
        </p:txBody>
      </p:sp>
    </p:spTree>
    <p:extLst>
      <p:ext uri="{BB962C8B-B14F-4D97-AF65-F5344CB8AC3E}">
        <p14:creationId xmlns:p14="http://schemas.microsoft.com/office/powerpoint/2010/main" val="21018792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2"/>
          </p:nvPr>
        </p:nvSpPr>
        <p:spPr/>
        <p:txBody>
          <a:bodyPr/>
          <a:lstStyle/>
          <a:p>
            <a:fld id="{F302176B-0E47-46AC-8F43-DAB4B8A37D06}" type="slidenum">
              <a:rPr lang="tr-TR" b="1" smtClean="0">
                <a:solidFill>
                  <a:schemeClr val="tx1"/>
                </a:solidFill>
                <a:latin typeface="Arial" pitchFamily="34" charset="0"/>
                <a:cs typeface="Arial" pitchFamily="34" charset="0"/>
              </a:rPr>
              <a:t>19</a:t>
            </a:fld>
            <a:endParaRPr lang="tr-TR" b="1" dirty="0">
              <a:solidFill>
                <a:schemeClr val="tx1"/>
              </a:solidFill>
              <a:latin typeface="Arial" pitchFamily="34" charset="0"/>
              <a:cs typeface="Arial" pitchFamily="34" charset="0"/>
            </a:endParaRPr>
          </a:p>
        </p:txBody>
      </p:sp>
      <p:sp>
        <p:nvSpPr>
          <p:cNvPr id="35" name="AutoShape 2"/>
          <p:cNvSpPr>
            <a:spLocks noChangeArrowheads="1"/>
          </p:cNvSpPr>
          <p:nvPr/>
        </p:nvSpPr>
        <p:spPr bwMode="auto">
          <a:xfrm>
            <a:off x="250825" y="116633"/>
            <a:ext cx="8642350" cy="504056"/>
          </a:xfrm>
          <a:prstGeom prst="roundRect">
            <a:avLst>
              <a:gd name="adj" fmla="val 16667"/>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lvl="0" algn="ctr"/>
            <a:r>
              <a:rPr lang="tr-TR" sz="2400" b="1" dirty="0" smtClean="0">
                <a:solidFill>
                  <a:srgbClr val="FF0000"/>
                </a:solidFill>
                <a:latin typeface="Arial" pitchFamily="34" charset="0"/>
                <a:cs typeface="Arial" pitchFamily="34" charset="0"/>
              </a:rPr>
              <a:t>Sivas Kongresi (4-11 Eylül 1919):</a:t>
            </a:r>
            <a:endParaRPr lang="tr-TR" sz="2400" b="1" dirty="0">
              <a:solidFill>
                <a:srgbClr val="FF0000"/>
              </a:solidFill>
              <a:latin typeface="Arial" pitchFamily="34" charset="0"/>
              <a:cs typeface="Arial" pitchFamily="34" charset="0"/>
            </a:endParaRPr>
          </a:p>
        </p:txBody>
      </p:sp>
      <p:sp>
        <p:nvSpPr>
          <p:cNvPr id="2" name="Dikdörtgen 1"/>
          <p:cNvSpPr/>
          <p:nvPr/>
        </p:nvSpPr>
        <p:spPr>
          <a:xfrm>
            <a:off x="395536" y="749017"/>
            <a:ext cx="8317619" cy="369332"/>
          </a:xfrm>
          <a:prstGeom prst="rect">
            <a:avLst/>
          </a:prstGeom>
        </p:spPr>
        <p:txBody>
          <a:bodyPr wrap="square">
            <a:spAutoFit/>
          </a:bodyPr>
          <a:lstStyle/>
          <a:p>
            <a:pPr algn="just">
              <a:tabLst>
                <a:tab pos="363538" algn="l"/>
              </a:tabLst>
            </a:pPr>
            <a:r>
              <a:rPr lang="tr-TR" dirty="0" smtClean="0">
                <a:solidFill>
                  <a:srgbClr val="0070C0"/>
                </a:solidFill>
              </a:rPr>
              <a:t>	</a:t>
            </a:r>
            <a:endParaRPr lang="tr-TR" sz="2400" dirty="0" smtClean="0">
              <a:latin typeface="Arial" pitchFamily="34" charset="0"/>
              <a:cs typeface="Arial" pitchFamily="34" charset="0"/>
            </a:endParaRPr>
          </a:p>
        </p:txBody>
      </p:sp>
      <p:sp>
        <p:nvSpPr>
          <p:cNvPr id="6" name="Dikdörtgen 5"/>
          <p:cNvSpPr/>
          <p:nvPr/>
        </p:nvSpPr>
        <p:spPr>
          <a:xfrm>
            <a:off x="250825" y="620688"/>
            <a:ext cx="8642349" cy="6186309"/>
          </a:xfrm>
          <a:prstGeom prst="rect">
            <a:avLst/>
          </a:prstGeom>
        </p:spPr>
        <p:txBody>
          <a:bodyPr wrap="square">
            <a:spAutoFit/>
          </a:bodyPr>
          <a:lstStyle/>
          <a:p>
            <a:pPr algn="just">
              <a:tabLst>
                <a:tab pos="363538" algn="l"/>
              </a:tabLst>
            </a:pPr>
            <a:r>
              <a:rPr lang="tr-TR" sz="2200" dirty="0" smtClean="0">
                <a:solidFill>
                  <a:srgbClr val="0070C0"/>
                </a:solidFill>
                <a:latin typeface="Arial" pitchFamily="34" charset="0"/>
                <a:cs typeface="Arial" pitchFamily="34" charset="0"/>
              </a:rPr>
              <a:t>Sivas Kongresi Kararları:</a:t>
            </a:r>
            <a:endParaRPr lang="tr-TR" sz="2200" dirty="0">
              <a:solidFill>
                <a:srgbClr val="0070C0"/>
              </a:solidFill>
              <a:latin typeface="Arial" pitchFamily="34" charset="0"/>
              <a:cs typeface="Arial" pitchFamily="34" charset="0"/>
            </a:endParaRPr>
          </a:p>
          <a:p>
            <a:pPr algn="just">
              <a:tabLst>
                <a:tab pos="268288" algn="l"/>
              </a:tabLst>
            </a:pPr>
            <a:r>
              <a:rPr lang="tr-TR" sz="2200" dirty="0" smtClean="0">
                <a:solidFill>
                  <a:srgbClr val="FF0000"/>
                </a:solidFill>
                <a:latin typeface="Arial" pitchFamily="34" charset="0"/>
                <a:cs typeface="Arial" pitchFamily="34" charset="0"/>
              </a:rPr>
              <a:t>1. </a:t>
            </a:r>
            <a:r>
              <a:rPr lang="tr-TR" sz="2200" dirty="0" smtClean="0">
                <a:latin typeface="Arial" pitchFamily="34" charset="0"/>
                <a:cs typeface="Arial" pitchFamily="34" charset="0"/>
              </a:rPr>
              <a:t>Milli </a:t>
            </a:r>
            <a:r>
              <a:rPr lang="tr-TR" sz="2200" dirty="0">
                <a:latin typeface="Arial" pitchFamily="34" charset="0"/>
                <a:cs typeface="Arial" pitchFamily="34" charset="0"/>
              </a:rPr>
              <a:t>sınırları içinde vatan bölünmez bir bütündür; </a:t>
            </a:r>
            <a:r>
              <a:rPr lang="tr-TR" sz="2200" dirty="0" smtClean="0">
                <a:latin typeface="Arial" pitchFamily="34" charset="0"/>
                <a:cs typeface="Arial" pitchFamily="34" charset="0"/>
              </a:rPr>
              <a:t>birbirinden ayrılamaz. </a:t>
            </a:r>
            <a:endParaRPr lang="tr-TR" sz="2200" dirty="0">
              <a:latin typeface="Arial" pitchFamily="34" charset="0"/>
              <a:cs typeface="Arial" pitchFamily="34" charset="0"/>
            </a:endParaRPr>
          </a:p>
          <a:p>
            <a:pPr algn="just">
              <a:tabLst>
                <a:tab pos="268288" algn="l"/>
              </a:tabLst>
            </a:pPr>
            <a:r>
              <a:rPr lang="tr-TR" sz="2200" dirty="0" smtClean="0">
                <a:solidFill>
                  <a:srgbClr val="FF0000"/>
                </a:solidFill>
                <a:latin typeface="Arial" pitchFamily="34" charset="0"/>
                <a:cs typeface="Arial" pitchFamily="34" charset="0"/>
              </a:rPr>
              <a:t>2.</a:t>
            </a:r>
            <a:r>
              <a:rPr lang="tr-TR" sz="2200" dirty="0" smtClean="0">
                <a:latin typeface="Arial" pitchFamily="34" charset="0"/>
                <a:cs typeface="Arial" pitchFamily="34" charset="0"/>
              </a:rPr>
              <a:t>	Her </a:t>
            </a:r>
            <a:r>
              <a:rPr lang="tr-TR" sz="2200" dirty="0">
                <a:latin typeface="Arial" pitchFamily="34" charset="0"/>
                <a:cs typeface="Arial" pitchFamily="34" charset="0"/>
              </a:rPr>
              <a:t>türlü yabancı işgal ve müdahalesine karşı millet top </a:t>
            </a:r>
            <a:r>
              <a:rPr lang="tr-TR" sz="2200" dirty="0" smtClean="0">
                <a:latin typeface="Arial" pitchFamily="34" charset="0"/>
                <a:cs typeface="Arial" pitchFamily="34" charset="0"/>
              </a:rPr>
              <a:t>yekûn </a:t>
            </a:r>
            <a:r>
              <a:rPr lang="tr-TR" sz="2200" dirty="0">
                <a:latin typeface="Arial" pitchFamily="34" charset="0"/>
                <a:cs typeface="Arial" pitchFamily="34" charset="0"/>
              </a:rPr>
              <a:t>kendisini savunacak ve direnecektir. </a:t>
            </a:r>
            <a:endParaRPr lang="tr-TR" sz="2200" dirty="0" smtClean="0">
              <a:latin typeface="Arial" pitchFamily="34" charset="0"/>
              <a:cs typeface="Arial" pitchFamily="34" charset="0"/>
            </a:endParaRPr>
          </a:p>
          <a:p>
            <a:pPr algn="just">
              <a:tabLst>
                <a:tab pos="268288" algn="l"/>
              </a:tabLst>
            </a:pPr>
            <a:r>
              <a:rPr lang="tr-TR" sz="2200" dirty="0" smtClean="0">
                <a:solidFill>
                  <a:srgbClr val="FF0000"/>
                </a:solidFill>
                <a:latin typeface="Arial" pitchFamily="34" charset="0"/>
                <a:cs typeface="Arial" pitchFamily="34" charset="0"/>
              </a:rPr>
              <a:t>3.</a:t>
            </a:r>
            <a:r>
              <a:rPr lang="tr-TR" sz="2200" dirty="0" smtClean="0">
                <a:latin typeface="Arial" pitchFamily="34" charset="0"/>
                <a:cs typeface="Arial" pitchFamily="34" charset="0"/>
              </a:rPr>
              <a:t>	İstanbul </a:t>
            </a:r>
            <a:r>
              <a:rPr lang="tr-TR" sz="2200" dirty="0">
                <a:latin typeface="Arial" pitchFamily="34" charset="0"/>
                <a:cs typeface="Arial" pitchFamily="34" charset="0"/>
              </a:rPr>
              <a:t>Hükümeti, harici bir baskı karşısında memleketimizin herhangi bir parçasını terk mecburiyetinde kalırsa, vatanın bağımsızlığını ve bütünlüğünü temin edecek her türlü tedbir ve karar alınmıştır. </a:t>
            </a:r>
          </a:p>
          <a:p>
            <a:pPr algn="just">
              <a:tabLst>
                <a:tab pos="268288" algn="l"/>
              </a:tabLst>
            </a:pPr>
            <a:r>
              <a:rPr lang="tr-TR" sz="2200" dirty="0" smtClean="0">
                <a:solidFill>
                  <a:srgbClr val="FF0000"/>
                </a:solidFill>
                <a:latin typeface="Arial" pitchFamily="34" charset="0"/>
                <a:cs typeface="Arial" pitchFamily="34" charset="0"/>
              </a:rPr>
              <a:t>4.</a:t>
            </a:r>
            <a:r>
              <a:rPr lang="tr-TR" sz="2200" dirty="0" smtClean="0">
                <a:latin typeface="Arial" pitchFamily="34" charset="0"/>
                <a:cs typeface="Arial" pitchFamily="34" charset="0"/>
              </a:rPr>
              <a:t>	</a:t>
            </a:r>
            <a:r>
              <a:rPr lang="tr-TR" sz="2200" dirty="0" err="1" smtClean="0">
                <a:latin typeface="Arial" pitchFamily="34" charset="0"/>
                <a:cs typeface="Arial" pitchFamily="34" charset="0"/>
              </a:rPr>
              <a:t>Kuvay</a:t>
            </a:r>
            <a:r>
              <a:rPr lang="tr-TR" sz="2200" dirty="0" smtClean="0">
                <a:latin typeface="Arial" pitchFamily="34" charset="0"/>
                <a:cs typeface="Arial" pitchFamily="34" charset="0"/>
              </a:rPr>
              <a:t>-ı </a:t>
            </a:r>
            <a:r>
              <a:rPr lang="tr-TR" sz="2200" dirty="0" err="1">
                <a:latin typeface="Arial" pitchFamily="34" charset="0"/>
                <a:cs typeface="Arial" pitchFamily="34" charset="0"/>
              </a:rPr>
              <a:t>Milliye'yi</a:t>
            </a:r>
            <a:r>
              <a:rPr lang="tr-TR" sz="2200" dirty="0">
                <a:latin typeface="Arial" pitchFamily="34" charset="0"/>
                <a:cs typeface="Arial" pitchFamily="34" charset="0"/>
              </a:rPr>
              <a:t> </a:t>
            </a:r>
            <a:r>
              <a:rPr lang="tr-TR" sz="2200" dirty="0" err="1" smtClean="0">
                <a:latin typeface="Arial" pitchFamily="34" charset="0"/>
                <a:cs typeface="Arial" pitchFamily="34" charset="0"/>
              </a:rPr>
              <a:t>âmil</a:t>
            </a:r>
            <a:r>
              <a:rPr lang="tr-TR" sz="2200" dirty="0" smtClean="0">
                <a:latin typeface="Arial" pitchFamily="34" charset="0"/>
                <a:cs typeface="Arial" pitchFamily="34" charset="0"/>
              </a:rPr>
              <a:t> ve </a:t>
            </a:r>
            <a:r>
              <a:rPr lang="tr-TR" sz="2200" dirty="0">
                <a:latin typeface="Arial" pitchFamily="34" charset="0"/>
                <a:cs typeface="Arial" pitchFamily="34" charset="0"/>
              </a:rPr>
              <a:t>milli iradeyi hakim kılmak </a:t>
            </a:r>
            <a:r>
              <a:rPr lang="tr-TR" sz="2200" dirty="0" smtClean="0">
                <a:latin typeface="Arial" pitchFamily="34" charset="0"/>
                <a:cs typeface="Arial" pitchFamily="34" charset="0"/>
              </a:rPr>
              <a:t>temel esastır. </a:t>
            </a:r>
          </a:p>
          <a:p>
            <a:pPr algn="just">
              <a:tabLst>
                <a:tab pos="268288" algn="l"/>
              </a:tabLst>
            </a:pPr>
            <a:r>
              <a:rPr lang="tr-TR" sz="2200" dirty="0" smtClean="0">
                <a:solidFill>
                  <a:srgbClr val="FF0000"/>
                </a:solidFill>
                <a:latin typeface="Arial" pitchFamily="34" charset="0"/>
                <a:cs typeface="Arial" pitchFamily="34" charset="0"/>
              </a:rPr>
              <a:t>5.</a:t>
            </a:r>
            <a:r>
              <a:rPr lang="tr-TR" sz="2200" dirty="0" smtClean="0">
                <a:latin typeface="Arial" pitchFamily="34" charset="0"/>
                <a:cs typeface="Arial" pitchFamily="34" charset="0"/>
              </a:rPr>
              <a:t>	Manda </a:t>
            </a:r>
            <a:r>
              <a:rPr lang="tr-TR" sz="2200" dirty="0">
                <a:latin typeface="Arial" pitchFamily="34" charset="0"/>
                <a:cs typeface="Arial" pitchFamily="34" charset="0"/>
              </a:rPr>
              <a:t>ve himaye kabul olunamaz</a:t>
            </a:r>
            <a:r>
              <a:rPr lang="tr-TR" sz="2200" dirty="0" smtClean="0">
                <a:latin typeface="Arial" pitchFamily="34" charset="0"/>
                <a:cs typeface="Arial" pitchFamily="34" charset="0"/>
              </a:rPr>
              <a:t>.</a:t>
            </a:r>
          </a:p>
          <a:p>
            <a:pPr algn="just">
              <a:tabLst>
                <a:tab pos="268288" algn="l"/>
              </a:tabLst>
            </a:pPr>
            <a:r>
              <a:rPr lang="tr-TR" sz="2200" dirty="0" smtClean="0">
                <a:solidFill>
                  <a:srgbClr val="FF0000"/>
                </a:solidFill>
                <a:latin typeface="Arial" pitchFamily="34" charset="0"/>
                <a:cs typeface="Arial" pitchFamily="34" charset="0"/>
              </a:rPr>
              <a:t>6.	</a:t>
            </a:r>
            <a:r>
              <a:rPr lang="tr-TR" sz="2200" dirty="0" smtClean="0">
                <a:latin typeface="Arial" pitchFamily="34" charset="0"/>
                <a:cs typeface="Arial" pitchFamily="34" charset="0"/>
              </a:rPr>
              <a:t>Milli </a:t>
            </a:r>
            <a:r>
              <a:rPr lang="tr-TR" sz="2200" dirty="0">
                <a:latin typeface="Arial" pitchFamily="34" charset="0"/>
                <a:cs typeface="Arial" pitchFamily="34" charset="0"/>
              </a:rPr>
              <a:t>iradeyi temsil etmek üzere, Meclis-i Mebusan'ın derhal </a:t>
            </a:r>
            <a:r>
              <a:rPr lang="tr-TR" sz="2200" dirty="0" smtClean="0">
                <a:latin typeface="Arial" pitchFamily="34" charset="0"/>
                <a:cs typeface="Arial" pitchFamily="34" charset="0"/>
              </a:rPr>
              <a:t>toplanması mecburidir. </a:t>
            </a:r>
            <a:endParaRPr lang="tr-TR" sz="2200" dirty="0">
              <a:latin typeface="Arial" pitchFamily="34" charset="0"/>
              <a:cs typeface="Arial" pitchFamily="34" charset="0"/>
            </a:endParaRPr>
          </a:p>
          <a:p>
            <a:pPr algn="just">
              <a:tabLst>
                <a:tab pos="268288" algn="l"/>
              </a:tabLst>
            </a:pPr>
            <a:r>
              <a:rPr lang="tr-TR" sz="2200" dirty="0" smtClean="0">
                <a:solidFill>
                  <a:srgbClr val="FF0000"/>
                </a:solidFill>
                <a:latin typeface="Arial" pitchFamily="34" charset="0"/>
                <a:cs typeface="Arial" pitchFamily="34" charset="0"/>
              </a:rPr>
              <a:t>7.</a:t>
            </a:r>
            <a:r>
              <a:rPr lang="tr-TR" sz="2200" dirty="0" smtClean="0">
                <a:latin typeface="Arial" pitchFamily="34" charset="0"/>
                <a:cs typeface="Arial" pitchFamily="34" charset="0"/>
              </a:rPr>
              <a:t>	Aynı </a:t>
            </a:r>
            <a:r>
              <a:rPr lang="tr-TR" sz="2200" dirty="0">
                <a:latin typeface="Arial" pitchFamily="34" charset="0"/>
                <a:cs typeface="Arial" pitchFamily="34" charset="0"/>
              </a:rPr>
              <a:t>gaye ile, milli vicdandan doğan cemiyetler, "Anadolu ve Rumeli Müdafaa-i Hukuk Cemiyeti" adı altında genel bir teşkilat olarak birleştirilmiştir. </a:t>
            </a:r>
          </a:p>
          <a:p>
            <a:pPr algn="just">
              <a:tabLst>
                <a:tab pos="268288" algn="l"/>
              </a:tabLst>
            </a:pPr>
            <a:r>
              <a:rPr lang="tr-TR" sz="2200" dirty="0" smtClean="0">
                <a:solidFill>
                  <a:srgbClr val="FF0000"/>
                </a:solidFill>
                <a:latin typeface="Arial" pitchFamily="34" charset="0"/>
                <a:cs typeface="Arial" pitchFamily="34" charset="0"/>
              </a:rPr>
              <a:t>8.	</a:t>
            </a:r>
            <a:r>
              <a:rPr lang="tr-TR" sz="2200" dirty="0" smtClean="0">
                <a:latin typeface="Arial" pitchFamily="34" charset="0"/>
                <a:cs typeface="Arial" pitchFamily="34" charset="0"/>
              </a:rPr>
              <a:t>Genel </a:t>
            </a:r>
            <a:r>
              <a:rPr lang="tr-TR" sz="2200" dirty="0">
                <a:latin typeface="Arial" pitchFamily="34" charset="0"/>
                <a:cs typeface="Arial" pitchFamily="34" charset="0"/>
              </a:rPr>
              <a:t>teşkilatı idare ve alınan kararları yürütmek için kongre tarafından </a:t>
            </a:r>
            <a:r>
              <a:rPr lang="tr-TR" sz="2200" dirty="0" smtClean="0">
                <a:latin typeface="Arial" pitchFamily="34" charset="0"/>
                <a:cs typeface="Arial" pitchFamily="34" charset="0"/>
              </a:rPr>
              <a:t>bir Temsil </a:t>
            </a:r>
            <a:r>
              <a:rPr lang="tr-TR" sz="2200" dirty="0">
                <a:latin typeface="Arial" pitchFamily="34" charset="0"/>
                <a:cs typeface="Arial" pitchFamily="34" charset="0"/>
              </a:rPr>
              <a:t>Heyeti seçilmiştir. </a:t>
            </a:r>
          </a:p>
        </p:txBody>
      </p:sp>
    </p:spTree>
    <p:extLst>
      <p:ext uri="{BB962C8B-B14F-4D97-AF65-F5344CB8AC3E}">
        <p14:creationId xmlns:p14="http://schemas.microsoft.com/office/powerpoint/2010/main" val="24758554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2"/>
          </p:nvPr>
        </p:nvSpPr>
        <p:spPr/>
        <p:txBody>
          <a:bodyPr/>
          <a:lstStyle/>
          <a:p>
            <a:fld id="{F302176B-0E47-46AC-8F43-DAB4B8A37D06}" type="slidenum">
              <a:rPr lang="tr-TR" b="1" smtClean="0">
                <a:solidFill>
                  <a:schemeClr val="tx1"/>
                </a:solidFill>
                <a:latin typeface="Arial" pitchFamily="34" charset="0"/>
                <a:cs typeface="Arial" pitchFamily="34" charset="0"/>
              </a:rPr>
              <a:t>2</a:t>
            </a:fld>
            <a:endParaRPr lang="tr-TR" b="1" dirty="0">
              <a:solidFill>
                <a:schemeClr val="tx1"/>
              </a:solidFill>
              <a:latin typeface="Arial" pitchFamily="34" charset="0"/>
              <a:cs typeface="Arial" pitchFamily="34" charset="0"/>
            </a:endParaRPr>
          </a:p>
        </p:txBody>
      </p:sp>
      <p:sp>
        <p:nvSpPr>
          <p:cNvPr id="35" name="AutoShape 2"/>
          <p:cNvSpPr>
            <a:spLocks noChangeArrowheads="1"/>
          </p:cNvSpPr>
          <p:nvPr/>
        </p:nvSpPr>
        <p:spPr bwMode="auto">
          <a:xfrm>
            <a:off x="250825" y="116633"/>
            <a:ext cx="8642350" cy="432047"/>
          </a:xfrm>
          <a:prstGeom prst="roundRect">
            <a:avLst>
              <a:gd name="adj" fmla="val 16667"/>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lvl="0" algn="ctr"/>
            <a:r>
              <a:rPr lang="tr-TR" sz="2400" b="1" dirty="0" smtClean="0">
                <a:solidFill>
                  <a:srgbClr val="FF0000"/>
                </a:solidFill>
                <a:latin typeface="Arial" pitchFamily="34" charset="0"/>
                <a:cs typeface="Arial" pitchFamily="34" charset="0"/>
              </a:rPr>
              <a:t>Amasya Tamimi (Bildirisi) </a:t>
            </a:r>
            <a:r>
              <a:rPr lang="tr-TR" sz="2400" b="1" dirty="0">
                <a:solidFill>
                  <a:srgbClr val="FF0000"/>
                </a:solidFill>
                <a:latin typeface="Arial" pitchFamily="34" charset="0"/>
                <a:cs typeface="Arial" pitchFamily="34" charset="0"/>
              </a:rPr>
              <a:t>21-22 Haziran </a:t>
            </a:r>
            <a:r>
              <a:rPr lang="tr-TR" sz="2400" b="1" dirty="0" smtClean="0">
                <a:solidFill>
                  <a:srgbClr val="FF0000"/>
                </a:solidFill>
                <a:latin typeface="Arial" pitchFamily="34" charset="0"/>
                <a:cs typeface="Arial" pitchFamily="34" charset="0"/>
              </a:rPr>
              <a:t>1919 :</a:t>
            </a:r>
            <a:endParaRPr lang="tr-TR" sz="2400" b="1" dirty="0">
              <a:solidFill>
                <a:srgbClr val="FF0000"/>
              </a:solidFill>
              <a:latin typeface="Arial" pitchFamily="34" charset="0"/>
              <a:cs typeface="Arial" pitchFamily="34" charset="0"/>
            </a:endParaRPr>
          </a:p>
        </p:txBody>
      </p:sp>
      <p:sp>
        <p:nvSpPr>
          <p:cNvPr id="7" name="Dikdörtgen 6"/>
          <p:cNvSpPr/>
          <p:nvPr/>
        </p:nvSpPr>
        <p:spPr>
          <a:xfrm>
            <a:off x="254360" y="3573016"/>
            <a:ext cx="8642349" cy="3170099"/>
          </a:xfrm>
          <a:prstGeom prst="rect">
            <a:avLst/>
          </a:prstGeom>
        </p:spPr>
        <p:txBody>
          <a:bodyPr wrap="square">
            <a:spAutoFit/>
          </a:bodyPr>
          <a:lstStyle/>
          <a:p>
            <a:pPr lvl="0" algn="just">
              <a:tabLst>
                <a:tab pos="365125" algn="l"/>
              </a:tabLst>
            </a:pPr>
            <a:r>
              <a:rPr lang="tr-TR" sz="2400" dirty="0" smtClean="0">
                <a:latin typeface="Arial" pitchFamily="34" charset="0"/>
                <a:cs typeface="Arial" pitchFamily="34" charset="0"/>
              </a:rPr>
              <a:t>	</a:t>
            </a:r>
            <a:r>
              <a:rPr lang="tr-TR" sz="2200" dirty="0">
                <a:latin typeface="Arial" pitchFamily="34" charset="0"/>
                <a:cs typeface="Arial" pitchFamily="34" charset="0"/>
              </a:rPr>
              <a:t>Havza'daki çalışmalarını tamamladıktan sonra Mustafa Kemal ve arkadaşları, </a:t>
            </a:r>
            <a:r>
              <a:rPr lang="tr-TR" sz="2200" dirty="0">
                <a:solidFill>
                  <a:srgbClr val="0070C0"/>
                </a:solidFill>
                <a:latin typeface="Arial" pitchFamily="34" charset="0"/>
                <a:cs typeface="Arial" pitchFamily="34" charset="0"/>
              </a:rPr>
              <a:t>12 Haziran 1919'da </a:t>
            </a:r>
            <a:r>
              <a:rPr lang="tr-TR" sz="2200" dirty="0">
                <a:latin typeface="Arial" pitchFamily="34" charset="0"/>
                <a:cs typeface="Arial" pitchFamily="34" charset="0"/>
              </a:rPr>
              <a:t>Amasya'ya geçtiler. Milli Mücadele çalışmalarını sürdüren Mustafa Kemal, Hüseyin Rauf Orbay, Refet Bele ve Ali Fuat Cebesoy birlikte Amasya </a:t>
            </a:r>
            <a:r>
              <a:rPr lang="tr-TR" sz="2200" dirty="0" smtClean="0">
                <a:latin typeface="Arial" pitchFamily="34" charset="0"/>
                <a:cs typeface="Arial" pitchFamily="34" charset="0"/>
              </a:rPr>
              <a:t>Genelgesi’ni </a:t>
            </a:r>
            <a:r>
              <a:rPr lang="tr-TR" sz="2200" dirty="0">
                <a:latin typeface="Arial" pitchFamily="34" charset="0"/>
                <a:cs typeface="Arial" pitchFamily="34" charset="0"/>
              </a:rPr>
              <a:t>hazırladılar. </a:t>
            </a:r>
            <a:r>
              <a:rPr lang="tr-TR" sz="2200" dirty="0" smtClean="0">
                <a:latin typeface="Arial" pitchFamily="34" charset="0"/>
                <a:cs typeface="Arial" pitchFamily="34" charset="0"/>
              </a:rPr>
              <a:t>Hazırlanan </a:t>
            </a:r>
            <a:r>
              <a:rPr lang="tr-TR" sz="2200" dirty="0">
                <a:latin typeface="Arial" pitchFamily="34" charset="0"/>
                <a:cs typeface="Arial" pitchFamily="34" charset="0"/>
              </a:rPr>
              <a:t>bildiri, Konya’da bulunan Ordu Müfettişi Cemal Paşa ile </a:t>
            </a:r>
            <a:r>
              <a:rPr lang="tr-TR" sz="2200" dirty="0" smtClean="0">
                <a:latin typeface="Arial" pitchFamily="34" charset="0"/>
                <a:cs typeface="Arial" pitchFamily="34" charset="0"/>
              </a:rPr>
              <a:t>Erzurum’da bulunan 15</a:t>
            </a:r>
            <a:r>
              <a:rPr lang="tr-TR" sz="2200" dirty="0">
                <a:latin typeface="Arial" pitchFamily="34" charset="0"/>
                <a:cs typeface="Arial" pitchFamily="34" charset="0"/>
              </a:rPr>
              <a:t>. Kolordu Komutanı Kazım </a:t>
            </a:r>
            <a:r>
              <a:rPr lang="tr-TR" sz="2200" dirty="0" smtClean="0">
                <a:latin typeface="Arial" pitchFamily="34" charset="0"/>
                <a:cs typeface="Arial" pitchFamily="34" charset="0"/>
              </a:rPr>
              <a:t>Karabekir’e </a:t>
            </a:r>
            <a:r>
              <a:rPr lang="tr-TR" sz="2200" dirty="0">
                <a:latin typeface="Arial" pitchFamily="34" charset="0"/>
                <a:cs typeface="Arial" pitchFamily="34" charset="0"/>
              </a:rPr>
              <a:t>sunuldu. Onların da onayının alınmasından sonra, bir genelge ile </a:t>
            </a:r>
            <a:r>
              <a:rPr lang="tr-TR" sz="2200" b="1" dirty="0">
                <a:solidFill>
                  <a:srgbClr val="FF0000"/>
                </a:solidFill>
                <a:latin typeface="Arial" pitchFamily="34" charset="0"/>
                <a:cs typeface="Arial" pitchFamily="34" charset="0"/>
              </a:rPr>
              <a:t>21-22 Haziran 1919'da</a:t>
            </a:r>
            <a:r>
              <a:rPr lang="tr-TR" sz="2200" dirty="0">
                <a:latin typeface="Arial" pitchFamily="34" charset="0"/>
                <a:cs typeface="Arial" pitchFamily="34" charset="0"/>
              </a:rPr>
              <a:t> tüm mülki amir ve askeri komutanlara telgrafla ulaştırıldı. </a:t>
            </a:r>
            <a:endParaRPr lang="tr-TR" sz="2400" dirty="0" smtClean="0">
              <a:latin typeface="Arial" pitchFamily="34" charset="0"/>
              <a:cs typeface="Arial" pitchFamily="34" charset="0"/>
            </a:endParaRPr>
          </a:p>
        </p:txBody>
      </p:sp>
      <p:grpSp>
        <p:nvGrpSpPr>
          <p:cNvPr id="3" name="Grup 2"/>
          <p:cNvGrpSpPr/>
          <p:nvPr/>
        </p:nvGrpSpPr>
        <p:grpSpPr>
          <a:xfrm>
            <a:off x="1651339" y="637913"/>
            <a:ext cx="5832648" cy="3050430"/>
            <a:chOff x="2411760" y="750198"/>
            <a:chExt cx="5832648" cy="3269566"/>
          </a:xfrm>
        </p:grpSpPr>
        <p:pic>
          <p:nvPicPr>
            <p:cNvPr id="1026" name="Picture 2" descr="http://www.ataturk.net/mmuc/1k.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26124" y="750198"/>
              <a:ext cx="3603920" cy="2576803"/>
            </a:xfrm>
            <a:prstGeom prst="rect">
              <a:avLst/>
            </a:prstGeom>
            <a:noFill/>
            <a:extLst>
              <a:ext uri="{909E8E84-426E-40DD-AFC4-6F175D3DCCD1}">
                <a14:hiddenFill xmlns:a14="http://schemas.microsoft.com/office/drawing/2010/main">
                  <a:solidFill>
                    <a:srgbClr val="FFFFFF"/>
                  </a:solidFill>
                </a14:hiddenFill>
              </a:ext>
            </a:extLst>
          </p:spPr>
        </p:pic>
        <p:sp>
          <p:nvSpPr>
            <p:cNvPr id="2" name="Dikdörtgen 1"/>
            <p:cNvSpPr/>
            <p:nvPr/>
          </p:nvSpPr>
          <p:spPr>
            <a:xfrm>
              <a:off x="2411760" y="3327002"/>
              <a:ext cx="5832648" cy="692762"/>
            </a:xfrm>
            <a:prstGeom prst="rect">
              <a:avLst/>
            </a:prstGeom>
          </p:spPr>
          <p:txBody>
            <a:bodyPr wrap="square">
              <a:spAutoFit/>
            </a:bodyPr>
            <a:lstStyle/>
            <a:p>
              <a:pPr algn="ctr"/>
              <a:r>
                <a:rPr lang="tr-TR" dirty="0"/>
                <a:t>Mustafa Kemal Paşa'nın Amasya </a:t>
              </a:r>
              <a:r>
                <a:rPr lang="tr-TR" dirty="0" smtClean="0"/>
                <a:t>Genelgesi’ni Kaleme Aldığı Amasya'daki </a:t>
              </a:r>
              <a:r>
                <a:rPr lang="tr-TR" dirty="0"/>
                <a:t>Saraydüzü Kışlası. </a:t>
              </a:r>
            </a:p>
          </p:txBody>
        </p:sp>
      </p:grpSp>
      <p:sp>
        <p:nvSpPr>
          <p:cNvPr id="16" name="AutoShape 2"/>
          <p:cNvSpPr>
            <a:spLocks noChangeArrowheads="1"/>
          </p:cNvSpPr>
          <p:nvPr/>
        </p:nvSpPr>
        <p:spPr bwMode="auto">
          <a:xfrm>
            <a:off x="250825" y="116633"/>
            <a:ext cx="8642350" cy="504056"/>
          </a:xfrm>
          <a:prstGeom prst="roundRect">
            <a:avLst>
              <a:gd name="adj" fmla="val 16667"/>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lvl="0" algn="ctr"/>
            <a:r>
              <a:rPr lang="tr-TR" sz="2400" b="1" dirty="0" smtClean="0">
                <a:solidFill>
                  <a:srgbClr val="FF0000"/>
                </a:solidFill>
                <a:latin typeface="Arial" pitchFamily="34" charset="0"/>
                <a:cs typeface="Arial" pitchFamily="34" charset="0"/>
              </a:rPr>
              <a:t>Amasya Tamimi (Genelgesi) (21-22 </a:t>
            </a:r>
            <a:r>
              <a:rPr lang="tr-TR" sz="2400" b="1" dirty="0">
                <a:solidFill>
                  <a:srgbClr val="FF0000"/>
                </a:solidFill>
                <a:latin typeface="Arial" pitchFamily="34" charset="0"/>
                <a:cs typeface="Arial" pitchFamily="34" charset="0"/>
              </a:rPr>
              <a:t>Haziran </a:t>
            </a:r>
            <a:r>
              <a:rPr lang="tr-TR" sz="2400" b="1" dirty="0" smtClean="0">
                <a:solidFill>
                  <a:srgbClr val="FF0000"/>
                </a:solidFill>
                <a:latin typeface="Arial" pitchFamily="34" charset="0"/>
                <a:cs typeface="Arial" pitchFamily="34" charset="0"/>
              </a:rPr>
              <a:t>1919</a:t>
            </a:r>
            <a:r>
              <a:rPr lang="tr-TR" sz="2400" b="1" dirty="0" smtClean="0">
                <a:solidFill>
                  <a:srgbClr val="FF0000"/>
                </a:solidFill>
                <a:latin typeface="Arial" pitchFamily="34" charset="0"/>
                <a:cs typeface="Arial" pitchFamily="34" charset="0"/>
              </a:rPr>
              <a:t>):</a:t>
            </a:r>
            <a:endParaRPr lang="tr-TR" sz="2400" b="1"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16097916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2"/>
          </p:nvPr>
        </p:nvSpPr>
        <p:spPr/>
        <p:txBody>
          <a:bodyPr/>
          <a:lstStyle/>
          <a:p>
            <a:fld id="{F302176B-0E47-46AC-8F43-DAB4B8A37D06}" type="slidenum">
              <a:rPr lang="tr-TR" b="1" smtClean="0">
                <a:solidFill>
                  <a:schemeClr val="tx1"/>
                </a:solidFill>
                <a:latin typeface="Arial" pitchFamily="34" charset="0"/>
                <a:cs typeface="Arial" pitchFamily="34" charset="0"/>
              </a:rPr>
              <a:t>20</a:t>
            </a:fld>
            <a:endParaRPr lang="tr-TR" b="1" dirty="0">
              <a:solidFill>
                <a:schemeClr val="tx1"/>
              </a:solidFill>
              <a:latin typeface="Arial" pitchFamily="34" charset="0"/>
              <a:cs typeface="Arial" pitchFamily="34" charset="0"/>
            </a:endParaRPr>
          </a:p>
        </p:txBody>
      </p:sp>
      <p:sp>
        <p:nvSpPr>
          <p:cNvPr id="35" name="AutoShape 2"/>
          <p:cNvSpPr>
            <a:spLocks noChangeArrowheads="1"/>
          </p:cNvSpPr>
          <p:nvPr/>
        </p:nvSpPr>
        <p:spPr bwMode="auto">
          <a:xfrm>
            <a:off x="250825" y="116633"/>
            <a:ext cx="8642350" cy="504056"/>
          </a:xfrm>
          <a:prstGeom prst="roundRect">
            <a:avLst>
              <a:gd name="adj" fmla="val 16667"/>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lvl="0" algn="ctr"/>
            <a:r>
              <a:rPr lang="tr-TR" sz="2400" b="1" dirty="0" smtClean="0">
                <a:solidFill>
                  <a:srgbClr val="FF0000"/>
                </a:solidFill>
                <a:latin typeface="Arial" pitchFamily="34" charset="0"/>
                <a:cs typeface="Arial" pitchFamily="34" charset="0"/>
              </a:rPr>
              <a:t>Sivas Kongresi (4-11 Eylül 1919):</a:t>
            </a:r>
            <a:endParaRPr lang="tr-TR" sz="2400" b="1" dirty="0">
              <a:solidFill>
                <a:srgbClr val="FF0000"/>
              </a:solidFill>
              <a:latin typeface="Arial" pitchFamily="34" charset="0"/>
              <a:cs typeface="Arial" pitchFamily="34" charset="0"/>
            </a:endParaRPr>
          </a:p>
        </p:txBody>
      </p:sp>
      <p:sp>
        <p:nvSpPr>
          <p:cNvPr id="2" name="Dikdörtgen 1"/>
          <p:cNvSpPr/>
          <p:nvPr/>
        </p:nvSpPr>
        <p:spPr>
          <a:xfrm>
            <a:off x="395536" y="749017"/>
            <a:ext cx="8317619" cy="369332"/>
          </a:xfrm>
          <a:prstGeom prst="rect">
            <a:avLst/>
          </a:prstGeom>
        </p:spPr>
        <p:txBody>
          <a:bodyPr wrap="square">
            <a:spAutoFit/>
          </a:bodyPr>
          <a:lstStyle/>
          <a:p>
            <a:pPr algn="just">
              <a:tabLst>
                <a:tab pos="363538" algn="l"/>
              </a:tabLst>
            </a:pPr>
            <a:r>
              <a:rPr lang="tr-TR" dirty="0" smtClean="0">
                <a:solidFill>
                  <a:srgbClr val="0070C0"/>
                </a:solidFill>
              </a:rPr>
              <a:t>	</a:t>
            </a:r>
            <a:endParaRPr lang="tr-TR" sz="2400" dirty="0" smtClean="0">
              <a:latin typeface="Arial" pitchFamily="34" charset="0"/>
              <a:cs typeface="Arial" pitchFamily="34" charset="0"/>
            </a:endParaRPr>
          </a:p>
        </p:txBody>
      </p:sp>
      <p:sp>
        <p:nvSpPr>
          <p:cNvPr id="6" name="Dikdörtgen 5"/>
          <p:cNvSpPr/>
          <p:nvPr/>
        </p:nvSpPr>
        <p:spPr>
          <a:xfrm>
            <a:off x="413190" y="836712"/>
            <a:ext cx="8317619" cy="5632311"/>
          </a:xfrm>
          <a:prstGeom prst="rect">
            <a:avLst/>
          </a:prstGeom>
        </p:spPr>
        <p:txBody>
          <a:bodyPr wrap="square">
            <a:spAutoFit/>
          </a:bodyPr>
          <a:lstStyle/>
          <a:p>
            <a:pPr algn="just">
              <a:tabLst>
                <a:tab pos="363538" algn="l"/>
              </a:tabLst>
            </a:pPr>
            <a:r>
              <a:rPr lang="tr-TR" sz="2200" dirty="0" smtClean="0">
                <a:solidFill>
                  <a:srgbClr val="0070C0"/>
                </a:solidFill>
                <a:latin typeface="Arial" pitchFamily="34" charset="0"/>
                <a:cs typeface="Arial" pitchFamily="34" charset="0"/>
              </a:rPr>
              <a:t>	</a:t>
            </a:r>
            <a:r>
              <a:rPr lang="tr-TR" sz="2400" dirty="0" smtClean="0">
                <a:solidFill>
                  <a:srgbClr val="0070C0"/>
                </a:solidFill>
                <a:latin typeface="Arial" pitchFamily="34" charset="0"/>
                <a:cs typeface="Arial" pitchFamily="34" charset="0"/>
              </a:rPr>
              <a:t>Sivas Kongresi’nin  Sonuçları, Milli Mücadele İçindeki Yeri ve Önemi:</a:t>
            </a:r>
          </a:p>
          <a:p>
            <a:pPr algn="just">
              <a:tabLst>
                <a:tab pos="363538" algn="l"/>
              </a:tabLst>
            </a:pPr>
            <a:endParaRPr lang="tr-TR" sz="1000" dirty="0">
              <a:solidFill>
                <a:srgbClr val="0070C0"/>
              </a:solidFill>
              <a:latin typeface="Arial" pitchFamily="34" charset="0"/>
              <a:cs typeface="Arial" pitchFamily="34" charset="0"/>
            </a:endParaRPr>
          </a:p>
          <a:p>
            <a:pPr algn="just">
              <a:tabLst>
                <a:tab pos="363538" algn="l"/>
              </a:tabLst>
            </a:pPr>
            <a:r>
              <a:rPr lang="tr-TR" sz="2400" dirty="0" smtClean="0">
                <a:latin typeface="Arial" pitchFamily="34" charset="0"/>
                <a:cs typeface="Arial" pitchFamily="34" charset="0"/>
              </a:rPr>
              <a:t>	Sivas Kongresi, Erzurum Kongresi kararlarını genişleterek bütün memleketi kapsayan bir nitelik kazandırması bakımından </a:t>
            </a:r>
            <a:r>
              <a:rPr lang="tr-TR" sz="2400" dirty="0">
                <a:latin typeface="Arial" pitchFamily="34" charset="0"/>
                <a:cs typeface="Arial" pitchFamily="34" charset="0"/>
              </a:rPr>
              <a:t>i</a:t>
            </a:r>
            <a:r>
              <a:rPr lang="tr-TR" sz="2400" dirty="0" smtClean="0">
                <a:latin typeface="Arial" pitchFamily="34" charset="0"/>
                <a:cs typeface="Arial" pitchFamily="34" charset="0"/>
              </a:rPr>
              <a:t>nkılâp tarihimizde büyük öneme sahiptir.</a:t>
            </a:r>
          </a:p>
          <a:p>
            <a:pPr algn="just">
              <a:tabLst>
                <a:tab pos="363538" algn="l"/>
              </a:tabLst>
            </a:pPr>
            <a:endParaRPr lang="tr-TR" sz="2400" dirty="0" smtClean="0">
              <a:latin typeface="Arial" pitchFamily="34" charset="0"/>
              <a:cs typeface="Arial" pitchFamily="34" charset="0"/>
            </a:endParaRPr>
          </a:p>
          <a:p>
            <a:pPr algn="just">
              <a:tabLst>
                <a:tab pos="363538" algn="l"/>
              </a:tabLst>
            </a:pPr>
            <a:r>
              <a:rPr lang="tr-TR" sz="2400" dirty="0">
                <a:latin typeface="Arial" pitchFamily="34" charset="0"/>
                <a:cs typeface="Arial" pitchFamily="34" charset="0"/>
              </a:rPr>
              <a:t>	</a:t>
            </a:r>
            <a:r>
              <a:rPr lang="tr-TR" sz="2400" dirty="0" smtClean="0">
                <a:latin typeface="Arial" pitchFamily="34" charset="0"/>
                <a:cs typeface="Arial" pitchFamily="34" charset="0"/>
              </a:rPr>
              <a:t>Türkiye’nin kaderini çizen, bütün milletin tek vücut halinde birlik olduğunu dünyaya ilan eden milli bir kongredir. Bunun içindir ki etkileri Erzurum Kongresi’nden daha geniş olmuştur. Zira Misak-ı </a:t>
            </a:r>
            <a:r>
              <a:rPr lang="tr-TR" sz="2400" dirty="0" err="1" smtClean="0">
                <a:latin typeface="Arial" pitchFamily="34" charset="0"/>
                <a:cs typeface="Arial" pitchFamily="34" charset="0"/>
              </a:rPr>
              <a:t>Milli’de</a:t>
            </a:r>
            <a:r>
              <a:rPr lang="tr-TR" sz="2400" dirty="0" smtClean="0">
                <a:latin typeface="Arial" pitchFamily="34" charset="0"/>
                <a:cs typeface="Arial" pitchFamily="34" charset="0"/>
              </a:rPr>
              <a:t>, TBMM’nin açılışında, Milli Mücadele’nin tüm anlaşmalarında, Mudanya’da, Lozan’da Sivas Kongresi kararlarının izleri görülür.      </a:t>
            </a:r>
          </a:p>
          <a:p>
            <a:pPr algn="just">
              <a:tabLst>
                <a:tab pos="363538" algn="l"/>
              </a:tabLst>
            </a:pPr>
            <a:r>
              <a:rPr lang="tr-TR" sz="2400" dirty="0">
                <a:latin typeface="Arial" pitchFamily="34" charset="0"/>
                <a:cs typeface="Arial" pitchFamily="34" charset="0"/>
              </a:rPr>
              <a:t>	</a:t>
            </a:r>
          </a:p>
        </p:txBody>
      </p:sp>
    </p:spTree>
    <p:extLst>
      <p:ext uri="{BB962C8B-B14F-4D97-AF65-F5344CB8AC3E}">
        <p14:creationId xmlns:p14="http://schemas.microsoft.com/office/powerpoint/2010/main" val="29518451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2"/>
          </p:nvPr>
        </p:nvSpPr>
        <p:spPr/>
        <p:txBody>
          <a:bodyPr/>
          <a:lstStyle/>
          <a:p>
            <a:fld id="{F302176B-0E47-46AC-8F43-DAB4B8A37D06}" type="slidenum">
              <a:rPr lang="tr-TR" b="1" smtClean="0">
                <a:solidFill>
                  <a:schemeClr val="tx1"/>
                </a:solidFill>
                <a:latin typeface="Arial" pitchFamily="34" charset="0"/>
                <a:cs typeface="Arial" pitchFamily="34" charset="0"/>
              </a:rPr>
              <a:t>3</a:t>
            </a:fld>
            <a:endParaRPr lang="tr-TR" b="1" dirty="0">
              <a:solidFill>
                <a:schemeClr val="tx1"/>
              </a:solidFill>
              <a:latin typeface="Arial" pitchFamily="34" charset="0"/>
              <a:cs typeface="Arial" pitchFamily="34" charset="0"/>
            </a:endParaRPr>
          </a:p>
        </p:txBody>
      </p:sp>
      <p:sp>
        <p:nvSpPr>
          <p:cNvPr id="7" name="Dikdörtgen 6"/>
          <p:cNvSpPr/>
          <p:nvPr/>
        </p:nvSpPr>
        <p:spPr>
          <a:xfrm>
            <a:off x="239171" y="809992"/>
            <a:ext cx="8642349" cy="5878532"/>
          </a:xfrm>
          <a:prstGeom prst="rect">
            <a:avLst/>
          </a:prstGeom>
        </p:spPr>
        <p:txBody>
          <a:bodyPr wrap="square">
            <a:spAutoFit/>
          </a:bodyPr>
          <a:lstStyle/>
          <a:p>
            <a:pPr algn="just">
              <a:tabLst>
                <a:tab pos="363538" algn="l"/>
              </a:tabLst>
            </a:pPr>
            <a:r>
              <a:rPr lang="tr-TR" sz="2400" dirty="0">
                <a:latin typeface="Arial" pitchFamily="34" charset="0"/>
                <a:cs typeface="Arial" pitchFamily="34" charset="0"/>
              </a:rPr>
              <a:t>	</a:t>
            </a:r>
            <a:r>
              <a:rPr lang="tr-TR" sz="2400" dirty="0" smtClean="0">
                <a:latin typeface="Arial" pitchFamily="34" charset="0"/>
                <a:cs typeface="Arial" pitchFamily="34" charset="0"/>
              </a:rPr>
              <a:t>Amasya Tamimi’nin </a:t>
            </a:r>
            <a:r>
              <a:rPr lang="tr-TR" sz="2400" dirty="0">
                <a:latin typeface="Arial" pitchFamily="34" charset="0"/>
                <a:cs typeface="Arial" pitchFamily="34" charset="0"/>
              </a:rPr>
              <a:t>içeriği şöyledir</a:t>
            </a:r>
            <a:r>
              <a:rPr lang="tr-TR" sz="2400" dirty="0" smtClean="0">
                <a:latin typeface="Arial" pitchFamily="34" charset="0"/>
                <a:cs typeface="Arial" pitchFamily="34" charset="0"/>
              </a:rPr>
              <a:t>:</a:t>
            </a:r>
          </a:p>
          <a:p>
            <a:pPr algn="just">
              <a:tabLst>
                <a:tab pos="363538" algn="l"/>
              </a:tabLst>
            </a:pPr>
            <a:endParaRPr lang="tr-TR" sz="1000" dirty="0">
              <a:latin typeface="Arial" pitchFamily="34" charset="0"/>
              <a:cs typeface="Arial" pitchFamily="34" charset="0"/>
            </a:endParaRPr>
          </a:p>
          <a:p>
            <a:pPr algn="just">
              <a:tabLst>
                <a:tab pos="268288" algn="l"/>
                <a:tab pos="363538" algn="l"/>
              </a:tabLst>
            </a:pPr>
            <a:r>
              <a:rPr lang="tr-TR" sz="2400" dirty="0" smtClean="0">
                <a:solidFill>
                  <a:srgbClr val="FF0000"/>
                </a:solidFill>
                <a:latin typeface="Arial" pitchFamily="34" charset="0"/>
                <a:cs typeface="Arial" pitchFamily="34" charset="0"/>
              </a:rPr>
              <a:t>1-</a:t>
            </a:r>
            <a:r>
              <a:rPr lang="tr-TR" sz="2400" dirty="0" smtClean="0">
                <a:latin typeface="Arial" pitchFamily="34" charset="0"/>
                <a:cs typeface="Arial" pitchFamily="34" charset="0"/>
              </a:rPr>
              <a:t>	Vatanın </a:t>
            </a:r>
            <a:r>
              <a:rPr lang="tr-TR" sz="2400" dirty="0">
                <a:latin typeface="Arial" pitchFamily="34" charset="0"/>
                <a:cs typeface="Arial" pitchFamily="34" charset="0"/>
              </a:rPr>
              <a:t>bütünlüğü, milletin istiklâli </a:t>
            </a:r>
            <a:r>
              <a:rPr lang="tr-TR" sz="2400" dirty="0" smtClean="0">
                <a:latin typeface="Arial" pitchFamily="34" charset="0"/>
                <a:cs typeface="Arial" pitchFamily="34" charset="0"/>
              </a:rPr>
              <a:t>tehlikededir. İstanbul </a:t>
            </a:r>
            <a:r>
              <a:rPr lang="tr-TR" sz="2400" dirty="0">
                <a:latin typeface="Arial" pitchFamily="34" charset="0"/>
                <a:cs typeface="Arial" pitchFamily="34" charset="0"/>
              </a:rPr>
              <a:t>Hükümeti, üzerine aldığı sorumluluğu yerine getirememektedir. Bu </a:t>
            </a:r>
            <a:r>
              <a:rPr lang="tr-TR" sz="2400" dirty="0" smtClean="0">
                <a:latin typeface="Arial" pitchFamily="34" charset="0"/>
                <a:cs typeface="Arial" pitchFamily="34" charset="0"/>
              </a:rPr>
              <a:t>hal, milletimizi </a:t>
            </a:r>
            <a:r>
              <a:rPr lang="tr-TR" sz="2400" dirty="0">
                <a:latin typeface="Arial" pitchFamily="34" charset="0"/>
                <a:cs typeface="Arial" pitchFamily="34" charset="0"/>
              </a:rPr>
              <a:t>âdeta yok olmuş göstermektedir</a:t>
            </a:r>
            <a:r>
              <a:rPr lang="tr-TR" sz="2400" dirty="0" smtClean="0">
                <a:latin typeface="Arial" pitchFamily="34" charset="0"/>
                <a:cs typeface="Arial" pitchFamily="34" charset="0"/>
              </a:rPr>
              <a:t>.</a:t>
            </a:r>
          </a:p>
          <a:p>
            <a:pPr algn="just">
              <a:tabLst>
                <a:tab pos="363538" algn="l"/>
              </a:tabLst>
            </a:pPr>
            <a:r>
              <a:rPr lang="tr-TR" sz="1000" dirty="0" smtClean="0">
                <a:latin typeface="Arial" pitchFamily="34" charset="0"/>
                <a:cs typeface="Arial" pitchFamily="34" charset="0"/>
              </a:rPr>
              <a:t> </a:t>
            </a:r>
            <a:r>
              <a:rPr lang="tr-TR" sz="2400" dirty="0">
                <a:latin typeface="Arial" pitchFamily="34" charset="0"/>
                <a:cs typeface="Arial" pitchFamily="34" charset="0"/>
              </a:rPr>
              <a:t/>
            </a:r>
            <a:br>
              <a:rPr lang="tr-TR" sz="2400" dirty="0">
                <a:latin typeface="Arial" pitchFamily="34" charset="0"/>
                <a:cs typeface="Arial" pitchFamily="34" charset="0"/>
              </a:rPr>
            </a:br>
            <a:r>
              <a:rPr lang="tr-TR" sz="2400" dirty="0" smtClean="0">
                <a:solidFill>
                  <a:srgbClr val="FF0000"/>
                </a:solidFill>
                <a:latin typeface="Arial" pitchFamily="34" charset="0"/>
                <a:cs typeface="Arial" pitchFamily="34" charset="0"/>
              </a:rPr>
              <a:t>2-</a:t>
            </a:r>
            <a:r>
              <a:rPr lang="tr-TR" sz="2400" dirty="0" smtClean="0">
                <a:latin typeface="Arial" pitchFamily="34" charset="0"/>
                <a:cs typeface="Arial" pitchFamily="34" charset="0"/>
              </a:rPr>
              <a:t>	Milletin bağımsızlığını, </a:t>
            </a:r>
            <a:r>
              <a:rPr lang="tr-TR" sz="2400" dirty="0">
                <a:latin typeface="Arial" pitchFamily="34" charset="0"/>
                <a:cs typeface="Arial" pitchFamily="34" charset="0"/>
              </a:rPr>
              <a:t>yine milletin azim ve kararı </a:t>
            </a:r>
            <a:r>
              <a:rPr lang="tr-TR" sz="2400" dirty="0" smtClean="0">
                <a:latin typeface="Arial" pitchFamily="34" charset="0"/>
                <a:cs typeface="Arial" pitchFamily="34" charset="0"/>
              </a:rPr>
              <a:t>kurtaracaktır.</a:t>
            </a:r>
          </a:p>
          <a:p>
            <a:pPr algn="just"/>
            <a:endParaRPr lang="tr-TR" sz="1000" dirty="0">
              <a:latin typeface="Arial" pitchFamily="34" charset="0"/>
              <a:cs typeface="Arial" pitchFamily="34" charset="0"/>
            </a:endParaRPr>
          </a:p>
          <a:p>
            <a:pPr algn="just">
              <a:tabLst>
                <a:tab pos="363538" algn="l"/>
              </a:tabLst>
            </a:pPr>
            <a:r>
              <a:rPr lang="tr-TR" sz="2400" dirty="0" smtClean="0">
                <a:solidFill>
                  <a:srgbClr val="FF0000"/>
                </a:solidFill>
                <a:latin typeface="Arial" pitchFamily="34" charset="0"/>
                <a:cs typeface="Arial" pitchFamily="34" charset="0"/>
              </a:rPr>
              <a:t>3-</a:t>
            </a:r>
            <a:r>
              <a:rPr lang="tr-TR" sz="2400" dirty="0" smtClean="0">
                <a:latin typeface="Arial" pitchFamily="34" charset="0"/>
                <a:cs typeface="Arial" pitchFamily="34" charset="0"/>
              </a:rPr>
              <a:t>	Milletin </a:t>
            </a:r>
            <a:r>
              <a:rPr lang="tr-TR" sz="2400" dirty="0">
                <a:latin typeface="Arial" pitchFamily="34" charset="0"/>
                <a:cs typeface="Arial" pitchFamily="34" charset="0"/>
              </a:rPr>
              <a:t>içinde bulunduğu durum ve şartların gereğini yerine getirmek ve haklarını gür bir sesle cihana duyurmak için her türlü baskı ve kontrolden uzak </a:t>
            </a:r>
            <a:r>
              <a:rPr lang="tr-TR" sz="2400" dirty="0" smtClean="0">
                <a:latin typeface="Arial" pitchFamily="34" charset="0"/>
                <a:cs typeface="Arial" pitchFamily="34" charset="0"/>
              </a:rPr>
              <a:t>milli </a:t>
            </a:r>
            <a:r>
              <a:rPr lang="tr-TR" sz="2400" dirty="0">
                <a:latin typeface="Arial" pitchFamily="34" charset="0"/>
                <a:cs typeface="Arial" pitchFamily="34" charset="0"/>
              </a:rPr>
              <a:t>bir </a:t>
            </a:r>
            <a:r>
              <a:rPr lang="tr-TR" sz="2400" dirty="0" smtClean="0">
                <a:latin typeface="Arial" pitchFamily="34" charset="0"/>
                <a:cs typeface="Arial" pitchFamily="34" charset="0"/>
              </a:rPr>
              <a:t>heyetin </a:t>
            </a:r>
            <a:r>
              <a:rPr lang="tr-TR" sz="2400" dirty="0">
                <a:latin typeface="Arial" pitchFamily="34" charset="0"/>
                <a:cs typeface="Arial" pitchFamily="34" charset="0"/>
              </a:rPr>
              <a:t>varlığı </a:t>
            </a:r>
            <a:r>
              <a:rPr lang="tr-TR" sz="2400" dirty="0" smtClean="0">
                <a:latin typeface="Arial" pitchFamily="34" charset="0"/>
                <a:cs typeface="Arial" pitchFamily="34" charset="0"/>
              </a:rPr>
              <a:t>zorunludur.</a:t>
            </a:r>
          </a:p>
          <a:p>
            <a:pPr algn="just"/>
            <a:endParaRPr lang="tr-TR" sz="1000" dirty="0">
              <a:latin typeface="Arial" pitchFamily="34" charset="0"/>
              <a:cs typeface="Arial" pitchFamily="34" charset="0"/>
            </a:endParaRPr>
          </a:p>
          <a:p>
            <a:pPr algn="just">
              <a:tabLst>
                <a:tab pos="363538" algn="l"/>
              </a:tabLst>
            </a:pPr>
            <a:r>
              <a:rPr lang="tr-TR" sz="2400" dirty="0" smtClean="0">
                <a:solidFill>
                  <a:srgbClr val="FF0000"/>
                </a:solidFill>
                <a:latin typeface="Arial" pitchFamily="34" charset="0"/>
                <a:cs typeface="Arial" pitchFamily="34" charset="0"/>
              </a:rPr>
              <a:t>4-</a:t>
            </a:r>
            <a:r>
              <a:rPr lang="tr-TR" sz="2400" dirty="0" smtClean="0">
                <a:latin typeface="Arial" pitchFamily="34" charset="0"/>
                <a:cs typeface="Arial" pitchFamily="34" charset="0"/>
              </a:rPr>
              <a:t>	Bunun </a:t>
            </a:r>
            <a:r>
              <a:rPr lang="tr-TR" sz="2400" dirty="0">
                <a:latin typeface="Arial" pitchFamily="34" charset="0"/>
                <a:cs typeface="Arial" pitchFamily="34" charset="0"/>
              </a:rPr>
              <a:t>için her taraftan gelen teklif ve </a:t>
            </a:r>
            <a:r>
              <a:rPr lang="tr-TR" sz="2400" dirty="0" smtClean="0">
                <a:latin typeface="Arial" pitchFamily="34" charset="0"/>
                <a:cs typeface="Arial" pitchFamily="34" charset="0"/>
              </a:rPr>
              <a:t>milli </a:t>
            </a:r>
            <a:r>
              <a:rPr lang="tr-TR" sz="2400" dirty="0">
                <a:latin typeface="Arial" pitchFamily="34" charset="0"/>
                <a:cs typeface="Arial" pitchFamily="34" charset="0"/>
              </a:rPr>
              <a:t>istek üzerine Anadolu’nun her bakımdan en güvenli yeri olan Sivas’ta </a:t>
            </a:r>
            <a:r>
              <a:rPr lang="tr-TR" sz="2400" dirty="0" smtClean="0">
                <a:latin typeface="Arial" pitchFamily="34" charset="0"/>
                <a:cs typeface="Arial" pitchFamily="34" charset="0"/>
              </a:rPr>
              <a:t>milli </a:t>
            </a:r>
            <a:r>
              <a:rPr lang="tr-TR" sz="2400" dirty="0">
                <a:latin typeface="Arial" pitchFamily="34" charset="0"/>
                <a:cs typeface="Arial" pitchFamily="34" charset="0"/>
              </a:rPr>
              <a:t>bir kongrenin toplanması kararlaştırılmıştır. </a:t>
            </a:r>
            <a:endParaRPr lang="tr-TR" sz="2400" dirty="0" smtClean="0">
              <a:latin typeface="Arial" pitchFamily="34" charset="0"/>
              <a:cs typeface="Arial" pitchFamily="34" charset="0"/>
            </a:endParaRPr>
          </a:p>
        </p:txBody>
      </p:sp>
      <p:sp>
        <p:nvSpPr>
          <p:cNvPr id="8" name="AutoShape 2"/>
          <p:cNvSpPr>
            <a:spLocks noChangeArrowheads="1"/>
          </p:cNvSpPr>
          <p:nvPr/>
        </p:nvSpPr>
        <p:spPr bwMode="auto">
          <a:xfrm>
            <a:off x="250825" y="116633"/>
            <a:ext cx="8642350" cy="504056"/>
          </a:xfrm>
          <a:prstGeom prst="roundRect">
            <a:avLst>
              <a:gd name="adj" fmla="val 16667"/>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lvl="0" algn="ctr"/>
            <a:r>
              <a:rPr lang="tr-TR" sz="2400" b="1" dirty="0" smtClean="0">
                <a:solidFill>
                  <a:srgbClr val="FF0000"/>
                </a:solidFill>
                <a:latin typeface="Arial" pitchFamily="34" charset="0"/>
                <a:cs typeface="Arial" pitchFamily="34" charset="0"/>
              </a:rPr>
              <a:t>Amasya Tamimi (Genelgesi) (21-22 </a:t>
            </a:r>
            <a:r>
              <a:rPr lang="tr-TR" sz="2400" b="1" dirty="0">
                <a:solidFill>
                  <a:srgbClr val="FF0000"/>
                </a:solidFill>
                <a:latin typeface="Arial" pitchFamily="34" charset="0"/>
                <a:cs typeface="Arial" pitchFamily="34" charset="0"/>
              </a:rPr>
              <a:t>Haziran </a:t>
            </a:r>
            <a:r>
              <a:rPr lang="tr-TR" sz="2400" b="1" dirty="0" smtClean="0">
                <a:solidFill>
                  <a:srgbClr val="FF0000"/>
                </a:solidFill>
                <a:latin typeface="Arial" pitchFamily="34" charset="0"/>
                <a:cs typeface="Arial" pitchFamily="34" charset="0"/>
              </a:rPr>
              <a:t>1919</a:t>
            </a:r>
            <a:r>
              <a:rPr lang="tr-TR" sz="2400" b="1" dirty="0" smtClean="0">
                <a:solidFill>
                  <a:srgbClr val="FF0000"/>
                </a:solidFill>
                <a:latin typeface="Arial" pitchFamily="34" charset="0"/>
                <a:cs typeface="Arial" pitchFamily="34" charset="0"/>
              </a:rPr>
              <a:t>):</a:t>
            </a:r>
            <a:endParaRPr lang="tr-TR" sz="2400" b="1"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18957316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2"/>
          </p:nvPr>
        </p:nvSpPr>
        <p:spPr/>
        <p:txBody>
          <a:bodyPr/>
          <a:lstStyle/>
          <a:p>
            <a:fld id="{F302176B-0E47-46AC-8F43-DAB4B8A37D06}" type="slidenum">
              <a:rPr lang="tr-TR" b="1" smtClean="0">
                <a:solidFill>
                  <a:schemeClr val="tx1"/>
                </a:solidFill>
                <a:latin typeface="Arial" pitchFamily="34" charset="0"/>
                <a:cs typeface="Arial" pitchFamily="34" charset="0"/>
              </a:rPr>
              <a:t>4</a:t>
            </a:fld>
            <a:endParaRPr lang="tr-TR" b="1" dirty="0">
              <a:solidFill>
                <a:schemeClr val="tx1"/>
              </a:solidFill>
              <a:latin typeface="Arial" pitchFamily="34" charset="0"/>
              <a:cs typeface="Arial" pitchFamily="34" charset="0"/>
            </a:endParaRPr>
          </a:p>
        </p:txBody>
      </p:sp>
      <p:sp>
        <p:nvSpPr>
          <p:cNvPr id="7" name="Dikdörtgen 6"/>
          <p:cNvSpPr/>
          <p:nvPr/>
        </p:nvSpPr>
        <p:spPr>
          <a:xfrm>
            <a:off x="239171" y="764704"/>
            <a:ext cx="8642349" cy="5940088"/>
          </a:xfrm>
          <a:prstGeom prst="rect">
            <a:avLst/>
          </a:prstGeom>
        </p:spPr>
        <p:txBody>
          <a:bodyPr wrap="square">
            <a:spAutoFit/>
          </a:bodyPr>
          <a:lstStyle/>
          <a:p>
            <a:pPr algn="just">
              <a:tabLst>
                <a:tab pos="363538" algn="l"/>
              </a:tabLst>
            </a:pPr>
            <a:r>
              <a:rPr lang="tr-TR" sz="2400" dirty="0">
                <a:latin typeface="Arial" pitchFamily="34" charset="0"/>
                <a:cs typeface="Arial" pitchFamily="34" charset="0"/>
              </a:rPr>
              <a:t>	</a:t>
            </a:r>
            <a:r>
              <a:rPr lang="tr-TR" sz="2400" dirty="0" smtClean="0">
                <a:latin typeface="Arial" pitchFamily="34" charset="0"/>
                <a:cs typeface="Arial" pitchFamily="34" charset="0"/>
              </a:rPr>
              <a:t>Amasya Tamimi'nin </a:t>
            </a:r>
            <a:r>
              <a:rPr lang="tr-TR" sz="2400" dirty="0">
                <a:latin typeface="Arial" pitchFamily="34" charset="0"/>
                <a:cs typeface="Arial" pitchFamily="34" charset="0"/>
              </a:rPr>
              <a:t>içeriği şöyledir</a:t>
            </a:r>
            <a:r>
              <a:rPr lang="tr-TR" sz="2400" dirty="0" smtClean="0">
                <a:latin typeface="Arial" pitchFamily="34" charset="0"/>
                <a:cs typeface="Arial" pitchFamily="34" charset="0"/>
              </a:rPr>
              <a:t>:</a:t>
            </a:r>
          </a:p>
          <a:p>
            <a:pPr algn="just">
              <a:tabLst>
                <a:tab pos="363538" algn="l"/>
              </a:tabLst>
            </a:pPr>
            <a:endParaRPr lang="tr-TR" sz="1000" dirty="0">
              <a:latin typeface="Arial" pitchFamily="34" charset="0"/>
              <a:cs typeface="Arial" pitchFamily="34" charset="0"/>
            </a:endParaRPr>
          </a:p>
          <a:p>
            <a:pPr algn="just">
              <a:tabLst>
                <a:tab pos="363538" algn="l"/>
              </a:tabLst>
            </a:pPr>
            <a:r>
              <a:rPr lang="tr-TR" sz="2400" dirty="0" smtClean="0">
                <a:solidFill>
                  <a:srgbClr val="FF0000"/>
                </a:solidFill>
                <a:latin typeface="Arial" pitchFamily="34" charset="0"/>
                <a:cs typeface="Arial" pitchFamily="34" charset="0"/>
              </a:rPr>
              <a:t>5-</a:t>
            </a:r>
            <a:r>
              <a:rPr lang="tr-TR" sz="2400" dirty="0" smtClean="0">
                <a:latin typeface="Arial" pitchFamily="34" charset="0"/>
                <a:cs typeface="Arial" pitchFamily="34" charset="0"/>
              </a:rPr>
              <a:t>	Bu amaçla bütün </a:t>
            </a:r>
            <a:r>
              <a:rPr lang="tr-TR" sz="2400" dirty="0">
                <a:latin typeface="Arial" pitchFamily="34" charset="0"/>
                <a:cs typeface="Arial" pitchFamily="34" charset="0"/>
              </a:rPr>
              <a:t>illerin her sancağından parti farkı dikkate alınmaksızın milletin güvenini kazanmış üç temsilcinin </a:t>
            </a:r>
            <a:r>
              <a:rPr lang="tr-TR" sz="2400" dirty="0" smtClean="0">
                <a:latin typeface="Arial" pitchFamily="34" charset="0"/>
                <a:cs typeface="Arial" pitchFamily="34" charset="0"/>
              </a:rPr>
              <a:t>yola </a:t>
            </a:r>
            <a:r>
              <a:rPr lang="tr-TR" sz="2400" dirty="0">
                <a:latin typeface="Arial" pitchFamily="34" charset="0"/>
                <a:cs typeface="Arial" pitchFamily="34" charset="0"/>
              </a:rPr>
              <a:t>çıkarılması gerekmektedir. Her ihtimale karşı, bu iş, </a:t>
            </a:r>
            <a:r>
              <a:rPr lang="tr-TR" sz="2400" dirty="0" smtClean="0">
                <a:latin typeface="Arial" pitchFamily="34" charset="0"/>
                <a:cs typeface="Arial" pitchFamily="34" charset="0"/>
              </a:rPr>
              <a:t>milli </a:t>
            </a:r>
            <a:r>
              <a:rPr lang="tr-TR" sz="2400" dirty="0">
                <a:latin typeface="Arial" pitchFamily="34" charset="0"/>
                <a:cs typeface="Arial" pitchFamily="34" charset="0"/>
              </a:rPr>
              <a:t>bir sır olarak </a:t>
            </a:r>
            <a:r>
              <a:rPr lang="tr-TR" sz="2400" dirty="0" smtClean="0">
                <a:latin typeface="Arial" pitchFamily="34" charset="0"/>
                <a:cs typeface="Arial" pitchFamily="34" charset="0"/>
              </a:rPr>
              <a:t>saklanacak, gerekli görülen yerlerde yolculuk gizli tutulacaktır.</a:t>
            </a:r>
          </a:p>
          <a:p>
            <a:pPr algn="just">
              <a:tabLst>
                <a:tab pos="363538" algn="l"/>
              </a:tabLst>
            </a:pPr>
            <a:endParaRPr lang="tr-TR" sz="1000" dirty="0">
              <a:latin typeface="Arial" pitchFamily="34" charset="0"/>
              <a:cs typeface="Arial" pitchFamily="34" charset="0"/>
            </a:endParaRPr>
          </a:p>
          <a:p>
            <a:pPr algn="just">
              <a:tabLst>
                <a:tab pos="363538" algn="l"/>
              </a:tabLst>
            </a:pPr>
            <a:r>
              <a:rPr lang="tr-TR" sz="2400" dirty="0" smtClean="0">
                <a:solidFill>
                  <a:srgbClr val="FF0000"/>
                </a:solidFill>
                <a:latin typeface="Arial" pitchFamily="34" charset="0"/>
                <a:cs typeface="Arial" pitchFamily="34" charset="0"/>
              </a:rPr>
              <a:t>6-	</a:t>
            </a:r>
            <a:r>
              <a:rPr lang="tr-TR" sz="2400" dirty="0" smtClean="0">
                <a:latin typeface="Arial" pitchFamily="34" charset="0"/>
                <a:cs typeface="Arial" pitchFamily="34" charset="0"/>
              </a:rPr>
              <a:t>Doğu </a:t>
            </a:r>
            <a:r>
              <a:rPr lang="tr-TR" sz="2400" dirty="0">
                <a:latin typeface="Arial" pitchFamily="34" charset="0"/>
                <a:cs typeface="Arial" pitchFamily="34" charset="0"/>
              </a:rPr>
              <a:t>illeri için, 10 Temmuz'da Erzurum'da bir kongre toplanacaktır. Bu </a:t>
            </a:r>
            <a:r>
              <a:rPr lang="tr-TR" sz="2400" dirty="0" smtClean="0">
                <a:latin typeface="Arial" pitchFamily="34" charset="0"/>
                <a:cs typeface="Arial" pitchFamily="34" charset="0"/>
              </a:rPr>
              <a:t>illerin </a:t>
            </a:r>
            <a:r>
              <a:rPr lang="tr-TR" sz="2400" dirty="0">
                <a:latin typeface="Arial" pitchFamily="34" charset="0"/>
                <a:cs typeface="Arial" pitchFamily="34" charset="0"/>
              </a:rPr>
              <a:t>Müdafaa-i </a:t>
            </a:r>
            <a:r>
              <a:rPr lang="tr-TR" sz="2400" dirty="0" smtClean="0">
                <a:latin typeface="Arial" pitchFamily="34" charset="0"/>
                <a:cs typeface="Arial" pitchFamily="34" charset="0"/>
              </a:rPr>
              <a:t>Hukuk-u </a:t>
            </a:r>
            <a:r>
              <a:rPr lang="tr-TR" sz="2400" dirty="0">
                <a:latin typeface="Arial" pitchFamily="34" charset="0"/>
                <a:cs typeface="Arial" pitchFamily="34" charset="0"/>
              </a:rPr>
              <a:t>Milliye ve </a:t>
            </a:r>
            <a:r>
              <a:rPr lang="tr-TR" sz="2400" dirty="0" err="1">
                <a:latin typeface="Arial" pitchFamily="34" charset="0"/>
                <a:cs typeface="Arial" pitchFamily="34" charset="0"/>
              </a:rPr>
              <a:t>Redd</a:t>
            </a:r>
            <a:r>
              <a:rPr lang="tr-TR" sz="2400" dirty="0">
                <a:latin typeface="Arial" pitchFamily="34" charset="0"/>
                <a:cs typeface="Arial" pitchFamily="34" charset="0"/>
              </a:rPr>
              <a:t>-i İlhak Cemiyetlerinden seçilmiş üyeler Erzurum’a doğru </a:t>
            </a:r>
            <a:r>
              <a:rPr lang="tr-TR" sz="2400" dirty="0" smtClean="0">
                <a:latin typeface="Arial" pitchFamily="34" charset="0"/>
                <a:cs typeface="Arial" pitchFamily="34" charset="0"/>
              </a:rPr>
              <a:t>yola çıkmışlardır. Bu </a:t>
            </a:r>
            <a:r>
              <a:rPr lang="tr-TR" sz="2400" dirty="0">
                <a:latin typeface="Arial" pitchFamily="34" charset="0"/>
                <a:cs typeface="Arial" pitchFamily="34" charset="0"/>
              </a:rPr>
              <a:t>tarihe kadar diğer illerin temsilcileri de Sivas'a gelebilirlerse; Erzurum Kongresi'nin üyeleri, Sivas genel kongresine katılmak üzere hareket edecektir. </a:t>
            </a:r>
            <a:endParaRPr lang="tr-TR" sz="2400" dirty="0" smtClean="0">
              <a:latin typeface="Arial" pitchFamily="34" charset="0"/>
              <a:cs typeface="Arial" pitchFamily="34" charset="0"/>
            </a:endParaRPr>
          </a:p>
          <a:p>
            <a:pPr algn="just">
              <a:tabLst>
                <a:tab pos="363538" algn="l"/>
              </a:tabLst>
            </a:pPr>
            <a:endParaRPr lang="tr-TR" sz="1000" dirty="0" smtClean="0">
              <a:solidFill>
                <a:srgbClr val="FF0000"/>
              </a:solidFill>
              <a:latin typeface="Arial" pitchFamily="34" charset="0"/>
              <a:cs typeface="Arial" pitchFamily="34" charset="0"/>
            </a:endParaRPr>
          </a:p>
          <a:p>
            <a:pPr algn="just">
              <a:tabLst>
                <a:tab pos="363538" algn="l"/>
              </a:tabLst>
            </a:pPr>
            <a:r>
              <a:rPr lang="tr-TR" sz="2400" dirty="0" smtClean="0">
                <a:solidFill>
                  <a:srgbClr val="FF0000"/>
                </a:solidFill>
                <a:latin typeface="Arial" pitchFamily="34" charset="0"/>
                <a:cs typeface="Arial" pitchFamily="34" charset="0"/>
              </a:rPr>
              <a:t>7-	</a:t>
            </a:r>
            <a:r>
              <a:rPr lang="tr-TR" sz="2400" dirty="0" smtClean="0">
                <a:latin typeface="Arial" pitchFamily="34" charset="0"/>
                <a:cs typeface="Arial" pitchFamily="34" charset="0"/>
              </a:rPr>
              <a:t>Temsilciler, </a:t>
            </a:r>
            <a:r>
              <a:rPr lang="tr-TR" sz="2400" dirty="0">
                <a:latin typeface="Arial" pitchFamily="34" charset="0"/>
                <a:cs typeface="Arial" pitchFamily="34" charset="0"/>
              </a:rPr>
              <a:t>Müdafaa-i Hukuk-u Milliye ve </a:t>
            </a:r>
            <a:r>
              <a:rPr lang="tr-TR" sz="2400" dirty="0" err="1">
                <a:latin typeface="Arial" pitchFamily="34" charset="0"/>
                <a:cs typeface="Arial" pitchFamily="34" charset="0"/>
              </a:rPr>
              <a:t>Redd</a:t>
            </a:r>
            <a:r>
              <a:rPr lang="tr-TR" sz="2400" dirty="0">
                <a:latin typeface="Arial" pitchFamily="34" charset="0"/>
                <a:cs typeface="Arial" pitchFamily="34" charset="0"/>
              </a:rPr>
              <a:t>-i İlhak </a:t>
            </a:r>
            <a:r>
              <a:rPr lang="tr-TR" sz="2400" dirty="0" smtClean="0">
                <a:latin typeface="Arial" pitchFamily="34" charset="0"/>
                <a:cs typeface="Arial" pitchFamily="34" charset="0"/>
              </a:rPr>
              <a:t>Cemiyetleri ve belediye başkanlıkları tarafından seçilirler. </a:t>
            </a:r>
            <a:endParaRPr lang="tr-TR" sz="2400" dirty="0">
              <a:solidFill>
                <a:srgbClr val="FF0000"/>
              </a:solidFill>
              <a:latin typeface="Arial" pitchFamily="34" charset="0"/>
              <a:cs typeface="Arial" pitchFamily="34" charset="0"/>
            </a:endParaRPr>
          </a:p>
        </p:txBody>
      </p:sp>
      <p:sp>
        <p:nvSpPr>
          <p:cNvPr id="6" name="AutoShape 2"/>
          <p:cNvSpPr>
            <a:spLocks noChangeArrowheads="1"/>
          </p:cNvSpPr>
          <p:nvPr/>
        </p:nvSpPr>
        <p:spPr bwMode="auto">
          <a:xfrm>
            <a:off x="250825" y="116633"/>
            <a:ext cx="8642350" cy="504056"/>
          </a:xfrm>
          <a:prstGeom prst="roundRect">
            <a:avLst>
              <a:gd name="adj" fmla="val 16667"/>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lvl="0" algn="ctr"/>
            <a:r>
              <a:rPr lang="tr-TR" sz="2400" b="1" dirty="0" smtClean="0">
                <a:solidFill>
                  <a:srgbClr val="FF0000"/>
                </a:solidFill>
                <a:latin typeface="Arial" pitchFamily="34" charset="0"/>
                <a:cs typeface="Arial" pitchFamily="34" charset="0"/>
              </a:rPr>
              <a:t>Amasya Tamimi (Genelgesi) (21-22 </a:t>
            </a:r>
            <a:r>
              <a:rPr lang="tr-TR" sz="2400" b="1" dirty="0">
                <a:solidFill>
                  <a:srgbClr val="FF0000"/>
                </a:solidFill>
                <a:latin typeface="Arial" pitchFamily="34" charset="0"/>
                <a:cs typeface="Arial" pitchFamily="34" charset="0"/>
              </a:rPr>
              <a:t>Haziran </a:t>
            </a:r>
            <a:r>
              <a:rPr lang="tr-TR" sz="2400" b="1" dirty="0" smtClean="0">
                <a:solidFill>
                  <a:srgbClr val="FF0000"/>
                </a:solidFill>
                <a:latin typeface="Arial" pitchFamily="34" charset="0"/>
                <a:cs typeface="Arial" pitchFamily="34" charset="0"/>
              </a:rPr>
              <a:t>1919</a:t>
            </a:r>
            <a:r>
              <a:rPr lang="tr-TR" sz="2400" b="1" dirty="0" smtClean="0">
                <a:solidFill>
                  <a:srgbClr val="FF0000"/>
                </a:solidFill>
                <a:latin typeface="Arial" pitchFamily="34" charset="0"/>
                <a:cs typeface="Arial" pitchFamily="34" charset="0"/>
              </a:rPr>
              <a:t>):</a:t>
            </a:r>
            <a:endParaRPr lang="tr-TR" sz="2400" b="1"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22604809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2"/>
          </p:nvPr>
        </p:nvSpPr>
        <p:spPr/>
        <p:txBody>
          <a:bodyPr/>
          <a:lstStyle/>
          <a:p>
            <a:fld id="{F302176B-0E47-46AC-8F43-DAB4B8A37D06}" type="slidenum">
              <a:rPr lang="tr-TR" b="1" smtClean="0">
                <a:solidFill>
                  <a:schemeClr val="tx1"/>
                </a:solidFill>
                <a:latin typeface="Arial" pitchFamily="34" charset="0"/>
                <a:cs typeface="Arial" pitchFamily="34" charset="0"/>
              </a:rPr>
              <a:t>5</a:t>
            </a:fld>
            <a:endParaRPr lang="tr-TR" b="1" dirty="0">
              <a:solidFill>
                <a:schemeClr val="tx1"/>
              </a:solidFill>
              <a:latin typeface="Arial" pitchFamily="34" charset="0"/>
              <a:cs typeface="Arial" pitchFamily="34" charset="0"/>
            </a:endParaRPr>
          </a:p>
        </p:txBody>
      </p:sp>
      <p:sp>
        <p:nvSpPr>
          <p:cNvPr id="35" name="AutoShape 2"/>
          <p:cNvSpPr>
            <a:spLocks noChangeArrowheads="1"/>
          </p:cNvSpPr>
          <p:nvPr/>
        </p:nvSpPr>
        <p:spPr bwMode="auto">
          <a:xfrm>
            <a:off x="250825" y="116633"/>
            <a:ext cx="8642350" cy="504056"/>
          </a:xfrm>
          <a:prstGeom prst="roundRect">
            <a:avLst>
              <a:gd name="adj" fmla="val 16667"/>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lvl="0" algn="ctr"/>
            <a:r>
              <a:rPr lang="tr-TR" sz="2400" b="1" dirty="0" smtClean="0">
                <a:solidFill>
                  <a:srgbClr val="FF0000"/>
                </a:solidFill>
                <a:latin typeface="Arial" pitchFamily="34" charset="0"/>
                <a:cs typeface="Arial" pitchFamily="34" charset="0"/>
              </a:rPr>
              <a:t>Amasya Tamimi (Genelgesi) (21-22 </a:t>
            </a:r>
            <a:r>
              <a:rPr lang="tr-TR" sz="2400" b="1" dirty="0">
                <a:solidFill>
                  <a:srgbClr val="FF0000"/>
                </a:solidFill>
                <a:latin typeface="Arial" pitchFamily="34" charset="0"/>
                <a:cs typeface="Arial" pitchFamily="34" charset="0"/>
              </a:rPr>
              <a:t>Haziran </a:t>
            </a:r>
            <a:r>
              <a:rPr lang="tr-TR" sz="2400" b="1" dirty="0" smtClean="0">
                <a:solidFill>
                  <a:srgbClr val="FF0000"/>
                </a:solidFill>
                <a:latin typeface="Arial" pitchFamily="34" charset="0"/>
                <a:cs typeface="Arial" pitchFamily="34" charset="0"/>
              </a:rPr>
              <a:t>1919</a:t>
            </a:r>
            <a:r>
              <a:rPr lang="tr-TR" sz="2400" b="1" dirty="0" smtClean="0">
                <a:solidFill>
                  <a:srgbClr val="FF0000"/>
                </a:solidFill>
                <a:latin typeface="Arial" pitchFamily="34" charset="0"/>
                <a:cs typeface="Arial" pitchFamily="34" charset="0"/>
              </a:rPr>
              <a:t>):</a:t>
            </a:r>
            <a:endParaRPr lang="tr-TR" sz="2400" b="1" dirty="0">
              <a:solidFill>
                <a:srgbClr val="FF0000"/>
              </a:solidFill>
              <a:latin typeface="Arial" pitchFamily="34" charset="0"/>
              <a:cs typeface="Arial" pitchFamily="34" charset="0"/>
            </a:endParaRPr>
          </a:p>
        </p:txBody>
      </p:sp>
      <p:sp>
        <p:nvSpPr>
          <p:cNvPr id="7" name="Dikdörtgen 6"/>
          <p:cNvSpPr/>
          <p:nvPr/>
        </p:nvSpPr>
        <p:spPr>
          <a:xfrm>
            <a:off x="239171" y="963880"/>
            <a:ext cx="8642349" cy="5201424"/>
          </a:xfrm>
          <a:prstGeom prst="rect">
            <a:avLst/>
          </a:prstGeom>
        </p:spPr>
        <p:txBody>
          <a:bodyPr wrap="square">
            <a:spAutoFit/>
          </a:bodyPr>
          <a:lstStyle/>
          <a:p>
            <a:pPr algn="just">
              <a:tabLst>
                <a:tab pos="363538" algn="l"/>
              </a:tabLst>
            </a:pPr>
            <a:r>
              <a:rPr lang="tr-TR" sz="2400" dirty="0">
                <a:latin typeface="Arial" pitchFamily="34" charset="0"/>
                <a:cs typeface="Arial" pitchFamily="34" charset="0"/>
              </a:rPr>
              <a:t>	</a:t>
            </a:r>
            <a:r>
              <a:rPr lang="tr-TR" sz="2400" dirty="0" smtClean="0">
                <a:latin typeface="Arial" pitchFamily="34" charset="0"/>
                <a:cs typeface="Arial" pitchFamily="34" charset="0"/>
              </a:rPr>
              <a:t>Amasya Tamimi'nin </a:t>
            </a:r>
            <a:r>
              <a:rPr lang="tr-TR" sz="2400" dirty="0">
                <a:latin typeface="Arial" pitchFamily="34" charset="0"/>
                <a:cs typeface="Arial" pitchFamily="34" charset="0"/>
              </a:rPr>
              <a:t>içeriği şöyledir</a:t>
            </a:r>
            <a:r>
              <a:rPr lang="tr-TR" sz="2400" dirty="0" smtClean="0">
                <a:latin typeface="Arial" pitchFamily="34" charset="0"/>
                <a:cs typeface="Arial" pitchFamily="34" charset="0"/>
              </a:rPr>
              <a:t>:</a:t>
            </a:r>
          </a:p>
          <a:p>
            <a:pPr algn="just">
              <a:tabLst>
                <a:tab pos="363538" algn="l"/>
              </a:tabLst>
            </a:pPr>
            <a:endParaRPr lang="tr-TR" sz="1000" dirty="0">
              <a:latin typeface="Arial" pitchFamily="34" charset="0"/>
              <a:cs typeface="Arial" pitchFamily="34" charset="0"/>
            </a:endParaRPr>
          </a:p>
          <a:p>
            <a:pPr algn="just">
              <a:tabLst>
                <a:tab pos="363538" algn="l"/>
              </a:tabLst>
            </a:pPr>
            <a:r>
              <a:rPr lang="tr-TR" sz="2400" dirty="0" smtClean="0">
                <a:solidFill>
                  <a:srgbClr val="FF0000"/>
                </a:solidFill>
                <a:latin typeface="Arial" pitchFamily="34" charset="0"/>
                <a:cs typeface="Arial" pitchFamily="34" charset="0"/>
              </a:rPr>
              <a:t>8-</a:t>
            </a:r>
            <a:r>
              <a:rPr lang="tr-TR" sz="2400" dirty="0">
                <a:latin typeface="Arial" pitchFamily="34" charset="0"/>
                <a:cs typeface="Arial" pitchFamily="34" charset="0"/>
              </a:rPr>
              <a:t>	</a:t>
            </a:r>
            <a:r>
              <a:rPr lang="tr-TR" sz="2400" dirty="0" smtClean="0">
                <a:latin typeface="Arial" pitchFamily="34" charset="0"/>
                <a:cs typeface="Arial" pitchFamily="34" charset="0"/>
              </a:rPr>
              <a:t>Bu cemiyetlerin </a:t>
            </a:r>
            <a:r>
              <a:rPr lang="tr-TR" sz="2400" dirty="0">
                <a:latin typeface="Arial" pitchFamily="34" charset="0"/>
                <a:cs typeface="Arial" pitchFamily="34" charset="0"/>
              </a:rPr>
              <a:t>verecekleri telgrafların çekilmeyeceği Posta ve Telgraf Genel Müdürlüğü tarafından bildirilmiştir. Bu husus kesinlikle reddedilerek haberleşmenin derhal sağlanması için </a:t>
            </a:r>
            <a:r>
              <a:rPr lang="tr-TR" sz="2400" dirty="0" smtClean="0">
                <a:latin typeface="Arial" pitchFamily="34" charset="0"/>
                <a:cs typeface="Arial" pitchFamily="34" charset="0"/>
              </a:rPr>
              <a:t>gösteriler yapılacak, </a:t>
            </a:r>
            <a:r>
              <a:rPr lang="tr-TR" sz="2400" dirty="0">
                <a:latin typeface="Arial" pitchFamily="34" charset="0"/>
                <a:cs typeface="Arial" pitchFamily="34" charset="0"/>
              </a:rPr>
              <a:t>haberleşme sağlanıncaya kadar devam edilecektir</a:t>
            </a:r>
            <a:r>
              <a:rPr lang="tr-TR" sz="2400" dirty="0" smtClean="0">
                <a:latin typeface="Arial" pitchFamily="34" charset="0"/>
                <a:cs typeface="Arial" pitchFamily="34" charset="0"/>
              </a:rPr>
              <a:t>.</a:t>
            </a:r>
          </a:p>
          <a:p>
            <a:pPr algn="just">
              <a:tabLst>
                <a:tab pos="363538" algn="l"/>
              </a:tabLst>
            </a:pPr>
            <a:endParaRPr lang="tr-TR" sz="1000" dirty="0" smtClean="0">
              <a:solidFill>
                <a:srgbClr val="FF0000"/>
              </a:solidFill>
              <a:latin typeface="Arial" pitchFamily="34" charset="0"/>
              <a:cs typeface="Arial" pitchFamily="34" charset="0"/>
            </a:endParaRPr>
          </a:p>
          <a:p>
            <a:pPr algn="just">
              <a:tabLst>
                <a:tab pos="363538" algn="l"/>
              </a:tabLst>
            </a:pPr>
            <a:r>
              <a:rPr lang="tr-TR" sz="2400" dirty="0" smtClean="0">
                <a:solidFill>
                  <a:srgbClr val="FF0000"/>
                </a:solidFill>
                <a:latin typeface="Arial" pitchFamily="34" charset="0"/>
                <a:cs typeface="Arial" pitchFamily="34" charset="0"/>
              </a:rPr>
              <a:t>9-	</a:t>
            </a:r>
            <a:r>
              <a:rPr lang="tr-TR" sz="2400" dirty="0" smtClean="0">
                <a:latin typeface="Arial" pitchFamily="34" charset="0"/>
                <a:cs typeface="Arial" pitchFamily="34" charset="0"/>
              </a:rPr>
              <a:t>Askeri </a:t>
            </a:r>
            <a:r>
              <a:rPr lang="tr-TR" sz="2400" dirty="0">
                <a:latin typeface="Arial" pitchFamily="34" charset="0"/>
                <a:cs typeface="Arial" pitchFamily="34" charset="0"/>
              </a:rPr>
              <a:t>ve </a:t>
            </a:r>
            <a:r>
              <a:rPr lang="tr-TR" sz="2400" dirty="0" smtClean="0">
                <a:latin typeface="Arial" pitchFamily="34" charset="0"/>
                <a:cs typeface="Arial" pitchFamily="34" charset="0"/>
              </a:rPr>
              <a:t>milli örgütler hiçbir biçimde lağvedilmeyecektir</a:t>
            </a:r>
            <a:r>
              <a:rPr lang="tr-TR" sz="2400" dirty="0">
                <a:latin typeface="Arial" pitchFamily="34" charset="0"/>
                <a:cs typeface="Arial" pitchFamily="34" charset="0"/>
              </a:rPr>
              <a:t>. Komuta </a:t>
            </a:r>
            <a:r>
              <a:rPr lang="tr-TR" sz="2400" dirty="0" smtClean="0">
                <a:latin typeface="Arial" pitchFamily="34" charset="0"/>
                <a:cs typeface="Arial" pitchFamily="34" charset="0"/>
              </a:rPr>
              <a:t>devredilmeyecektir</a:t>
            </a:r>
            <a:r>
              <a:rPr lang="tr-TR" sz="2400" dirty="0">
                <a:latin typeface="Arial" pitchFamily="34" charset="0"/>
                <a:cs typeface="Arial" pitchFamily="34" charset="0"/>
              </a:rPr>
              <a:t>. Ülkenin herhangi bir bölgesinde meydana gelecek düşman işgali, bütün orduyu ilgilendirecek ve ortaya çıkacak duruma göre ülkenin savunması hep birlikte yapılacaktır. Bu sebeple komutanlar, derhal birbirlerini haberdar edeceklerdir. </a:t>
            </a:r>
            <a:r>
              <a:rPr lang="tr-TR" sz="2400" dirty="0" smtClean="0">
                <a:latin typeface="Arial" pitchFamily="34" charset="0"/>
                <a:cs typeface="Arial" pitchFamily="34" charset="0"/>
              </a:rPr>
              <a:t>Silah, cephane ve diğer araçlar </a:t>
            </a:r>
            <a:r>
              <a:rPr lang="tr-TR" sz="2400" dirty="0">
                <a:latin typeface="Arial" pitchFamily="34" charset="0"/>
                <a:cs typeface="Arial" pitchFamily="34" charset="0"/>
              </a:rPr>
              <a:t>kesinlikle elden çıkarılmayacaktır.</a:t>
            </a:r>
            <a:endParaRPr lang="tr-TR" sz="2400"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20122106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2"/>
          </p:nvPr>
        </p:nvSpPr>
        <p:spPr/>
        <p:txBody>
          <a:bodyPr/>
          <a:lstStyle/>
          <a:p>
            <a:fld id="{F302176B-0E47-46AC-8F43-DAB4B8A37D06}" type="slidenum">
              <a:rPr lang="tr-TR" b="1" smtClean="0">
                <a:solidFill>
                  <a:schemeClr val="tx1"/>
                </a:solidFill>
                <a:latin typeface="Arial" pitchFamily="34" charset="0"/>
                <a:cs typeface="Arial" pitchFamily="34" charset="0"/>
              </a:rPr>
              <a:t>6</a:t>
            </a:fld>
            <a:endParaRPr lang="tr-TR" b="1" dirty="0">
              <a:solidFill>
                <a:schemeClr val="tx1"/>
              </a:solidFill>
              <a:latin typeface="Arial" pitchFamily="34" charset="0"/>
              <a:cs typeface="Arial" pitchFamily="34" charset="0"/>
            </a:endParaRPr>
          </a:p>
        </p:txBody>
      </p:sp>
      <p:sp>
        <p:nvSpPr>
          <p:cNvPr id="35" name="AutoShape 2"/>
          <p:cNvSpPr>
            <a:spLocks noChangeArrowheads="1"/>
          </p:cNvSpPr>
          <p:nvPr/>
        </p:nvSpPr>
        <p:spPr bwMode="auto">
          <a:xfrm>
            <a:off x="250825" y="116633"/>
            <a:ext cx="8642350" cy="504056"/>
          </a:xfrm>
          <a:prstGeom prst="roundRect">
            <a:avLst>
              <a:gd name="adj" fmla="val 16667"/>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lvl="0" algn="ctr"/>
            <a:r>
              <a:rPr lang="tr-TR" sz="2400" b="1" dirty="0" smtClean="0">
                <a:solidFill>
                  <a:srgbClr val="FF0000"/>
                </a:solidFill>
                <a:latin typeface="Arial" pitchFamily="34" charset="0"/>
                <a:cs typeface="Arial" pitchFamily="34" charset="0"/>
              </a:rPr>
              <a:t>Amasya Tamimi (Genelgesi) (21-22 </a:t>
            </a:r>
            <a:r>
              <a:rPr lang="tr-TR" sz="2400" b="1" dirty="0">
                <a:solidFill>
                  <a:srgbClr val="FF0000"/>
                </a:solidFill>
                <a:latin typeface="Arial" pitchFamily="34" charset="0"/>
                <a:cs typeface="Arial" pitchFamily="34" charset="0"/>
              </a:rPr>
              <a:t>Haziran </a:t>
            </a:r>
            <a:r>
              <a:rPr lang="tr-TR" sz="2400" b="1" dirty="0" smtClean="0">
                <a:solidFill>
                  <a:srgbClr val="FF0000"/>
                </a:solidFill>
                <a:latin typeface="Arial" pitchFamily="34" charset="0"/>
                <a:cs typeface="Arial" pitchFamily="34" charset="0"/>
              </a:rPr>
              <a:t>1919</a:t>
            </a:r>
            <a:r>
              <a:rPr lang="tr-TR" sz="2400" b="1" dirty="0" smtClean="0">
                <a:solidFill>
                  <a:srgbClr val="FF0000"/>
                </a:solidFill>
                <a:latin typeface="Arial" pitchFamily="34" charset="0"/>
                <a:cs typeface="Arial" pitchFamily="34" charset="0"/>
              </a:rPr>
              <a:t>):</a:t>
            </a:r>
            <a:endParaRPr lang="tr-TR" sz="2400" b="1" dirty="0">
              <a:solidFill>
                <a:srgbClr val="FF0000"/>
              </a:solidFill>
              <a:latin typeface="Arial" pitchFamily="34" charset="0"/>
              <a:cs typeface="Arial" pitchFamily="34" charset="0"/>
            </a:endParaRPr>
          </a:p>
        </p:txBody>
      </p:sp>
      <p:sp>
        <p:nvSpPr>
          <p:cNvPr id="7" name="Dikdörtgen 6"/>
          <p:cNvSpPr/>
          <p:nvPr/>
        </p:nvSpPr>
        <p:spPr>
          <a:xfrm>
            <a:off x="239171" y="963880"/>
            <a:ext cx="8642349" cy="461665"/>
          </a:xfrm>
          <a:prstGeom prst="rect">
            <a:avLst/>
          </a:prstGeom>
        </p:spPr>
        <p:txBody>
          <a:bodyPr wrap="square">
            <a:spAutoFit/>
          </a:bodyPr>
          <a:lstStyle/>
          <a:p>
            <a:pPr algn="just">
              <a:tabLst>
                <a:tab pos="363538" algn="l"/>
              </a:tabLst>
            </a:pPr>
            <a:r>
              <a:rPr lang="tr-TR" sz="2400" dirty="0">
                <a:latin typeface="Arial" pitchFamily="34" charset="0"/>
                <a:cs typeface="Arial" pitchFamily="34" charset="0"/>
              </a:rPr>
              <a:t>	</a:t>
            </a:r>
            <a:endParaRPr lang="tr-TR" sz="2400" dirty="0">
              <a:solidFill>
                <a:srgbClr val="FF0000"/>
              </a:solidFill>
              <a:latin typeface="Arial" pitchFamily="34" charset="0"/>
              <a:cs typeface="Arial" pitchFamily="34" charset="0"/>
            </a:endParaRPr>
          </a:p>
        </p:txBody>
      </p:sp>
      <p:sp>
        <p:nvSpPr>
          <p:cNvPr id="3" name="Rectangle 2"/>
          <p:cNvSpPr/>
          <p:nvPr/>
        </p:nvSpPr>
        <p:spPr>
          <a:xfrm>
            <a:off x="1115616" y="5949280"/>
            <a:ext cx="6840760" cy="369332"/>
          </a:xfrm>
          <a:prstGeom prst="rect">
            <a:avLst/>
          </a:prstGeom>
        </p:spPr>
        <p:txBody>
          <a:bodyPr wrap="square">
            <a:spAutoFit/>
          </a:bodyPr>
          <a:lstStyle/>
          <a:p>
            <a:pPr algn="ctr"/>
            <a:r>
              <a:rPr lang="tr-TR" dirty="0"/>
              <a:t>https://www.youtube.com/watch?v=XrlZi02emA0</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951720"/>
            <a:ext cx="8447370" cy="47516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267824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2"/>
          </p:nvPr>
        </p:nvSpPr>
        <p:spPr/>
        <p:txBody>
          <a:bodyPr/>
          <a:lstStyle/>
          <a:p>
            <a:fld id="{F302176B-0E47-46AC-8F43-DAB4B8A37D06}" type="slidenum">
              <a:rPr lang="tr-TR" b="1" smtClean="0">
                <a:solidFill>
                  <a:schemeClr val="tx1"/>
                </a:solidFill>
                <a:latin typeface="Arial" pitchFamily="34" charset="0"/>
                <a:cs typeface="Arial" pitchFamily="34" charset="0"/>
              </a:rPr>
              <a:t>7</a:t>
            </a:fld>
            <a:endParaRPr lang="tr-TR" b="1" dirty="0">
              <a:solidFill>
                <a:schemeClr val="tx1"/>
              </a:solidFill>
              <a:latin typeface="Arial" pitchFamily="34" charset="0"/>
              <a:cs typeface="Arial" pitchFamily="34" charset="0"/>
            </a:endParaRPr>
          </a:p>
        </p:txBody>
      </p:sp>
      <p:sp>
        <p:nvSpPr>
          <p:cNvPr id="35" name="AutoShape 2"/>
          <p:cNvSpPr>
            <a:spLocks noChangeArrowheads="1"/>
          </p:cNvSpPr>
          <p:nvPr/>
        </p:nvSpPr>
        <p:spPr bwMode="auto">
          <a:xfrm>
            <a:off x="250825" y="116633"/>
            <a:ext cx="8642350" cy="504056"/>
          </a:xfrm>
          <a:prstGeom prst="roundRect">
            <a:avLst>
              <a:gd name="adj" fmla="val 16667"/>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lvl="0" algn="ctr"/>
            <a:r>
              <a:rPr lang="tr-TR" sz="2400" b="1" dirty="0" smtClean="0">
                <a:solidFill>
                  <a:srgbClr val="FF0000"/>
                </a:solidFill>
                <a:latin typeface="Arial" pitchFamily="34" charset="0"/>
                <a:cs typeface="Arial" pitchFamily="34" charset="0"/>
              </a:rPr>
              <a:t>Amasya Tamimi (Genelgesi) (21-22 </a:t>
            </a:r>
            <a:r>
              <a:rPr lang="tr-TR" sz="2400" b="1" dirty="0">
                <a:solidFill>
                  <a:srgbClr val="FF0000"/>
                </a:solidFill>
                <a:latin typeface="Arial" pitchFamily="34" charset="0"/>
                <a:cs typeface="Arial" pitchFamily="34" charset="0"/>
              </a:rPr>
              <a:t>Haziran </a:t>
            </a:r>
            <a:r>
              <a:rPr lang="tr-TR" sz="2400" b="1" dirty="0" smtClean="0">
                <a:solidFill>
                  <a:srgbClr val="FF0000"/>
                </a:solidFill>
                <a:latin typeface="Arial" pitchFamily="34" charset="0"/>
                <a:cs typeface="Arial" pitchFamily="34" charset="0"/>
              </a:rPr>
              <a:t>1919</a:t>
            </a:r>
            <a:r>
              <a:rPr lang="tr-TR" sz="2400" b="1" dirty="0" smtClean="0">
                <a:solidFill>
                  <a:srgbClr val="FF0000"/>
                </a:solidFill>
                <a:latin typeface="Arial" pitchFamily="34" charset="0"/>
                <a:cs typeface="Arial" pitchFamily="34" charset="0"/>
              </a:rPr>
              <a:t>):</a:t>
            </a:r>
            <a:endParaRPr lang="tr-TR" sz="2400" b="1" dirty="0">
              <a:solidFill>
                <a:srgbClr val="FF0000"/>
              </a:solidFill>
              <a:latin typeface="Arial" pitchFamily="34" charset="0"/>
              <a:cs typeface="Arial" pitchFamily="34" charset="0"/>
            </a:endParaRPr>
          </a:p>
        </p:txBody>
      </p:sp>
      <p:sp>
        <p:nvSpPr>
          <p:cNvPr id="7" name="Dikdörtgen 6"/>
          <p:cNvSpPr/>
          <p:nvPr/>
        </p:nvSpPr>
        <p:spPr>
          <a:xfrm>
            <a:off x="239171" y="764704"/>
            <a:ext cx="8642349" cy="5047536"/>
          </a:xfrm>
          <a:prstGeom prst="rect">
            <a:avLst/>
          </a:prstGeom>
        </p:spPr>
        <p:txBody>
          <a:bodyPr wrap="square">
            <a:spAutoFit/>
          </a:bodyPr>
          <a:lstStyle/>
          <a:p>
            <a:pPr algn="just">
              <a:tabLst>
                <a:tab pos="363538" algn="l"/>
              </a:tabLst>
            </a:pPr>
            <a:r>
              <a:rPr lang="tr-TR" sz="2400" dirty="0" smtClean="0">
                <a:latin typeface="Arial" pitchFamily="34" charset="0"/>
                <a:cs typeface="Arial" pitchFamily="34" charset="0"/>
              </a:rPr>
              <a:t>	</a:t>
            </a:r>
            <a:r>
              <a:rPr lang="tr-TR" sz="2400" b="1" dirty="0" smtClean="0">
                <a:latin typeface="Arial" pitchFamily="34" charset="0"/>
                <a:cs typeface="Arial" pitchFamily="34" charset="0"/>
              </a:rPr>
              <a:t>Amasya </a:t>
            </a:r>
            <a:r>
              <a:rPr lang="tr-TR" sz="2400" b="1" dirty="0">
                <a:latin typeface="Arial" pitchFamily="34" charset="0"/>
                <a:cs typeface="Arial" pitchFamily="34" charset="0"/>
              </a:rPr>
              <a:t>Genelgesi’nin </a:t>
            </a:r>
            <a:r>
              <a:rPr lang="tr-TR" sz="2400" b="1" dirty="0" smtClean="0">
                <a:latin typeface="Arial" pitchFamily="34" charset="0"/>
                <a:cs typeface="Arial" pitchFamily="34" charset="0"/>
              </a:rPr>
              <a:t>Önemi:</a:t>
            </a:r>
          </a:p>
          <a:p>
            <a:pPr algn="just">
              <a:tabLst>
                <a:tab pos="363538" algn="l"/>
              </a:tabLst>
            </a:pPr>
            <a:endParaRPr lang="tr-TR" sz="1000" dirty="0">
              <a:latin typeface="Arial" pitchFamily="34" charset="0"/>
              <a:cs typeface="Arial" pitchFamily="34" charset="0"/>
            </a:endParaRPr>
          </a:p>
          <a:p>
            <a:pPr algn="just">
              <a:tabLst>
                <a:tab pos="363538" algn="l"/>
              </a:tabLst>
            </a:pPr>
            <a:r>
              <a:rPr lang="tr-TR" sz="2400" dirty="0">
                <a:latin typeface="Arial" pitchFamily="34" charset="0"/>
                <a:cs typeface="Arial" pitchFamily="34" charset="0"/>
              </a:rPr>
              <a:t>	</a:t>
            </a:r>
            <a:r>
              <a:rPr lang="tr-TR" sz="2400" dirty="0" smtClean="0">
                <a:latin typeface="Arial" pitchFamily="34" charset="0"/>
                <a:cs typeface="Arial" pitchFamily="34" charset="0"/>
              </a:rPr>
              <a:t>Bu </a:t>
            </a:r>
            <a:r>
              <a:rPr lang="tr-TR" sz="2400" dirty="0">
                <a:latin typeface="Arial" pitchFamily="34" charset="0"/>
                <a:cs typeface="Arial" pitchFamily="34" charset="0"/>
              </a:rPr>
              <a:t>genelge ulusal egemenliğe dayalı yeni Türk devletinin kurulması yolunda atılan ilk adımdır. Türk Ulusuna bu çağrının yapılmasının gerekçesini ve uygulanacak </a:t>
            </a:r>
            <a:r>
              <a:rPr lang="tr-TR" sz="2400" dirty="0" smtClean="0">
                <a:latin typeface="Arial" pitchFamily="34" charset="0"/>
                <a:cs typeface="Arial" pitchFamily="34" charset="0"/>
              </a:rPr>
              <a:t>planı açıklamaktadır.</a:t>
            </a:r>
          </a:p>
          <a:p>
            <a:pPr algn="just">
              <a:tabLst>
                <a:tab pos="363538" algn="l"/>
              </a:tabLst>
            </a:pPr>
            <a:endParaRPr lang="tr-TR" sz="2400" dirty="0" smtClean="0">
              <a:latin typeface="Arial" pitchFamily="34" charset="0"/>
              <a:cs typeface="Arial" pitchFamily="34" charset="0"/>
            </a:endParaRPr>
          </a:p>
          <a:p>
            <a:pPr algn="just">
              <a:tabLst>
                <a:tab pos="363538" algn="l"/>
              </a:tabLst>
            </a:pPr>
            <a:r>
              <a:rPr lang="tr-TR" sz="2400" dirty="0">
                <a:latin typeface="Arial" pitchFamily="34" charset="0"/>
                <a:cs typeface="Arial" pitchFamily="34" charset="0"/>
              </a:rPr>
              <a:t>	</a:t>
            </a:r>
            <a:r>
              <a:rPr lang="tr-TR" sz="2400" dirty="0" smtClean="0">
                <a:latin typeface="Arial" pitchFamily="34" charset="0"/>
                <a:cs typeface="Arial" pitchFamily="34" charset="0"/>
              </a:rPr>
              <a:t>Amasya </a:t>
            </a:r>
            <a:r>
              <a:rPr lang="tr-TR" sz="2400" dirty="0">
                <a:latin typeface="Arial" pitchFamily="34" charset="0"/>
                <a:cs typeface="Arial" pitchFamily="34" charset="0"/>
              </a:rPr>
              <a:t>tamimi, hem </a:t>
            </a:r>
            <a:r>
              <a:rPr lang="tr-TR" sz="2400" dirty="0" smtClean="0">
                <a:latin typeface="Arial" pitchFamily="34" charset="0"/>
                <a:cs typeface="Arial" pitchFamily="34" charset="0"/>
              </a:rPr>
              <a:t>ihtilâlin gerekçesini ve </a:t>
            </a:r>
            <a:r>
              <a:rPr lang="tr-TR" sz="2400" dirty="0">
                <a:latin typeface="Arial" pitchFamily="34" charset="0"/>
                <a:cs typeface="Arial" pitchFamily="34" charset="0"/>
              </a:rPr>
              <a:t>programını, hem de </a:t>
            </a:r>
            <a:r>
              <a:rPr lang="tr-TR" sz="2400" dirty="0" smtClean="0">
                <a:latin typeface="Arial" pitchFamily="34" charset="0"/>
                <a:cs typeface="Arial" pitchFamily="34" charset="0"/>
              </a:rPr>
              <a:t>ihtilâlin </a:t>
            </a:r>
            <a:r>
              <a:rPr lang="tr-TR" sz="2400" dirty="0">
                <a:latin typeface="Arial" pitchFamily="34" charset="0"/>
                <a:cs typeface="Arial" pitchFamily="34" charset="0"/>
              </a:rPr>
              <a:t>başladığını gösteren bir belge niteliğindedir</a:t>
            </a:r>
            <a:r>
              <a:rPr lang="tr-TR" sz="2400" dirty="0" smtClean="0">
                <a:latin typeface="Arial" pitchFamily="34" charset="0"/>
                <a:cs typeface="Arial" pitchFamily="34" charset="0"/>
              </a:rPr>
              <a:t>.</a:t>
            </a:r>
          </a:p>
          <a:p>
            <a:pPr algn="just">
              <a:tabLst>
                <a:tab pos="363538" algn="l"/>
              </a:tabLst>
            </a:pPr>
            <a:endParaRPr lang="tr-TR" sz="2400" dirty="0" smtClean="0">
              <a:latin typeface="Arial" pitchFamily="34" charset="0"/>
              <a:cs typeface="Arial" pitchFamily="34" charset="0"/>
            </a:endParaRPr>
          </a:p>
          <a:p>
            <a:pPr algn="just">
              <a:tabLst>
                <a:tab pos="363538" algn="l"/>
              </a:tabLst>
            </a:pPr>
            <a:r>
              <a:rPr lang="tr-TR" sz="2400" b="0" dirty="0" smtClean="0">
                <a:effectLst/>
                <a:latin typeface="Arial" pitchFamily="34" charset="0"/>
                <a:cs typeface="Arial" pitchFamily="34" charset="0"/>
              </a:rPr>
              <a:t>	Padişah iradesine karşı ayaklanma başlamıştır.</a:t>
            </a:r>
          </a:p>
          <a:p>
            <a:pPr algn="just">
              <a:tabLst>
                <a:tab pos="363538" algn="l"/>
              </a:tabLst>
            </a:pPr>
            <a:r>
              <a:rPr lang="tr-TR" sz="2400" b="0" dirty="0">
                <a:effectLst/>
                <a:latin typeface="Arial" pitchFamily="34" charset="0"/>
                <a:cs typeface="Arial" pitchFamily="34" charset="0"/>
              </a:rPr>
              <a:t>	</a:t>
            </a:r>
            <a:endParaRPr lang="tr-TR" sz="2400" b="0" dirty="0" smtClean="0">
              <a:effectLst/>
              <a:latin typeface="Arial" pitchFamily="34" charset="0"/>
              <a:cs typeface="Arial" pitchFamily="34" charset="0"/>
            </a:endParaRPr>
          </a:p>
          <a:p>
            <a:pPr algn="just">
              <a:tabLst>
                <a:tab pos="363538" algn="l"/>
              </a:tabLst>
            </a:pPr>
            <a:r>
              <a:rPr lang="tr-TR" sz="2400" b="0" dirty="0" smtClean="0">
                <a:effectLst/>
                <a:latin typeface="Arial" pitchFamily="34" charset="0"/>
                <a:cs typeface="Arial" pitchFamily="34" charset="0"/>
              </a:rPr>
              <a:t>	Ordunun Amasya’da alınan kararların uygulanmasıyla görevlendirilmesi neticesinde, ordu da ihtilâlin içinde yer almıştır. </a:t>
            </a:r>
            <a:endParaRPr lang="tr-TR" sz="2400" b="0" dirty="0">
              <a:effectLst/>
              <a:latin typeface="Arial" pitchFamily="34" charset="0"/>
              <a:cs typeface="Arial" pitchFamily="34" charset="0"/>
            </a:endParaRPr>
          </a:p>
        </p:txBody>
      </p:sp>
    </p:spTree>
    <p:extLst>
      <p:ext uri="{BB962C8B-B14F-4D97-AF65-F5344CB8AC3E}">
        <p14:creationId xmlns:p14="http://schemas.microsoft.com/office/powerpoint/2010/main" val="17592823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2"/>
          </p:nvPr>
        </p:nvSpPr>
        <p:spPr/>
        <p:txBody>
          <a:bodyPr/>
          <a:lstStyle/>
          <a:p>
            <a:fld id="{F302176B-0E47-46AC-8F43-DAB4B8A37D06}" type="slidenum">
              <a:rPr lang="tr-TR" b="1" smtClean="0">
                <a:solidFill>
                  <a:schemeClr val="tx1"/>
                </a:solidFill>
                <a:latin typeface="Arial" pitchFamily="34" charset="0"/>
                <a:cs typeface="Arial" pitchFamily="34" charset="0"/>
              </a:rPr>
              <a:t>8</a:t>
            </a:fld>
            <a:endParaRPr lang="tr-TR" b="1" dirty="0">
              <a:solidFill>
                <a:schemeClr val="tx1"/>
              </a:solidFill>
              <a:latin typeface="Arial" pitchFamily="34" charset="0"/>
              <a:cs typeface="Arial" pitchFamily="34" charset="0"/>
            </a:endParaRPr>
          </a:p>
        </p:txBody>
      </p:sp>
      <p:sp>
        <p:nvSpPr>
          <p:cNvPr id="35" name="AutoShape 2"/>
          <p:cNvSpPr>
            <a:spLocks noChangeArrowheads="1"/>
          </p:cNvSpPr>
          <p:nvPr/>
        </p:nvSpPr>
        <p:spPr bwMode="auto">
          <a:xfrm>
            <a:off x="250825" y="116633"/>
            <a:ext cx="8642350" cy="504056"/>
          </a:xfrm>
          <a:prstGeom prst="roundRect">
            <a:avLst>
              <a:gd name="adj" fmla="val 16667"/>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lvl="0" algn="ctr"/>
            <a:r>
              <a:rPr lang="tr-TR" sz="2400" b="1" dirty="0">
                <a:solidFill>
                  <a:srgbClr val="FF0000"/>
                </a:solidFill>
                <a:latin typeface="Arial" pitchFamily="34" charset="0"/>
                <a:cs typeface="Arial" pitchFamily="34" charset="0"/>
              </a:rPr>
              <a:t>Erzurum Kongresi </a:t>
            </a:r>
            <a:r>
              <a:rPr lang="tr-TR" sz="2400" b="1" dirty="0" smtClean="0">
                <a:solidFill>
                  <a:srgbClr val="FF0000"/>
                </a:solidFill>
                <a:latin typeface="Arial" pitchFamily="34" charset="0"/>
                <a:cs typeface="Arial" pitchFamily="34" charset="0"/>
              </a:rPr>
              <a:t>(23 Temmuz-7 </a:t>
            </a:r>
            <a:r>
              <a:rPr lang="tr-TR" sz="2400" b="1" dirty="0">
                <a:solidFill>
                  <a:srgbClr val="FF0000"/>
                </a:solidFill>
                <a:latin typeface="Arial" pitchFamily="34" charset="0"/>
                <a:cs typeface="Arial" pitchFamily="34" charset="0"/>
              </a:rPr>
              <a:t>Ağustos</a:t>
            </a:r>
            <a:r>
              <a:rPr lang="tr-TR" sz="2400" b="1" dirty="0" smtClean="0">
                <a:solidFill>
                  <a:srgbClr val="FF0000"/>
                </a:solidFill>
                <a:latin typeface="Arial" pitchFamily="34" charset="0"/>
                <a:cs typeface="Arial" pitchFamily="34" charset="0"/>
              </a:rPr>
              <a:t> 1919):</a:t>
            </a:r>
            <a:endParaRPr lang="tr-TR" sz="2400" b="1" dirty="0">
              <a:solidFill>
                <a:srgbClr val="FF0000"/>
              </a:solidFill>
              <a:latin typeface="Arial" pitchFamily="34" charset="0"/>
              <a:cs typeface="Arial" pitchFamily="34" charset="0"/>
            </a:endParaRPr>
          </a:p>
        </p:txBody>
      </p:sp>
      <p:sp>
        <p:nvSpPr>
          <p:cNvPr id="8" name="Dikdörtgen 7"/>
          <p:cNvSpPr/>
          <p:nvPr/>
        </p:nvSpPr>
        <p:spPr>
          <a:xfrm>
            <a:off x="250131" y="764704"/>
            <a:ext cx="8642349" cy="5786199"/>
          </a:xfrm>
          <a:prstGeom prst="rect">
            <a:avLst/>
          </a:prstGeom>
        </p:spPr>
        <p:txBody>
          <a:bodyPr wrap="square">
            <a:spAutoFit/>
          </a:bodyPr>
          <a:lstStyle/>
          <a:p>
            <a:pPr algn="just">
              <a:tabLst>
                <a:tab pos="363538" algn="l"/>
              </a:tabLst>
            </a:pPr>
            <a:r>
              <a:rPr lang="tr-TR" sz="2400" dirty="0" smtClean="0">
                <a:latin typeface="Arial" pitchFamily="34" charset="0"/>
                <a:cs typeface="Arial" pitchFamily="34" charset="0"/>
              </a:rPr>
              <a:t>	</a:t>
            </a:r>
            <a:r>
              <a:rPr lang="tr-TR" sz="2400" dirty="0">
                <a:latin typeface="Arial" pitchFamily="34" charset="0"/>
                <a:cs typeface="Arial" pitchFamily="34" charset="0"/>
              </a:rPr>
              <a:t>Mustafa Kemal Erzurum’a 3 Temmuz 1919’da ulaşmıştır.</a:t>
            </a:r>
            <a:r>
              <a:rPr lang="tr-TR" sz="2400" dirty="0" smtClean="0">
                <a:latin typeface="Arial" pitchFamily="34" charset="0"/>
                <a:cs typeface="Arial" pitchFamily="34" charset="0"/>
              </a:rPr>
              <a:t> </a:t>
            </a:r>
            <a:r>
              <a:rPr lang="tr-TR" sz="2400" dirty="0">
                <a:latin typeface="Arial" pitchFamily="34" charset="0"/>
                <a:cs typeface="Arial" pitchFamily="34" charset="0"/>
              </a:rPr>
              <a:t>Mondros Mütarekesi’nden sonra müdafaa şuurunun en keskin meydana çıktığı bölgelerden biri de Erzurum’du. Zira Erzurum’u da içine almak üzere bir Ermenistan kurulmak isteniyordu. Aynı şekilde kongreye 17 delege ile iştirak eden Doğu Karadeniz Bölgesi’nde de Pontus tehlikesi vardı. </a:t>
            </a:r>
          </a:p>
          <a:p>
            <a:pPr algn="just">
              <a:tabLst>
                <a:tab pos="363538" algn="l"/>
              </a:tabLst>
            </a:pPr>
            <a:r>
              <a:rPr lang="tr-TR" sz="800" dirty="0">
                <a:latin typeface="Arial" pitchFamily="34" charset="0"/>
                <a:cs typeface="Arial" pitchFamily="34" charset="0"/>
              </a:rPr>
              <a:t> </a:t>
            </a:r>
          </a:p>
          <a:p>
            <a:pPr algn="just">
              <a:tabLst>
                <a:tab pos="363538" algn="l"/>
              </a:tabLst>
            </a:pPr>
            <a:r>
              <a:rPr lang="tr-TR" sz="2400" dirty="0">
                <a:latin typeface="Arial" pitchFamily="34" charset="0"/>
                <a:cs typeface="Arial" pitchFamily="34" charset="0"/>
              </a:rPr>
              <a:t>	Erzurum galip </a:t>
            </a:r>
            <a:r>
              <a:rPr lang="tr-TR" sz="2400" dirty="0" smtClean="0">
                <a:latin typeface="Arial" pitchFamily="34" charset="0"/>
                <a:cs typeface="Arial" pitchFamily="34" charset="0"/>
              </a:rPr>
              <a:t>devletlerin </a:t>
            </a:r>
            <a:r>
              <a:rPr lang="tr-TR" sz="2400" dirty="0">
                <a:latin typeface="Arial" pitchFamily="34" charset="0"/>
                <a:cs typeface="Arial" pitchFamily="34" charset="0"/>
              </a:rPr>
              <a:t>en güç erişebileceği bir vatan bölgesi idi. </a:t>
            </a:r>
          </a:p>
          <a:p>
            <a:pPr algn="just">
              <a:tabLst>
                <a:tab pos="363538" algn="l"/>
              </a:tabLst>
            </a:pPr>
            <a:endParaRPr lang="tr-TR" sz="800" dirty="0">
              <a:latin typeface="Arial" pitchFamily="34" charset="0"/>
              <a:cs typeface="Arial" pitchFamily="34" charset="0"/>
            </a:endParaRPr>
          </a:p>
          <a:p>
            <a:pPr algn="just">
              <a:tabLst>
                <a:tab pos="363538" algn="l"/>
              </a:tabLst>
            </a:pPr>
            <a:r>
              <a:rPr lang="tr-TR" sz="2400" dirty="0">
                <a:latin typeface="Arial" pitchFamily="34" charset="0"/>
                <a:cs typeface="Arial" pitchFamily="34" charset="0"/>
              </a:rPr>
              <a:t>	Bölgede bulunan 15. Kolordu birliklerinde henüz terhis yapılmamıştı ve başında da başından beri milli mücadeleyi destekleyen Kâzım Karabekir Paşa</a:t>
            </a:r>
            <a:r>
              <a:rPr lang="tr-TR" sz="2400" dirty="0"/>
              <a:t> </a:t>
            </a:r>
            <a:r>
              <a:rPr lang="tr-TR" sz="2400" dirty="0" smtClean="0">
                <a:latin typeface="Arial" pitchFamily="34" charset="0"/>
                <a:cs typeface="Arial" pitchFamily="34" charset="0"/>
              </a:rPr>
              <a:t>bulunuyordu</a:t>
            </a:r>
            <a:r>
              <a:rPr lang="tr-TR" sz="2400" dirty="0">
                <a:latin typeface="Arial" pitchFamily="34" charset="0"/>
                <a:cs typeface="Arial" pitchFamily="34" charset="0"/>
              </a:rPr>
              <a:t>.    </a:t>
            </a:r>
          </a:p>
          <a:p>
            <a:pPr algn="just">
              <a:tabLst>
                <a:tab pos="363538" algn="l"/>
              </a:tabLst>
            </a:pPr>
            <a:endParaRPr lang="tr-TR" sz="800" dirty="0">
              <a:latin typeface="Arial" pitchFamily="34" charset="0"/>
              <a:cs typeface="Arial" pitchFamily="34" charset="0"/>
            </a:endParaRPr>
          </a:p>
          <a:p>
            <a:pPr algn="just">
              <a:tabLst>
                <a:tab pos="363538" algn="l"/>
              </a:tabLst>
            </a:pPr>
            <a:r>
              <a:rPr lang="tr-TR" sz="2400" dirty="0">
                <a:latin typeface="Arial" pitchFamily="34" charset="0"/>
                <a:cs typeface="Arial" pitchFamily="34" charset="0"/>
              </a:rPr>
              <a:t>	Erzurum Kongresi, Doğu Anadolu Müdafaa-i Hukuk Cemiyeti ile Trabzon Muhafaza-i Hukuk Cemiyeti’nin birlikte hazırladığı bir kongredir. </a:t>
            </a:r>
          </a:p>
          <a:p>
            <a:pPr algn="just">
              <a:tabLst>
                <a:tab pos="363538" algn="l"/>
              </a:tabLst>
            </a:pPr>
            <a:endParaRPr lang="tr-TR" sz="1000" dirty="0" smtClean="0">
              <a:latin typeface="Arial" pitchFamily="34" charset="0"/>
              <a:cs typeface="Arial" pitchFamily="34" charset="0"/>
            </a:endParaRPr>
          </a:p>
        </p:txBody>
      </p:sp>
    </p:spTree>
    <p:extLst>
      <p:ext uri="{BB962C8B-B14F-4D97-AF65-F5344CB8AC3E}">
        <p14:creationId xmlns:p14="http://schemas.microsoft.com/office/powerpoint/2010/main" val="4249694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2"/>
          </p:nvPr>
        </p:nvSpPr>
        <p:spPr/>
        <p:txBody>
          <a:bodyPr/>
          <a:lstStyle/>
          <a:p>
            <a:fld id="{F302176B-0E47-46AC-8F43-DAB4B8A37D06}" type="slidenum">
              <a:rPr lang="tr-TR" b="1" smtClean="0">
                <a:solidFill>
                  <a:schemeClr val="tx1"/>
                </a:solidFill>
                <a:latin typeface="Arial" pitchFamily="34" charset="0"/>
                <a:cs typeface="Arial" pitchFamily="34" charset="0"/>
              </a:rPr>
              <a:t>9</a:t>
            </a:fld>
            <a:endParaRPr lang="tr-TR" b="1" dirty="0">
              <a:solidFill>
                <a:schemeClr val="tx1"/>
              </a:solidFill>
              <a:latin typeface="Arial" pitchFamily="34" charset="0"/>
              <a:cs typeface="Arial" pitchFamily="34" charset="0"/>
            </a:endParaRPr>
          </a:p>
        </p:txBody>
      </p:sp>
      <p:sp>
        <p:nvSpPr>
          <p:cNvPr id="35" name="AutoShape 2"/>
          <p:cNvSpPr>
            <a:spLocks noChangeArrowheads="1"/>
          </p:cNvSpPr>
          <p:nvPr/>
        </p:nvSpPr>
        <p:spPr bwMode="auto">
          <a:xfrm>
            <a:off x="250825" y="116633"/>
            <a:ext cx="8642350" cy="504056"/>
          </a:xfrm>
          <a:prstGeom prst="roundRect">
            <a:avLst>
              <a:gd name="adj" fmla="val 16667"/>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lvl="0" algn="ctr"/>
            <a:r>
              <a:rPr lang="tr-TR" sz="2400" b="1" dirty="0">
                <a:solidFill>
                  <a:srgbClr val="FF0000"/>
                </a:solidFill>
                <a:latin typeface="Arial" pitchFamily="34" charset="0"/>
                <a:cs typeface="Arial" pitchFamily="34" charset="0"/>
              </a:rPr>
              <a:t>Erzurum Kongresi </a:t>
            </a:r>
            <a:r>
              <a:rPr lang="tr-TR" sz="2400" b="1" dirty="0" smtClean="0">
                <a:solidFill>
                  <a:srgbClr val="FF0000"/>
                </a:solidFill>
                <a:latin typeface="Arial" pitchFamily="34" charset="0"/>
                <a:cs typeface="Arial" pitchFamily="34" charset="0"/>
              </a:rPr>
              <a:t>(23 Temmuz-7 </a:t>
            </a:r>
            <a:r>
              <a:rPr lang="tr-TR" sz="2400" b="1" dirty="0">
                <a:solidFill>
                  <a:srgbClr val="FF0000"/>
                </a:solidFill>
                <a:latin typeface="Arial" pitchFamily="34" charset="0"/>
                <a:cs typeface="Arial" pitchFamily="34" charset="0"/>
              </a:rPr>
              <a:t>Ağustos</a:t>
            </a:r>
            <a:r>
              <a:rPr lang="tr-TR" sz="2400" b="1" dirty="0" smtClean="0">
                <a:solidFill>
                  <a:srgbClr val="FF0000"/>
                </a:solidFill>
                <a:latin typeface="Arial" pitchFamily="34" charset="0"/>
                <a:cs typeface="Arial" pitchFamily="34" charset="0"/>
              </a:rPr>
              <a:t> 1919):</a:t>
            </a:r>
            <a:endParaRPr lang="tr-TR" sz="2400" b="1" dirty="0">
              <a:solidFill>
                <a:srgbClr val="FF0000"/>
              </a:solidFill>
              <a:latin typeface="Arial" pitchFamily="34" charset="0"/>
              <a:cs typeface="Arial" pitchFamily="34" charset="0"/>
            </a:endParaRPr>
          </a:p>
        </p:txBody>
      </p:sp>
      <p:sp>
        <p:nvSpPr>
          <p:cNvPr id="8" name="Dikdörtgen 7"/>
          <p:cNvSpPr/>
          <p:nvPr/>
        </p:nvSpPr>
        <p:spPr>
          <a:xfrm>
            <a:off x="178123" y="1124744"/>
            <a:ext cx="8642349" cy="5170646"/>
          </a:xfrm>
          <a:prstGeom prst="rect">
            <a:avLst/>
          </a:prstGeom>
        </p:spPr>
        <p:txBody>
          <a:bodyPr wrap="square">
            <a:spAutoFit/>
          </a:bodyPr>
          <a:lstStyle/>
          <a:p>
            <a:pPr algn="just">
              <a:tabLst>
                <a:tab pos="363538" algn="l"/>
              </a:tabLst>
            </a:pPr>
            <a:r>
              <a:rPr lang="tr-TR" sz="2400" dirty="0" smtClean="0">
                <a:latin typeface="Arial" pitchFamily="34" charset="0"/>
                <a:cs typeface="Arial" pitchFamily="34" charset="0"/>
              </a:rPr>
              <a:t>	İstanbul Hükümeti’nin baskıları nedeniyle mülki amirler delegelerin kongreye katılımını engellemeye çalışıyordu. Bu  nedenle </a:t>
            </a:r>
            <a:r>
              <a:rPr lang="tr-TR" sz="2400" dirty="0" smtClean="0">
                <a:solidFill>
                  <a:srgbClr val="0070C0"/>
                </a:solidFill>
                <a:latin typeface="Arial" pitchFamily="34" charset="0"/>
                <a:cs typeface="Arial" pitchFamily="34" charset="0"/>
              </a:rPr>
              <a:t>Elazığ Valisi Ali </a:t>
            </a:r>
            <a:r>
              <a:rPr lang="tr-TR" sz="2400" dirty="0">
                <a:solidFill>
                  <a:srgbClr val="0070C0"/>
                </a:solidFill>
                <a:latin typeface="Arial" pitchFamily="34" charset="0"/>
                <a:cs typeface="Arial" pitchFamily="34" charset="0"/>
              </a:rPr>
              <a:t>Galip </a:t>
            </a:r>
            <a:r>
              <a:rPr lang="tr-TR" sz="2400" dirty="0">
                <a:solidFill>
                  <a:srgbClr val="FF0000"/>
                </a:solidFill>
                <a:latin typeface="Arial" pitchFamily="34" charset="0"/>
                <a:cs typeface="Arial" pitchFamily="34" charset="0"/>
              </a:rPr>
              <a:t>Elazığ, </a:t>
            </a:r>
            <a:r>
              <a:rPr lang="tr-TR" sz="2400" dirty="0" smtClean="0">
                <a:solidFill>
                  <a:srgbClr val="FF0000"/>
                </a:solidFill>
                <a:latin typeface="Arial" pitchFamily="34" charset="0"/>
                <a:cs typeface="Arial" pitchFamily="34" charset="0"/>
              </a:rPr>
              <a:t>Diyarbakır ve </a:t>
            </a:r>
            <a:r>
              <a:rPr lang="tr-TR" sz="2400" dirty="0">
                <a:solidFill>
                  <a:srgbClr val="FF0000"/>
                </a:solidFill>
                <a:latin typeface="Arial" pitchFamily="34" charset="0"/>
                <a:cs typeface="Arial" pitchFamily="34" charset="0"/>
              </a:rPr>
              <a:t>Mardin </a:t>
            </a:r>
            <a:r>
              <a:rPr lang="tr-TR" sz="2400" dirty="0">
                <a:latin typeface="Arial" pitchFamily="34" charset="0"/>
                <a:cs typeface="Arial" pitchFamily="34" charset="0"/>
              </a:rPr>
              <a:t>delegeleri­nin kongreye katılmasını </a:t>
            </a:r>
            <a:r>
              <a:rPr lang="tr-TR" sz="2400" dirty="0" smtClean="0">
                <a:latin typeface="Arial" pitchFamily="34" charset="0"/>
                <a:cs typeface="Arial" pitchFamily="34" charset="0"/>
              </a:rPr>
              <a:t>engellemiştir.</a:t>
            </a:r>
          </a:p>
          <a:p>
            <a:pPr algn="just">
              <a:tabLst>
                <a:tab pos="363538" algn="l"/>
              </a:tabLst>
            </a:pPr>
            <a:endParaRPr lang="tr-TR" sz="1000" dirty="0" smtClean="0">
              <a:latin typeface="Arial" pitchFamily="34" charset="0"/>
              <a:cs typeface="Arial" pitchFamily="34" charset="0"/>
            </a:endParaRPr>
          </a:p>
          <a:p>
            <a:pPr algn="just">
              <a:tabLst>
                <a:tab pos="363538" algn="l"/>
              </a:tabLst>
            </a:pPr>
            <a:r>
              <a:rPr lang="tr-TR" sz="2400" dirty="0" smtClean="0">
                <a:latin typeface="Arial" pitchFamily="34" charset="0"/>
                <a:cs typeface="Arial" pitchFamily="34" charset="0"/>
              </a:rPr>
              <a:t>	Mustafa Kemal, Erzurum’a gelişinden 5 gün sonra 8/9 Temmuz 1919’da </a:t>
            </a:r>
            <a:r>
              <a:rPr lang="tr-TR" sz="2400" i="1" dirty="0" smtClean="0">
                <a:latin typeface="Arial" pitchFamily="34" charset="0"/>
                <a:cs typeface="Arial" pitchFamily="34" charset="0"/>
              </a:rPr>
              <a:t>‘‘Sine-i millette bir ferd-i mücahit olarak çalışmak üzere’’ </a:t>
            </a:r>
            <a:r>
              <a:rPr lang="tr-TR" sz="2400" dirty="0" smtClean="0">
                <a:latin typeface="Arial" pitchFamily="34" charset="0"/>
                <a:cs typeface="Arial" pitchFamily="34" charset="0"/>
              </a:rPr>
              <a:t>çok sevdiği askerlik mesleğinden ve görevinden istifa etmiştir. Ardından </a:t>
            </a:r>
            <a:r>
              <a:rPr lang="tr-TR" sz="2400" dirty="0">
                <a:latin typeface="Arial" pitchFamily="34" charset="0"/>
                <a:cs typeface="Arial" pitchFamily="34" charset="0"/>
              </a:rPr>
              <a:t>Doğu Anadolu Müdafaa-i Hukuk </a:t>
            </a:r>
            <a:r>
              <a:rPr lang="tr-TR" sz="2400" dirty="0" smtClean="0">
                <a:latin typeface="Arial" pitchFamily="34" charset="0"/>
                <a:cs typeface="Arial" pitchFamily="34" charset="0"/>
              </a:rPr>
              <a:t>Cemiyeti’nin Erzurum Şubesinin Heyet-i Faale Başkanlığına getirilmiştir. </a:t>
            </a:r>
          </a:p>
          <a:p>
            <a:pPr algn="just">
              <a:tabLst>
                <a:tab pos="363538" algn="l"/>
              </a:tabLst>
            </a:pPr>
            <a:endParaRPr lang="tr-TR" sz="1000" dirty="0">
              <a:latin typeface="Arial" pitchFamily="34" charset="0"/>
              <a:cs typeface="Arial" pitchFamily="34" charset="0"/>
            </a:endParaRPr>
          </a:p>
          <a:p>
            <a:pPr algn="just">
              <a:tabLst>
                <a:tab pos="363538" algn="l"/>
              </a:tabLst>
            </a:pPr>
            <a:r>
              <a:rPr lang="tr-TR" sz="2400" dirty="0" smtClean="0">
                <a:latin typeface="Arial" pitchFamily="34" charset="0"/>
                <a:cs typeface="Arial" pitchFamily="34" charset="0"/>
              </a:rPr>
              <a:t>	Kazım </a:t>
            </a:r>
            <a:r>
              <a:rPr lang="tr-TR" sz="2400" dirty="0">
                <a:latin typeface="Arial" pitchFamily="34" charset="0"/>
                <a:cs typeface="Arial" pitchFamily="34" charset="0"/>
              </a:rPr>
              <a:t>Bey ve Cevat Dursun’un </a:t>
            </a:r>
            <a:r>
              <a:rPr lang="tr-TR" sz="2400" dirty="0" smtClean="0">
                <a:latin typeface="Arial" pitchFamily="34" charset="0"/>
                <a:cs typeface="Arial" pitchFamily="34" charset="0"/>
              </a:rPr>
              <a:t>kongre </a:t>
            </a:r>
            <a:r>
              <a:rPr lang="tr-TR" sz="2400" dirty="0">
                <a:latin typeface="Arial" pitchFamily="34" charset="0"/>
                <a:cs typeface="Arial" pitchFamily="34" charset="0"/>
              </a:rPr>
              <a:t>üyeliğinden istifa </a:t>
            </a:r>
            <a:r>
              <a:rPr lang="tr-TR" sz="2400" dirty="0" smtClean="0">
                <a:latin typeface="Arial" pitchFamily="34" charset="0"/>
                <a:cs typeface="Arial" pitchFamily="34" charset="0"/>
              </a:rPr>
              <a:t>etmeleri sonucunda, </a:t>
            </a:r>
            <a:r>
              <a:rPr lang="tr-TR" sz="2400" dirty="0">
                <a:latin typeface="Arial" pitchFamily="34" charset="0"/>
                <a:cs typeface="Arial" pitchFamily="34" charset="0"/>
              </a:rPr>
              <a:t>Mustafa Kemal ve Rauf </a:t>
            </a:r>
            <a:r>
              <a:rPr lang="tr-TR" sz="2400" dirty="0" smtClean="0">
                <a:latin typeface="Arial" pitchFamily="34" charset="0"/>
                <a:cs typeface="Arial" pitchFamily="34" charset="0"/>
              </a:rPr>
              <a:t>Orbay’ın kongreye girişi meşruluk kazanmıştır. </a:t>
            </a:r>
            <a:endParaRPr lang="tr-TR" sz="1000" dirty="0" smtClean="0">
              <a:latin typeface="Arial" pitchFamily="34" charset="0"/>
              <a:cs typeface="Arial" pitchFamily="34" charset="0"/>
            </a:endParaRPr>
          </a:p>
        </p:txBody>
      </p:sp>
    </p:spTree>
    <p:extLst>
      <p:ext uri="{BB962C8B-B14F-4D97-AF65-F5344CB8AC3E}">
        <p14:creationId xmlns:p14="http://schemas.microsoft.com/office/powerpoint/2010/main" val="2627662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3782</TotalTime>
  <Words>262</Words>
  <Application>Microsoft Office PowerPoint</Application>
  <PresentationFormat>Ekran Gösterisi (4:3)</PresentationFormat>
  <Paragraphs>181</Paragraphs>
  <Slides>20</Slides>
  <Notes>19</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20</vt:i4>
      </vt:variant>
    </vt:vector>
  </HeadingPairs>
  <TitlesOfParts>
    <vt:vector size="23" baseType="lpstr">
      <vt:lpstr>Arial</vt:lpstr>
      <vt:lpstr>Calibri</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LENOVO</dc:creator>
  <cp:lastModifiedBy>LENOVO</cp:lastModifiedBy>
  <cp:revision>365</cp:revision>
  <dcterms:created xsi:type="dcterms:W3CDTF">2016-09-22T07:37:23Z</dcterms:created>
  <dcterms:modified xsi:type="dcterms:W3CDTF">2023-11-12T20:47:43Z</dcterms:modified>
</cp:coreProperties>
</file>