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8" r:id="rId4"/>
    <p:sldId id="269" r:id="rId5"/>
    <p:sldId id="262" r:id="rId6"/>
    <p:sldId id="263" r:id="rId7"/>
    <p:sldId id="265" r:id="rId8"/>
    <p:sldId id="266" r:id="rId9"/>
    <p:sldId id="270" r:id="rId10"/>
    <p:sldId id="271" r:id="rId11"/>
    <p:sldId id="272" r:id="rId12"/>
    <p:sldId id="282" r:id="rId13"/>
    <p:sldId id="273" r:id="rId14"/>
    <p:sldId id="274" r:id="rId15"/>
    <p:sldId id="275" r:id="rId16"/>
    <p:sldId id="276" r:id="rId17"/>
    <p:sldId id="300" r:id="rId18"/>
    <p:sldId id="277" r:id="rId19"/>
    <p:sldId id="278" r:id="rId20"/>
    <p:sldId id="279" r:id="rId21"/>
    <p:sldId id="301" r:id="rId22"/>
    <p:sldId id="280" r:id="rId23"/>
    <p:sldId id="281" r:id="rId24"/>
    <p:sldId id="302" r:id="rId25"/>
    <p:sldId id="258" r:id="rId26"/>
    <p:sldId id="259" r:id="rId27"/>
    <p:sldId id="283" r:id="rId28"/>
    <p:sldId id="260" r:id="rId29"/>
    <p:sldId id="284" r:id="rId30"/>
    <p:sldId id="285" r:id="rId31"/>
    <p:sldId id="303" r:id="rId32"/>
    <p:sldId id="286" r:id="rId33"/>
    <p:sldId id="292" r:id="rId34"/>
    <p:sldId id="293" r:id="rId35"/>
    <p:sldId id="294" r:id="rId36"/>
    <p:sldId id="304" r:id="rId37"/>
    <p:sldId id="288" r:id="rId38"/>
    <p:sldId id="287" r:id="rId39"/>
    <p:sldId id="261" r:id="rId40"/>
    <p:sldId id="289" r:id="rId41"/>
    <p:sldId id="295" r:id="rId42"/>
    <p:sldId id="296" r:id="rId43"/>
    <p:sldId id="299" r:id="rId44"/>
    <p:sldId id="290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046015-8F52-624B-8A6A-1ACD2DDCD257}" type="datetimeFigureOut">
              <a:rPr lang="en-US" smtClean="0"/>
              <a:t>16/10/18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C76C6BC-C150-F44A-9425-C7ECB454EE2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iLETİŞİM</a:t>
            </a:r>
            <a:r>
              <a:rPr lang="tr-TR" dirty="0" smtClean="0"/>
              <a:t> VE REKLAM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Reklamcılık</a:t>
            </a:r>
          </a:p>
          <a:p>
            <a:r>
              <a:rPr lang="tr-TR" dirty="0" smtClean="0"/>
              <a:t>HLK 203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283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dirty="0" smtClean="0"/>
              <a:t>İletişim tekrarlanabilir mi? 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İletişim öğrenilebilir mi?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Bir arkadaşınızla tartıştınız. Tartışma bittiğinde ufak bir konunun ne kadar büyüdüğünü anlayamadınız. Bu durum neden kaynaklanıyor olabilir?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İletişim çift yönlüdür derken ne kastederiz?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İletişimde ilk izlenim önemli midir? Gözlemleriniz iletişiminizi olumlu, olumsuz olmasını belirler mi? </a:t>
            </a:r>
          </a:p>
        </p:txBody>
      </p:sp>
    </p:spTree>
    <p:extLst>
      <p:ext uri="{BB962C8B-B14F-4D97-AF65-F5344CB8AC3E}">
        <p14:creationId xmlns:p14="http://schemas.microsoft.com/office/powerpoint/2010/main" val="386806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7999" b="7999"/>
          <a:stretch>
            <a:fillRect/>
          </a:stretch>
        </p:blipFill>
        <p:spPr>
          <a:xfrm>
            <a:off x="341313" y="645004"/>
            <a:ext cx="8504237" cy="5302987"/>
          </a:xfrm>
        </p:spPr>
      </p:pic>
    </p:spTree>
    <p:extLst>
      <p:ext uri="{BB962C8B-B14F-4D97-AF65-F5344CB8AC3E}">
        <p14:creationId xmlns:p14="http://schemas.microsoft.com/office/powerpoint/2010/main" val="406366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Fonksiyonları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Enformasyon: </a:t>
            </a:r>
          </a:p>
          <a:p>
            <a:pPr lvl="1">
              <a:lnSpc>
                <a:spcPct val="120000"/>
              </a:lnSpc>
            </a:pPr>
            <a:r>
              <a:rPr lang="tr-TR" b="1" dirty="0" smtClean="0"/>
              <a:t>Bilgi, haber alma, haber verme, haberleşme anlamına gelir.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tr-TR" b="1" dirty="0" smtClean="0"/>
          </a:p>
          <a:p>
            <a:pPr lvl="1">
              <a:lnSpc>
                <a:spcPct val="120000"/>
              </a:lnSpc>
            </a:pPr>
            <a:r>
              <a:rPr lang="tr-TR" dirty="0" smtClean="0"/>
              <a:t>Kişisel, çevresel, genel, ulusal ve uluslararası koşulları anlamak, bilinçli tepkiler göstermek ve doğru sonuçlara ulaşmak için gerekli olan haber bilgi, veri, resim, mesaj, fikir ve yorumların, toplanması depolanması işlenmesi ve yayımlanmasıdır.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825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dirty="0" smtClean="0"/>
              <a:t>Sosyalizasyon: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Kişilerin içinde yaşadıkları toplumun etkin üyeleri olarak faaliyet göstermelerini sağlar.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Toplumsal bağlılığı ve bilinci besleyecek bilgi birikimini oluşturmaya ve bu sayede toplumsal yaşama aktif bir şekilde katılmaya izin verir.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tr-TR" dirty="0" smtClean="0"/>
              <a:t>Motivasyon:</a:t>
            </a:r>
          </a:p>
          <a:p>
            <a:pPr lvl="1"/>
            <a:r>
              <a:rPr lang="tr-TR" dirty="0" smtClean="0"/>
              <a:t>Herkes tarafından kabul gören doğru hedeflere ulaşmaya yardımcı olur.</a:t>
            </a:r>
          </a:p>
          <a:p>
            <a:pPr lvl="1"/>
            <a:r>
              <a:rPr lang="tr-TR" dirty="0" smtClean="0"/>
              <a:t>Hedef ve koşulları oluşturmaya, kişisel tercihleri ve istekleri teşvik etmeye, kişisel ve toplumsal etkinlikleri geliştirmeye yardımcı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203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tr-TR" dirty="0" smtClean="0"/>
              <a:t>Tartışma:</a:t>
            </a:r>
          </a:p>
          <a:p>
            <a:pPr lvl="1"/>
            <a:r>
              <a:rPr lang="tr-TR" dirty="0" smtClean="0"/>
              <a:t>Karşılıklı fikir birliği oluşturmak,</a:t>
            </a:r>
          </a:p>
          <a:p>
            <a:pPr lvl="1"/>
            <a:r>
              <a:rPr lang="tr-TR" dirty="0" smtClean="0"/>
              <a:t>Bilgi alışverişini kolaylaştırmak</a:t>
            </a:r>
          </a:p>
          <a:p>
            <a:pPr lvl="1"/>
            <a:r>
              <a:rPr lang="tr-TR" dirty="0" smtClean="0"/>
              <a:t>Kamuoyunu ilgilendiren konularda farklı görüşleri netleştirmek için gerekli ortamı oluşturmak</a:t>
            </a:r>
          </a:p>
          <a:p>
            <a:pPr lvl="1"/>
            <a:r>
              <a:rPr lang="tr-TR" dirty="0" smtClean="0"/>
              <a:t>Genelde kabul gören tüm yerel, ulusal ve uluslararası konularda daha geniş bir kamuoyu ilgisi ve katılımı sağlamak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dirty="0" smtClean="0"/>
              <a:t>Eğitim:</a:t>
            </a:r>
          </a:p>
          <a:p>
            <a:pPr lvl="1"/>
            <a:r>
              <a:rPr lang="tr-TR" dirty="0" smtClean="0"/>
              <a:t>Kişilik oluşumu, kişisel yetenek ve kapasitenin gelişimi sağlayan bilgi aktarımını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454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tr-TR" dirty="0" smtClean="0"/>
              <a:t>Kültürel Gelişme: </a:t>
            </a:r>
          </a:p>
          <a:p>
            <a:pPr lvl="1"/>
            <a:r>
              <a:rPr lang="tr-TR" dirty="0" smtClean="0"/>
              <a:t>Geçmiş mirası korumak amacıyla kültürel ve sanatsal ürünlerin yayılması</a:t>
            </a:r>
          </a:p>
          <a:p>
            <a:pPr lvl="1"/>
            <a:r>
              <a:rPr lang="tr-TR" dirty="0" smtClean="0"/>
              <a:t>Bireyin ufkunun genişlemesi, hayal gücü ve estetik ihtiyaçların ve yaratıcılığın canlandırılması yoluyla kültürel gelişimin sağlanması</a:t>
            </a:r>
          </a:p>
          <a:p>
            <a:pPr lvl="1"/>
            <a:endParaRPr lang="tr-TR" dirty="0"/>
          </a:p>
          <a:p>
            <a:pPr marL="514350" indent="-514350">
              <a:buFont typeface="+mj-lt"/>
              <a:buAutoNum type="arabicPeriod" startAt="6"/>
            </a:pPr>
            <a:r>
              <a:rPr lang="tr-TR" dirty="0" smtClean="0"/>
              <a:t>Eğlence:</a:t>
            </a:r>
          </a:p>
          <a:p>
            <a:pPr lvl="1"/>
            <a:r>
              <a:rPr lang="tr-TR" dirty="0" smtClean="0"/>
              <a:t>Kişisel ve ya toplu olarak eğlenme amacıyla işaret, sembol, ses ve görüntü aracılığıyla tiyatro, dans, sanat, edebiyat, müzik, spor </a:t>
            </a:r>
            <a:r>
              <a:rPr lang="tr-TR" dirty="0" err="1" smtClean="0"/>
              <a:t>vb</a:t>
            </a:r>
            <a:r>
              <a:rPr lang="tr-TR" dirty="0" smtClean="0"/>
              <a:t> aktivitelerin yaygınlaştırılması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19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Entegrasyon: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Tüm insanların, grupların ve ulusların birbirlerini tanıması ve anlaması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Kendileri dışındaki yaşam koşullarını, görüşlerini ve isteklerini değerlendirmeleri için gereksinim duydukları farklı mesajlara ulaşmalarını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048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2"/>
            <a:ext cx="4038600" cy="471830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tr-TR" sz="2000" b="1" u="sng" dirty="0" smtClean="0">
                <a:solidFill>
                  <a:srgbClr val="0000FF"/>
                </a:solidFill>
              </a:rPr>
              <a:t>Bireysel Fonksiyonlar</a:t>
            </a:r>
            <a:endParaRPr lang="tr-TR"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Enformasyon toplar ve dağıtır.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Duygu ve düşünceler paylaşılır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Karar destek sistemi sağlar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Toplumsal statü kazandırır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Birey kendini gerçekleştirir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Temsil yeteneği kazandırır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tr-TR" sz="2000" dirty="0" smtClean="0"/>
              <a:t>Sosyalleşme sürecine katkı sağlar.</a:t>
            </a:r>
            <a:endParaRPr lang="tr-T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2"/>
            <a:ext cx="4038600" cy="4718304"/>
          </a:xfrm>
        </p:spPr>
        <p:txBody>
          <a:bodyPr>
            <a:normAutofit/>
          </a:bodyPr>
          <a:lstStyle/>
          <a:p>
            <a:r>
              <a:rPr lang="tr-TR" sz="2000" b="1" u="sng" dirty="0" smtClean="0">
                <a:solidFill>
                  <a:srgbClr val="0000FF"/>
                </a:solidFill>
              </a:rPr>
              <a:t>Toplumsal Fonksiyonlar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Toplumu bilgilendirir.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Öğrenme sürecini destekler.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Kültürel yakınlaşma sağlar.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Kültürel aktarma sağlar.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Toplumsal yakınlaşma sağlar.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Toplumu motive eder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292934"/>
                </a:solidFill>
              </a:rPr>
              <a:t>Toplumu yönlendirir.</a:t>
            </a:r>
            <a:endParaRPr lang="tr-TR" sz="20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İletişim Kurarız?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3366FF"/>
                </a:solidFill>
              </a:rPr>
              <a:t>Var olmak için iletişim</a:t>
            </a:r>
          </a:p>
          <a:p>
            <a:pPr lvl="1"/>
            <a:r>
              <a:rPr lang="tr-TR" dirty="0" smtClean="0"/>
              <a:t>Kimse kendini toplumdan soyutlayarak yaşayamaz. İletişim sayesinde bireyler kendini tanır, ifade eder ve insanları ve çevresini etkileyebilir.</a:t>
            </a:r>
          </a:p>
          <a:p>
            <a:r>
              <a:rPr lang="tr-TR" b="1" dirty="0" smtClean="0">
                <a:solidFill>
                  <a:srgbClr val="3366FF"/>
                </a:solidFill>
              </a:rPr>
              <a:t>Haberleşmek için iletişim</a:t>
            </a:r>
          </a:p>
          <a:p>
            <a:r>
              <a:rPr lang="tr-TR" b="1" dirty="0" smtClean="0">
                <a:solidFill>
                  <a:srgbClr val="3366FF"/>
                </a:solidFill>
              </a:rPr>
              <a:t>Paylaşmak için iletişim</a:t>
            </a:r>
          </a:p>
          <a:p>
            <a:pPr lvl="1"/>
            <a:r>
              <a:rPr lang="tr-TR" dirty="0" smtClean="0"/>
              <a:t>Bilgi ve duygu paylaşımı olarak 2 kategoridedir. Kişi bilgiyi paylaşmadıkça kendi varlığını duyumsayamaz. Duygusal yönü eksik iletişim yetkin değildir. </a:t>
            </a:r>
          </a:p>
          <a:p>
            <a:r>
              <a:rPr lang="tr-TR" b="1" dirty="0" smtClean="0">
                <a:solidFill>
                  <a:srgbClr val="3366FF"/>
                </a:solidFill>
              </a:rPr>
              <a:t>Etkilemek ve yönlendirmek için iletişim</a:t>
            </a:r>
          </a:p>
          <a:p>
            <a:pPr lvl="1"/>
            <a:r>
              <a:rPr lang="tr-TR" dirty="0" smtClean="0"/>
              <a:t>İnsanlar birbirlerini herhangi bir durum karşısında etkilemek ve yönlendirmeye çalışırlar. Bunu da </a:t>
            </a:r>
            <a:r>
              <a:rPr lang="tr-TR" dirty="0" err="1" smtClean="0"/>
              <a:t>sosyo</a:t>
            </a:r>
            <a:r>
              <a:rPr lang="tr-TR" dirty="0" smtClean="0"/>
              <a:t>-ekonomik ve siyasal güç kullanarak yaparlar. </a:t>
            </a:r>
          </a:p>
          <a:p>
            <a:pPr lvl="2"/>
            <a:r>
              <a:rPr lang="tr-TR" dirty="0" smtClean="0"/>
              <a:t>Mevki, zorlayıcı, bilgi, kaynak, sembolik, tanışıklık, uzmanlık, kişisel güç.</a:t>
            </a:r>
          </a:p>
          <a:p>
            <a:r>
              <a:rPr lang="tr-TR" b="1" dirty="0" smtClean="0">
                <a:solidFill>
                  <a:srgbClr val="3366FF"/>
                </a:solidFill>
              </a:rPr>
              <a:t>Eğlenmek ve mutlu olmak için iletişim</a:t>
            </a:r>
          </a:p>
          <a:p>
            <a:pPr lvl="1"/>
            <a:r>
              <a:rPr lang="tr-TR" dirty="0" smtClean="0"/>
              <a:t>Eğlenmek, mutlu olmak için faydalandıkları iletişim araçları telefon, televizyon ve bilgisayar gibi araçlardır.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41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Süreci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59" b="1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0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 Soruları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r-TR" dirty="0" smtClean="0"/>
              <a:t>İletişimin özellikleri nelerdir?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Tek yönlü iletişim süreci ile iki yönlü iletişim sürecini karşılaştırınız.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Kitle iletişimi ile reklam arasındaki benzerlikler nelerdir?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İletişimin bireysel ve toplumsal fonksiyonlarını karşılaştırınız.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503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Sınıflandırılması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684" y="1330403"/>
            <a:ext cx="8475116" cy="51465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u="sng" dirty="0" smtClean="0"/>
              <a:t>İşleyiş Açısından İletişim</a:t>
            </a:r>
          </a:p>
          <a:p>
            <a:pPr marL="514350" indent="-514350">
              <a:buFont typeface="+mj-lt"/>
              <a:buAutoNum type="alphaLcPeriod"/>
            </a:pPr>
            <a:r>
              <a:rPr lang="tr-TR" b="1" dirty="0" smtClean="0">
                <a:solidFill>
                  <a:srgbClr val="FF6600"/>
                </a:solidFill>
              </a:rPr>
              <a:t>Tek Yönlü İletişim: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Kaynaktan alıcıya aktarılan mesaj ile </a:t>
            </a:r>
            <a:r>
              <a:rPr lang="tr-TR" b="1" dirty="0" smtClean="0">
                <a:solidFill>
                  <a:srgbClr val="000000"/>
                </a:solidFill>
              </a:rPr>
              <a:t>herhangi bir geri bildirim olmadan</a:t>
            </a:r>
            <a:r>
              <a:rPr lang="tr-TR" dirty="0" smtClean="0">
                <a:solidFill>
                  <a:srgbClr val="000000"/>
                </a:solidFill>
              </a:rPr>
              <a:t> gerçekleşen iletişimdir.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Genelde kaynağın tek, alıcı sayısının çok olduğu durumlarda gerçekleşir</a:t>
            </a:r>
            <a:r>
              <a:rPr lang="tr-TR" dirty="0" smtClean="0">
                <a:solidFill>
                  <a:srgbClr val="000000"/>
                </a:solidFill>
              </a:rPr>
              <a:t>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Amaç mesajı hedefe ulaştırmaktır, kaynak genelde bir kurumdur.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Şirket içinde politikalar, planlar, stratejiler dikey ve tek yönlü iletişimle iletilir.</a:t>
            </a:r>
            <a:endParaRPr lang="tr-TR" dirty="0" smtClean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Daha çok nesnel bilgilerin, bilimsel veriler, yasa, yönetmelik, kuralların resmi gazetede duyurulması, işletmelerin reklamları gibi durumlarda kullanılır.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İletişimden çok, bilgi akışı sağlamak içindir.</a:t>
            </a:r>
          </a:p>
        </p:txBody>
      </p:sp>
    </p:spTree>
    <p:extLst>
      <p:ext uri="{BB962C8B-B14F-4D97-AF65-F5344CB8AC3E}">
        <p14:creationId xmlns:p14="http://schemas.microsoft.com/office/powerpoint/2010/main" val="353785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4" y="619847"/>
            <a:ext cx="8475116" cy="5857153"/>
          </a:xfrm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Tek Yönlü İletişim</a:t>
            </a:r>
            <a:r>
              <a:rPr lang="tr-TR" b="1" dirty="0" smtClean="0">
                <a:solidFill>
                  <a:srgbClr val="FF6600"/>
                </a:solidFill>
              </a:rPr>
              <a:t>:</a:t>
            </a:r>
          </a:p>
          <a:p>
            <a:r>
              <a:rPr lang="tr-TR" dirty="0" smtClean="0">
                <a:solidFill>
                  <a:srgbClr val="292934"/>
                </a:solidFill>
              </a:rPr>
              <a:t>Bireysel iletişimde etkinliği azdır, fakat örgütsel iletişimde sıklıkla kullanılır çünkü: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292934"/>
                </a:solidFill>
              </a:rPr>
              <a:t>Tek yönlü iletişim uygulamaya</a:t>
            </a:r>
            <a:r>
              <a:rPr lang="tr-TR" b="1" dirty="0" smtClean="0">
                <a:solidFill>
                  <a:srgbClr val="292934"/>
                </a:solidFill>
              </a:rPr>
              <a:t> hız </a:t>
            </a:r>
            <a:r>
              <a:rPr lang="tr-TR" dirty="0" smtClean="0">
                <a:solidFill>
                  <a:srgbClr val="292934"/>
                </a:solidFill>
              </a:rPr>
              <a:t>kazandırır, </a:t>
            </a:r>
            <a:r>
              <a:rPr lang="tr-TR" b="1" dirty="0" smtClean="0">
                <a:solidFill>
                  <a:srgbClr val="292934"/>
                </a:solidFill>
              </a:rPr>
              <a:t>verimli zaman kullanımı </a:t>
            </a:r>
            <a:r>
              <a:rPr lang="tr-TR" dirty="0" smtClean="0">
                <a:solidFill>
                  <a:srgbClr val="292934"/>
                </a:solidFill>
              </a:rPr>
              <a:t>sağlar.</a:t>
            </a:r>
          </a:p>
          <a:p>
            <a:pPr lvl="1">
              <a:lnSpc>
                <a:spcPct val="150000"/>
              </a:lnSpc>
            </a:pPr>
            <a:r>
              <a:rPr lang="tr-TR" b="1" dirty="0" smtClean="0">
                <a:solidFill>
                  <a:srgbClr val="292934"/>
                </a:solidFill>
              </a:rPr>
              <a:t>Önyargıların olmadığı, iletinin açık anlaşılabilir </a:t>
            </a:r>
            <a:r>
              <a:rPr lang="tr-TR" dirty="0" smtClean="0">
                <a:solidFill>
                  <a:srgbClr val="292934"/>
                </a:solidFill>
              </a:rPr>
              <a:t>olduğu durumlarda çift yönlü iletişime ihtiyaç yoktur.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292934"/>
                </a:solidFill>
              </a:rPr>
              <a:t>Bilimsel verilerin iletilmesinde</a:t>
            </a:r>
            <a:r>
              <a:rPr lang="tr-TR" b="1" dirty="0" smtClean="0">
                <a:solidFill>
                  <a:srgbClr val="292934"/>
                </a:solidFill>
              </a:rPr>
              <a:t>, karşı tarafında bilgiyi kavrayışı düzeyi yeterliyse</a:t>
            </a:r>
            <a:r>
              <a:rPr lang="tr-TR" dirty="0" smtClean="0">
                <a:solidFill>
                  <a:srgbClr val="292934"/>
                </a:solidFill>
              </a:rPr>
              <a:t>, tek yönlü iletişim kurulur. </a:t>
            </a:r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756015" y="5366967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Kaynak</a:t>
            </a:r>
            <a:endParaRPr lang="tr-TR" dirty="0">
              <a:solidFill>
                <a:srgbClr val="29293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8865" y="5385740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Mesaj</a:t>
            </a:r>
            <a:endParaRPr lang="tr-TR" dirty="0">
              <a:solidFill>
                <a:srgbClr val="2929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8761" y="5384521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Hedef</a:t>
            </a:r>
            <a:endParaRPr lang="tr-TR" dirty="0">
              <a:solidFill>
                <a:srgbClr val="292934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15811" y="5548385"/>
            <a:ext cx="680414" cy="2116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/>
          <p:cNvSpPr/>
          <p:nvPr/>
        </p:nvSpPr>
        <p:spPr>
          <a:xfrm>
            <a:off x="5489865" y="5564721"/>
            <a:ext cx="680414" cy="2116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72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6600"/>
                </a:solidFill>
              </a:rPr>
              <a:t>Çift </a:t>
            </a:r>
            <a:r>
              <a:rPr lang="tr-TR" b="1" dirty="0">
                <a:solidFill>
                  <a:srgbClr val="FF6600"/>
                </a:solidFill>
              </a:rPr>
              <a:t>Yönlü İletişim</a:t>
            </a:r>
            <a:r>
              <a:rPr lang="tr-TR" b="1" dirty="0" smtClean="0">
                <a:solidFill>
                  <a:srgbClr val="FF6600"/>
                </a:solidFill>
              </a:rPr>
              <a:t>: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tr-TR" dirty="0" smtClean="0">
                <a:solidFill>
                  <a:srgbClr val="000000"/>
                </a:solidFill>
              </a:rPr>
              <a:t>Kaynağın gönderdiği iletiye bir şekilde </a:t>
            </a:r>
            <a:r>
              <a:rPr lang="tr-TR" b="1" dirty="0" smtClean="0">
                <a:solidFill>
                  <a:srgbClr val="000000"/>
                </a:solidFill>
              </a:rPr>
              <a:t>geribildirim aldığı </a:t>
            </a:r>
            <a:r>
              <a:rPr lang="tr-TR" dirty="0" smtClean="0">
                <a:solidFill>
                  <a:srgbClr val="000000"/>
                </a:solidFill>
              </a:rPr>
              <a:t>iletişim türüdür.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tr-TR" b="1" dirty="0" smtClean="0">
                <a:solidFill>
                  <a:srgbClr val="000000"/>
                </a:solidFill>
              </a:rPr>
              <a:t>Daha etkindir ve demokratiktir.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tr-TR" b="1" dirty="0" smtClean="0">
                <a:solidFill>
                  <a:srgbClr val="000000"/>
                </a:solidFill>
              </a:rPr>
              <a:t>Kişiler arası iletişim </a:t>
            </a:r>
            <a:r>
              <a:rPr lang="tr-TR" dirty="0" smtClean="0">
                <a:solidFill>
                  <a:srgbClr val="000000"/>
                </a:solidFill>
              </a:rPr>
              <a:t>genellikle çift yönlüdür.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tr-TR" b="1" dirty="0" smtClean="0">
                <a:solidFill>
                  <a:srgbClr val="000000"/>
                </a:solidFill>
              </a:rPr>
              <a:t>Tepkisizlik</a:t>
            </a:r>
            <a:r>
              <a:rPr lang="tr-TR" dirty="0" smtClean="0">
                <a:solidFill>
                  <a:srgbClr val="000000"/>
                </a:solidFill>
              </a:rPr>
              <a:t> iletişimin tek yönlü olduğu anlamına gelmez.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tr-TR" sz="2300" dirty="0" err="1" smtClean="0">
                <a:solidFill>
                  <a:srgbClr val="000000"/>
                </a:solidFill>
              </a:rPr>
              <a:t>Örn</a:t>
            </a:r>
            <a:r>
              <a:rPr lang="tr-TR" sz="2300" i="1" dirty="0" smtClean="0">
                <a:solidFill>
                  <a:srgbClr val="000000"/>
                </a:solidFill>
              </a:rPr>
              <a:t>. İşletmelerde, çalışanların kararlara katılımın önemli olduğu işletmeler bu iletişim türünü tercih ederler.</a:t>
            </a:r>
          </a:p>
          <a:p>
            <a:endParaRPr lang="tr-TR" dirty="0"/>
          </a:p>
          <a:p>
            <a:pPr marL="514350" indent="-514350">
              <a:buFont typeface="+mj-lt"/>
              <a:buAutoNum type="alphaL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7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i="1" dirty="0" smtClean="0">
                <a:solidFill>
                  <a:srgbClr val="FF6600"/>
                </a:solidFill>
              </a:rPr>
              <a:t>Tek yönlü -  Çift yönlü iletişim Karşılaştırması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Tek yönlü iletişim daha hızlıdır.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iletişimde daha doğru iletişim kurulabilir.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iletişimde hedef, güven duygusu içindedir.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iletişim, tek yönlü iletişime göre gürültü ve diğer dış faktörlerin etkisi altındadır.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 daha demokratik bir iletişim biçimidir</a:t>
            </a:r>
            <a:r>
              <a:rPr lang="tr-TR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8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Çift Yönlü İletişim: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457200" y="3870264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Kaynak</a:t>
            </a:r>
            <a:endParaRPr lang="tr-TR" dirty="0">
              <a:solidFill>
                <a:srgbClr val="2929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6133" y="2631788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İleti</a:t>
            </a:r>
            <a:endParaRPr lang="tr-TR" dirty="0">
              <a:solidFill>
                <a:srgbClr val="29293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133" y="4763457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Yansıma</a:t>
            </a:r>
            <a:endParaRPr lang="tr-TR" dirty="0">
              <a:solidFill>
                <a:srgbClr val="2929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112" y="3870264"/>
            <a:ext cx="1693473" cy="54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292934"/>
                </a:solidFill>
              </a:rPr>
              <a:t>Alıcı</a:t>
            </a:r>
            <a:endParaRPr lang="tr-TR" dirty="0">
              <a:solidFill>
                <a:srgbClr val="292934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50673" y="2963170"/>
            <a:ext cx="918747" cy="6198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07224" y="2963170"/>
            <a:ext cx="876978" cy="6198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35398" y="4565701"/>
            <a:ext cx="1134022" cy="4837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68905" y="4626173"/>
            <a:ext cx="875781" cy="5315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37093" y="5699567"/>
            <a:ext cx="19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Geri bildirim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221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Kitle İletişimi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Kitle</a:t>
            </a:r>
            <a:r>
              <a:rPr lang="tr-TR" dirty="0"/>
              <a:t> </a:t>
            </a:r>
            <a:r>
              <a:rPr lang="tr-TR" dirty="0" smtClean="0"/>
              <a:t>kavramı nedir?</a:t>
            </a:r>
          </a:p>
          <a:p>
            <a:pPr lvl="1"/>
            <a:r>
              <a:rPr lang="tr-TR" dirty="0"/>
              <a:t>T</a:t>
            </a:r>
            <a:r>
              <a:rPr lang="tr-TR" dirty="0" smtClean="0"/>
              <a:t>oplumsal bakımdan farksız, heterojen, birbirleriyle </a:t>
            </a:r>
            <a:r>
              <a:rPr lang="tr-TR" dirty="0" err="1" smtClean="0"/>
              <a:t>bağıntısız</a:t>
            </a:r>
            <a:r>
              <a:rPr lang="tr-TR" dirty="0" smtClean="0"/>
              <a:t>, sınıf cinsiyeti ve ırk bakımından kesin farklardan yoksun, geniş bir nüfustur.</a:t>
            </a:r>
          </a:p>
          <a:p>
            <a:r>
              <a:rPr lang="tr-TR" dirty="0" smtClean="0"/>
              <a:t> </a:t>
            </a:r>
            <a:r>
              <a:rPr lang="tr-TR" b="1" dirty="0" smtClean="0"/>
              <a:t>Kitle kültürü </a:t>
            </a:r>
            <a:r>
              <a:rPr lang="tr-TR" dirty="0" smtClean="0"/>
              <a:t>nasıl oluştu?</a:t>
            </a:r>
          </a:p>
          <a:p>
            <a:pPr lvl="1"/>
            <a:r>
              <a:rPr lang="tr-TR" dirty="0" smtClean="0"/>
              <a:t>18.yy’da Avrupa’da ki gelişmeler, toplumsal yapıyı değiştirmiş, sanayi devrimi sonrası ekonomik ve toplumsal gelişmeler </a:t>
            </a:r>
            <a:r>
              <a:rPr lang="tr-TR" b="1" dirty="0" smtClean="0"/>
              <a:t>kamuoyunu</a:t>
            </a:r>
            <a:r>
              <a:rPr lang="tr-TR" dirty="0" smtClean="0"/>
              <a:t> ortaya çıkarmıştır.</a:t>
            </a:r>
          </a:p>
          <a:p>
            <a:pPr lvl="1"/>
            <a:r>
              <a:rPr lang="tr-TR" dirty="0" smtClean="0"/>
              <a:t>Kamu ise olaylara karşı ortak tavırlar ortaya koyan ve bu tavrı hükümet, politikacılar ve iş çevreleri tarafından dikkate alınan </a:t>
            </a:r>
            <a:r>
              <a:rPr lang="tr-TR" b="1" dirty="0" smtClean="0"/>
              <a:t>sosyal birimlerdir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Sanayileşme, kentleşme ve modernleşme sonucunda </a:t>
            </a:r>
            <a:r>
              <a:rPr lang="tr-TR" b="1" dirty="0" smtClean="0">
                <a:solidFill>
                  <a:srgbClr val="FF0000"/>
                </a:solidFill>
              </a:rPr>
              <a:t>kitleye </a:t>
            </a:r>
            <a:r>
              <a:rPr lang="tr-TR" dirty="0" smtClean="0"/>
              <a:t>dönüşmüştür.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859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Kitle İletişimi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Kitle iletişimi nedir?</a:t>
            </a:r>
          </a:p>
          <a:p>
            <a:pPr lvl="1">
              <a:lnSpc>
                <a:spcPct val="130000"/>
              </a:lnSpc>
            </a:pPr>
            <a:r>
              <a:rPr lang="tr-TR" dirty="0" smtClean="0"/>
              <a:t>Profesyonel </a:t>
            </a:r>
            <a:r>
              <a:rPr lang="tr-TR" dirty="0" err="1"/>
              <a:t>iletişimcilerin</a:t>
            </a:r>
            <a:r>
              <a:rPr lang="tr-TR" dirty="0"/>
              <a:t> </a:t>
            </a:r>
            <a:r>
              <a:rPr lang="tr-TR" dirty="0" err="1"/>
              <a:t>çok</a:t>
            </a:r>
            <a:r>
              <a:rPr lang="tr-TR" dirty="0"/>
              <a:t> sayıdaki ve </a:t>
            </a:r>
            <a:r>
              <a:rPr lang="tr-TR" dirty="0" err="1">
                <a:solidFill>
                  <a:srgbClr val="FF0000"/>
                </a:solidFill>
              </a:rPr>
              <a:t>türlülük</a:t>
            </a:r>
            <a:r>
              <a:rPr lang="tr-TR" dirty="0"/>
              <a:t> </a:t>
            </a:r>
            <a:r>
              <a:rPr lang="tr-TR" dirty="0" err="1"/>
              <a:t>içindeki</a:t>
            </a:r>
            <a:r>
              <a:rPr lang="tr-TR" dirty="0"/>
              <a:t> </a:t>
            </a:r>
            <a:r>
              <a:rPr lang="tr-TR" b="1" dirty="0"/>
              <a:t>kitleyi </a:t>
            </a:r>
            <a:r>
              <a:rPr lang="tr-TR" b="1" dirty="0" err="1"/>
              <a:t>çeşitli</a:t>
            </a:r>
            <a:r>
              <a:rPr lang="tr-TR" b="1" dirty="0"/>
              <a:t> yollardan etkilemek</a:t>
            </a:r>
            <a:r>
              <a:rPr lang="tr-TR" dirty="0"/>
              <a:t>; </a:t>
            </a:r>
            <a:r>
              <a:rPr lang="tr-TR" dirty="0" err="1"/>
              <a:t>amaçlanan</a:t>
            </a:r>
            <a:r>
              <a:rPr lang="tr-TR" dirty="0"/>
              <a:t> anlamaları yaratmak </a:t>
            </a:r>
            <a:r>
              <a:rPr lang="tr-TR" dirty="0" err="1"/>
              <a:t>üzere</a:t>
            </a:r>
            <a:r>
              <a:rPr lang="tr-TR" dirty="0"/>
              <a:t> </a:t>
            </a:r>
            <a:r>
              <a:rPr lang="tr-TR" b="1" dirty="0"/>
              <a:t>etki </a:t>
            </a:r>
            <a:r>
              <a:rPr lang="tr-TR" b="1" dirty="0" err="1"/>
              <a:t>oluşturmak</a:t>
            </a:r>
            <a:r>
              <a:rPr lang="tr-TR" dirty="0"/>
              <a:t>; iletileri yaygın </a:t>
            </a:r>
            <a:r>
              <a:rPr lang="tr-TR" b="1" dirty="0"/>
              <a:t>hızlı </a:t>
            </a:r>
            <a:r>
              <a:rPr lang="tr-TR" dirty="0"/>
              <a:t>ve </a:t>
            </a:r>
            <a:r>
              <a:rPr lang="tr-TR" b="1" dirty="0" err="1"/>
              <a:t>sürekli</a:t>
            </a:r>
            <a:r>
              <a:rPr lang="tr-TR" dirty="0"/>
              <a:t> bir </a:t>
            </a:r>
            <a:r>
              <a:rPr lang="tr-TR" dirty="0" err="1"/>
              <a:t>biçimde</a:t>
            </a:r>
            <a:r>
              <a:rPr lang="tr-TR" dirty="0"/>
              <a:t> </a:t>
            </a:r>
            <a:r>
              <a:rPr lang="tr-TR" dirty="0" err="1"/>
              <a:t>dağıtmak</a:t>
            </a:r>
            <a:r>
              <a:rPr lang="tr-TR" dirty="0"/>
              <a:t> </a:t>
            </a:r>
            <a:r>
              <a:rPr lang="tr-TR" dirty="0" err="1"/>
              <a:t>üzere</a:t>
            </a:r>
            <a:r>
              <a:rPr lang="tr-TR" dirty="0"/>
              <a:t> de </a:t>
            </a:r>
            <a:r>
              <a:rPr lang="tr-TR" b="1" dirty="0"/>
              <a:t>mekanik kitle </a:t>
            </a:r>
            <a:r>
              <a:rPr lang="tr-TR" b="1" dirty="0" err="1"/>
              <a:t>iletişim</a:t>
            </a:r>
            <a:r>
              <a:rPr lang="tr-TR" b="1" dirty="0"/>
              <a:t> </a:t>
            </a:r>
            <a:r>
              <a:rPr lang="tr-TR" b="1" dirty="0" err="1"/>
              <a:t>araçlarını</a:t>
            </a:r>
            <a:r>
              <a:rPr lang="tr-TR" b="1" dirty="0"/>
              <a:t> </a:t>
            </a:r>
            <a:r>
              <a:rPr lang="tr-TR" dirty="0" err="1" smtClean="0"/>
              <a:t>içerir</a:t>
            </a:r>
            <a:r>
              <a:rPr lang="tr-TR" dirty="0" smtClean="0"/>
              <a:t>.</a:t>
            </a:r>
          </a:p>
          <a:p>
            <a:pPr lvl="1">
              <a:lnSpc>
                <a:spcPct val="130000"/>
              </a:lnSpc>
            </a:pPr>
            <a:r>
              <a:rPr lang="tr-TR" dirty="0" smtClean="0"/>
              <a:t>Kitle </a:t>
            </a:r>
            <a:r>
              <a:rPr lang="tr-TR" dirty="0" err="1"/>
              <a:t>iletişim</a:t>
            </a:r>
            <a:r>
              <a:rPr lang="tr-TR" dirty="0"/>
              <a:t> </a:t>
            </a:r>
            <a:r>
              <a:rPr lang="tr-TR" dirty="0" err="1"/>
              <a:t>araçları</a:t>
            </a:r>
            <a:r>
              <a:rPr lang="tr-TR" dirty="0"/>
              <a:t> kullanılarak </a:t>
            </a:r>
            <a:r>
              <a:rPr lang="tr-TR" dirty="0" smtClean="0"/>
              <a:t>geniş̧ </a:t>
            </a:r>
            <a:r>
              <a:rPr lang="tr-TR" dirty="0"/>
              <a:t>izleyici kitlesini </a:t>
            </a:r>
            <a:r>
              <a:rPr lang="tr-TR" b="1" dirty="0"/>
              <a:t>bilgilendirmek, </a:t>
            </a:r>
            <a:r>
              <a:rPr lang="tr-TR" b="1" dirty="0" err="1"/>
              <a:t>eğlendirmek</a:t>
            </a:r>
            <a:r>
              <a:rPr lang="tr-TR" b="1" dirty="0"/>
              <a:t> ya da </a:t>
            </a:r>
            <a:r>
              <a:rPr lang="tr-TR" b="1" dirty="0" smtClean="0"/>
              <a:t>reklamlarda </a:t>
            </a:r>
            <a:r>
              <a:rPr lang="tr-TR" b="1" dirty="0" err="1"/>
              <a:t>olduğu</a:t>
            </a:r>
            <a:r>
              <a:rPr lang="tr-TR" b="1" dirty="0"/>
              <a:t> gibi ikna etmek </a:t>
            </a:r>
            <a:r>
              <a:rPr lang="tr-TR" dirty="0"/>
              <a:t>amacıyla mesajların </a:t>
            </a:r>
            <a:r>
              <a:rPr lang="tr-TR" dirty="0" err="1"/>
              <a:t>gönderildiği</a:t>
            </a:r>
            <a:r>
              <a:rPr lang="tr-TR" dirty="0"/>
              <a:t> bir </a:t>
            </a:r>
            <a:r>
              <a:rPr lang="tr-TR" dirty="0" err="1"/>
              <a:t>süreçtir</a:t>
            </a:r>
            <a:r>
              <a:rPr lang="tr-TR" dirty="0"/>
              <a:t>. </a:t>
            </a:r>
          </a:p>
          <a:p>
            <a:pPr lvl="1">
              <a:lnSpc>
                <a:spcPct val="130000"/>
              </a:lnSpc>
            </a:pPr>
            <a:r>
              <a:rPr lang="tr-TR" dirty="0" smtClean="0"/>
              <a:t>Mesajın kitle iletişim araçları ile </a:t>
            </a:r>
            <a:r>
              <a:rPr lang="tr-TR" b="1" dirty="0" smtClean="0"/>
              <a:t>geniş kitlelere </a:t>
            </a:r>
            <a:r>
              <a:rPr lang="tr-TR" dirty="0" smtClean="0"/>
              <a:t>iletilmesidir.</a:t>
            </a:r>
          </a:p>
          <a:p>
            <a:pPr lvl="1">
              <a:lnSpc>
                <a:spcPct val="130000"/>
              </a:lnSpc>
            </a:pPr>
            <a:r>
              <a:rPr lang="tr-TR" b="1" dirty="0"/>
              <a:t>Tek yönlü iletişim </a:t>
            </a:r>
            <a:r>
              <a:rPr lang="tr-TR" dirty="0"/>
              <a:t>içerir.</a:t>
            </a:r>
          </a:p>
          <a:p>
            <a:pPr marL="27432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6585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Kitle İletişimi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dirty="0"/>
              <a:t>Kitle </a:t>
            </a:r>
            <a:r>
              <a:rPr lang="tr-TR" dirty="0" err="1"/>
              <a:t>iletişimi</a:t>
            </a:r>
            <a:r>
              <a:rPr lang="tr-TR" dirty="0"/>
              <a:t> bir kitlesel </a:t>
            </a:r>
            <a:r>
              <a:rPr lang="tr-TR" dirty="0" smtClean="0"/>
              <a:t>araçlar yardımıyla </a:t>
            </a:r>
            <a:r>
              <a:rPr lang="tr-TR" dirty="0"/>
              <a:t>(</a:t>
            </a:r>
            <a:r>
              <a:rPr lang="tr-TR" b="1" dirty="0">
                <a:solidFill>
                  <a:srgbClr val="FF0000"/>
                </a:solidFill>
              </a:rPr>
              <a:t>basın, radyo, televizyon, sinema vb.</a:t>
            </a:r>
            <a:r>
              <a:rPr lang="tr-TR" dirty="0"/>
              <a:t>) dolaylı bir </a:t>
            </a:r>
            <a:r>
              <a:rPr lang="tr-TR" dirty="0" err="1"/>
              <a:t>biçimde</a:t>
            </a:r>
            <a:r>
              <a:rPr lang="tr-TR" dirty="0"/>
              <a:t> kurulan </a:t>
            </a:r>
            <a:r>
              <a:rPr lang="tr-TR" dirty="0" err="1"/>
              <a:t>iletişim</a:t>
            </a:r>
            <a:r>
              <a:rPr lang="tr-TR" dirty="0"/>
              <a:t> </a:t>
            </a:r>
            <a:r>
              <a:rPr lang="tr-TR" dirty="0" err="1"/>
              <a:t>sürecidir</a:t>
            </a:r>
            <a:r>
              <a:rPr lang="tr-TR" dirty="0"/>
              <a:t>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Genel </a:t>
            </a:r>
            <a:r>
              <a:rPr lang="tr-TR" dirty="0"/>
              <a:t>bir tanımlamayla kitle </a:t>
            </a:r>
            <a:r>
              <a:rPr lang="tr-TR" dirty="0" err="1"/>
              <a:t>iletişimi</a:t>
            </a:r>
            <a:r>
              <a:rPr lang="tr-TR" dirty="0"/>
              <a:t>, </a:t>
            </a:r>
            <a:r>
              <a:rPr lang="tr-TR" b="1" dirty="0"/>
              <a:t>enformasyon, </a:t>
            </a:r>
            <a:r>
              <a:rPr lang="tr-TR" b="1" dirty="0" err="1"/>
              <a:t>düşünce</a:t>
            </a:r>
            <a:r>
              <a:rPr lang="tr-TR" b="1" dirty="0"/>
              <a:t> ve tutumların </a:t>
            </a:r>
            <a:r>
              <a:rPr lang="tr-TR" dirty="0" err="1"/>
              <a:t>genis</a:t>
            </a:r>
            <a:r>
              <a:rPr lang="tr-TR" dirty="0"/>
              <a:t>̧ bir kitleye teknik aygıtlarla iletilmesi </a:t>
            </a:r>
            <a:r>
              <a:rPr lang="tr-TR" dirty="0" err="1"/>
              <a:t>sürecidir</a:t>
            </a:r>
            <a:r>
              <a:rPr lang="tr-TR" dirty="0"/>
              <a:t> (</a:t>
            </a:r>
            <a:r>
              <a:rPr lang="tr-TR" dirty="0" err="1"/>
              <a:t>Yumlu</a:t>
            </a:r>
            <a:r>
              <a:rPr lang="tr-TR" dirty="0"/>
              <a:t> 1994:16).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Ancak </a:t>
            </a:r>
            <a:r>
              <a:rPr lang="tr-TR" dirty="0"/>
              <a:t>burada </a:t>
            </a:r>
            <a:r>
              <a:rPr lang="tr-TR" b="1" dirty="0"/>
              <a:t>“kaynak” </a:t>
            </a:r>
            <a:r>
              <a:rPr lang="tr-TR" b="1" dirty="0" err="1"/>
              <a:t>kişi</a:t>
            </a:r>
            <a:r>
              <a:rPr lang="tr-TR" b="1" dirty="0"/>
              <a:t> </a:t>
            </a:r>
            <a:r>
              <a:rPr lang="tr-TR" b="1" dirty="0" err="1"/>
              <a:t>değil</a:t>
            </a:r>
            <a:r>
              <a:rPr lang="tr-TR" b="1" dirty="0"/>
              <a:t>, bir </a:t>
            </a:r>
            <a:r>
              <a:rPr lang="tr-TR" b="1" dirty="0" err="1"/>
              <a:t>örgüttür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Kitle İletişimi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Kaynak       Kodlama      Sinyal      Kodu Açma      Hedef</a:t>
            </a:r>
            <a:endParaRPr lang="tr-TR" dirty="0"/>
          </a:p>
        </p:txBody>
      </p:sp>
      <p:sp>
        <p:nvSpPr>
          <p:cNvPr id="4" name="Right Arrow 3"/>
          <p:cNvSpPr/>
          <p:nvPr/>
        </p:nvSpPr>
        <p:spPr>
          <a:xfrm>
            <a:off x="1857375" y="1778000"/>
            <a:ext cx="349250" cy="206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ight Arrow 4"/>
          <p:cNvSpPr/>
          <p:nvPr/>
        </p:nvSpPr>
        <p:spPr>
          <a:xfrm>
            <a:off x="3613150" y="1746250"/>
            <a:ext cx="349250" cy="206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ight Arrow 5"/>
          <p:cNvSpPr/>
          <p:nvPr/>
        </p:nvSpPr>
        <p:spPr>
          <a:xfrm>
            <a:off x="4962525" y="1746250"/>
            <a:ext cx="349250" cy="206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ight Arrow 6"/>
          <p:cNvSpPr/>
          <p:nvPr/>
        </p:nvSpPr>
        <p:spPr>
          <a:xfrm>
            <a:off x="6994525" y="1746250"/>
            <a:ext cx="349250" cy="206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3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53" r="255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Dünya’da internet kullanımı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67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İLETİŞİM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813" r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3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53" r="2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21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5" y="907093"/>
            <a:ext cx="8697649" cy="47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53" r="2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365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406" r="15406"/>
          <a:stretch>
            <a:fillRect/>
          </a:stretch>
        </p:blipFill>
        <p:spPr>
          <a:xfrm>
            <a:off x="280677" y="1148988"/>
            <a:ext cx="8557323" cy="5071006"/>
          </a:xfrm>
        </p:spPr>
      </p:pic>
    </p:spTree>
    <p:extLst>
      <p:ext uri="{BB962C8B-B14F-4D97-AF65-F5344CB8AC3E}">
        <p14:creationId xmlns:p14="http://schemas.microsoft.com/office/powerpoint/2010/main" val="36939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112" r="3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23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47" r="2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907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5" y="1088511"/>
            <a:ext cx="8752625" cy="48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9891" r="-69891"/>
          <a:stretch>
            <a:fillRect/>
          </a:stretch>
        </p:blipFill>
        <p:spPr>
          <a:xfrm>
            <a:off x="-1332309" y="539750"/>
            <a:ext cx="11619309" cy="5937250"/>
          </a:xfrm>
        </p:spPr>
      </p:pic>
    </p:spTree>
    <p:extLst>
      <p:ext uri="{BB962C8B-B14F-4D97-AF65-F5344CB8AC3E}">
        <p14:creationId xmlns:p14="http://schemas.microsoft.com/office/powerpoint/2010/main" val="341474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506" r="-70506"/>
          <a:stretch>
            <a:fillRect/>
          </a:stretch>
        </p:blipFill>
        <p:spPr>
          <a:xfrm>
            <a:off x="-914006" y="533400"/>
            <a:ext cx="11994755" cy="6324600"/>
          </a:xfrm>
        </p:spPr>
      </p:pic>
    </p:spTree>
    <p:extLst>
      <p:ext uri="{BB962C8B-B14F-4D97-AF65-F5344CB8AC3E}">
        <p14:creationId xmlns:p14="http://schemas.microsoft.com/office/powerpoint/2010/main" val="128122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Kitle İletişiminin </a:t>
            </a:r>
            <a:r>
              <a:rPr lang="tr-TR" sz="3200" dirty="0" smtClean="0"/>
              <a:t>diğer iletişim türlerinden farkları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 smtClean="0"/>
              <a:t>Kitle, </a:t>
            </a:r>
            <a:r>
              <a:rPr lang="tr-TR" b="1" dirty="0" smtClean="0"/>
              <a:t>kalabalık ve kamudan daha da büyüktür</a:t>
            </a:r>
            <a:r>
              <a:rPr lang="tr-T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Fazlasıyla </a:t>
            </a:r>
            <a:r>
              <a:rPr lang="tr-TR" b="1" dirty="0" smtClean="0"/>
              <a:t>dağınıktır</a:t>
            </a:r>
            <a:r>
              <a:rPr lang="tr-TR" dirty="0" smtClean="0"/>
              <a:t>. Üyeler birbirini tanımaz, aynı zamanda izleyicileri bir araya getiren kişi de üyeleri tanımaz.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Belirli amaçlar için bir araya gelip, </a:t>
            </a:r>
            <a:r>
              <a:rPr lang="tr-TR" b="1" dirty="0" smtClean="0"/>
              <a:t>birlikte eylemde bulunabilme yeteneğinden yoksundur</a:t>
            </a:r>
            <a:r>
              <a:rPr lang="tr-T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Kitleyi oluşturan birimler </a:t>
            </a:r>
            <a:r>
              <a:rPr lang="tr-TR" b="1" dirty="0" smtClean="0"/>
              <a:t>değişik yapılar </a:t>
            </a:r>
            <a:r>
              <a:rPr lang="tr-TR" dirty="0" smtClean="0"/>
              <a:t>gösterirler.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Kitle </a:t>
            </a:r>
            <a:r>
              <a:rPr lang="tr-TR" b="1" dirty="0" smtClean="0"/>
              <a:t>kendi başına eylemde bulunmaz</a:t>
            </a:r>
            <a:r>
              <a:rPr lang="tr-TR" dirty="0" smtClean="0"/>
              <a:t>, kitle üzerinde eylemde bulunulur.</a:t>
            </a:r>
          </a:p>
        </p:txBody>
      </p:sp>
    </p:spTree>
    <p:extLst>
      <p:ext uri="{BB962C8B-B14F-4D97-AF65-F5344CB8AC3E}">
        <p14:creationId xmlns:p14="http://schemas.microsoft.com/office/powerpoint/2010/main" val="334687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				İletişim...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İnsanların </a:t>
            </a:r>
            <a:r>
              <a:rPr lang="tr-TR" b="1" dirty="0" smtClean="0"/>
              <a:t>birbirlerini anlamaları </a:t>
            </a:r>
            <a:r>
              <a:rPr lang="tr-TR" dirty="0" smtClean="0"/>
              <a:t>için gerekli köprüdür.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Toplumda iletişime ihtiyaç duyulmayan hiç bir iş yoktur.</a:t>
            </a:r>
          </a:p>
          <a:p>
            <a:pPr>
              <a:lnSpc>
                <a:spcPct val="150000"/>
              </a:lnSpc>
            </a:pPr>
            <a:r>
              <a:rPr lang="tr-TR" dirty="0"/>
              <a:t>S</a:t>
            </a:r>
            <a:r>
              <a:rPr lang="tr-TR" dirty="0" smtClean="0"/>
              <a:t>adece konuşmak ya da mesaj alışverişi değildir.</a:t>
            </a:r>
          </a:p>
          <a:p>
            <a:pPr>
              <a:lnSpc>
                <a:spcPct val="150000"/>
              </a:lnSpc>
            </a:pPr>
            <a:r>
              <a:rPr lang="tr-TR" dirty="0"/>
              <a:t>A</a:t>
            </a:r>
            <a:r>
              <a:rPr lang="tr-TR" dirty="0" smtClean="0"/>
              <a:t>macı bilgi </a:t>
            </a:r>
            <a:r>
              <a:rPr lang="tr-TR" dirty="0" smtClean="0"/>
              <a:t>vermek </a:t>
            </a:r>
            <a:r>
              <a:rPr lang="tr-TR" dirty="0" smtClean="0"/>
              <a:t>ve karşındakini etkilemektir. </a:t>
            </a:r>
          </a:p>
          <a:p>
            <a:pPr>
              <a:lnSpc>
                <a:spcPct val="150000"/>
              </a:lnSpc>
            </a:pPr>
            <a:r>
              <a:rPr lang="tr-TR" dirty="0"/>
              <a:t>G</a:t>
            </a:r>
            <a:r>
              <a:rPr lang="tr-TR" dirty="0" smtClean="0"/>
              <a:t>enel ilkesi, kişinin ne söylediği değil, bunu karşıdakinin nasıl algıladığı ve yorumladığıdır</a:t>
            </a:r>
            <a:r>
              <a:rPr lang="tr-TR" dirty="0" smtClean="0"/>
              <a:t>.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İnsanın toplumsallaşmasının yansımasıdır.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7075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Kitle İletişiminin diğer iletişim türlerinden farkları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b="1" dirty="0"/>
              <a:t>İletiyi veren </a:t>
            </a:r>
            <a:r>
              <a:rPr lang="tr-TR" dirty="0"/>
              <a:t>çoğunlukla </a:t>
            </a:r>
            <a:r>
              <a:rPr lang="tr-TR" b="1" dirty="0"/>
              <a:t>kurumdur</a:t>
            </a:r>
            <a:r>
              <a:rPr lang="tr-TR" dirty="0"/>
              <a:t>.</a:t>
            </a:r>
          </a:p>
          <a:p>
            <a:pPr>
              <a:lnSpc>
                <a:spcPct val="120000"/>
              </a:lnSpc>
            </a:pPr>
            <a:r>
              <a:rPr lang="tr-TR" dirty="0"/>
              <a:t>İletinin niteliği ve niceliği farklıdır. </a:t>
            </a:r>
            <a:r>
              <a:rPr lang="tr-TR" b="1" dirty="0"/>
              <a:t>Bireysel değildir</a:t>
            </a:r>
            <a:r>
              <a:rPr lang="tr-TR" dirty="0"/>
              <a:t>.</a:t>
            </a:r>
          </a:p>
          <a:p>
            <a:pPr>
              <a:lnSpc>
                <a:spcPct val="120000"/>
              </a:lnSpc>
            </a:pPr>
            <a:r>
              <a:rPr lang="tr-TR" dirty="0"/>
              <a:t>İleti </a:t>
            </a:r>
            <a:r>
              <a:rPr lang="tr-TR" b="1" dirty="0"/>
              <a:t>düzenlidir, belirli bir sırada gerçekleşir</a:t>
            </a:r>
            <a:r>
              <a:rPr lang="tr-TR" dirty="0"/>
              <a:t>- alıcı ne zaman, nerede, nasıl ileti alacak?</a:t>
            </a:r>
          </a:p>
          <a:p>
            <a:pPr>
              <a:lnSpc>
                <a:spcPct val="120000"/>
              </a:lnSpc>
            </a:pPr>
            <a:r>
              <a:rPr lang="tr-TR" dirty="0"/>
              <a:t>Verilen </a:t>
            </a:r>
            <a:r>
              <a:rPr lang="tr-TR" b="1" dirty="0"/>
              <a:t>mesajlar herkese açıktır</a:t>
            </a:r>
            <a:r>
              <a:rPr lang="tr-TR" dirty="0"/>
              <a:t>.</a:t>
            </a:r>
          </a:p>
          <a:p>
            <a:pPr>
              <a:lnSpc>
                <a:spcPct val="120000"/>
              </a:lnSpc>
            </a:pPr>
            <a:r>
              <a:rPr lang="tr-TR" b="1" dirty="0"/>
              <a:t>Tek yönlüdür</a:t>
            </a:r>
            <a:r>
              <a:rPr lang="tr-TR" dirty="0"/>
              <a:t>, kanal yapısı karmaşık, kanal sayısı ise çoktur.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745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 ve İletişim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Reklam tüketicilere ulaşmada </a:t>
            </a:r>
            <a:r>
              <a:rPr lang="tr-TR" b="1" dirty="0" smtClean="0"/>
              <a:t>birincil iletişim aracıdır</a:t>
            </a:r>
            <a:r>
              <a:rPr lang="tr-TR" dirty="0" smtClean="0"/>
              <a:t>. Diğer tutundurma çabaları destek güçlerdir.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Tv</a:t>
            </a:r>
            <a:r>
              <a:rPr lang="tr-TR" b="1" dirty="0" smtClean="0"/>
              <a:t>, radyo </a:t>
            </a:r>
            <a:r>
              <a:rPr lang="tr-TR" dirty="0" smtClean="0"/>
              <a:t>gibi kitle iletişim araçlarını kullanırken, ulaştığı kişi sayısı ve bu kişilerin reklamlara maruz kalma yüzdesi açısından değerlendirildiğinde hedef kitleye ulaşmak için hem maliyet hem etkinlik açısından fayda sağlar.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Görsel ve işitsel öğelerin kullanımı ile reklamın ikna gücü arttırılır.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8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Reklamda İletişim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Reklamın iletişim </a:t>
            </a:r>
            <a:r>
              <a:rPr lang="tr-TR" b="1" dirty="0" smtClean="0"/>
              <a:t>amacı;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Ü</a:t>
            </a:r>
            <a:r>
              <a:rPr lang="tr-TR" dirty="0" smtClean="0">
                <a:solidFill>
                  <a:srgbClr val="FF0000"/>
                </a:solidFill>
              </a:rPr>
              <a:t>retici </a:t>
            </a:r>
            <a:r>
              <a:rPr lang="tr-TR" dirty="0">
                <a:solidFill>
                  <a:srgbClr val="FF0000"/>
                </a:solidFill>
              </a:rPr>
              <a:t>ve tüketiciyi yakınlaştırmak</a:t>
            </a:r>
            <a:r>
              <a:rPr lang="tr-TR" dirty="0"/>
              <a:t>, ürün ve hizmetle ilgili tüketiciyi </a:t>
            </a:r>
            <a:r>
              <a:rPr lang="tr-TR" dirty="0">
                <a:solidFill>
                  <a:srgbClr val="FF0000"/>
                </a:solidFill>
              </a:rPr>
              <a:t>ikna etmek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satın almaya yönlendirmektedir</a:t>
            </a:r>
            <a:r>
              <a:rPr lang="tr-TR" dirty="0" smtClean="0"/>
              <a:t>.</a:t>
            </a:r>
          </a:p>
          <a:p>
            <a:pPr>
              <a:lnSpc>
                <a:spcPct val="120000"/>
              </a:lnSpc>
            </a:pP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Tüketiciye </a:t>
            </a:r>
            <a:r>
              <a:rPr lang="tr-TR" b="1" dirty="0" smtClean="0"/>
              <a:t>ürünle ilgili bilgi vermek, ikna etmek, ürünü yakın gelecek satın alınmasını sağlamak </a:t>
            </a:r>
            <a:r>
              <a:rPr lang="tr-TR" dirty="0" smtClean="0"/>
              <a:t>amacı vardır. </a:t>
            </a:r>
          </a:p>
          <a:p>
            <a:pPr marL="0" indent="0">
              <a:lnSpc>
                <a:spcPct val="12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262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Reklamda İletişim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84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tr-TR" dirty="0"/>
              <a:t>Üreticinin satış amacına hizmet edecek bir anlatım, reklam aracılığıyla ileti olarak tüketiciye ulaştırılır. </a:t>
            </a:r>
          </a:p>
          <a:p>
            <a:r>
              <a:rPr lang="tr-TR" dirty="0" smtClean="0"/>
              <a:t>Reklamcı gönderdiği iletinin, istediği gruba ulaşıp ulaşmadığını, söylemek istediğinin anlaşılıp anlaşılmadığını, tüketiciyi ikna edip etmediğini bilmek durumundadır.	     </a:t>
            </a:r>
            <a:r>
              <a:rPr lang="tr-TR" b="1" dirty="0" smtClean="0">
                <a:solidFill>
                  <a:srgbClr val="FF0000"/>
                </a:solidFill>
              </a:rPr>
              <a:t>GERİBİLDİRİM</a:t>
            </a:r>
          </a:p>
          <a:p>
            <a:r>
              <a:rPr lang="tr-TR" dirty="0" smtClean="0"/>
              <a:t>Tepki alınmalıdır ki iletinin başarı derecesi anlaşılsın ve sonraki benzer iletilere gelecek potansiyel tepkilere karşı etkinlik sağlanabilsin.</a:t>
            </a:r>
          </a:p>
          <a:p>
            <a:r>
              <a:rPr lang="tr-TR" dirty="0" smtClean="0"/>
              <a:t>Reklam iletişimde 2 geri bilgi akış kanalı vardır; </a:t>
            </a:r>
          </a:p>
          <a:p>
            <a:pPr lvl="1"/>
            <a:r>
              <a:rPr lang="tr-TR" dirty="0" smtClean="0"/>
              <a:t>İlki işletmenin reklam kampanyasını yapar yapmaz, </a:t>
            </a:r>
            <a:r>
              <a:rPr lang="tr-TR" b="1" dirty="0" smtClean="0"/>
              <a:t>tüketici üzerindeki etkinliğinin ölçülmesi testi</a:t>
            </a:r>
          </a:p>
          <a:p>
            <a:pPr lvl="1"/>
            <a:r>
              <a:rPr lang="tr-TR" dirty="0" smtClean="0"/>
              <a:t>İkincisi ise tüketicinin reklamı yapılan </a:t>
            </a:r>
            <a:r>
              <a:rPr lang="tr-TR" b="1" dirty="0" smtClean="0"/>
              <a:t>ürüne karşı gösterdiği tepkinin değerlendirilmes</a:t>
            </a:r>
            <a:r>
              <a:rPr lang="tr-TR" dirty="0" smtClean="0"/>
              <a:t>i ve girdi olarak karar vericiye geri dönüşüdür.</a:t>
            </a:r>
            <a:endParaRPr lang="tr-TR" dirty="0"/>
          </a:p>
        </p:txBody>
      </p:sp>
      <p:sp>
        <p:nvSpPr>
          <p:cNvPr id="4" name="Right Arrow 3"/>
          <p:cNvSpPr/>
          <p:nvPr/>
        </p:nvSpPr>
        <p:spPr>
          <a:xfrm>
            <a:off x="5503789" y="2857344"/>
            <a:ext cx="756015" cy="3628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725777" y="6204466"/>
            <a:ext cx="181443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GÜRÜLTÜ</a:t>
            </a:r>
            <a:endParaRPr lang="tr-TR" dirty="0"/>
          </a:p>
        </p:txBody>
      </p:sp>
      <p:sp>
        <p:nvSpPr>
          <p:cNvPr id="6" name="5-Point Star 5"/>
          <p:cNvSpPr/>
          <p:nvPr/>
        </p:nvSpPr>
        <p:spPr>
          <a:xfrm>
            <a:off x="222835" y="5995245"/>
            <a:ext cx="468729" cy="54506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40213" y="6477000"/>
            <a:ext cx="4384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5022" y="5971700"/>
            <a:ext cx="522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00FF"/>
                </a:solidFill>
              </a:rPr>
              <a:t>Kullanılan dil, kanal aracı ve ya tüketicinin kendinden dolayı mesajın eksik ya da hiç algılanmaması</a:t>
            </a:r>
            <a:endParaRPr lang="tr-T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Reklamda İletişim Süreci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u="sng" dirty="0" smtClean="0">
                <a:solidFill>
                  <a:srgbClr val="FF0000"/>
                </a:solidFill>
              </a:rPr>
              <a:t>Reklam yapımında ve yayımında, kitle iletişim araçlarının yararları:</a:t>
            </a:r>
          </a:p>
          <a:p>
            <a:r>
              <a:rPr lang="tr-TR" dirty="0" smtClean="0"/>
              <a:t>KİA istihdam sağlayan, ürün ve hizmet üreten ilgili yan endüstrileri besleyen, büyüyen ve gelişen endüstrilerdir. </a:t>
            </a:r>
          </a:p>
          <a:p>
            <a:r>
              <a:rPr lang="tr-TR" dirty="0" smtClean="0"/>
              <a:t>İçerisinde kurumları barındırır. Kurumu topluma ve diğer toplumsal kurumlara bağlar.</a:t>
            </a:r>
          </a:p>
          <a:p>
            <a:r>
              <a:rPr lang="tr-TR" dirty="0" smtClean="0"/>
              <a:t>Güç kaynağıdır. Kontrol aracı, toplumsal yönetim ve yeniliktir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Hem ulusal hem uluslararası boyutta, giderek artan bir şekilde toplumsal hayatın sorunlarının sergilendiği bir alan sağlar.</a:t>
            </a:r>
          </a:p>
          <a:p>
            <a:r>
              <a:rPr lang="tr-TR" dirty="0" smtClean="0"/>
              <a:t>Kültürdeki gelişmelerin alanıdır.(sanat duygusu, sembolik)</a:t>
            </a:r>
          </a:p>
          <a:p>
            <a:r>
              <a:rPr lang="tr-TR" dirty="0" smtClean="0"/>
              <a:t>Sadece bireyler için değil, gruplar ve toplumlar için de gerçekliğin belirleyici tanımları ve görüntüleri olmuşlardır.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27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Reklamda İletişim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err="1"/>
              <a:t>İnsanların</a:t>
            </a:r>
            <a:r>
              <a:rPr lang="en-US" sz="2000" dirty="0"/>
              <a:t> </a:t>
            </a:r>
            <a:r>
              <a:rPr lang="en-US" sz="2000" dirty="0" err="1"/>
              <a:t>reklamlara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diğer</a:t>
            </a:r>
            <a:r>
              <a:rPr lang="en-US" sz="2000" dirty="0"/>
              <a:t> </a:t>
            </a:r>
            <a:r>
              <a:rPr lang="en-US" sz="2000" dirty="0" err="1"/>
              <a:t>iletişim</a:t>
            </a:r>
            <a:r>
              <a:rPr lang="en-US" sz="2000" dirty="0"/>
              <a:t> </a:t>
            </a:r>
            <a:r>
              <a:rPr lang="en-US" sz="2000" dirty="0" err="1"/>
              <a:t>çabalarına</a:t>
            </a:r>
            <a:r>
              <a:rPr lang="en-US" sz="2000" dirty="0"/>
              <a:t> </a:t>
            </a:r>
            <a:r>
              <a:rPr lang="en-US" sz="2000" dirty="0" err="1"/>
              <a:t>nasıl</a:t>
            </a:r>
            <a:r>
              <a:rPr lang="en-US" sz="2000" dirty="0"/>
              <a:t> </a:t>
            </a:r>
            <a:r>
              <a:rPr lang="en-US" sz="2000" dirty="0" err="1"/>
              <a:t>tepki</a:t>
            </a:r>
            <a:r>
              <a:rPr lang="en-US" sz="2000" dirty="0"/>
              <a:t> </a:t>
            </a:r>
            <a:r>
              <a:rPr lang="en-US" sz="2000" dirty="0" err="1"/>
              <a:t>vereceklerini</a:t>
            </a:r>
            <a:r>
              <a:rPr lang="en-US" sz="2000" dirty="0"/>
              <a:t> </a:t>
            </a:r>
            <a:r>
              <a:rPr lang="en-US" sz="2000" dirty="0" err="1"/>
              <a:t>tahmin</a:t>
            </a:r>
            <a:r>
              <a:rPr lang="en-US" sz="2000" dirty="0"/>
              <a:t> </a:t>
            </a:r>
            <a:r>
              <a:rPr lang="en-US" sz="2000" dirty="0" err="1"/>
              <a:t>etmek</a:t>
            </a:r>
            <a:r>
              <a:rPr lang="en-US" sz="2000" dirty="0"/>
              <a:t> </a:t>
            </a:r>
            <a:r>
              <a:rPr lang="en-US" sz="2000" dirty="0" err="1"/>
              <a:t>kolay</a:t>
            </a:r>
            <a:r>
              <a:rPr lang="en-US" sz="2000" dirty="0"/>
              <a:t> </a:t>
            </a:r>
            <a:r>
              <a:rPr lang="en-US" sz="2000" dirty="0" err="1"/>
              <a:t>değildir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/>
              <a:t> </a:t>
            </a:r>
            <a:r>
              <a:rPr lang="en-US" sz="2000" b="1" dirty="0" err="1"/>
              <a:t>Ürünün</a:t>
            </a:r>
            <a:r>
              <a:rPr lang="en-US" sz="2000" b="1" dirty="0"/>
              <a:t> </a:t>
            </a:r>
            <a:r>
              <a:rPr lang="en-US" sz="2000" b="1" dirty="0" err="1"/>
              <a:t>özellikleri</a:t>
            </a:r>
            <a:r>
              <a:rPr lang="en-US" sz="2000" b="1" dirty="0"/>
              <a:t>, </a:t>
            </a:r>
            <a:r>
              <a:rPr lang="en-US" sz="2000" b="1" dirty="0" err="1"/>
              <a:t>tüketicinin</a:t>
            </a:r>
            <a:r>
              <a:rPr lang="en-US" sz="2000" b="1" dirty="0"/>
              <a:t> </a:t>
            </a:r>
            <a:r>
              <a:rPr lang="en-US" sz="2000" b="1" dirty="0" err="1"/>
              <a:t>ürün</a:t>
            </a:r>
            <a:r>
              <a:rPr lang="en-US" sz="2000" b="1" dirty="0"/>
              <a:t> </a:t>
            </a:r>
            <a:r>
              <a:rPr lang="en-US" sz="2000" b="1" dirty="0" err="1"/>
              <a:t>kategorisine</a:t>
            </a:r>
            <a:r>
              <a:rPr lang="en-US" sz="2000" b="1" dirty="0"/>
              <a:t> </a:t>
            </a:r>
            <a:r>
              <a:rPr lang="en-US" sz="2000" b="1" dirty="0" err="1"/>
              <a:t>ilgisi</a:t>
            </a:r>
            <a:r>
              <a:rPr lang="en-US" sz="2000" b="1" dirty="0"/>
              <a:t>, </a:t>
            </a:r>
            <a:r>
              <a:rPr lang="en-US" sz="2000" b="1" dirty="0" err="1"/>
              <a:t>sosyal</a:t>
            </a:r>
            <a:r>
              <a:rPr lang="en-US" sz="2000" b="1" dirty="0"/>
              <a:t>, </a:t>
            </a:r>
            <a:r>
              <a:rPr lang="en-US" sz="2000" b="1" dirty="0" err="1"/>
              <a:t>psikolojik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kültürel</a:t>
            </a:r>
            <a:r>
              <a:rPr lang="en-US" sz="2000" b="1" dirty="0"/>
              <a:t> </a:t>
            </a:r>
            <a:r>
              <a:rPr lang="en-US" sz="2000" b="1" dirty="0" err="1"/>
              <a:t>faktörler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tüketicinin</a:t>
            </a:r>
            <a:r>
              <a:rPr lang="en-US" sz="2000" b="1" dirty="0"/>
              <a:t> </a:t>
            </a:r>
            <a:r>
              <a:rPr lang="en-US" sz="2000" b="1" dirty="0" err="1"/>
              <a:t>içinde</a:t>
            </a:r>
            <a:r>
              <a:rPr lang="en-US" sz="2000" b="1" dirty="0"/>
              <a:t> </a:t>
            </a:r>
            <a:r>
              <a:rPr lang="en-US" sz="2000" b="1" dirty="0" err="1"/>
              <a:t>bulunduğu</a:t>
            </a:r>
            <a:r>
              <a:rPr lang="en-US" sz="2000" b="1" dirty="0"/>
              <a:t> durum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pek</a:t>
            </a:r>
            <a:r>
              <a:rPr lang="en-US" sz="2000" dirty="0"/>
              <a:t> </a:t>
            </a:r>
            <a:r>
              <a:rPr lang="en-US" sz="2000" dirty="0" err="1"/>
              <a:t>çok</a:t>
            </a:r>
            <a:r>
              <a:rPr lang="en-US" sz="2000" dirty="0"/>
              <a:t> </a:t>
            </a:r>
            <a:r>
              <a:rPr lang="en-US" sz="2000" dirty="0" err="1"/>
              <a:t>değişken</a:t>
            </a:r>
            <a:r>
              <a:rPr lang="en-US" sz="2000" dirty="0"/>
              <a:t> </a:t>
            </a:r>
            <a:r>
              <a:rPr lang="en-US" sz="2000" dirty="0" err="1"/>
              <a:t>tüketicinin</a:t>
            </a:r>
            <a:r>
              <a:rPr lang="en-US" sz="2000" dirty="0"/>
              <a:t> </a:t>
            </a:r>
            <a:r>
              <a:rPr lang="en-US" sz="2000" dirty="0" err="1"/>
              <a:t>zihninde</a:t>
            </a:r>
            <a:r>
              <a:rPr lang="en-US" sz="2000" dirty="0"/>
              <a:t> </a:t>
            </a:r>
            <a:r>
              <a:rPr lang="en-US" sz="2000" dirty="0" err="1"/>
              <a:t>pazarlama</a:t>
            </a:r>
            <a:r>
              <a:rPr lang="en-US" sz="2000" dirty="0"/>
              <a:t> </a:t>
            </a:r>
            <a:r>
              <a:rPr lang="en-US" sz="2000" dirty="0" err="1"/>
              <a:t>iletişimi</a:t>
            </a:r>
            <a:r>
              <a:rPr lang="en-US" sz="2000" dirty="0"/>
              <a:t> </a:t>
            </a:r>
            <a:r>
              <a:rPr lang="en-US" sz="2000" dirty="0" err="1"/>
              <a:t>mesajlarının</a:t>
            </a:r>
            <a:r>
              <a:rPr lang="en-US" sz="2000" dirty="0"/>
              <a:t> </a:t>
            </a:r>
            <a:r>
              <a:rPr lang="en-US" sz="2000" dirty="0" err="1"/>
              <a:t>nasıl</a:t>
            </a:r>
            <a:r>
              <a:rPr lang="en-US" sz="2000" dirty="0"/>
              <a:t> </a:t>
            </a:r>
            <a:r>
              <a:rPr lang="en-US" sz="2000" dirty="0" err="1"/>
              <a:t>işlendiğini</a:t>
            </a:r>
            <a:r>
              <a:rPr lang="en-US" sz="2000" dirty="0"/>
              <a:t> </a:t>
            </a:r>
            <a:r>
              <a:rPr lang="en-US" sz="2000" dirty="0" err="1"/>
              <a:t>değiştiren</a:t>
            </a:r>
            <a:r>
              <a:rPr lang="en-US" sz="2000" dirty="0"/>
              <a:t> </a:t>
            </a:r>
            <a:r>
              <a:rPr lang="en-US" sz="2000" dirty="0" err="1"/>
              <a:t>faktörlerdir</a:t>
            </a:r>
            <a:r>
              <a:rPr lang="en-US" sz="2000" dirty="0"/>
              <a:t>. </a:t>
            </a:r>
            <a:r>
              <a:rPr lang="en-US" sz="2000" dirty="0" err="1"/>
              <a:t>Tüketicinin</a:t>
            </a:r>
            <a:r>
              <a:rPr lang="en-US" sz="2000" dirty="0"/>
              <a:t> o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acelesinin</a:t>
            </a:r>
            <a:r>
              <a:rPr lang="en-US" sz="2000" dirty="0"/>
              <a:t> </a:t>
            </a:r>
            <a:r>
              <a:rPr lang="en-US" sz="2000" dirty="0" err="1"/>
              <a:t>olması</a:t>
            </a:r>
            <a:r>
              <a:rPr lang="en-US" sz="2000" dirty="0"/>
              <a:t> bile </a:t>
            </a:r>
            <a:r>
              <a:rPr lang="en-US" sz="2000" dirty="0" err="1"/>
              <a:t>mesajı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algılamasına</a:t>
            </a:r>
            <a:r>
              <a:rPr lang="en-US" sz="2000" dirty="0"/>
              <a:t> </a:t>
            </a:r>
            <a:r>
              <a:rPr lang="en-US" sz="2000" dirty="0" err="1"/>
              <a:t>sebep</a:t>
            </a:r>
            <a:r>
              <a:rPr lang="en-US" sz="2000" dirty="0"/>
              <a:t> </a:t>
            </a:r>
            <a:r>
              <a:rPr lang="en-US" sz="2000" dirty="0" err="1"/>
              <a:t>olabilir</a:t>
            </a:r>
            <a:r>
              <a:rPr lang="en-US" sz="2000" dirty="0"/>
              <a:t>.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/>
              <a:t>AIDA, DAGMAR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benzeri</a:t>
            </a:r>
            <a:r>
              <a:rPr lang="en-US" sz="2000" dirty="0"/>
              <a:t> </a:t>
            </a:r>
            <a:r>
              <a:rPr lang="en-US" sz="2000" dirty="0" err="1"/>
              <a:t>modeller</a:t>
            </a:r>
            <a:r>
              <a:rPr lang="en-US" sz="2000" dirty="0"/>
              <a:t>, </a:t>
            </a:r>
            <a:r>
              <a:rPr lang="en-US" sz="2000" dirty="0" err="1"/>
              <a:t>tüketicinin</a:t>
            </a:r>
            <a:r>
              <a:rPr lang="en-US" sz="2000" dirty="0"/>
              <a:t> </a:t>
            </a:r>
            <a:r>
              <a:rPr lang="en-US" sz="2000" dirty="0" err="1"/>
              <a:t>pazarlama</a:t>
            </a:r>
            <a:r>
              <a:rPr lang="en-US" sz="2000" dirty="0"/>
              <a:t> </a:t>
            </a:r>
            <a:r>
              <a:rPr lang="en-US" sz="2000" dirty="0" err="1"/>
              <a:t>iletişimi</a:t>
            </a:r>
            <a:r>
              <a:rPr lang="en-US" sz="2000" dirty="0"/>
              <a:t> </a:t>
            </a:r>
            <a:r>
              <a:rPr lang="en-US" sz="2000" dirty="0" err="1"/>
              <a:t>çabalarından</a:t>
            </a:r>
            <a:r>
              <a:rPr lang="en-US" sz="2000" dirty="0"/>
              <a:t> </a:t>
            </a:r>
            <a:r>
              <a:rPr lang="en-US" sz="2000" b="1" dirty="0" err="1"/>
              <a:t>nasıl</a:t>
            </a:r>
            <a:r>
              <a:rPr lang="en-US" sz="2000" b="1" dirty="0"/>
              <a:t> </a:t>
            </a:r>
            <a:r>
              <a:rPr lang="en-US" sz="2000" b="1" dirty="0" err="1"/>
              <a:t>etkilendiğini</a:t>
            </a:r>
            <a:r>
              <a:rPr lang="en-US" sz="2000" b="1" dirty="0"/>
              <a:t>, </a:t>
            </a:r>
            <a:r>
              <a:rPr lang="en-US" sz="2000" b="1" dirty="0" err="1"/>
              <a:t>hangi</a:t>
            </a:r>
            <a:r>
              <a:rPr lang="en-US" sz="2000" b="1" dirty="0"/>
              <a:t> </a:t>
            </a:r>
            <a:r>
              <a:rPr lang="en-US" sz="2000" b="1" dirty="0" err="1"/>
              <a:t>süreçlerden</a:t>
            </a:r>
            <a:r>
              <a:rPr lang="en-US" sz="2000" b="1" dirty="0"/>
              <a:t> </a:t>
            </a:r>
            <a:r>
              <a:rPr lang="en-US" sz="2000" b="1" dirty="0" err="1"/>
              <a:t>geçtiğini</a:t>
            </a:r>
            <a:r>
              <a:rPr lang="en-US" sz="2000" b="1" dirty="0"/>
              <a:t>, </a:t>
            </a:r>
            <a:r>
              <a:rPr lang="en-US" sz="2000" b="1" dirty="0" err="1"/>
              <a:t>onu</a:t>
            </a:r>
            <a:r>
              <a:rPr lang="en-US" sz="2000" b="1" dirty="0"/>
              <a:t> satın alma </a:t>
            </a:r>
            <a:r>
              <a:rPr lang="en-US" sz="2000" b="1" dirty="0" err="1"/>
              <a:t>davranışına</a:t>
            </a:r>
            <a:r>
              <a:rPr lang="en-US" sz="2000" b="1" dirty="0"/>
              <a:t> </a:t>
            </a:r>
            <a:r>
              <a:rPr lang="en-US" sz="2000" b="1" dirty="0" err="1"/>
              <a:t>götüren</a:t>
            </a:r>
            <a:r>
              <a:rPr lang="en-US" sz="2000" b="1" dirty="0"/>
              <a:t> </a:t>
            </a:r>
            <a:r>
              <a:rPr lang="en-US" sz="2000" b="1" dirty="0" err="1"/>
              <a:t>faktörlerin</a:t>
            </a:r>
            <a:r>
              <a:rPr lang="en-US" sz="2000" dirty="0"/>
              <a:t> </a:t>
            </a:r>
            <a:r>
              <a:rPr lang="en-US" sz="2000" dirty="0" err="1"/>
              <a:t>neler</a:t>
            </a:r>
            <a:r>
              <a:rPr lang="en-US" sz="2000" dirty="0"/>
              <a:t> </a:t>
            </a:r>
            <a:r>
              <a:rPr lang="en-US" sz="2000" dirty="0" err="1"/>
              <a:t>olduğunu</a:t>
            </a:r>
            <a:r>
              <a:rPr lang="en-US" sz="2000" dirty="0"/>
              <a:t> </a:t>
            </a:r>
            <a:r>
              <a:rPr lang="en-US" sz="2000" dirty="0" err="1"/>
              <a:t>açıklamak</a:t>
            </a:r>
            <a:r>
              <a:rPr lang="en-US" sz="2000" dirty="0"/>
              <a:t> </a:t>
            </a:r>
            <a:r>
              <a:rPr lang="en-US" sz="2000" dirty="0" err="1"/>
              <a:t>üzere</a:t>
            </a:r>
            <a:r>
              <a:rPr lang="en-US" sz="2000" dirty="0"/>
              <a:t> </a:t>
            </a:r>
            <a:r>
              <a:rPr lang="en-US" sz="2000" dirty="0" err="1"/>
              <a:t>geliştirilmiştir</a:t>
            </a:r>
            <a:r>
              <a:rPr lang="en-US" dirty="0"/>
              <a:t>.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92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AIDA Modeli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Modele </a:t>
            </a:r>
            <a:r>
              <a:rPr lang="tr-TR" dirty="0" err="1"/>
              <a:t>göre</a:t>
            </a:r>
            <a:r>
              <a:rPr lang="tr-TR" dirty="0"/>
              <a:t> alıcı sırasıyla </a:t>
            </a:r>
            <a:r>
              <a:rPr lang="tr-TR" b="1" dirty="0"/>
              <a:t>D</a:t>
            </a:r>
            <a:r>
              <a:rPr lang="tr-TR" b="1" dirty="0" smtClean="0"/>
              <a:t>ikkat </a:t>
            </a:r>
            <a:r>
              <a:rPr lang="tr-TR" b="1" dirty="0"/>
              <a:t>, </a:t>
            </a:r>
            <a:r>
              <a:rPr lang="tr-TR" b="1" dirty="0" smtClean="0"/>
              <a:t>İlgi</a:t>
            </a:r>
            <a:r>
              <a:rPr lang="tr-TR" b="1" dirty="0"/>
              <a:t>, İ</a:t>
            </a:r>
            <a:r>
              <a:rPr lang="tr-TR" b="1" dirty="0" smtClean="0"/>
              <a:t>stek </a:t>
            </a:r>
            <a:r>
              <a:rPr lang="tr-TR" b="1" dirty="0"/>
              <a:t>ve H</a:t>
            </a:r>
            <a:r>
              <a:rPr lang="tr-TR" b="1" dirty="0" smtClean="0"/>
              <a:t>arekete </a:t>
            </a:r>
            <a:r>
              <a:rPr lang="tr-TR" b="1" dirty="0" err="1"/>
              <a:t>geçme</a:t>
            </a:r>
            <a:r>
              <a:rPr lang="tr-TR" b="1" dirty="0"/>
              <a:t> (satın </a:t>
            </a:r>
            <a:r>
              <a:rPr lang="tr-TR" b="1" dirty="0" smtClean="0"/>
              <a:t>alma </a:t>
            </a:r>
            <a:r>
              <a:rPr lang="tr-TR" dirty="0"/>
              <a:t>) </a:t>
            </a:r>
            <a:r>
              <a:rPr lang="tr-TR" dirty="0" err="1"/>
              <a:t>aşamalarından</a:t>
            </a:r>
            <a:r>
              <a:rPr lang="tr-TR" dirty="0"/>
              <a:t> </a:t>
            </a:r>
            <a:r>
              <a:rPr lang="tr-TR" dirty="0" err="1"/>
              <a:t>geçmektedir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Satıcı </a:t>
            </a:r>
            <a:r>
              <a:rPr lang="tr-TR" dirty="0" err="1"/>
              <a:t>önce</a:t>
            </a:r>
            <a:r>
              <a:rPr lang="tr-TR" dirty="0"/>
              <a:t> alıcının dikkatini </a:t>
            </a:r>
            <a:r>
              <a:rPr lang="tr-TR" dirty="0" err="1"/>
              <a:t>çekmeli</a:t>
            </a:r>
            <a:r>
              <a:rPr lang="tr-TR" dirty="0"/>
              <a:t>, devamında </a:t>
            </a:r>
            <a:r>
              <a:rPr lang="tr-TR" dirty="0" err="1"/>
              <a:t>ürün</a:t>
            </a:r>
            <a:r>
              <a:rPr lang="tr-TR" dirty="0"/>
              <a:t> ya da hizmetle ilgilenmesini </a:t>
            </a:r>
            <a:r>
              <a:rPr lang="tr-TR" dirty="0" err="1"/>
              <a:t>sağlamalıdır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İleri</a:t>
            </a:r>
            <a:r>
              <a:rPr lang="tr-TR" dirty="0" smtClean="0"/>
              <a:t> </a:t>
            </a:r>
            <a:r>
              <a:rPr lang="tr-TR" dirty="0" err="1"/>
              <a:t>düzeyde</a:t>
            </a:r>
            <a:r>
              <a:rPr lang="tr-TR" dirty="0"/>
              <a:t> ilgilenme </a:t>
            </a:r>
            <a:r>
              <a:rPr lang="tr-TR" dirty="0" err="1"/>
              <a:t>ürünu</a:t>
            </a:r>
            <a:r>
              <a:rPr lang="tr-TR" dirty="0"/>
              <a:t>̈ kullanma ya da satın alma </a:t>
            </a:r>
            <a:r>
              <a:rPr lang="tr-TR" dirty="0" err="1"/>
              <a:t>isteği</a:t>
            </a:r>
            <a:r>
              <a:rPr lang="tr-TR" dirty="0"/>
              <a:t> </a:t>
            </a:r>
            <a:r>
              <a:rPr lang="tr-TR" dirty="0" err="1"/>
              <a:t>doğuracaktır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Modelin son </a:t>
            </a:r>
            <a:r>
              <a:rPr lang="tr-TR" dirty="0" err="1"/>
              <a:t>aşaması</a:t>
            </a:r>
            <a:r>
              <a:rPr lang="tr-TR" dirty="0"/>
              <a:t>, </a:t>
            </a:r>
            <a:r>
              <a:rPr lang="tr-TR" dirty="0" err="1"/>
              <a:t>tüketicinin</a:t>
            </a:r>
            <a:r>
              <a:rPr lang="tr-TR" dirty="0"/>
              <a:t> </a:t>
            </a:r>
            <a:r>
              <a:rPr lang="tr-TR" dirty="0" err="1"/>
              <a:t>ürünu</a:t>
            </a:r>
            <a:r>
              <a:rPr lang="tr-TR" dirty="0"/>
              <a:t>̈ satın alma kararını vermesi ve </a:t>
            </a:r>
            <a:r>
              <a:rPr lang="tr-TR" dirty="0" err="1"/>
              <a:t>satışın</a:t>
            </a:r>
            <a:r>
              <a:rPr lang="tr-TR" dirty="0"/>
              <a:t> </a:t>
            </a:r>
            <a:r>
              <a:rPr lang="tr-TR" dirty="0" err="1"/>
              <a:t>gerçekleşmesini</a:t>
            </a:r>
            <a:r>
              <a:rPr lang="tr-TR" dirty="0"/>
              <a:t> </a:t>
            </a:r>
            <a:r>
              <a:rPr lang="tr-TR" dirty="0" err="1" smtClean="0"/>
              <a:t>içerir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Pazarlarnacı</a:t>
            </a:r>
            <a:r>
              <a:rPr lang="tr-TR" dirty="0" smtClean="0"/>
              <a:t> </a:t>
            </a:r>
            <a:r>
              <a:rPr lang="tr-TR" dirty="0" err="1"/>
              <a:t>açısından</a:t>
            </a:r>
            <a:r>
              <a:rPr lang="tr-TR" dirty="0"/>
              <a:t> en </a:t>
            </a:r>
            <a:r>
              <a:rPr lang="tr-TR" dirty="0" err="1"/>
              <a:t>önemli</a:t>
            </a:r>
            <a:r>
              <a:rPr lang="tr-TR" dirty="0"/>
              <a:t> ve zor olan </a:t>
            </a:r>
            <a:r>
              <a:rPr lang="tr-TR" dirty="0" err="1"/>
              <a:t>aşama</a:t>
            </a:r>
            <a:r>
              <a:rPr lang="tr-TR" dirty="0"/>
              <a:t> satın alma </a:t>
            </a:r>
            <a:r>
              <a:rPr lang="tr-TR" dirty="0" err="1"/>
              <a:t>aşamasıdır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745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tr-TR" sz="3000" dirty="0" smtClean="0"/>
              <a:t>Toplumda yaşarken hiç iletişim kurmamak mümkün müdür?</a:t>
            </a:r>
          </a:p>
          <a:p>
            <a:pPr>
              <a:buFont typeface="Wingdings" charset="2"/>
              <a:buChar char="q"/>
            </a:pPr>
            <a:endParaRPr lang="tr-TR" sz="3000" dirty="0"/>
          </a:p>
          <a:p>
            <a:pPr>
              <a:buFont typeface="Wingdings" charset="2"/>
              <a:buChar char="q"/>
            </a:pPr>
            <a:r>
              <a:rPr lang="tr-TR" sz="3000" dirty="0" smtClean="0"/>
              <a:t>İletişim sadece insanlar arasında mı gerçekleşir?</a:t>
            </a:r>
            <a:endParaRPr lang="tr-TR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219" y="1539110"/>
            <a:ext cx="3985933" cy="42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 smtClean="0"/>
              <a:t>‘Ne kadar bilirsen bil; söylediklerin karşıdakinin anladığı kadardır.’</a:t>
            </a:r>
          </a:p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 smtClean="0"/>
              <a:t>	</a:t>
            </a:r>
            <a:r>
              <a:rPr lang="tr-TR" sz="3200" i="1" dirty="0" smtClean="0"/>
              <a:t>								Mevlana</a:t>
            </a:r>
            <a:endParaRPr lang="tr-TR" sz="3200" i="1" dirty="0"/>
          </a:p>
        </p:txBody>
      </p:sp>
    </p:spTree>
    <p:extLst>
      <p:ext uri="{BB962C8B-B14F-4D97-AF65-F5344CB8AC3E}">
        <p14:creationId xmlns:p14="http://schemas.microsoft.com/office/powerpoint/2010/main" val="54150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Tanımı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‘</a:t>
            </a:r>
            <a:r>
              <a:rPr lang="tr-TR" b="1" dirty="0" smtClean="0"/>
              <a:t>İletilmek istenilen materyalin</a:t>
            </a:r>
            <a:r>
              <a:rPr lang="tr-TR" dirty="0" smtClean="0"/>
              <a:t>, ilgili herkes tarafından </a:t>
            </a:r>
            <a:r>
              <a:rPr lang="tr-TR" b="1" dirty="0" smtClean="0"/>
              <a:t>tamamen anlaşılması amacıyla</a:t>
            </a:r>
            <a:r>
              <a:rPr lang="tr-TR" dirty="0" smtClean="0"/>
              <a:t>, bilgi, kanaat ya da düşüncenin, </a:t>
            </a:r>
            <a:r>
              <a:rPr lang="tr-TR" b="1" dirty="0" smtClean="0"/>
              <a:t>yazı, konuşma ve görsel araçlarla ve ya bunların bir arada kullanımıyla iletilmesi, alınması ve ya değiştirilmesidir. ‘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‘Bilgi üretme, iletme ve algılama sürecidir.’</a:t>
            </a:r>
          </a:p>
          <a:p>
            <a:endParaRPr lang="tr-TR" dirty="0"/>
          </a:p>
          <a:p>
            <a:r>
              <a:rPr lang="tr-TR" dirty="0" smtClean="0"/>
              <a:t>‘Asıl amacı, anlaşılabilir mesajların gönderilmesi ve karşı tarafın tutum ve davranışlarında değişiklik oluşturulmasıdır.’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10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Simgeler ve Semboller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3174" r="-33174"/>
          <a:stretch>
            <a:fillRect/>
          </a:stretch>
        </p:blipFill>
        <p:spPr>
          <a:xfrm>
            <a:off x="239800" y="1527048"/>
            <a:ext cx="4577113" cy="24608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80" y="1777554"/>
            <a:ext cx="4107772" cy="3670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85" y="4339941"/>
            <a:ext cx="2136834" cy="16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Önemi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İletişim kurarken dikkat edilmesi gereken konular: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Ne</a:t>
            </a:r>
            <a:r>
              <a:rPr lang="tr-TR" dirty="0" smtClean="0"/>
              <a:t> söyleyeceğimizi bilmek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Ne zaman </a:t>
            </a:r>
            <a:r>
              <a:rPr lang="tr-TR" dirty="0" smtClean="0"/>
              <a:t>söylemenin uygun olacağını belirlemek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Nerede</a:t>
            </a:r>
            <a:r>
              <a:rPr lang="tr-TR" dirty="0" smtClean="0"/>
              <a:t> söylemenin doğru olduğuna karar vermek</a:t>
            </a:r>
          </a:p>
          <a:p>
            <a:pPr lvl="1"/>
            <a:r>
              <a:rPr lang="tr-TR" dirty="0" smtClean="0"/>
              <a:t>En iyi</a:t>
            </a:r>
            <a:r>
              <a:rPr lang="tr-TR" b="1" dirty="0" smtClean="0">
                <a:solidFill>
                  <a:srgbClr val="FF0000"/>
                </a:solidFill>
              </a:rPr>
              <a:t> nasıl </a:t>
            </a:r>
            <a:r>
              <a:rPr lang="tr-TR" dirty="0" smtClean="0"/>
              <a:t>söyleneceğini düşünmek</a:t>
            </a:r>
          </a:p>
          <a:p>
            <a:pPr lvl="1"/>
            <a:r>
              <a:rPr lang="tr-TR" dirty="0" smtClean="0"/>
              <a:t>Olayları </a:t>
            </a:r>
            <a:r>
              <a:rPr lang="tr-TR" b="1" dirty="0" smtClean="0">
                <a:solidFill>
                  <a:srgbClr val="FF0000"/>
                </a:solidFill>
              </a:rPr>
              <a:t>basitçe</a:t>
            </a:r>
            <a:r>
              <a:rPr lang="tr-TR" dirty="0" smtClean="0"/>
              <a:t> anlatabilmek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Akıcı</a:t>
            </a:r>
            <a:r>
              <a:rPr lang="tr-TR" dirty="0" smtClean="0"/>
              <a:t> bir dille ve karşımızdaki kişiyle </a:t>
            </a:r>
            <a:r>
              <a:rPr lang="tr-TR" b="1" dirty="0" smtClean="0">
                <a:solidFill>
                  <a:srgbClr val="FF0000"/>
                </a:solidFill>
              </a:rPr>
              <a:t>göz kontağı </a:t>
            </a:r>
            <a:r>
              <a:rPr lang="tr-TR" dirty="0" smtClean="0"/>
              <a:t>kurarak konuşabilmek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Dikkati </a:t>
            </a:r>
            <a:r>
              <a:rPr lang="tr-TR" dirty="0" smtClean="0"/>
              <a:t>yoğunlaştırmak ve verdiğimiz mesajların alınıp alınmadığını </a:t>
            </a:r>
            <a:r>
              <a:rPr lang="tr-TR" b="1" dirty="0" smtClean="0">
                <a:solidFill>
                  <a:srgbClr val="FF0000"/>
                </a:solidFill>
              </a:rPr>
              <a:t>fark edebilmek</a:t>
            </a:r>
            <a:r>
              <a:rPr lang="tr-TR" dirty="0" smtClean="0"/>
              <a:t>tir.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816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1461</TotalTime>
  <Words>1792</Words>
  <Application>Microsoft Macintosh PowerPoint</Application>
  <PresentationFormat>On-screen Show (4:3)</PresentationFormat>
  <Paragraphs>212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Clarity</vt:lpstr>
      <vt:lpstr>iLETİŞİM VE REKLAM</vt:lpstr>
      <vt:lpstr>Araştırma Soruları</vt:lpstr>
      <vt:lpstr>İLETİŞİM</vt:lpstr>
      <vt:lpstr>    İletişim...</vt:lpstr>
      <vt:lpstr>PowerPoint Presentation</vt:lpstr>
      <vt:lpstr>PowerPoint Presentation</vt:lpstr>
      <vt:lpstr>İletişimin Tanımı</vt:lpstr>
      <vt:lpstr>Simgeler ve Semboller</vt:lpstr>
      <vt:lpstr>İletişimin Önemi</vt:lpstr>
      <vt:lpstr>PowerPoint Presentation</vt:lpstr>
      <vt:lpstr>PowerPoint Presentation</vt:lpstr>
      <vt:lpstr>İletişimin Fonksiyonları</vt:lpstr>
      <vt:lpstr>İletişimin Fonksiyonları</vt:lpstr>
      <vt:lpstr>İletişimin Fonksiyonları</vt:lpstr>
      <vt:lpstr>İletişimin Fonksiyonları</vt:lpstr>
      <vt:lpstr>İletişimin Fonksiyonları</vt:lpstr>
      <vt:lpstr>PowerPoint Presentation</vt:lpstr>
      <vt:lpstr>Neden İletişim Kurarız?</vt:lpstr>
      <vt:lpstr>İletişim Süreci</vt:lpstr>
      <vt:lpstr>İletişimin Sınıflandırılması</vt:lpstr>
      <vt:lpstr>PowerPoint Presentation</vt:lpstr>
      <vt:lpstr>İletişimin Sınıflandırılması</vt:lpstr>
      <vt:lpstr>İletişimin Sınıflandırılması</vt:lpstr>
      <vt:lpstr>PowerPoint Presentation</vt:lpstr>
      <vt:lpstr>Kitle İletişimi</vt:lpstr>
      <vt:lpstr>Kitle İletişimi</vt:lpstr>
      <vt:lpstr>Kitle İletişimi</vt:lpstr>
      <vt:lpstr>Kitle İletişimi</vt:lpstr>
      <vt:lpstr>Dünya’da internet kullanımı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Kitle İletişiminin diğer iletişim türlerinden farkları</vt:lpstr>
      <vt:lpstr>Kitle İletişiminin diğer iletişim türlerinden farkları</vt:lpstr>
      <vt:lpstr>Reklam ve İletişim</vt:lpstr>
      <vt:lpstr>Reklamda İletişim Süreci</vt:lpstr>
      <vt:lpstr>Reklamda İletişim Süreci</vt:lpstr>
      <vt:lpstr>Reklamda İletişim Süreci</vt:lpstr>
      <vt:lpstr>Reklamda İletişim Süreci</vt:lpstr>
      <vt:lpstr>AIDA Modeli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iLETİŞİM VE REKLAM</dc:title>
  <dc:creator>DUYGU DEMIRCAN</dc:creator>
  <cp:lastModifiedBy>DUYGU DEMIRCAN</cp:lastModifiedBy>
  <cp:revision>20</cp:revision>
  <dcterms:created xsi:type="dcterms:W3CDTF">2018-10-15T21:49:19Z</dcterms:created>
  <dcterms:modified xsi:type="dcterms:W3CDTF">2018-10-16T22:18:59Z</dcterms:modified>
</cp:coreProperties>
</file>