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70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CHAPTER- 3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Structuring the Research Project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9404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this case the sub-questions could concentrate on:</a:t>
            </a:r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334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What constitutes intelligence? (Investigating a concept, i.e</a:t>
            </a:r>
            <a:r>
              <a:rPr lang="tr-TR" dirty="0" smtClean="0"/>
              <a:t>. ‘</a:t>
            </a:r>
            <a:r>
              <a:rPr lang="tr-TR" dirty="0"/>
              <a:t>intelligence’.)</a:t>
            </a:r>
          </a:p>
          <a:p>
            <a:pPr algn="just"/>
            <a:r>
              <a:rPr lang="en-US" dirty="0" smtClean="0"/>
              <a:t>What </a:t>
            </a:r>
            <a:r>
              <a:rPr lang="en-US" dirty="0"/>
              <a:t>ways of testing intelligence are there? (Exploring </a:t>
            </a:r>
            <a:r>
              <a:rPr lang="en-US" dirty="0" smtClean="0"/>
              <a:t>different</a:t>
            </a:r>
            <a:r>
              <a:rPr lang="tr-TR" dirty="0" smtClean="0"/>
              <a:t> </a:t>
            </a:r>
            <a:r>
              <a:rPr lang="en-US" dirty="0" smtClean="0"/>
              <a:t>perspectives </a:t>
            </a:r>
            <a:r>
              <a:rPr lang="en-US" dirty="0"/>
              <a:t>– i.e. other intelligence tests, and thus </a:t>
            </a:r>
            <a:r>
              <a:rPr lang="en-US" dirty="0" smtClean="0"/>
              <a:t>investigating</a:t>
            </a:r>
            <a:r>
              <a:rPr lang="tr-TR" dirty="0" smtClean="0"/>
              <a:t> the </a:t>
            </a:r>
            <a:r>
              <a:rPr lang="tr-TR" dirty="0"/>
              <a:t>concept ‘test’.)</a:t>
            </a:r>
          </a:p>
          <a:p>
            <a:pPr algn="just"/>
            <a:r>
              <a:rPr lang="en-US" dirty="0" smtClean="0"/>
              <a:t>What </a:t>
            </a:r>
            <a:r>
              <a:rPr lang="en-US" dirty="0"/>
              <a:t>sort of school exams are there and how are they </a:t>
            </a:r>
            <a:r>
              <a:rPr lang="en-US" dirty="0" smtClean="0"/>
              <a:t>marked?</a:t>
            </a:r>
            <a:r>
              <a:rPr lang="tr-TR" dirty="0" smtClean="0"/>
              <a:t> </a:t>
            </a:r>
            <a:r>
              <a:rPr lang="en-US" dirty="0" smtClean="0"/>
              <a:t>Investigating </a:t>
            </a:r>
            <a:r>
              <a:rPr lang="en-US" dirty="0"/>
              <a:t>another concept – i.e. ‘exams</a:t>
            </a:r>
            <a:r>
              <a:rPr lang="en-US" dirty="0" smtClean="0"/>
              <a:t>’.</a:t>
            </a:r>
            <a:r>
              <a:rPr lang="tr-TR" dirty="0" smtClean="0"/>
              <a:t>)</a:t>
            </a:r>
            <a:endParaRPr lang="en-US" dirty="0"/>
          </a:p>
          <a:p>
            <a:pPr algn="just"/>
            <a:r>
              <a:rPr lang="en-US" dirty="0" smtClean="0"/>
              <a:t>How </a:t>
            </a:r>
            <a:r>
              <a:rPr lang="en-US" dirty="0"/>
              <a:t>do school exam criteria match those of the criteria of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intelligence </a:t>
            </a:r>
            <a:r>
              <a:rPr lang="en-US" dirty="0"/>
              <a:t>tests? (Split into aspects – in this case, criteria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exams </a:t>
            </a:r>
            <a:r>
              <a:rPr lang="en-US" dirty="0"/>
              <a:t>and other intelligence tests.)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835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Note how all the </a:t>
            </a:r>
            <a:r>
              <a:rPr lang="en-US" b="1" dirty="0"/>
              <a:t>sub-questions</a:t>
            </a:r>
            <a:r>
              <a:rPr lang="en-US" dirty="0"/>
              <a:t> relate directly to the </a:t>
            </a:r>
            <a:r>
              <a:rPr lang="en-US" b="1" dirty="0"/>
              <a:t>main question </a:t>
            </a:r>
            <a:r>
              <a:rPr lang="en-US" dirty="0"/>
              <a:t>and break down the rather abstract question into practical </a:t>
            </a:r>
            <a:r>
              <a:rPr lang="en-US" dirty="0" smtClean="0"/>
              <a:t>questions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can be investigated individually and build up to an answer to the main question.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632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>
            <a:noAutofit/>
          </a:bodyPr>
          <a:lstStyle/>
          <a:p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this form of research definition is:</a:t>
            </a:r>
            <a:endParaRPr lang="tr-T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i="1" dirty="0"/>
              <a:t>This study examines the problem of career development of </a:t>
            </a:r>
            <a:r>
              <a:rPr lang="en-US" sz="2800" i="1" dirty="0" smtClean="0"/>
              <a:t>women</a:t>
            </a:r>
            <a:r>
              <a:rPr lang="tr-TR" sz="2800" i="1" dirty="0" smtClean="0"/>
              <a:t> </a:t>
            </a:r>
            <a:r>
              <a:rPr lang="en-US" sz="2800" i="1" dirty="0" smtClean="0"/>
              <a:t>engineers </a:t>
            </a:r>
            <a:r>
              <a:rPr lang="en-US" sz="2800" i="1" dirty="0"/>
              <a:t>in the automotive industry in Britain. It focuses on the </a:t>
            </a:r>
            <a:r>
              <a:rPr lang="en-US" sz="2800" i="1" dirty="0" smtClean="0"/>
              <a:t>identification</a:t>
            </a:r>
            <a:r>
              <a:rPr lang="tr-TR" sz="2800" i="1" dirty="0" smtClean="0"/>
              <a:t> </a:t>
            </a:r>
            <a:r>
              <a:rPr lang="en-US" sz="2800" i="1" dirty="0" smtClean="0"/>
              <a:t>of </a:t>
            </a:r>
            <a:r>
              <a:rPr lang="en-US" sz="2800" i="1" dirty="0"/>
              <a:t>specific barriers (established conventions, prejudices, procedures, </a:t>
            </a:r>
            <a:r>
              <a:rPr lang="en-US" sz="2800" i="1" dirty="0" smtClean="0"/>
              <a:t>career</a:t>
            </a:r>
            <a:r>
              <a:rPr lang="tr-TR" sz="2800" i="1" dirty="0" smtClean="0"/>
              <a:t> </a:t>
            </a:r>
            <a:r>
              <a:rPr lang="en-US" sz="2800" i="1" dirty="0" smtClean="0"/>
              <a:t>paths</a:t>
            </a:r>
            <a:r>
              <a:rPr lang="en-US" sz="2800" i="1" dirty="0"/>
              <a:t>) and explores the effectiveness of specific initiatives that have </a:t>
            </a:r>
            <a:r>
              <a:rPr lang="en-US" sz="2800" i="1" dirty="0" smtClean="0"/>
              <a:t>been</a:t>
            </a:r>
            <a:r>
              <a:rPr lang="tr-TR" sz="2800" i="1" dirty="0" smtClean="0"/>
              <a:t> </a:t>
            </a:r>
            <a:r>
              <a:rPr lang="en-US" sz="2800" i="1" dirty="0" smtClean="0"/>
              <a:t>aimed </a:t>
            </a:r>
            <a:r>
              <a:rPr lang="en-US" sz="2800" i="1" dirty="0"/>
              <a:t>at breaking down these barriers.</a:t>
            </a:r>
            <a:endParaRPr lang="tr-TR" sz="2800" i="1" dirty="0"/>
          </a:p>
        </p:txBody>
      </p:sp>
    </p:spTree>
    <p:extLst>
      <p:ext uri="{BB962C8B-B14F-4D97-AF65-F5344CB8AC3E}">
        <p14:creationId xmlns:p14="http://schemas.microsoft.com/office/powerpoint/2010/main" val="191725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tr-TR" dirty="0"/>
              <a:t>HYPOTHESES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382000" cy="5181600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The research problem in research projects that use the </a:t>
            </a:r>
            <a:r>
              <a:rPr lang="en-US" sz="2800" dirty="0" err="1" smtClean="0"/>
              <a:t>hypothetico</a:t>
            </a:r>
            <a:r>
              <a:rPr lang="tr-TR" sz="2800" dirty="0" smtClean="0"/>
              <a:t>-</a:t>
            </a:r>
            <a:r>
              <a:rPr lang="en-US" sz="2800" dirty="0" smtClean="0"/>
              <a:t>deductive</a:t>
            </a:r>
            <a:r>
              <a:rPr lang="tr-TR" sz="2800" dirty="0" smtClean="0"/>
              <a:t> </a:t>
            </a:r>
            <a:r>
              <a:rPr lang="en-US" sz="2800" dirty="0" smtClean="0"/>
              <a:t>method </a:t>
            </a:r>
            <a:r>
              <a:rPr lang="en-US" sz="2800" dirty="0"/>
              <a:t>is expressed in terms of the testing of a </a:t>
            </a:r>
            <a:r>
              <a:rPr lang="en-US" sz="2800" dirty="0" smtClean="0"/>
              <a:t>particular</a:t>
            </a:r>
            <a:r>
              <a:rPr lang="tr-TR" sz="2800" dirty="0" smtClean="0"/>
              <a:t> </a:t>
            </a:r>
            <a:r>
              <a:rPr lang="tr-TR" sz="2800" dirty="0" err="1" smtClean="0"/>
              <a:t>hypothesis</a:t>
            </a:r>
            <a:r>
              <a:rPr lang="tr-TR" sz="2800" dirty="0" smtClean="0"/>
              <a:t>.</a:t>
            </a:r>
          </a:p>
          <a:p>
            <a:pPr algn="just"/>
            <a:r>
              <a:rPr lang="tr-TR" sz="2800" dirty="0" err="1"/>
              <a:t>Hypotheses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nothing</a:t>
            </a:r>
            <a:r>
              <a:rPr lang="tr-TR" sz="2800" dirty="0"/>
              <a:t> </a:t>
            </a:r>
            <a:r>
              <a:rPr lang="tr-TR" sz="2800" dirty="0" err="1" smtClean="0"/>
              <a:t>unusual</a:t>
            </a:r>
            <a:r>
              <a:rPr lang="tr-TR" sz="2800" dirty="0" smtClean="0"/>
              <a:t>.</a:t>
            </a:r>
          </a:p>
          <a:p>
            <a:pPr algn="just"/>
            <a:r>
              <a:rPr lang="tr-TR" sz="2800" dirty="0" err="1"/>
              <a:t>R</a:t>
            </a:r>
            <a:r>
              <a:rPr lang="tr-TR" sz="2800" dirty="0" err="1" smtClean="0"/>
              <a:t>easonable</a:t>
            </a:r>
            <a:r>
              <a:rPr lang="tr-TR" sz="2800" dirty="0" smtClean="0"/>
              <a:t> </a:t>
            </a:r>
            <a:r>
              <a:rPr lang="en-US" sz="2800" dirty="0" smtClean="0"/>
              <a:t>guesses </a:t>
            </a:r>
            <a:r>
              <a:rPr lang="en-US" sz="2800" dirty="0"/>
              <a:t>can be expressed in the form of </a:t>
            </a:r>
            <a:r>
              <a:rPr lang="en-US" sz="2800" b="1" dirty="0"/>
              <a:t>statement</a:t>
            </a:r>
            <a:r>
              <a:rPr lang="en-US" sz="2800" dirty="0"/>
              <a:t>. This is a hypothesis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pPr algn="just"/>
            <a:r>
              <a:rPr lang="en-US" sz="2800" dirty="0"/>
              <a:t>A good hypothesis is a very useful aid to organizing the </a:t>
            </a:r>
            <a:r>
              <a:rPr lang="en-US" sz="2800" dirty="0" smtClean="0"/>
              <a:t>research</a:t>
            </a:r>
            <a:r>
              <a:rPr lang="tr-TR" sz="2800" dirty="0" smtClean="0"/>
              <a:t> </a:t>
            </a:r>
            <a:r>
              <a:rPr lang="en-US" sz="2800" dirty="0" smtClean="0"/>
              <a:t>effort</a:t>
            </a:r>
            <a:r>
              <a:rPr lang="en-US" sz="2800" dirty="0"/>
              <a:t>, but it must have certain qualities. </a:t>
            </a:r>
            <a:endParaRPr lang="tr-TR" sz="2800" dirty="0" smtClean="0"/>
          </a:p>
          <a:p>
            <a:pPr algn="just"/>
            <a:r>
              <a:rPr lang="en-US" sz="2800" dirty="0" smtClean="0"/>
              <a:t>It </a:t>
            </a:r>
            <a:r>
              <a:rPr lang="en-US" sz="2800" dirty="0"/>
              <a:t>must be a statement </a:t>
            </a:r>
            <a:r>
              <a:rPr lang="en-US" sz="2800" dirty="0" smtClean="0"/>
              <a:t>that</a:t>
            </a:r>
            <a:r>
              <a:rPr lang="tr-TR" sz="2800" dirty="0" smtClean="0"/>
              <a:t> </a:t>
            </a:r>
            <a:r>
              <a:rPr lang="en-US" sz="2800" dirty="0" smtClean="0"/>
              <a:t>can </a:t>
            </a:r>
            <a:r>
              <a:rPr lang="en-US" sz="2800" dirty="0"/>
              <a:t>be put to the test. </a:t>
            </a:r>
            <a:endParaRPr lang="tr-TR" sz="2800" dirty="0" smtClean="0"/>
          </a:p>
          <a:p>
            <a:pPr algn="just"/>
            <a:r>
              <a:rPr lang="en-US" sz="2800" dirty="0" smtClean="0"/>
              <a:t>It </a:t>
            </a:r>
            <a:r>
              <a:rPr lang="en-US" sz="2800" dirty="0"/>
              <a:t>must specifically limit the enquiry to </a:t>
            </a:r>
            <a:r>
              <a:rPr lang="en-US" sz="2800" dirty="0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interaction</a:t>
            </a:r>
            <a:r>
              <a:rPr lang="tr-TR" sz="2800" dirty="0" smtClean="0"/>
              <a:t> </a:t>
            </a:r>
            <a:r>
              <a:rPr lang="tr-TR" sz="2800" dirty="0"/>
              <a:t>of </a:t>
            </a:r>
            <a:r>
              <a:rPr lang="tr-TR" sz="2800" dirty="0" err="1"/>
              <a:t>certain</a:t>
            </a:r>
            <a:r>
              <a:rPr lang="tr-TR" sz="2800" dirty="0"/>
              <a:t> </a:t>
            </a:r>
            <a:r>
              <a:rPr lang="tr-TR" sz="2800" dirty="0" err="1" smtClean="0"/>
              <a:t>factors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5413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So, to express the above example of a research question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of a hypothesis it would need to be written simply like this </a:t>
            </a:r>
            <a:r>
              <a:rPr lang="en-US" dirty="0" smtClean="0"/>
              <a:t>as</a:t>
            </a:r>
            <a:r>
              <a:rPr lang="tr-TR" dirty="0" smtClean="0"/>
              <a:t> a </a:t>
            </a:r>
            <a:r>
              <a:rPr lang="tr-TR" dirty="0" err="1"/>
              <a:t>statement</a:t>
            </a:r>
            <a:r>
              <a:rPr lang="tr-TR" dirty="0"/>
              <a:t>:</a:t>
            </a:r>
          </a:p>
          <a:p>
            <a:pPr algn="just"/>
            <a:r>
              <a:rPr lang="en-US" i="1" dirty="0"/>
              <a:t>School exam results are a true test of a student’s intelligence</a:t>
            </a:r>
            <a:r>
              <a:rPr lang="en-US" i="1" dirty="0" smtClean="0"/>
              <a:t>.</a:t>
            </a:r>
            <a:endParaRPr lang="tr-TR" i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124200"/>
            <a:ext cx="2514600" cy="3552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13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O</a:t>
            </a:r>
            <a:r>
              <a:rPr lang="en-US" b="1" dirty="0" err="1" smtClean="0"/>
              <a:t>perationalization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" y="1447800"/>
            <a:ext cx="8534400" cy="5135563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O</a:t>
            </a:r>
            <a:r>
              <a:rPr lang="en-US" dirty="0" smtClean="0"/>
              <a:t>ne </a:t>
            </a:r>
            <a:r>
              <a:rPr lang="en-US" dirty="0"/>
              <a:t>of the fundamental criteria of a hypothesis that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testable but formulated on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conceptual </a:t>
            </a:r>
            <a:r>
              <a:rPr lang="en-US" dirty="0"/>
              <a:t>level cannot be </a:t>
            </a:r>
            <a:r>
              <a:rPr lang="en-US" dirty="0" smtClean="0"/>
              <a:t>directly</a:t>
            </a:r>
            <a:r>
              <a:rPr lang="tr-TR" dirty="0" smtClean="0"/>
              <a:t> </a:t>
            </a:r>
            <a:r>
              <a:rPr lang="en-US" dirty="0" smtClean="0"/>
              <a:t>tested</a:t>
            </a:r>
            <a:r>
              <a:rPr lang="en-US" dirty="0"/>
              <a:t>; it is too abstract.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It </a:t>
            </a:r>
            <a:r>
              <a:rPr lang="en-US" dirty="0"/>
              <a:t>is therefore necessary to convert it to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operational </a:t>
            </a:r>
            <a:r>
              <a:rPr lang="en-US" dirty="0"/>
              <a:t>level. This is </a:t>
            </a:r>
            <a:r>
              <a:rPr lang="en-US" dirty="0" smtClean="0"/>
              <a:t>called</a:t>
            </a:r>
            <a:r>
              <a:rPr lang="tr-TR" dirty="0" smtClean="0"/>
              <a:t> </a:t>
            </a:r>
            <a:r>
              <a:rPr lang="en-US" b="1" dirty="0" smtClean="0"/>
              <a:t>operationalization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650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3884"/>
            <a:ext cx="8229600" cy="1143000"/>
          </a:xfrm>
        </p:spPr>
        <p:txBody>
          <a:bodyPr/>
          <a:lstStyle/>
          <a:p>
            <a:r>
              <a:rPr lang="tr-TR" dirty="0"/>
              <a:t>PROPOSITIONS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90600"/>
            <a:ext cx="8686800" cy="5638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Focusing a research study on a set of propositions, rather than on a hypothesis, allows the study to </a:t>
            </a:r>
            <a:r>
              <a:rPr lang="en-US" sz="2800" b="1" dirty="0"/>
              <a:t>concentrate on particular relationships</a:t>
            </a:r>
            <a:r>
              <a:rPr lang="en-US" sz="2800" dirty="0"/>
              <a:t> between events, without having to comply with the rigorous characteristics required of hypotheses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pPr algn="just"/>
            <a:r>
              <a:rPr lang="en-US" sz="2800" dirty="0"/>
              <a:t>The first proposition is a </a:t>
            </a:r>
            <a:r>
              <a:rPr lang="en-US" sz="2800" b="1" dirty="0"/>
              <a:t>statement </a:t>
            </a:r>
            <a:r>
              <a:rPr lang="en-US" sz="2800" dirty="0"/>
              <a:t>of a particular situation, which is then followed with further propositions that point out factors or events that are related to it and ending with one that indicates a conclusion that could be drawn from these interrelationships. </a:t>
            </a:r>
            <a:endParaRPr lang="tr-TR" sz="2800" dirty="0"/>
          </a:p>
          <a:p>
            <a:pPr algn="just"/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22661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Structuring</a:t>
            </a:r>
            <a:r>
              <a:rPr lang="tr-TR" b="1" dirty="0"/>
              <a:t>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Research</a:t>
            </a:r>
            <a:r>
              <a:rPr lang="tr-TR" b="1" dirty="0"/>
              <a:t> Project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What </a:t>
            </a:r>
            <a:r>
              <a:rPr lang="tr-TR" dirty="0" smtClean="0"/>
              <a:t>information </a:t>
            </a:r>
            <a:r>
              <a:rPr lang="en-US" dirty="0" smtClean="0"/>
              <a:t>you </a:t>
            </a:r>
            <a:r>
              <a:rPr lang="en-US" dirty="0"/>
              <a:t>collect and how you </a:t>
            </a:r>
            <a:r>
              <a:rPr lang="en-US" dirty="0" err="1"/>
              <a:t>analyse</a:t>
            </a:r>
            <a:r>
              <a:rPr lang="en-US" dirty="0"/>
              <a:t> it depends on the nature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b="1" dirty="0"/>
              <a:t>research problem</a:t>
            </a:r>
            <a:r>
              <a:rPr lang="en-US" dirty="0"/>
              <a:t>, the central generating point of a </a:t>
            </a:r>
            <a:r>
              <a:rPr lang="en-US" dirty="0" smtClean="0"/>
              <a:t>research</a:t>
            </a:r>
            <a:r>
              <a:rPr lang="tr-TR" dirty="0" smtClean="0"/>
              <a:t> </a:t>
            </a:r>
            <a:r>
              <a:rPr lang="tr-TR" dirty="0" err="1" smtClean="0"/>
              <a:t>project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  <p:pic>
        <p:nvPicPr>
          <p:cNvPr id="5124" name="Picture 4" descr="RESEARCH PROBLEM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41064"/>
            <a:ext cx="3314700" cy="2916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14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THE RESEARCH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The problem will generate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subject </a:t>
            </a:r>
            <a:r>
              <a:rPr lang="en-US" dirty="0"/>
              <a:t>of the research, its </a:t>
            </a:r>
            <a:r>
              <a:rPr lang="en-US" b="1" dirty="0"/>
              <a:t>aims and objectives</a:t>
            </a:r>
            <a:r>
              <a:rPr lang="en-US" dirty="0"/>
              <a:t>, </a:t>
            </a:r>
            <a:endParaRPr lang="tr-TR" dirty="0" smtClean="0"/>
          </a:p>
          <a:p>
            <a:pPr algn="just"/>
            <a:r>
              <a:rPr lang="en-US" dirty="0" smtClean="0"/>
              <a:t>and </a:t>
            </a:r>
            <a:r>
              <a:rPr lang="en-US" dirty="0"/>
              <a:t>will indicate what </a:t>
            </a:r>
            <a:r>
              <a:rPr lang="en-US" dirty="0" smtClean="0"/>
              <a:t>sort</a:t>
            </a:r>
            <a:r>
              <a:rPr lang="tr-TR" dirty="0" smtClean="0"/>
              <a:t> </a:t>
            </a:r>
            <a:r>
              <a:rPr lang="en-US" dirty="0"/>
              <a:t>of </a:t>
            </a:r>
            <a:r>
              <a:rPr lang="en-US" b="1" dirty="0"/>
              <a:t>data</a:t>
            </a:r>
            <a:r>
              <a:rPr lang="en-US" dirty="0"/>
              <a:t> need to be collected in order to investigate the issues </a:t>
            </a:r>
            <a:r>
              <a:rPr lang="en-US" dirty="0" smtClean="0"/>
              <a:t>raised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endParaRPr lang="tr-TR" dirty="0" smtClean="0"/>
          </a:p>
          <a:p>
            <a:pPr algn="just"/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what </a:t>
            </a:r>
            <a:r>
              <a:rPr lang="en-US" dirty="0"/>
              <a:t>kind of </a:t>
            </a:r>
            <a:r>
              <a:rPr lang="en-US" b="1" dirty="0"/>
              <a:t>analysis</a:t>
            </a:r>
            <a:r>
              <a:rPr lang="en-US" dirty="0"/>
              <a:t> is suitable to enable you to come to </a:t>
            </a:r>
            <a:r>
              <a:rPr lang="en-US" dirty="0" smtClean="0"/>
              <a:t>conclusions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provide answers to the questions raised in the problem.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143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100" b="1" dirty="0"/>
              <a:t>The answers to four important questions underpin the framework</a:t>
            </a:r>
            <a:r>
              <a:rPr lang="tr-TR" sz="3100" b="1" dirty="0"/>
              <a:t> of any research project:</a:t>
            </a:r>
            <a:br>
              <a:rPr lang="tr-TR" sz="3100" b="1" dirty="0"/>
            </a:b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b="1" dirty="0" smtClean="0"/>
              <a:t>What </a:t>
            </a:r>
            <a:r>
              <a:rPr lang="en-US" b="1" dirty="0"/>
              <a:t>are you going to do? </a:t>
            </a:r>
            <a:endParaRPr lang="tr-TR" b="1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subject of your research.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dirty="0" smtClean="0"/>
              <a:t>Why </a:t>
            </a:r>
            <a:r>
              <a:rPr lang="en-US" b="1" dirty="0"/>
              <a:t>are you going to do it? </a:t>
            </a:r>
            <a:endParaRPr lang="tr-TR" b="1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reason for this research </a:t>
            </a:r>
            <a:r>
              <a:rPr lang="en-US" dirty="0" smtClean="0"/>
              <a:t>being</a:t>
            </a:r>
            <a:r>
              <a:rPr lang="tr-TR" dirty="0" smtClean="0"/>
              <a:t> necessary </a:t>
            </a:r>
            <a:r>
              <a:rPr lang="tr-TR" dirty="0"/>
              <a:t>or </a:t>
            </a:r>
            <a:r>
              <a:rPr lang="tr-TR" dirty="0" smtClean="0"/>
              <a:t>interesting.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dirty="0" smtClean="0"/>
              <a:t>How </a:t>
            </a:r>
            <a:r>
              <a:rPr lang="en-US" b="1" dirty="0"/>
              <a:t>are you going to do it? </a:t>
            </a:r>
            <a:endParaRPr lang="tr-TR" b="1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research methods that you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use </a:t>
            </a:r>
            <a:r>
              <a:rPr lang="en-US" dirty="0"/>
              <a:t>to carry out the </a:t>
            </a:r>
            <a:r>
              <a:rPr lang="en-US" dirty="0" smtClean="0"/>
              <a:t>project.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dirty="0" smtClean="0"/>
              <a:t>When </a:t>
            </a:r>
            <a:r>
              <a:rPr lang="en-US" b="1" dirty="0"/>
              <a:t>are you going to do it? </a:t>
            </a:r>
            <a:endParaRPr lang="tr-TR" b="1" dirty="0" smtClean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 err="1"/>
              <a:t>programme</a:t>
            </a:r>
            <a:r>
              <a:rPr lang="en-US" dirty="0"/>
              <a:t> of the work.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342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THE RESEARCH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/>
              <a:t>There is no shortage of problems throughout the world, but for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problem </a:t>
            </a:r>
            <a:r>
              <a:rPr lang="en-US" dirty="0"/>
              <a:t>to be researchable, it needs to have several crucial </a:t>
            </a:r>
            <a:r>
              <a:rPr lang="en-US" dirty="0" smtClean="0"/>
              <a:t>features.</a:t>
            </a:r>
            <a:r>
              <a:rPr lang="tr-TR" dirty="0" smtClean="0"/>
              <a:t> It </a:t>
            </a:r>
            <a:r>
              <a:rPr lang="tr-TR" dirty="0"/>
              <a:t>must be</a:t>
            </a:r>
            <a:r>
              <a:rPr lang="tr-TR" dirty="0" smtClean="0"/>
              <a:t>:</a:t>
            </a:r>
          </a:p>
          <a:p>
            <a:pPr algn="just"/>
            <a:r>
              <a:rPr lang="tr-TR" dirty="0"/>
              <a:t>stated </a:t>
            </a:r>
            <a:r>
              <a:rPr lang="tr-TR" b="1" dirty="0"/>
              <a:t>clearly and concisely</a:t>
            </a:r>
            <a:r>
              <a:rPr lang="tr-TR" dirty="0"/>
              <a:t>;</a:t>
            </a:r>
          </a:p>
          <a:p>
            <a:pPr algn="just"/>
            <a:r>
              <a:rPr lang="en-US" b="1" dirty="0" smtClean="0"/>
              <a:t>significant</a:t>
            </a:r>
            <a:r>
              <a:rPr lang="en-US" dirty="0" smtClean="0"/>
              <a:t> </a:t>
            </a:r>
            <a:r>
              <a:rPr lang="en-US" dirty="0"/>
              <a:t>i.e. not trivial or a repeat of previous work;</a:t>
            </a:r>
          </a:p>
          <a:p>
            <a:pPr algn="just"/>
            <a:r>
              <a:rPr lang="en-US" b="1" dirty="0" smtClean="0"/>
              <a:t>delineated</a:t>
            </a:r>
            <a:r>
              <a:rPr lang="en-US" dirty="0"/>
              <a:t>, in order to limit its scope to practical investigation;</a:t>
            </a:r>
          </a:p>
          <a:p>
            <a:pPr algn="just"/>
            <a:r>
              <a:rPr lang="en-US" dirty="0" smtClean="0"/>
              <a:t>possible </a:t>
            </a:r>
            <a:r>
              <a:rPr lang="en-US" dirty="0"/>
              <a:t>to obtain the information required to explore </a:t>
            </a:r>
            <a:r>
              <a:rPr lang="en-US" dirty="0" smtClean="0"/>
              <a:t>the</a:t>
            </a:r>
            <a:r>
              <a:rPr lang="tr-TR" dirty="0" smtClean="0"/>
              <a:t> problem</a:t>
            </a:r>
            <a:r>
              <a:rPr lang="tr-TR" dirty="0"/>
              <a:t>;</a:t>
            </a:r>
          </a:p>
          <a:p>
            <a:pPr algn="just"/>
            <a:r>
              <a:rPr lang="en-US" dirty="0" smtClean="0"/>
              <a:t>possible </a:t>
            </a:r>
            <a:r>
              <a:rPr lang="en-US" dirty="0"/>
              <a:t>to draw conclusions related to the problem, as the </a:t>
            </a:r>
            <a:r>
              <a:rPr lang="en-US" dirty="0" smtClean="0"/>
              <a:t>point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research is to find some answers.</a:t>
            </a:r>
            <a:endParaRPr lang="tr-TR" dirty="0" smtClean="0"/>
          </a:p>
          <a:p>
            <a:pPr algn="just"/>
            <a:endParaRPr lang="tr-TR" dirty="0"/>
          </a:p>
        </p:txBody>
      </p:sp>
      <p:pic>
        <p:nvPicPr>
          <p:cNvPr id="6148" name="Picture 4" descr="soru iÅareti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31739">
            <a:off x="7624186" y="72014"/>
            <a:ext cx="1295399" cy="1295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oru iÅareti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68419">
            <a:off x="169299" y="47313"/>
            <a:ext cx="1295399" cy="1295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928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867400"/>
            <a:ext cx="7391400" cy="2587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/>
              <a:t>Structure of a typical research </a:t>
            </a:r>
            <a:r>
              <a:rPr lang="en-US" dirty="0" smtClean="0"/>
              <a:t>project</a:t>
            </a:r>
            <a:r>
              <a:rPr lang="tr-TR" dirty="0" smtClean="0"/>
              <a:t>, Walliman, 2011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79" y="304800"/>
            <a:ext cx="8382000" cy="5339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830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</a:t>
            </a:r>
            <a:r>
              <a:rPr lang="en-US" dirty="0"/>
              <a:t> </a:t>
            </a:r>
            <a:r>
              <a:rPr lang="en-US" b="1" dirty="0"/>
              <a:t>research problem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can </a:t>
            </a:r>
            <a:r>
              <a:rPr lang="en-US" dirty="0"/>
              <a:t>be based on a </a:t>
            </a:r>
            <a:r>
              <a:rPr lang="en-US" b="1" dirty="0"/>
              <a:t>question</a:t>
            </a:r>
            <a:r>
              <a:rPr lang="en-US" dirty="0"/>
              <a:t>, an unresolved </a:t>
            </a:r>
            <a:r>
              <a:rPr lang="en-US" dirty="0" smtClean="0"/>
              <a:t>controversy,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gap in knowledge or an unrequited need within the </a:t>
            </a:r>
            <a:r>
              <a:rPr lang="en-US" dirty="0" smtClean="0"/>
              <a:t>chosen</a:t>
            </a:r>
            <a:r>
              <a:rPr lang="tr-TR" dirty="0" smtClean="0"/>
              <a:t> subject.</a:t>
            </a:r>
          </a:p>
          <a:p>
            <a:pPr algn="just"/>
            <a:endParaRPr lang="tr-TR" dirty="0"/>
          </a:p>
        </p:txBody>
      </p:sp>
      <p:sp>
        <p:nvSpPr>
          <p:cNvPr id="4" name="AutoShape 2" descr="RESEARCH PROBLEM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4354773"/>
            <a:ext cx="408622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768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different things you can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to split up the main question are to</a:t>
            </a:r>
            <a:r>
              <a:rPr lang="en-US" sz="3600" dirty="0"/>
              <a:t>: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029200"/>
          </a:xfrm>
        </p:spPr>
        <p:txBody>
          <a:bodyPr>
            <a:noAutofit/>
          </a:bodyPr>
          <a:lstStyle/>
          <a:p>
            <a:pPr algn="just"/>
            <a:r>
              <a:rPr lang="en-US" sz="2600" dirty="0"/>
              <a:t>Split it down into </a:t>
            </a:r>
            <a:r>
              <a:rPr lang="en-US" sz="2600" i="1" u="sng" dirty="0"/>
              <a:t>different aspects </a:t>
            </a:r>
            <a:r>
              <a:rPr lang="en-US" sz="2600" dirty="0"/>
              <a:t>that can be investigated </a:t>
            </a:r>
            <a:r>
              <a:rPr lang="en-US" sz="2600" dirty="0" smtClean="0"/>
              <a:t>separately,</a:t>
            </a:r>
            <a:r>
              <a:rPr lang="tr-TR" sz="2600" dirty="0" smtClean="0"/>
              <a:t> </a:t>
            </a:r>
            <a:r>
              <a:rPr lang="en-US" sz="2600" dirty="0" smtClean="0"/>
              <a:t>e.g</a:t>
            </a:r>
            <a:r>
              <a:rPr lang="en-US" sz="2600" dirty="0"/>
              <a:t>. political, economic, cultural, technical.</a:t>
            </a:r>
          </a:p>
          <a:p>
            <a:pPr algn="just"/>
            <a:r>
              <a:rPr lang="tr-TR" sz="2600" dirty="0" smtClean="0"/>
              <a:t>Explore </a:t>
            </a:r>
            <a:r>
              <a:rPr lang="tr-TR" sz="2600" i="1" u="sng" dirty="0"/>
              <a:t>different personal or group perspectives</a:t>
            </a:r>
            <a:r>
              <a:rPr lang="tr-TR" sz="2600" dirty="0"/>
              <a:t>, e.g. </a:t>
            </a:r>
            <a:r>
              <a:rPr lang="tr-TR" sz="2600" dirty="0" smtClean="0"/>
              <a:t>employers, employees</a:t>
            </a:r>
            <a:r>
              <a:rPr lang="tr-TR" sz="2600" dirty="0"/>
              <a:t>.</a:t>
            </a:r>
          </a:p>
          <a:p>
            <a:pPr algn="just"/>
            <a:r>
              <a:rPr lang="en-US" sz="2600" dirty="0" smtClean="0"/>
              <a:t>Investigate </a:t>
            </a:r>
            <a:r>
              <a:rPr lang="en-US" sz="2600" i="1" u="sng" dirty="0"/>
              <a:t>different concepts</a:t>
            </a:r>
            <a:r>
              <a:rPr lang="en-US" sz="2600" i="1" dirty="0"/>
              <a:t> </a:t>
            </a:r>
            <a:r>
              <a:rPr lang="en-US" sz="2600" dirty="0"/>
              <a:t>used, e.g. health, wealth, </a:t>
            </a:r>
            <a:r>
              <a:rPr lang="en-US" sz="2600" dirty="0" smtClean="0"/>
              <a:t>confidence,</a:t>
            </a:r>
            <a:r>
              <a:rPr lang="tr-TR" sz="2600" dirty="0" smtClean="0"/>
              <a:t> sustainability</a:t>
            </a:r>
            <a:r>
              <a:rPr lang="tr-TR" sz="2600" dirty="0"/>
              <a:t>.</a:t>
            </a:r>
          </a:p>
          <a:p>
            <a:pPr algn="just"/>
            <a:r>
              <a:rPr lang="en-US" sz="2600" dirty="0" smtClean="0"/>
              <a:t>Consider </a:t>
            </a:r>
            <a:r>
              <a:rPr lang="en-US" sz="2600" dirty="0"/>
              <a:t>the question at </a:t>
            </a:r>
            <a:r>
              <a:rPr lang="en-US" sz="2600" i="1" u="sng" dirty="0"/>
              <a:t>different scales</a:t>
            </a:r>
            <a:r>
              <a:rPr lang="en-US" sz="2600" dirty="0"/>
              <a:t>, e.g. </a:t>
            </a:r>
            <a:r>
              <a:rPr lang="en-US" sz="2600" dirty="0" smtClean="0"/>
              <a:t>The</a:t>
            </a:r>
            <a:r>
              <a:rPr lang="tr-TR" sz="2600" dirty="0" smtClean="0"/>
              <a:t> </a:t>
            </a:r>
            <a:r>
              <a:rPr lang="en-US" sz="2600" dirty="0" smtClean="0"/>
              <a:t>individual,</a:t>
            </a:r>
            <a:r>
              <a:rPr lang="tr-TR" sz="2600" dirty="0" smtClean="0"/>
              <a:t> group</a:t>
            </a:r>
            <a:r>
              <a:rPr lang="tr-TR" sz="2600" dirty="0"/>
              <a:t>, organization.</a:t>
            </a:r>
          </a:p>
          <a:p>
            <a:pPr algn="just"/>
            <a:r>
              <a:rPr lang="en-US" sz="2600" dirty="0" smtClean="0"/>
              <a:t>Compare </a:t>
            </a:r>
            <a:r>
              <a:rPr lang="en-US" sz="2600" dirty="0"/>
              <a:t>the outcomes of different aspects from the above </a:t>
            </a:r>
            <a:r>
              <a:rPr lang="en-US" sz="2600" dirty="0" smtClean="0"/>
              <a:t>ways</a:t>
            </a:r>
            <a:r>
              <a:rPr lang="tr-TR" sz="2600" dirty="0" smtClean="0"/>
              <a:t> of </a:t>
            </a:r>
            <a:r>
              <a:rPr lang="tr-TR" sz="2600" dirty="0"/>
              <a:t>splitting down.</a:t>
            </a:r>
          </a:p>
        </p:txBody>
      </p:sp>
    </p:spTree>
    <p:extLst>
      <p:ext uri="{BB962C8B-B14F-4D97-AF65-F5344CB8AC3E}">
        <p14:creationId xmlns:p14="http://schemas.microsoft.com/office/powerpoint/2010/main" val="266070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DEFINING THE RESEARCH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i="1" dirty="0" smtClean="0"/>
              <a:t>Question or Questions: </a:t>
            </a:r>
            <a:r>
              <a:rPr lang="en-US" dirty="0"/>
              <a:t>Probably the simplest way to set up a research problem is to ask </a:t>
            </a:r>
            <a:r>
              <a:rPr lang="en-US" dirty="0" smtClean="0"/>
              <a:t>a</a:t>
            </a:r>
            <a:r>
              <a:rPr lang="tr-TR" dirty="0" smtClean="0"/>
              <a:t> question.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:</a:t>
            </a:r>
          </a:p>
          <a:p>
            <a:pPr marL="0" indent="0" algn="just">
              <a:buNone/>
            </a:pPr>
            <a:r>
              <a:rPr lang="en-US" i="1" dirty="0" smtClean="0"/>
              <a:t>Main </a:t>
            </a:r>
            <a:r>
              <a:rPr lang="en-US" i="1" dirty="0"/>
              <a:t>question: Are school exam results a true test of a </a:t>
            </a:r>
            <a:r>
              <a:rPr lang="en-US" i="1" dirty="0" smtClean="0"/>
              <a:t>student’s</a:t>
            </a:r>
            <a:r>
              <a:rPr lang="tr-TR" i="1" dirty="0" smtClean="0"/>
              <a:t> intelligence</a:t>
            </a:r>
            <a:r>
              <a:rPr lang="tr-TR" i="1" dirty="0"/>
              <a:t>?</a:t>
            </a:r>
            <a:endParaRPr lang="tr-TR" b="1" i="1" dirty="0" smtClean="0"/>
          </a:p>
          <a:p>
            <a:pPr algn="just"/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78988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907</Words>
  <Application>Microsoft Office PowerPoint</Application>
  <PresentationFormat>On-screen Show (4:3)</PresentationFormat>
  <Paragraphs>61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Ofis Teması</vt:lpstr>
      <vt:lpstr>CHAPTER- 3  Structuring the Research Project</vt:lpstr>
      <vt:lpstr>Structuring the Research Project</vt:lpstr>
      <vt:lpstr>THE RESEARCH PROCESS</vt:lpstr>
      <vt:lpstr>The answers to four important questions underpin the framework of any research project: </vt:lpstr>
      <vt:lpstr>THE RESEARCH PROBLEM</vt:lpstr>
      <vt:lpstr>PowerPoint Presentation</vt:lpstr>
      <vt:lpstr>A research problem</vt:lpstr>
      <vt:lpstr>The different things you can do to split up the main question are to:</vt:lpstr>
      <vt:lpstr>DEFINING THE RESEARCH PROBLEM</vt:lpstr>
      <vt:lpstr>In this case the sub-questions could concentrate on:</vt:lpstr>
      <vt:lpstr>PowerPoint Presentation</vt:lpstr>
      <vt:lpstr>An example of this form of research definition is:</vt:lpstr>
      <vt:lpstr>HYPOTHESES</vt:lpstr>
      <vt:lpstr>PowerPoint Presentation</vt:lpstr>
      <vt:lpstr>Operationalization </vt:lpstr>
      <vt:lpstr>PROPOSITIONS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CHAPTER- 3  Structuring the Research Project</dc:title>
  <dc:creator>pc</dc:creator>
  <cp:lastModifiedBy>none</cp:lastModifiedBy>
  <cp:revision>1</cp:revision>
  <dcterms:created xsi:type="dcterms:W3CDTF">2019-02-18T11:13:16Z</dcterms:created>
  <dcterms:modified xsi:type="dcterms:W3CDTF">2019-02-19T06:16:17Z</dcterms:modified>
</cp:coreProperties>
</file>