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 id="257" r:id="rId5"/>
    <p:sldId id="261" r:id="rId6"/>
    <p:sldId id="262" r:id="rId7"/>
    <p:sldId id="263" r:id="rId8"/>
    <p:sldId id="264" r:id="rId9"/>
    <p:sldId id="265" r:id="rId10"/>
    <p:sldId id="266" r:id="rId11"/>
    <p:sldId id="268" r:id="rId12"/>
    <p:sldId id="267" r:id="rId13"/>
    <p:sldId id="269" r:id="rId14"/>
    <p:sldId id="271" r:id="rId15"/>
    <p:sldId id="270" r:id="rId16"/>
    <p:sldId id="272"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3" d="100"/>
          <a:sy n="63" d="100"/>
        </p:scale>
        <p:origin x="1380" y="6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6/15/2023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6/15/2023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6/15/2023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6/15/2023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6/15/2023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1D8BD707-D9CF-40AE-B4C6-C98DA3205C09}" type="datetimeFigureOut">
              <a:rPr lang="en-US" smtClean="0"/>
              <a:pPr/>
              <a:t>6/15/2023</a:t>
            </a:fld>
            <a:endParaRPr lang="en-US"/>
          </a:p>
        </p:txBody>
      </p:sp>
      <p:sp>
        <p:nvSpPr>
          <p:cNvPr id="9" name="Slide Number Placeholder 8"/>
          <p:cNvSpPr>
            <a:spLocks noGrp="1"/>
          </p:cNvSpPr>
          <p:nvPr>
            <p:ph type="sldNum" sz="quarter" idx="11"/>
          </p:nvPr>
        </p:nvSpPr>
        <p:spPr/>
        <p:txBody>
          <a:bodyPr/>
          <a:lstStyle/>
          <a:p>
            <a:fld id="{B6F15528-21DE-4FAA-801E-634DDDAF4B2B}" type="slidenum">
              <a:rPr lang="en-US" smtClean="0"/>
              <a:pPr/>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B6F15528-21DE-4FAA-801E-634DDDAF4B2B}" type="slidenum">
              <a:rPr lang="en-US" smtClean="0"/>
              <a:pPr/>
              <a:t>‹#›</a:t>
            </a:fld>
            <a:endParaRPr lang="en-U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1D8BD707-D9CF-40AE-B4C6-C98DA3205C09}" type="datetimeFigureOut">
              <a:rPr lang="en-US" smtClean="0"/>
              <a:pPr/>
              <a:t>6/15/2023</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Cotton Case</a:t>
            </a:r>
            <a:endParaRPr lang="tr-TR" dirty="0"/>
          </a:p>
        </p:txBody>
      </p:sp>
      <p:sp>
        <p:nvSpPr>
          <p:cNvPr id="3" name="Subtitle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25310904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smtClean="0"/>
              <a:t>D</a:t>
            </a:r>
            <a:r>
              <a:rPr lang="tr-TR" sz="4800" dirty="0" smtClean="0"/>
              <a:t>oha </a:t>
            </a:r>
            <a:r>
              <a:rPr lang="tr-TR" sz="4800" dirty="0"/>
              <a:t>d</a:t>
            </a:r>
            <a:r>
              <a:rPr lang="tr-TR" sz="4800" dirty="0" smtClean="0"/>
              <a:t>evelopment round</a:t>
            </a:r>
            <a:r>
              <a:rPr lang="en-US" sz="4800" dirty="0" smtClean="0"/>
              <a:t> </a:t>
            </a:r>
            <a:r>
              <a:rPr lang="en-US" sz="4800" dirty="0"/>
              <a:t>negotiations</a:t>
            </a:r>
            <a:endParaRPr lang="tr-TR" dirty="0"/>
          </a:p>
        </p:txBody>
      </p:sp>
      <p:sp>
        <p:nvSpPr>
          <p:cNvPr id="3" name="Content Placeholder 2"/>
          <p:cNvSpPr>
            <a:spLocks noGrp="1"/>
          </p:cNvSpPr>
          <p:nvPr>
            <p:ph idx="1"/>
          </p:nvPr>
        </p:nvSpPr>
        <p:spPr/>
        <p:txBody>
          <a:bodyPr>
            <a:normAutofit fontScale="92500" lnSpcReduction="10000"/>
          </a:bodyPr>
          <a:lstStyle/>
          <a:p>
            <a:r>
              <a:rPr lang="en-US" sz="2400" b="1" dirty="0"/>
              <a:t>US cotton subsidies are a significant factor in falling market prices for cotton. </a:t>
            </a:r>
            <a:r>
              <a:rPr lang="en-US" sz="2400" dirty="0"/>
              <a:t>Thus, Benin, Burkina Faso, Chad, and Mali </a:t>
            </a:r>
            <a:r>
              <a:rPr lang="en-US" sz="2400" dirty="0" smtClean="0"/>
              <a:t>tried </a:t>
            </a:r>
            <a:r>
              <a:rPr lang="en-US" sz="2400" dirty="0"/>
              <a:t>to use the DDA negotiations to dismantle these cotton subsidies. </a:t>
            </a:r>
            <a:endParaRPr lang="tr-TR" sz="2400" dirty="0" smtClean="0"/>
          </a:p>
          <a:p>
            <a:r>
              <a:rPr lang="en-US" sz="2400" dirty="0"/>
              <a:t>The </a:t>
            </a:r>
            <a:r>
              <a:rPr lang="en-US" sz="2400" b="1" dirty="0"/>
              <a:t>DDA negotiations have focused on three key areas </a:t>
            </a:r>
            <a:r>
              <a:rPr lang="en-US" sz="2400" dirty="0"/>
              <a:t>in the agricultural sector (including cotton) in need of reform: </a:t>
            </a:r>
            <a:endParaRPr lang="tr-TR" sz="2400" dirty="0"/>
          </a:p>
          <a:p>
            <a:r>
              <a:rPr lang="en-US" sz="2400" dirty="0"/>
              <a:t>(a) </a:t>
            </a:r>
            <a:r>
              <a:rPr lang="en-US" sz="2400" b="1" dirty="0"/>
              <a:t>ending export subsidies </a:t>
            </a:r>
            <a:r>
              <a:rPr lang="en-US" sz="2400" dirty="0"/>
              <a:t>to </a:t>
            </a:r>
            <a:r>
              <a:rPr lang="en-US" sz="2400" b="1" dirty="0"/>
              <a:t>improve export competition</a:t>
            </a:r>
            <a:r>
              <a:rPr lang="en-US" sz="2400" dirty="0"/>
              <a:t>,</a:t>
            </a:r>
            <a:endParaRPr lang="tr-TR" sz="2400" dirty="0"/>
          </a:p>
          <a:p>
            <a:r>
              <a:rPr lang="en-US" sz="2400" dirty="0"/>
              <a:t>(b) </a:t>
            </a:r>
            <a:r>
              <a:rPr lang="en-US" sz="2400" b="1" dirty="0"/>
              <a:t>reducing tariffs and ending non-tariff barriers </a:t>
            </a:r>
            <a:r>
              <a:rPr lang="en-US" sz="2400" dirty="0"/>
              <a:t>to </a:t>
            </a:r>
            <a:r>
              <a:rPr lang="en-US" sz="2400" b="1" dirty="0"/>
              <a:t>improve market access,</a:t>
            </a:r>
            <a:endParaRPr lang="tr-TR" sz="2400" b="1" dirty="0"/>
          </a:p>
          <a:p>
            <a:r>
              <a:rPr lang="en-US" sz="2400" dirty="0"/>
              <a:t>(c) </a:t>
            </a:r>
            <a:r>
              <a:rPr lang="en-US" sz="2400" b="1" dirty="0"/>
              <a:t>reducing domestic payments</a:t>
            </a:r>
            <a:r>
              <a:rPr lang="en-US" sz="2400" dirty="0"/>
              <a:t>.  </a:t>
            </a:r>
            <a:endParaRPr lang="tr-TR" sz="2400" dirty="0"/>
          </a:p>
          <a:p>
            <a:r>
              <a:rPr lang="en-US" sz="2400" dirty="0" smtClean="0"/>
              <a:t>Throughout </a:t>
            </a:r>
            <a:r>
              <a:rPr lang="en-US" sz="2400" dirty="0"/>
              <a:t>the DDA talks, cotton prices have </a:t>
            </a:r>
            <a:r>
              <a:rPr lang="en-US" sz="2400" dirty="0" smtClean="0"/>
              <a:t>fallen</a:t>
            </a:r>
            <a:r>
              <a:rPr lang="tr-TR" sz="2400" dirty="0" smtClean="0"/>
              <a:t>. </a:t>
            </a:r>
            <a:r>
              <a:rPr lang="en-US" sz="2400" dirty="0" smtClean="0"/>
              <a:t>Thus</a:t>
            </a:r>
            <a:r>
              <a:rPr lang="en-US" sz="2400" dirty="0"/>
              <a:t>, the </a:t>
            </a:r>
            <a:r>
              <a:rPr lang="en-US" sz="2400" b="1" dirty="0"/>
              <a:t>cotton issue would become such a powerful symbol of the inability of the DDA to contribute to the development of small developing states.</a:t>
            </a:r>
            <a:endParaRPr lang="tr-TR" sz="2400" b="1" dirty="0"/>
          </a:p>
          <a:p>
            <a:endParaRPr lang="tr-TR" dirty="0"/>
          </a:p>
        </p:txBody>
      </p:sp>
    </p:spTree>
    <p:extLst>
      <p:ext uri="{BB962C8B-B14F-4D97-AF65-F5344CB8AC3E}">
        <p14:creationId xmlns:p14="http://schemas.microsoft.com/office/powerpoint/2010/main" val="1798211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The Persistence of US Protectionism in Cotton</a:t>
            </a:r>
            <a:endParaRPr lang="tr-TR" dirty="0"/>
          </a:p>
        </p:txBody>
      </p:sp>
      <p:sp>
        <p:nvSpPr>
          <p:cNvPr id="3" name="Content Placeholder 2"/>
          <p:cNvSpPr>
            <a:spLocks noGrp="1"/>
          </p:cNvSpPr>
          <p:nvPr>
            <p:ph idx="1"/>
          </p:nvPr>
        </p:nvSpPr>
        <p:spPr/>
        <p:txBody>
          <a:bodyPr>
            <a:normAutofit fontScale="85000" lnSpcReduction="20000"/>
          </a:bodyPr>
          <a:lstStyle/>
          <a:p>
            <a:pPr algn="just"/>
            <a:r>
              <a:rPr lang="en-US" sz="2800" b="1" dirty="0" smtClean="0"/>
              <a:t>If </a:t>
            </a:r>
            <a:r>
              <a:rPr lang="en-US" sz="2800" b="1" dirty="0"/>
              <a:t>liberal trade practices prevailed and </a:t>
            </a:r>
            <a:r>
              <a:rPr lang="en-US" sz="2800" b="1" dirty="0" smtClean="0"/>
              <a:t>cotton</a:t>
            </a:r>
            <a:r>
              <a:rPr lang="tr-TR" sz="2800" b="1" dirty="0" smtClean="0"/>
              <a:t> </a:t>
            </a:r>
            <a:r>
              <a:rPr lang="en-US" sz="2800" b="1" dirty="0" smtClean="0"/>
              <a:t>production </a:t>
            </a:r>
            <a:r>
              <a:rPr lang="en-US" sz="2800" b="1" dirty="0"/>
              <a:t>and export was left to </a:t>
            </a:r>
            <a:r>
              <a:rPr lang="en-US" sz="2800" b="1" dirty="0" smtClean="0"/>
              <a:t>market-forces, </a:t>
            </a:r>
            <a:r>
              <a:rPr lang="en-US" sz="2800" b="1" dirty="0"/>
              <a:t>Benin, Burkina Faso, Chad, and Mali </a:t>
            </a:r>
            <a:r>
              <a:rPr lang="en-US" sz="2800" b="1" dirty="0" smtClean="0"/>
              <a:t>would </a:t>
            </a:r>
            <a:r>
              <a:rPr lang="tr-TR" sz="2800" b="1" dirty="0" smtClean="0"/>
              <a:t>achieve </a:t>
            </a:r>
            <a:r>
              <a:rPr lang="en-US" sz="2800" b="1" dirty="0" smtClean="0"/>
              <a:t>Millennium </a:t>
            </a:r>
            <a:r>
              <a:rPr lang="en-US" sz="2800" b="1" dirty="0"/>
              <a:t>Development </a:t>
            </a:r>
            <a:r>
              <a:rPr lang="en-US" sz="2800" b="1" dirty="0" smtClean="0"/>
              <a:t>Goal</a:t>
            </a:r>
            <a:r>
              <a:rPr lang="tr-TR" sz="2800" b="1" dirty="0" smtClean="0"/>
              <a:t>s.</a:t>
            </a:r>
          </a:p>
          <a:p>
            <a:pPr algn="just"/>
            <a:r>
              <a:rPr lang="en-US" sz="2800" dirty="0"/>
              <a:t>But the sector is rife with developed country protectionism. </a:t>
            </a:r>
            <a:endParaRPr lang="tr-TR" sz="2800" dirty="0" smtClean="0"/>
          </a:p>
          <a:p>
            <a:pPr algn="just"/>
            <a:r>
              <a:rPr lang="en-US" sz="2800" dirty="0"/>
              <a:t>In </a:t>
            </a:r>
            <a:r>
              <a:rPr lang="en-US" sz="2800" b="1" dirty="0"/>
              <a:t>March 2005 WTO ruled that US domestic payments on cotton were illegal</a:t>
            </a:r>
            <a:r>
              <a:rPr lang="en-US" sz="2800" dirty="0"/>
              <a:t>. </a:t>
            </a:r>
            <a:r>
              <a:rPr lang="en-US" sz="2800" dirty="0" smtClean="0"/>
              <a:t>Although </a:t>
            </a:r>
            <a:r>
              <a:rPr lang="en-US" sz="2800" dirty="0"/>
              <a:t>US cotton subsidies were found to be illegal by the WTO, the </a:t>
            </a:r>
            <a:r>
              <a:rPr lang="en-US" sz="2800" b="1" dirty="0"/>
              <a:t>US </a:t>
            </a:r>
            <a:r>
              <a:rPr lang="en-US" sz="2800" b="1" dirty="0" err="1"/>
              <a:t>ke</a:t>
            </a:r>
            <a:r>
              <a:rPr lang="tr-TR" sz="2800" b="1" dirty="0"/>
              <a:t>pt</a:t>
            </a:r>
            <a:r>
              <a:rPr lang="en-US" sz="2800" b="1" dirty="0"/>
              <a:t> on using protectionist policies such as the huge cotton domestic payments </a:t>
            </a:r>
            <a:r>
              <a:rPr lang="en-US" sz="2800" dirty="0"/>
              <a:t>enjoyed by American farmers.</a:t>
            </a:r>
            <a:endParaRPr lang="tr-TR" sz="2800" dirty="0"/>
          </a:p>
          <a:p>
            <a:pPr algn="just"/>
            <a:r>
              <a:rPr lang="en-US" sz="2800" dirty="0" smtClean="0"/>
              <a:t>In </a:t>
            </a:r>
            <a:r>
              <a:rPr lang="en-US" sz="2800" dirty="0"/>
              <a:t>the </a:t>
            </a:r>
            <a:r>
              <a:rPr lang="en-US" sz="2800" b="1" dirty="0"/>
              <a:t>US, successive Farm Bills </a:t>
            </a:r>
            <a:r>
              <a:rPr lang="en-US" sz="2800" dirty="0"/>
              <a:t>have </a:t>
            </a:r>
            <a:r>
              <a:rPr lang="en-US" sz="2800" b="1" dirty="0"/>
              <a:t>increased levels of domestic subsidy for cotton farmers </a:t>
            </a:r>
            <a:r>
              <a:rPr lang="en-US" sz="2800" dirty="0"/>
              <a:t>and in so doing caused </a:t>
            </a:r>
            <a:r>
              <a:rPr lang="en-US" sz="2800" b="1" dirty="0"/>
              <a:t>cotton price depreciation </a:t>
            </a:r>
            <a:r>
              <a:rPr lang="en-US" sz="2800" dirty="0"/>
              <a:t>throughout the period of the DDA negotiations.</a:t>
            </a:r>
            <a:endParaRPr lang="tr-TR" sz="2800" dirty="0"/>
          </a:p>
        </p:txBody>
      </p:sp>
    </p:spTree>
    <p:extLst>
      <p:ext uri="{BB962C8B-B14F-4D97-AF65-F5344CB8AC3E}">
        <p14:creationId xmlns:p14="http://schemas.microsoft.com/office/powerpoint/2010/main" val="12671319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smtClean="0"/>
              <a:t/>
            </a:r>
            <a:br>
              <a:rPr lang="tr-TR" b="1" dirty="0" smtClean="0"/>
            </a:br>
            <a:r>
              <a:rPr lang="en-US" b="1" dirty="0" smtClean="0"/>
              <a:t>The </a:t>
            </a:r>
            <a:r>
              <a:rPr lang="en-US" b="1" dirty="0"/>
              <a:t>Persistence of US Protectionism in Cotton</a:t>
            </a:r>
            <a:r>
              <a:rPr lang="tr-TR" dirty="0"/>
              <a:t/>
            </a:r>
            <a:br>
              <a:rPr lang="tr-TR" dirty="0"/>
            </a:br>
            <a:endParaRPr lang="tr-TR" dirty="0"/>
          </a:p>
        </p:txBody>
      </p:sp>
      <p:sp>
        <p:nvSpPr>
          <p:cNvPr id="3" name="Content Placeholder 2"/>
          <p:cNvSpPr>
            <a:spLocks noGrp="1"/>
          </p:cNvSpPr>
          <p:nvPr>
            <p:ph idx="1"/>
          </p:nvPr>
        </p:nvSpPr>
        <p:spPr/>
        <p:txBody>
          <a:bodyPr>
            <a:normAutofit fontScale="92500" lnSpcReduction="10000"/>
          </a:bodyPr>
          <a:lstStyle/>
          <a:p>
            <a:r>
              <a:rPr lang="en-US" dirty="0"/>
              <a:t>The </a:t>
            </a:r>
            <a:r>
              <a:rPr lang="en-US" b="1" dirty="0"/>
              <a:t>US accounts for 20 per cent of world cotton production </a:t>
            </a:r>
            <a:r>
              <a:rPr lang="en-US" dirty="0"/>
              <a:t>and </a:t>
            </a:r>
            <a:r>
              <a:rPr lang="en-US" b="1" dirty="0"/>
              <a:t>40 per cent of world exports</a:t>
            </a:r>
            <a:r>
              <a:rPr lang="en-US" dirty="0"/>
              <a:t> and is the </a:t>
            </a:r>
            <a:r>
              <a:rPr lang="en-US" b="1" dirty="0"/>
              <a:t>major player in world cotton markets. </a:t>
            </a:r>
            <a:endParaRPr lang="tr-TR" b="1" dirty="0"/>
          </a:p>
          <a:p>
            <a:r>
              <a:rPr lang="en-US" dirty="0"/>
              <a:t> </a:t>
            </a:r>
            <a:r>
              <a:rPr lang="en-US" dirty="0" smtClean="0"/>
              <a:t>Cotton </a:t>
            </a:r>
            <a:r>
              <a:rPr lang="en-US" dirty="0"/>
              <a:t>production in the US is concentrated in the </a:t>
            </a:r>
            <a:r>
              <a:rPr lang="en-US" b="1" dirty="0"/>
              <a:t>South and Far West states</a:t>
            </a:r>
            <a:r>
              <a:rPr lang="en-US" dirty="0"/>
              <a:t>. </a:t>
            </a:r>
            <a:r>
              <a:rPr lang="en-US" b="1" dirty="0"/>
              <a:t>Texas is the largest single producer of cotton </a:t>
            </a:r>
            <a:r>
              <a:rPr lang="en-US" dirty="0"/>
              <a:t>in America, generating about </a:t>
            </a:r>
            <a:r>
              <a:rPr lang="en-US" b="1" dirty="0"/>
              <a:t>28 percent of the total crop</a:t>
            </a:r>
            <a:r>
              <a:rPr lang="en-US" dirty="0"/>
              <a:t>. The majority of American cotton is exported, especially to China where demand is increasing. </a:t>
            </a:r>
            <a:endParaRPr lang="tr-TR" dirty="0"/>
          </a:p>
          <a:p>
            <a:r>
              <a:rPr lang="en-US" dirty="0"/>
              <a:t>  Since the </a:t>
            </a:r>
            <a:r>
              <a:rPr lang="en-US" b="1" dirty="0"/>
              <a:t>2002 Farm Bill, American cotton producers receive some $5.77 billion in total subsidies on average per year</a:t>
            </a:r>
            <a:r>
              <a:rPr lang="en-US" dirty="0"/>
              <a:t>. Importantly, this is </a:t>
            </a:r>
            <a:r>
              <a:rPr lang="en-US" b="1" dirty="0"/>
              <a:t>22 percent of total government payments for agriculture</a:t>
            </a:r>
            <a:r>
              <a:rPr lang="en-US" dirty="0"/>
              <a:t>.  With a fifth of all payments going to the cotton sector alone, this is clear evidence of the </a:t>
            </a:r>
            <a:r>
              <a:rPr lang="en-US" b="1" dirty="0"/>
              <a:t>power and influence of this sector in US </a:t>
            </a:r>
            <a:r>
              <a:rPr lang="en-US" b="1" dirty="0" smtClean="0"/>
              <a:t>politics</a:t>
            </a:r>
            <a:endParaRPr lang="tr-TR" b="1" dirty="0" smtClean="0"/>
          </a:p>
          <a:p>
            <a:r>
              <a:rPr lang="en-US" dirty="0"/>
              <a:t>The </a:t>
            </a:r>
            <a:r>
              <a:rPr lang="en-US" b="1" dirty="0" smtClean="0"/>
              <a:t>Farm </a:t>
            </a:r>
            <a:r>
              <a:rPr lang="en-US" b="1" dirty="0"/>
              <a:t>Bill </a:t>
            </a:r>
            <a:r>
              <a:rPr lang="en-US" dirty="0"/>
              <a:t>passed by the US House of Representatives in July </a:t>
            </a:r>
            <a:r>
              <a:rPr lang="en-US" b="1" dirty="0"/>
              <a:t>2007 </a:t>
            </a:r>
            <a:r>
              <a:rPr lang="tr-TR" b="1" dirty="0" smtClean="0"/>
              <a:t>also </a:t>
            </a:r>
            <a:r>
              <a:rPr lang="en-US" b="1" dirty="0" err="1" smtClean="0"/>
              <a:t>kep</a:t>
            </a:r>
            <a:r>
              <a:rPr lang="tr-TR" b="1" dirty="0" smtClean="0"/>
              <a:t>t</a:t>
            </a:r>
            <a:r>
              <a:rPr lang="en-US" b="1" dirty="0" smtClean="0"/>
              <a:t> </a:t>
            </a:r>
            <a:r>
              <a:rPr lang="en-US" b="1" dirty="0"/>
              <a:t>subsidies to the cotton sector</a:t>
            </a:r>
            <a:r>
              <a:rPr lang="en-US" dirty="0"/>
              <a:t>.</a:t>
            </a:r>
            <a:endParaRPr lang="tr-TR" dirty="0"/>
          </a:p>
          <a:p>
            <a:endParaRPr lang="tr-TR" dirty="0"/>
          </a:p>
          <a:p>
            <a:endParaRPr lang="tr-TR" dirty="0"/>
          </a:p>
        </p:txBody>
      </p:sp>
    </p:spTree>
    <p:extLst>
      <p:ext uri="{BB962C8B-B14F-4D97-AF65-F5344CB8AC3E}">
        <p14:creationId xmlns:p14="http://schemas.microsoft.com/office/powerpoint/2010/main" val="23053165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US Farm lobbies</a:t>
            </a:r>
            <a:endParaRPr lang="tr-TR" dirty="0"/>
          </a:p>
        </p:txBody>
      </p:sp>
      <p:sp>
        <p:nvSpPr>
          <p:cNvPr id="3" name="Content Placeholder 2"/>
          <p:cNvSpPr>
            <a:spLocks noGrp="1"/>
          </p:cNvSpPr>
          <p:nvPr>
            <p:ph idx="1"/>
          </p:nvPr>
        </p:nvSpPr>
        <p:spPr/>
        <p:txBody>
          <a:bodyPr>
            <a:normAutofit fontScale="92500" lnSpcReduction="20000"/>
          </a:bodyPr>
          <a:lstStyle/>
          <a:p>
            <a:r>
              <a:rPr lang="en-US" b="1" dirty="0"/>
              <a:t>US Farm lobbies </a:t>
            </a:r>
            <a:r>
              <a:rPr lang="en-US" dirty="0"/>
              <a:t>have direct ac</a:t>
            </a:r>
            <a:r>
              <a:rPr lang="en-US" b="1" dirty="0"/>
              <a:t>cess to the leading American delegations in Geneva</a:t>
            </a:r>
            <a:r>
              <a:rPr lang="en-US" dirty="0"/>
              <a:t> and at Ministerial Meetings as members of advisory committees authorized by Congress. They also enjoy considerable </a:t>
            </a:r>
            <a:r>
              <a:rPr lang="en-US" b="1" dirty="0"/>
              <a:t>indirect influence in Congress</a:t>
            </a:r>
            <a:r>
              <a:rPr lang="en-US" dirty="0"/>
              <a:t>. In Washington domestic support for farmers is a political rather than economic necessity, it is strategically important in American politics since </a:t>
            </a:r>
            <a:r>
              <a:rPr lang="en-US" b="1" dirty="0"/>
              <a:t>agricultural interests are powerful political actors. </a:t>
            </a:r>
            <a:endParaRPr lang="tr-TR" b="1" dirty="0" smtClean="0"/>
          </a:p>
          <a:p>
            <a:r>
              <a:rPr lang="en-US" dirty="0"/>
              <a:t>The US, for example, has the </a:t>
            </a:r>
            <a:r>
              <a:rPr lang="en-US" b="1" dirty="0"/>
              <a:t>largest and most powerful cotton trading organizations in the world</a:t>
            </a:r>
            <a:r>
              <a:rPr lang="en-US" dirty="0"/>
              <a:t>. American-based organizations such as the </a:t>
            </a:r>
            <a:r>
              <a:rPr lang="en-US" b="1" dirty="0"/>
              <a:t>Plains Cotton Co-operative Association and the International Cotton Advisory Committee enjoy observer status at WTO negotiations</a:t>
            </a:r>
            <a:r>
              <a:rPr lang="en-US" b="1" dirty="0" smtClean="0"/>
              <a:t>.</a:t>
            </a:r>
            <a:endParaRPr lang="tr-TR" b="1" dirty="0" smtClean="0"/>
          </a:p>
          <a:p>
            <a:r>
              <a:rPr lang="en-US" b="1" dirty="0"/>
              <a:t>Cotton exports in Texas, Arizona, Georgia, Mississippi and Tennessee </a:t>
            </a:r>
            <a:r>
              <a:rPr lang="en-US" dirty="0"/>
              <a:t>topped the list of most important agricultural exports. T</a:t>
            </a:r>
            <a:r>
              <a:rPr lang="en-US" b="1" dirty="0"/>
              <a:t>exas</a:t>
            </a:r>
            <a:r>
              <a:rPr lang="en-US" dirty="0"/>
              <a:t> relies heavily on cotton exports which in </a:t>
            </a:r>
            <a:r>
              <a:rPr lang="en-US" b="1" dirty="0"/>
              <a:t>2003 </a:t>
            </a:r>
            <a:r>
              <a:rPr lang="en-US" dirty="0"/>
              <a:t>were worth </a:t>
            </a:r>
            <a:r>
              <a:rPr lang="en-US" b="1" dirty="0"/>
              <a:t>US$803 million </a:t>
            </a:r>
            <a:r>
              <a:rPr lang="en-US" dirty="0"/>
              <a:t>and in </a:t>
            </a:r>
            <a:r>
              <a:rPr lang="en-US" b="1" dirty="0"/>
              <a:t>California cotton exports totaled US$335 million in 2003. </a:t>
            </a:r>
            <a:endParaRPr lang="tr-TR" b="1" dirty="0"/>
          </a:p>
          <a:p>
            <a:endParaRPr lang="tr-TR" dirty="0"/>
          </a:p>
          <a:p>
            <a:endParaRPr lang="tr-TR" dirty="0"/>
          </a:p>
          <a:p>
            <a:endParaRPr lang="tr-TR" dirty="0"/>
          </a:p>
          <a:p>
            <a:endParaRPr lang="tr-TR" dirty="0"/>
          </a:p>
        </p:txBody>
      </p:sp>
    </p:spTree>
    <p:extLst>
      <p:ext uri="{BB962C8B-B14F-4D97-AF65-F5344CB8AC3E}">
        <p14:creationId xmlns:p14="http://schemas.microsoft.com/office/powerpoint/2010/main" val="38297553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Actual Cotton Subsidies in the Past $ mil.</a:t>
            </a:r>
            <a:endParaRPr lang="tr-TR" dirty="0"/>
          </a:p>
        </p:txBody>
      </p:sp>
      <p:sp>
        <p:nvSpPr>
          <p:cNvPr id="3" name="Content Placeholder 2"/>
          <p:cNvSpPr>
            <a:spLocks noGrp="1"/>
          </p:cNvSpPr>
          <p:nvPr>
            <p:ph idx="1"/>
          </p:nvPr>
        </p:nvSpPr>
        <p:spPr/>
        <p:txBody>
          <a:bodyPr/>
          <a:lstStyle/>
          <a:p>
            <a:r>
              <a:rPr lang="tr-TR" dirty="0"/>
              <a:t>Total (annual average)</a:t>
            </a:r>
          </a:p>
          <a:p>
            <a:r>
              <a:rPr lang="tr-TR" dirty="0" smtClean="0"/>
              <a:t>1999-2005: </a:t>
            </a:r>
            <a:r>
              <a:rPr lang="tr-TR" dirty="0"/>
              <a:t>2,539</a:t>
            </a:r>
          </a:p>
          <a:p>
            <a:r>
              <a:rPr lang="tr-TR" dirty="0" smtClean="0"/>
              <a:t>2006-2012: </a:t>
            </a:r>
            <a:r>
              <a:rPr lang="tr-TR" dirty="0"/>
              <a:t>1,802</a:t>
            </a:r>
          </a:p>
          <a:p>
            <a:endParaRPr lang="tr-TR" i="1" dirty="0"/>
          </a:p>
          <a:p>
            <a:r>
              <a:rPr lang="tr-TR" dirty="0"/>
              <a:t>Crop Insurance total (1999-2012) 3,856</a:t>
            </a:r>
          </a:p>
          <a:p>
            <a:r>
              <a:rPr lang="tr-TR" i="1" dirty="0"/>
              <a:t>1999-2010 2,188</a:t>
            </a:r>
          </a:p>
          <a:p>
            <a:r>
              <a:rPr lang="tr-TR" i="1" dirty="0"/>
              <a:t>2011-2012 1,668</a:t>
            </a:r>
            <a:endParaRPr lang="tr-TR" dirty="0"/>
          </a:p>
        </p:txBody>
      </p:sp>
    </p:spTree>
    <p:extLst>
      <p:ext uri="{BB962C8B-B14F-4D97-AF65-F5344CB8AC3E}">
        <p14:creationId xmlns:p14="http://schemas.microsoft.com/office/powerpoint/2010/main" val="10355720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The role of Brazil</a:t>
            </a:r>
            <a:endParaRPr lang="tr-TR" dirty="0"/>
          </a:p>
        </p:txBody>
      </p:sp>
      <p:sp>
        <p:nvSpPr>
          <p:cNvPr id="3" name="Content Placeholder 2"/>
          <p:cNvSpPr>
            <a:spLocks noGrp="1"/>
          </p:cNvSpPr>
          <p:nvPr>
            <p:ph idx="1"/>
          </p:nvPr>
        </p:nvSpPr>
        <p:spPr/>
        <p:txBody>
          <a:bodyPr>
            <a:normAutofit/>
          </a:bodyPr>
          <a:lstStyle/>
          <a:p>
            <a:r>
              <a:rPr lang="tr-TR" sz="2000" dirty="0" smtClean="0"/>
              <a:t>With its recent </a:t>
            </a:r>
            <a:r>
              <a:rPr lang="en-US" sz="2000" dirty="0" smtClean="0"/>
              <a:t>farm bill</a:t>
            </a:r>
            <a:r>
              <a:rPr lang="tr-TR" sz="2000" dirty="0" smtClean="0"/>
              <a:t> , the </a:t>
            </a:r>
            <a:r>
              <a:rPr lang="tr-TR" sz="2000" b="1" dirty="0" smtClean="0"/>
              <a:t>US </a:t>
            </a:r>
            <a:r>
              <a:rPr lang="en-US" sz="2000" b="1" dirty="0" smtClean="0"/>
              <a:t> </a:t>
            </a:r>
            <a:r>
              <a:rPr lang="tr-TR" sz="2000" b="1" dirty="0" smtClean="0"/>
              <a:t>tries to</a:t>
            </a:r>
            <a:r>
              <a:rPr lang="en-US" sz="2000" b="1" dirty="0" smtClean="0"/>
              <a:t> </a:t>
            </a:r>
            <a:r>
              <a:rPr lang="en-US" sz="2000" b="1" dirty="0"/>
              <a:t>eliminate several of the most trade-distorting aspects of US cotton subsidies</a:t>
            </a:r>
            <a:r>
              <a:rPr lang="en-US" sz="2000" dirty="0"/>
              <a:t>, including direct payments to </a:t>
            </a:r>
            <a:r>
              <a:rPr lang="en-US" sz="2000" dirty="0" smtClean="0"/>
              <a:t>farmers</a:t>
            </a:r>
            <a:r>
              <a:rPr lang="tr-TR" sz="2000" dirty="0" smtClean="0"/>
              <a:t>.</a:t>
            </a:r>
          </a:p>
          <a:p>
            <a:r>
              <a:rPr lang="en-US" sz="2000" dirty="0" smtClean="0"/>
              <a:t> </a:t>
            </a:r>
            <a:r>
              <a:rPr lang="tr-TR" sz="2000" dirty="0" smtClean="0"/>
              <a:t>C</a:t>
            </a:r>
            <a:r>
              <a:rPr lang="en-US" sz="2000" dirty="0" err="1" smtClean="0"/>
              <a:t>hanges</a:t>
            </a:r>
            <a:r>
              <a:rPr lang="en-US" sz="2000" dirty="0" smtClean="0"/>
              <a:t> c</a:t>
            </a:r>
            <a:r>
              <a:rPr lang="tr-TR" sz="2000" dirty="0" smtClean="0"/>
              <a:t>a</a:t>
            </a:r>
            <a:r>
              <a:rPr lang="en-US" sz="2000" dirty="0" smtClean="0"/>
              <a:t>me </a:t>
            </a:r>
            <a:r>
              <a:rPr lang="en-US" sz="2000" dirty="0"/>
              <a:t>after many years of </a:t>
            </a:r>
            <a:r>
              <a:rPr lang="en-US" sz="2000" b="1" dirty="0"/>
              <a:t>intense pressure from Brazil, </a:t>
            </a:r>
            <a:r>
              <a:rPr lang="en-US" sz="2000" dirty="0"/>
              <a:t>which </a:t>
            </a:r>
            <a:r>
              <a:rPr lang="en-US" sz="2000" b="1" dirty="0"/>
              <a:t>won an international trade dispute against US cotton subsidies in 2004</a:t>
            </a:r>
            <a:r>
              <a:rPr lang="en-US" sz="2000" dirty="0" smtClean="0"/>
              <a:t>.</a:t>
            </a:r>
            <a:endParaRPr lang="tr-TR" sz="2000" dirty="0" smtClean="0"/>
          </a:p>
          <a:p>
            <a:r>
              <a:rPr lang="tr-TR" sz="2000" dirty="0" smtClean="0"/>
              <a:t>In </a:t>
            </a:r>
            <a:r>
              <a:rPr lang="tr-TR" sz="2000" b="1" dirty="0" smtClean="0"/>
              <a:t>2009, </a:t>
            </a:r>
            <a:r>
              <a:rPr lang="en-US" sz="2000" b="1" dirty="0" smtClean="0"/>
              <a:t>a </a:t>
            </a:r>
            <a:r>
              <a:rPr lang="en-US" sz="2000" b="1" dirty="0"/>
              <a:t>WTO panel granted Brazil the right to "retaliate" against US products as recompense for the damage caused by America's illegal cotton subsidies</a:t>
            </a:r>
            <a:r>
              <a:rPr lang="en-US" sz="2000" dirty="0" smtClean="0"/>
              <a:t>.</a:t>
            </a:r>
            <a:endParaRPr lang="tr-TR" sz="2000" dirty="0" smtClean="0"/>
          </a:p>
          <a:p>
            <a:r>
              <a:rPr lang="en-US" sz="2000" dirty="0"/>
              <a:t>Brazil said it would not impose $830 million in sanctions against U.S. products if the United States paid into an assistance fund for Brazilian cotton farmers.</a:t>
            </a:r>
          </a:p>
          <a:p>
            <a:r>
              <a:rPr lang="tr-TR" sz="2000" dirty="0" smtClean="0"/>
              <a:t>In </a:t>
            </a:r>
            <a:r>
              <a:rPr lang="tr-TR" sz="2000" b="1" dirty="0" smtClean="0"/>
              <a:t>2010, </a:t>
            </a:r>
            <a:r>
              <a:rPr lang="en-US" sz="2000" b="1" dirty="0" smtClean="0"/>
              <a:t>US </a:t>
            </a:r>
            <a:r>
              <a:rPr lang="en-US" sz="2000" b="1" dirty="0"/>
              <a:t>officials agreed to pay the Brazilian government $147m annually, money that is passed on to Brazilian cotton farmers. </a:t>
            </a:r>
            <a:endParaRPr lang="tr-TR" sz="2000" b="1" dirty="0" smtClean="0"/>
          </a:p>
          <a:p>
            <a:endParaRPr lang="en-US" sz="2000" dirty="0"/>
          </a:p>
          <a:p>
            <a:endParaRPr lang="tr-TR" sz="2000" dirty="0"/>
          </a:p>
        </p:txBody>
      </p:sp>
    </p:spTree>
    <p:extLst>
      <p:ext uri="{BB962C8B-B14F-4D97-AF65-F5344CB8AC3E}">
        <p14:creationId xmlns:p14="http://schemas.microsoft.com/office/powerpoint/2010/main" val="24118081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The role of Brazil</a:t>
            </a:r>
          </a:p>
        </p:txBody>
      </p:sp>
      <p:sp>
        <p:nvSpPr>
          <p:cNvPr id="3" name="Content Placeholder 2"/>
          <p:cNvSpPr>
            <a:spLocks noGrp="1"/>
          </p:cNvSpPr>
          <p:nvPr>
            <p:ph idx="1"/>
          </p:nvPr>
        </p:nvSpPr>
        <p:spPr/>
        <p:txBody>
          <a:bodyPr>
            <a:normAutofit lnSpcReduction="10000"/>
          </a:bodyPr>
          <a:lstStyle/>
          <a:p>
            <a:r>
              <a:rPr lang="en-US" sz="2400" dirty="0"/>
              <a:t>In March 2010, before Washington agreed to the payments, </a:t>
            </a:r>
            <a:r>
              <a:rPr lang="en-US" sz="2400" b="1" dirty="0"/>
              <a:t>the Brazilian government published a list of some </a:t>
            </a:r>
            <a:r>
              <a:rPr lang="en-US" sz="2400" b="1"/>
              <a:t>100 </a:t>
            </a:r>
            <a:r>
              <a:rPr lang="en-US" sz="2400" b="1" smtClean="0"/>
              <a:t>US </a:t>
            </a:r>
            <a:r>
              <a:rPr lang="en-US" sz="2400" b="1" dirty="0"/>
              <a:t>goods that could be subjected to import tariffs.</a:t>
            </a:r>
          </a:p>
          <a:p>
            <a:r>
              <a:rPr lang="en-US" sz="2400" dirty="0"/>
              <a:t>The list included a </a:t>
            </a:r>
            <a:r>
              <a:rPr lang="en-US" sz="2400" b="1" dirty="0"/>
              <a:t>tariff increase on cars to 50 percent </a:t>
            </a:r>
            <a:r>
              <a:rPr lang="en-US" sz="2400" dirty="0"/>
              <a:t>from 35 percent, a rise on non-hard </a:t>
            </a:r>
            <a:r>
              <a:rPr lang="en-US" sz="2400" b="1" dirty="0"/>
              <a:t>wheat tariffs to 30 </a:t>
            </a:r>
            <a:r>
              <a:rPr lang="en-US" sz="2400" dirty="0"/>
              <a:t>percent from 10 percent and a </a:t>
            </a:r>
            <a:r>
              <a:rPr lang="en-US" sz="2400" b="1" dirty="0"/>
              <a:t>48 percent levy on milk powde</a:t>
            </a:r>
            <a:r>
              <a:rPr lang="en-US" sz="2400" dirty="0"/>
              <a:t>r, up from 28 percent.</a:t>
            </a:r>
          </a:p>
          <a:p>
            <a:r>
              <a:rPr lang="en-US" sz="2400" b="1" dirty="0"/>
              <a:t>Cotton would be charged a 100 percent import tariff</a:t>
            </a:r>
            <a:r>
              <a:rPr lang="en-US" sz="2400" dirty="0"/>
              <a:t>, the highest on the list. The foreign ministry estimated the </a:t>
            </a:r>
            <a:r>
              <a:rPr lang="en-US" sz="2400" b="1" dirty="0"/>
              <a:t>annual impact of the retaliation would be $591 million</a:t>
            </a:r>
            <a:r>
              <a:rPr lang="en-US" sz="2400" dirty="0"/>
              <a:t>. Brazil was also considering </a:t>
            </a:r>
            <a:r>
              <a:rPr lang="en-US" sz="2400" b="1" dirty="0"/>
              <a:t>lifting patent protection on </a:t>
            </a:r>
            <a:r>
              <a:rPr lang="en-US" sz="2400" b="1" dirty="0" smtClean="0"/>
              <a:t>US </a:t>
            </a:r>
            <a:r>
              <a:rPr lang="en-US" sz="2400" b="1" dirty="0"/>
              <a:t>products.</a:t>
            </a:r>
          </a:p>
          <a:p>
            <a:endParaRPr lang="en-US" sz="2400" dirty="0"/>
          </a:p>
          <a:p>
            <a:endParaRPr lang="tr-TR" dirty="0"/>
          </a:p>
        </p:txBody>
      </p:sp>
    </p:spTree>
    <p:extLst>
      <p:ext uri="{BB962C8B-B14F-4D97-AF65-F5344CB8AC3E}">
        <p14:creationId xmlns:p14="http://schemas.microsoft.com/office/powerpoint/2010/main" val="28657317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en-US" sz="4800" dirty="0" smtClean="0"/>
              <a:t>Cotton </a:t>
            </a:r>
            <a:r>
              <a:rPr lang="en-US" sz="4800" dirty="0"/>
              <a:t>Initiative</a:t>
            </a:r>
            <a:endParaRPr lang="tr-TR" altLang="tr-TR" dirty="0" smtClean="0"/>
          </a:p>
        </p:txBody>
      </p:sp>
      <p:sp>
        <p:nvSpPr>
          <p:cNvPr id="4099" name="Rectangle 3"/>
          <p:cNvSpPr>
            <a:spLocks noGrp="1" noChangeArrowheads="1"/>
          </p:cNvSpPr>
          <p:nvPr>
            <p:ph type="body" idx="1"/>
          </p:nvPr>
        </p:nvSpPr>
        <p:spPr/>
        <p:txBody>
          <a:bodyPr>
            <a:noAutofit/>
          </a:bodyPr>
          <a:lstStyle/>
          <a:p>
            <a:pPr>
              <a:lnSpc>
                <a:spcPct val="80000"/>
              </a:lnSpc>
            </a:pPr>
            <a:r>
              <a:rPr lang="en-US" sz="2000" b="1" dirty="0"/>
              <a:t>Benin, Burkina Faso, Chad, and Mali </a:t>
            </a:r>
            <a:r>
              <a:rPr lang="en-US" sz="2000" dirty="0"/>
              <a:t>are </a:t>
            </a:r>
            <a:r>
              <a:rPr lang="en-US" sz="2000" dirty="0" smtClean="0"/>
              <a:t>the </a:t>
            </a:r>
            <a:r>
              <a:rPr lang="en-US" sz="2000" b="1" dirty="0"/>
              <a:t>most competitive </a:t>
            </a:r>
            <a:r>
              <a:rPr lang="en-US" sz="2000" dirty="0"/>
              <a:t>cotton producers in world trade and enjoy substantial </a:t>
            </a:r>
            <a:r>
              <a:rPr lang="en-US" sz="2000" b="1" dirty="0"/>
              <a:t>comparative advantages</a:t>
            </a:r>
            <a:r>
              <a:rPr lang="en-US" sz="2000" dirty="0"/>
              <a:t> in the sector. </a:t>
            </a:r>
            <a:endParaRPr lang="tr-TR" sz="2000" dirty="0" smtClean="0"/>
          </a:p>
          <a:p>
            <a:pPr>
              <a:lnSpc>
                <a:spcPct val="80000"/>
              </a:lnSpc>
            </a:pPr>
            <a:r>
              <a:rPr lang="en-US" sz="2000" dirty="0"/>
              <a:t>The </a:t>
            </a:r>
            <a:r>
              <a:rPr lang="en-US" sz="2000" b="1" dirty="0"/>
              <a:t>United States </a:t>
            </a:r>
            <a:r>
              <a:rPr lang="en-US" sz="2000" dirty="0"/>
              <a:t>(US) makes </a:t>
            </a:r>
            <a:r>
              <a:rPr lang="en-US" sz="2000" b="1" dirty="0"/>
              <a:t>huge domestic payments to its cotton producers</a:t>
            </a:r>
            <a:r>
              <a:rPr lang="en-US" sz="2000" dirty="0"/>
              <a:t>. US domestic payments </a:t>
            </a:r>
            <a:r>
              <a:rPr lang="tr-TR" sz="2000" b="1" dirty="0"/>
              <a:t>reduce global market prices </a:t>
            </a:r>
            <a:r>
              <a:rPr lang="tr-TR" sz="2000" dirty="0"/>
              <a:t>for </a:t>
            </a:r>
            <a:r>
              <a:rPr lang="tr-TR" sz="2000" b="1" dirty="0"/>
              <a:t>cotton</a:t>
            </a:r>
            <a:r>
              <a:rPr lang="tr-TR" sz="2000" dirty="0"/>
              <a:t>. Thus, </a:t>
            </a:r>
            <a:r>
              <a:rPr lang="en-US" sz="2000" dirty="0"/>
              <a:t> </a:t>
            </a:r>
            <a:r>
              <a:rPr lang="en-US" sz="2000" b="1" dirty="0"/>
              <a:t>African producers </a:t>
            </a:r>
            <a:r>
              <a:rPr lang="tr-TR" sz="2000" b="1" dirty="0"/>
              <a:t>want</a:t>
            </a:r>
            <a:r>
              <a:rPr lang="en-US" sz="2000" b="1" dirty="0"/>
              <a:t> real market prices </a:t>
            </a:r>
            <a:r>
              <a:rPr lang="en-US" sz="2000" dirty="0"/>
              <a:t>for their cotton so that they have </a:t>
            </a:r>
            <a:r>
              <a:rPr lang="en-US" sz="2000" b="1" dirty="0"/>
              <a:t>equal access to all markets. </a:t>
            </a:r>
            <a:endParaRPr lang="tr-TR" sz="2000" b="1" dirty="0"/>
          </a:p>
          <a:p>
            <a:pPr>
              <a:lnSpc>
                <a:spcPct val="80000"/>
              </a:lnSpc>
            </a:pPr>
            <a:r>
              <a:rPr lang="en-US" sz="2000" dirty="0" smtClean="0"/>
              <a:t>Cotton </a:t>
            </a:r>
            <a:r>
              <a:rPr lang="en-US" sz="2000" dirty="0"/>
              <a:t>issue came to prominence in the </a:t>
            </a:r>
            <a:r>
              <a:rPr lang="en-US" sz="2000" dirty="0" smtClean="0"/>
              <a:t>D</a:t>
            </a:r>
            <a:r>
              <a:rPr lang="tr-TR" sz="2000" b="1" dirty="0" smtClean="0"/>
              <a:t>oha </a:t>
            </a:r>
            <a:r>
              <a:rPr lang="en-US" sz="2000" b="1" dirty="0" smtClean="0"/>
              <a:t>D</a:t>
            </a:r>
            <a:r>
              <a:rPr lang="tr-TR" sz="2000" b="1" dirty="0" smtClean="0"/>
              <a:t>evelopment Round  </a:t>
            </a:r>
            <a:r>
              <a:rPr lang="tr-TR" sz="2000" dirty="0" smtClean="0"/>
              <a:t>(DDR)in</a:t>
            </a:r>
            <a:r>
              <a:rPr lang="en-US" sz="2000" dirty="0" smtClean="0"/>
              <a:t> </a:t>
            </a:r>
            <a:r>
              <a:rPr lang="en-US" sz="2000" b="1" dirty="0"/>
              <a:t>April 2003 </a:t>
            </a:r>
            <a:r>
              <a:rPr lang="en-US" sz="2000" dirty="0"/>
              <a:t>when four small African countries – Benin, Burkina Faso, Chad, and Mali </a:t>
            </a:r>
            <a:r>
              <a:rPr lang="en-US" sz="2000" b="1" dirty="0" smtClean="0"/>
              <a:t>sent </a:t>
            </a:r>
            <a:r>
              <a:rPr lang="en-US" sz="2000" b="1" dirty="0"/>
              <a:t>a ‘Cotton Initiative</a:t>
            </a:r>
            <a:r>
              <a:rPr lang="en-US" sz="2000" b="1" dirty="0" smtClean="0"/>
              <a:t>’ </a:t>
            </a:r>
            <a:r>
              <a:rPr lang="en-US" sz="2000" b="1" dirty="0"/>
              <a:t>to the WTO </a:t>
            </a:r>
            <a:r>
              <a:rPr lang="en-US" sz="2000" dirty="0" smtClean="0"/>
              <a:t>Director-General</a:t>
            </a:r>
            <a:r>
              <a:rPr lang="tr-TR" sz="2000" dirty="0" smtClean="0"/>
              <a:t>. </a:t>
            </a:r>
            <a:r>
              <a:rPr lang="en-US" sz="2000" dirty="0"/>
              <a:t>The Cotton Initiative made proposals including the </a:t>
            </a:r>
            <a:r>
              <a:rPr lang="en-US" sz="2000" b="1" dirty="0"/>
              <a:t>elimination of domestic payments and export subsidies on cotton</a:t>
            </a:r>
            <a:r>
              <a:rPr lang="tr-TR" sz="2000" dirty="0"/>
              <a:t>.</a:t>
            </a:r>
            <a:endParaRPr lang="tr-TR" sz="2000" dirty="0" smtClean="0"/>
          </a:p>
          <a:p>
            <a:pPr>
              <a:lnSpc>
                <a:spcPct val="80000"/>
              </a:lnSpc>
            </a:pPr>
            <a:r>
              <a:rPr lang="en-US" sz="2000" dirty="0" smtClean="0"/>
              <a:t>Benin</a:t>
            </a:r>
            <a:r>
              <a:rPr lang="en-US" sz="2000" dirty="0"/>
              <a:t>, Burkina Faso, Chad, and Mali </a:t>
            </a:r>
            <a:r>
              <a:rPr lang="en-US" sz="2000" dirty="0" smtClean="0"/>
              <a:t>hoped </a:t>
            </a:r>
            <a:r>
              <a:rPr lang="en-US" sz="2000" dirty="0"/>
              <a:t>the Cotton </a:t>
            </a:r>
            <a:r>
              <a:rPr lang="en-US" sz="2000" dirty="0" smtClean="0"/>
              <a:t>Initiative </a:t>
            </a:r>
            <a:r>
              <a:rPr lang="en-US" sz="2000" dirty="0"/>
              <a:t>would </a:t>
            </a:r>
            <a:r>
              <a:rPr lang="en-US" sz="2000" b="1" dirty="0"/>
              <a:t>trigger useful discussions in the DDA on cotton </a:t>
            </a:r>
            <a:r>
              <a:rPr lang="en-US" sz="2000" dirty="0"/>
              <a:t>at the forthcoming </a:t>
            </a:r>
            <a:r>
              <a:rPr lang="en-US" sz="2000" b="1" dirty="0" err="1"/>
              <a:t>Cancún</a:t>
            </a:r>
            <a:r>
              <a:rPr lang="en-US" sz="2000" b="1" dirty="0"/>
              <a:t> Ministerial Meeting in September </a:t>
            </a:r>
            <a:r>
              <a:rPr lang="en-US" sz="2000" b="1" dirty="0" smtClean="0"/>
              <a:t>2003</a:t>
            </a:r>
            <a:r>
              <a:rPr lang="tr-TR" sz="2000" dirty="0" smtClean="0"/>
              <a:t>.</a:t>
            </a:r>
          </a:p>
        </p:txBody>
      </p:sp>
    </p:spTree>
    <p:extLst>
      <p:ext uri="{BB962C8B-B14F-4D97-AF65-F5344CB8AC3E}">
        <p14:creationId xmlns:p14="http://schemas.microsoft.com/office/powerpoint/2010/main" val="22678925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a:t>Cotton Initiative</a:t>
            </a:r>
            <a:endParaRPr lang="tr-TR" dirty="0"/>
          </a:p>
        </p:txBody>
      </p:sp>
      <p:sp>
        <p:nvSpPr>
          <p:cNvPr id="3" name="Content Placeholder 2"/>
          <p:cNvSpPr>
            <a:spLocks noGrp="1"/>
          </p:cNvSpPr>
          <p:nvPr>
            <p:ph idx="1"/>
          </p:nvPr>
        </p:nvSpPr>
        <p:spPr/>
        <p:txBody>
          <a:bodyPr>
            <a:normAutofit fontScale="92500" lnSpcReduction="10000"/>
          </a:bodyPr>
          <a:lstStyle/>
          <a:p>
            <a:r>
              <a:rPr lang="en-US" sz="2400" dirty="0"/>
              <a:t>Benin, Burkina Faso, Chad, and Mali </a:t>
            </a:r>
            <a:r>
              <a:rPr lang="en-US" sz="2400" dirty="0" smtClean="0"/>
              <a:t>supported </a:t>
            </a:r>
            <a:r>
              <a:rPr lang="en-US" sz="2400" dirty="0"/>
              <a:t>by the </a:t>
            </a:r>
            <a:r>
              <a:rPr lang="en-US" sz="2400" b="1" dirty="0"/>
              <a:t>Africa Group </a:t>
            </a:r>
            <a:r>
              <a:rPr lang="en-US" sz="2400" dirty="0" smtClean="0"/>
              <a:t>put </a:t>
            </a:r>
            <a:r>
              <a:rPr lang="en-US" sz="2400" dirty="0"/>
              <a:t>forward firm proposals on cotton throughout the DDA, </a:t>
            </a:r>
            <a:r>
              <a:rPr lang="en-US" sz="2400" b="1" dirty="0"/>
              <a:t>pressured the US and the EU to set specific dates for the elimination of their domestic payments and export subsidies</a:t>
            </a:r>
            <a:r>
              <a:rPr lang="en-US" sz="2400" dirty="0"/>
              <a:t>, and called for </a:t>
            </a:r>
            <a:r>
              <a:rPr lang="en-US" sz="2400" b="1" dirty="0"/>
              <a:t>compensation in cash to African cotton producing </a:t>
            </a:r>
            <a:r>
              <a:rPr lang="en-US" sz="2400" b="1" dirty="0" smtClean="0"/>
              <a:t>countries</a:t>
            </a:r>
            <a:r>
              <a:rPr lang="tr-TR" sz="2400" b="1" dirty="0" smtClean="0"/>
              <a:t>.</a:t>
            </a:r>
          </a:p>
          <a:p>
            <a:r>
              <a:rPr lang="en-US" sz="2400" dirty="0"/>
              <a:t>The Africa Group is one of the largest coalitions within the WTO</a:t>
            </a:r>
            <a:r>
              <a:rPr lang="tr-TR" sz="2400" dirty="0"/>
              <a:t>: </a:t>
            </a:r>
            <a:r>
              <a:rPr lang="en-US" sz="2400" dirty="0"/>
              <a:t>Angola, Benin, Botswana, Burkina Faso, Burundi, Cameroon, Central African Republic, Chad, Congo, </a:t>
            </a:r>
            <a:r>
              <a:rPr lang="en-US" sz="2400" dirty="0" smtClean="0"/>
              <a:t>Congo, </a:t>
            </a:r>
            <a:r>
              <a:rPr lang="en-US" sz="2400" dirty="0"/>
              <a:t>Côte d’Ivoire, Djibouti, Egypt, Gabon, The Gambia, Ghana, Guinea, Guinea Bissau, Kenya, Lesotho, Madagascar, Malawi, Mali, Mauritania, Mauritius, Morocco, Mozambique, Namibia, Niger, Nigeria, Rwanda, Senegal, Sierra Leone, South Africa, Swaziland, Tanzania, Togo, Tunisia, Uganda, Zambia, Zimbabwe</a:t>
            </a:r>
            <a:r>
              <a:rPr lang="tr-TR" sz="2400" dirty="0"/>
              <a:t>.</a:t>
            </a:r>
          </a:p>
          <a:p>
            <a:endParaRPr lang="tr-TR" sz="2400" b="1" dirty="0" smtClean="0"/>
          </a:p>
          <a:p>
            <a:endParaRPr lang="tr-TR" dirty="0"/>
          </a:p>
        </p:txBody>
      </p:sp>
    </p:spTree>
    <p:extLst>
      <p:ext uri="{BB962C8B-B14F-4D97-AF65-F5344CB8AC3E}">
        <p14:creationId xmlns:p14="http://schemas.microsoft.com/office/powerpoint/2010/main" val="2416508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Small vs Big Countries in the WTO</a:t>
            </a:r>
            <a:endParaRPr lang="tr-TR" dirty="0"/>
          </a:p>
        </p:txBody>
      </p:sp>
      <p:sp>
        <p:nvSpPr>
          <p:cNvPr id="3" name="Content Placeholder 2"/>
          <p:cNvSpPr>
            <a:spLocks noGrp="1"/>
          </p:cNvSpPr>
          <p:nvPr>
            <p:ph idx="1"/>
          </p:nvPr>
        </p:nvSpPr>
        <p:spPr/>
        <p:txBody>
          <a:bodyPr>
            <a:normAutofit fontScale="92500" lnSpcReduction="10000"/>
          </a:bodyPr>
          <a:lstStyle/>
          <a:p>
            <a:r>
              <a:rPr lang="en-US" dirty="0"/>
              <a:t>The Africa Group has created the conditions that are necessary to </a:t>
            </a:r>
            <a:r>
              <a:rPr lang="en-US" b="1" dirty="0"/>
              <a:t>overcome unequal bargaining between small and major states in trade negotiations</a:t>
            </a:r>
            <a:r>
              <a:rPr lang="en-US" dirty="0"/>
              <a:t>. However, small African states have not been able to translate this numerical advantage into negotiating power.</a:t>
            </a:r>
            <a:endParaRPr lang="tr-TR" dirty="0"/>
          </a:p>
          <a:p>
            <a:r>
              <a:rPr lang="en-US" dirty="0" smtClean="0"/>
              <a:t>The </a:t>
            </a:r>
            <a:r>
              <a:rPr lang="en-US" b="1" dirty="0"/>
              <a:t>dynamics of the agricultural trade negotiations work against small African countries</a:t>
            </a:r>
            <a:r>
              <a:rPr lang="en-US" dirty="0"/>
              <a:t>. These dynamics include:</a:t>
            </a:r>
            <a:endParaRPr lang="tr-TR" dirty="0"/>
          </a:p>
          <a:p>
            <a:pPr lvl="0"/>
            <a:r>
              <a:rPr lang="en-US" dirty="0"/>
              <a:t>the tendency for the negotiations to be </a:t>
            </a:r>
            <a:r>
              <a:rPr lang="en-US" b="1" dirty="0"/>
              <a:t>dominated by the US and EU; </a:t>
            </a:r>
            <a:endParaRPr lang="tr-TR" b="1" dirty="0"/>
          </a:p>
          <a:p>
            <a:pPr lvl="0"/>
            <a:r>
              <a:rPr lang="en-US" dirty="0"/>
              <a:t>the </a:t>
            </a:r>
            <a:r>
              <a:rPr lang="en-US" b="1" dirty="0"/>
              <a:t>American use of bilateralism with developing countries to undermine solidarity in developing country coalitions </a:t>
            </a:r>
            <a:r>
              <a:rPr lang="en-US" dirty="0"/>
              <a:t>like the Africa Group; </a:t>
            </a:r>
            <a:endParaRPr lang="tr-TR" dirty="0"/>
          </a:p>
          <a:p>
            <a:pPr lvl="0"/>
            <a:r>
              <a:rPr lang="en-US" dirty="0"/>
              <a:t>the existence of a range of p</a:t>
            </a:r>
            <a:r>
              <a:rPr lang="en-US" b="1" dirty="0"/>
              <a:t>referential trade agreements between African countries and the US and the EU which provide potential retaliation measures should African countries not cooperate with their patrons</a:t>
            </a:r>
            <a:r>
              <a:rPr lang="en-US" dirty="0"/>
              <a:t>;</a:t>
            </a:r>
            <a:endParaRPr lang="tr-TR" dirty="0"/>
          </a:p>
          <a:p>
            <a:pPr lvl="0"/>
            <a:r>
              <a:rPr lang="en-US" dirty="0"/>
              <a:t> </a:t>
            </a:r>
            <a:endParaRPr lang="tr-TR" dirty="0"/>
          </a:p>
        </p:txBody>
      </p:sp>
    </p:spTree>
    <p:extLst>
      <p:ext uri="{BB962C8B-B14F-4D97-AF65-F5344CB8AC3E}">
        <p14:creationId xmlns:p14="http://schemas.microsoft.com/office/powerpoint/2010/main" val="2058570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Small vs Big Countries in the WTO</a:t>
            </a:r>
          </a:p>
        </p:txBody>
      </p:sp>
      <p:sp>
        <p:nvSpPr>
          <p:cNvPr id="3" name="Content Placeholder 2"/>
          <p:cNvSpPr>
            <a:spLocks noGrp="1"/>
          </p:cNvSpPr>
          <p:nvPr>
            <p:ph idx="1"/>
          </p:nvPr>
        </p:nvSpPr>
        <p:spPr/>
        <p:txBody>
          <a:bodyPr/>
          <a:lstStyle/>
          <a:p>
            <a:pPr lvl="0"/>
            <a:r>
              <a:rPr lang="en-US" dirty="0"/>
              <a:t>the presence of </a:t>
            </a:r>
            <a:r>
              <a:rPr lang="en-US" b="1" dirty="0"/>
              <a:t>several coalitions </a:t>
            </a:r>
            <a:r>
              <a:rPr lang="en-US" dirty="0"/>
              <a:t>(the G20, the Cairns Group, the Africa Group, G90, and MERCOSUR) </a:t>
            </a:r>
            <a:r>
              <a:rPr lang="en-US" b="1" dirty="0"/>
              <a:t>all seeking for influence to serve their interests; </a:t>
            </a:r>
            <a:endParaRPr lang="tr-TR" b="1" dirty="0"/>
          </a:p>
          <a:p>
            <a:pPr lvl="0"/>
            <a:r>
              <a:rPr lang="en-US" dirty="0"/>
              <a:t>as well as the dynamics </a:t>
            </a:r>
            <a:r>
              <a:rPr lang="en-US" b="1" dirty="0"/>
              <a:t>within the Africa Group </a:t>
            </a:r>
            <a:r>
              <a:rPr lang="en-US" dirty="0"/>
              <a:t>– having members who are </a:t>
            </a:r>
            <a:r>
              <a:rPr lang="en-US" b="1" dirty="0"/>
              <a:t>net importers of agricultural products and thus benefit from subsidized food, as well as members who seek market access and thus lose out because of developed country subsidies.</a:t>
            </a:r>
            <a:r>
              <a:rPr lang="en-US" dirty="0"/>
              <a:t> This </a:t>
            </a:r>
            <a:r>
              <a:rPr lang="en-US" b="1" dirty="0"/>
              <a:t>undermines African solidarity </a:t>
            </a:r>
            <a:r>
              <a:rPr lang="en-US" dirty="0"/>
              <a:t>in the wider agriculture negotiations. The </a:t>
            </a:r>
            <a:r>
              <a:rPr lang="en-US" b="1" dirty="0"/>
              <a:t>Africa Group is far from homogenous</a:t>
            </a:r>
            <a:r>
              <a:rPr lang="en-US" dirty="0"/>
              <a:t>, and it has found it extremely difficult to sustain collective action in the DDA on all issues other than cotton. </a:t>
            </a:r>
            <a:endParaRPr lang="tr-TR" dirty="0"/>
          </a:p>
          <a:p>
            <a:endParaRPr lang="tr-TR" dirty="0"/>
          </a:p>
          <a:p>
            <a:endParaRPr lang="tr-TR" dirty="0"/>
          </a:p>
        </p:txBody>
      </p:sp>
    </p:spTree>
    <p:extLst>
      <p:ext uri="{BB962C8B-B14F-4D97-AF65-F5344CB8AC3E}">
        <p14:creationId xmlns:p14="http://schemas.microsoft.com/office/powerpoint/2010/main" val="32157758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Small vs Big Countries in the WTO</a:t>
            </a:r>
          </a:p>
        </p:txBody>
      </p:sp>
      <p:sp>
        <p:nvSpPr>
          <p:cNvPr id="3" name="Content Placeholder 2"/>
          <p:cNvSpPr>
            <a:spLocks noGrp="1"/>
          </p:cNvSpPr>
          <p:nvPr>
            <p:ph idx="1"/>
          </p:nvPr>
        </p:nvSpPr>
        <p:spPr/>
        <p:txBody>
          <a:bodyPr/>
          <a:lstStyle/>
          <a:p>
            <a:r>
              <a:rPr lang="en-US" dirty="0"/>
              <a:t>The dominance of the </a:t>
            </a:r>
            <a:r>
              <a:rPr lang="en-US" b="1" dirty="0"/>
              <a:t>developed countries </a:t>
            </a:r>
            <a:r>
              <a:rPr lang="en-US" dirty="0"/>
              <a:t>certainly reflects their superior negotiating capacities as a result of the </a:t>
            </a:r>
            <a:r>
              <a:rPr lang="en-US" b="1" dirty="0"/>
              <a:t>superior size and expertise of their delegation </a:t>
            </a:r>
            <a:r>
              <a:rPr lang="en-US" dirty="0"/>
              <a:t>teams compared to small states</a:t>
            </a:r>
            <a:r>
              <a:rPr lang="en-US" dirty="0" smtClean="0"/>
              <a:t>.</a:t>
            </a:r>
            <a:endParaRPr lang="tr-TR" dirty="0" smtClean="0"/>
          </a:p>
          <a:p>
            <a:r>
              <a:rPr lang="en-US" dirty="0"/>
              <a:t>strategies that have been used by small states such as forming alliances to pool resources and increase negotiating capacity and expertise have not been as successful</a:t>
            </a:r>
            <a:r>
              <a:rPr lang="en-US" dirty="0" smtClean="0"/>
              <a:t>.</a:t>
            </a:r>
            <a:r>
              <a:rPr lang="en-US" dirty="0"/>
              <a:t> </a:t>
            </a:r>
            <a:endParaRPr lang="tr-TR" dirty="0"/>
          </a:p>
          <a:p>
            <a:r>
              <a:rPr lang="en-US" dirty="0"/>
              <a:t>Small African states are often weak in WTO negotiations because of their </a:t>
            </a:r>
            <a:r>
              <a:rPr lang="en-US" b="1" dirty="0"/>
              <a:t>overall economic dependence on the US and European Union</a:t>
            </a:r>
            <a:r>
              <a:rPr lang="en-US" dirty="0"/>
              <a:t>.  Preferential trade agreements and aid programs create economic dependency.</a:t>
            </a:r>
            <a:endParaRPr lang="tr-TR" dirty="0"/>
          </a:p>
          <a:p>
            <a:endParaRPr lang="tr-TR" dirty="0"/>
          </a:p>
        </p:txBody>
      </p:sp>
    </p:spTree>
    <p:extLst>
      <p:ext uri="{BB962C8B-B14F-4D97-AF65-F5344CB8AC3E}">
        <p14:creationId xmlns:p14="http://schemas.microsoft.com/office/powerpoint/2010/main" val="7279837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z="4400" b="1" dirty="0" smtClean="0"/>
              <a:t/>
            </a:r>
            <a:br>
              <a:rPr lang="tr-TR" sz="4400" b="1" dirty="0" smtClean="0"/>
            </a:br>
            <a:r>
              <a:rPr lang="en-US" sz="3600" b="1" dirty="0" smtClean="0"/>
              <a:t>Competitive </a:t>
            </a:r>
            <a:r>
              <a:rPr lang="en-US" sz="3600" b="1" dirty="0"/>
              <a:t>Cotton Producers: Benin, Burkina Faso, Chad, and Mali </a:t>
            </a:r>
            <a:r>
              <a:rPr lang="tr-TR" sz="3600" b="1" dirty="0"/>
              <a:t/>
            </a:r>
            <a:br>
              <a:rPr lang="tr-TR" sz="3600" b="1" dirty="0"/>
            </a:br>
            <a:endParaRPr lang="tr-TR" sz="3600" b="1" dirty="0"/>
          </a:p>
        </p:txBody>
      </p:sp>
      <p:sp>
        <p:nvSpPr>
          <p:cNvPr id="3" name="Content Placeholder 2"/>
          <p:cNvSpPr>
            <a:spLocks noGrp="1"/>
          </p:cNvSpPr>
          <p:nvPr>
            <p:ph idx="1"/>
          </p:nvPr>
        </p:nvSpPr>
        <p:spPr/>
        <p:txBody>
          <a:bodyPr/>
          <a:lstStyle/>
          <a:p>
            <a:r>
              <a:rPr lang="en-US" sz="2400" b="1" dirty="0"/>
              <a:t>Benin, Burkina Faso, Chad, and Mali </a:t>
            </a:r>
            <a:r>
              <a:rPr lang="en-US" dirty="0" smtClean="0"/>
              <a:t>have </a:t>
            </a:r>
            <a:r>
              <a:rPr lang="en-US" dirty="0"/>
              <a:t>a small population below </a:t>
            </a:r>
            <a:r>
              <a:rPr lang="en-US" b="1" dirty="0"/>
              <a:t>fourteen million </a:t>
            </a:r>
            <a:r>
              <a:rPr lang="en-US" dirty="0"/>
              <a:t>with most living in </a:t>
            </a:r>
            <a:r>
              <a:rPr lang="en-US" b="1" dirty="0"/>
              <a:t>rural communities</a:t>
            </a:r>
            <a:r>
              <a:rPr lang="en-US" dirty="0"/>
              <a:t>. Each has a </a:t>
            </a:r>
            <a:r>
              <a:rPr lang="en-US" b="1" dirty="0"/>
              <a:t>relatively small economy </a:t>
            </a:r>
            <a:r>
              <a:rPr lang="en-US" dirty="0"/>
              <a:t>when measured in terms of Gross Domestic Product (GDP</a:t>
            </a:r>
            <a:r>
              <a:rPr lang="en-US" dirty="0" smtClean="0"/>
              <a:t>).</a:t>
            </a:r>
            <a:endParaRPr lang="tr-TR" dirty="0" smtClean="0"/>
          </a:p>
          <a:p>
            <a:r>
              <a:rPr lang="en-US" dirty="0" smtClean="0"/>
              <a:t> </a:t>
            </a:r>
            <a:r>
              <a:rPr lang="en-US" dirty="0"/>
              <a:t>In 2007, the World Bank ranked </a:t>
            </a:r>
            <a:r>
              <a:rPr lang="en-US" b="1" dirty="0"/>
              <a:t>Chad 120th, Burkina Faso 126th, Mali 127th and Benin 134th out of 183 countries in terms of GDP</a:t>
            </a:r>
            <a:r>
              <a:rPr lang="en-US" dirty="0"/>
              <a:t> (millions of US dollars).</a:t>
            </a:r>
            <a:endParaRPr lang="tr-TR" dirty="0"/>
          </a:p>
          <a:p>
            <a:r>
              <a:rPr lang="en-US" dirty="0"/>
              <a:t>Each is also </a:t>
            </a:r>
            <a:r>
              <a:rPr lang="en-US" b="1" dirty="0"/>
              <a:t>heavily dependent on a single commodity; cotton provides </a:t>
            </a:r>
            <a:r>
              <a:rPr lang="tr-TR" b="1" dirty="0" smtClean="0"/>
              <a:t>40</a:t>
            </a:r>
            <a:r>
              <a:rPr lang="en-US" b="1" dirty="0" smtClean="0"/>
              <a:t> </a:t>
            </a:r>
            <a:r>
              <a:rPr lang="en-US" b="1" dirty="0"/>
              <a:t>percent of their annual export earnings</a:t>
            </a:r>
            <a:r>
              <a:rPr lang="en-US" dirty="0"/>
              <a:t>. </a:t>
            </a:r>
            <a:endParaRPr lang="tr-TR" dirty="0" smtClean="0"/>
          </a:p>
          <a:p>
            <a:r>
              <a:rPr lang="en-US" dirty="0"/>
              <a:t>In </a:t>
            </a:r>
            <a:r>
              <a:rPr lang="en-US" b="1" dirty="0"/>
              <a:t>Mali,</a:t>
            </a:r>
            <a:r>
              <a:rPr lang="en-US" dirty="0"/>
              <a:t> for example, </a:t>
            </a:r>
            <a:r>
              <a:rPr lang="en-US" b="1" dirty="0"/>
              <a:t>a third of the population works in the cotton sector</a:t>
            </a:r>
            <a:r>
              <a:rPr lang="en-US" dirty="0"/>
              <a:t>. In all four countries, </a:t>
            </a:r>
            <a:r>
              <a:rPr lang="en-US" b="1" dirty="0"/>
              <a:t>cotton is grown on small family plots and accounts for over 50 percent of rural household income. </a:t>
            </a:r>
            <a:endParaRPr lang="tr-TR" b="1" dirty="0"/>
          </a:p>
          <a:p>
            <a:endParaRPr lang="tr-TR" dirty="0"/>
          </a:p>
          <a:p>
            <a:endParaRPr lang="tr-TR" dirty="0"/>
          </a:p>
        </p:txBody>
      </p:sp>
    </p:spTree>
    <p:extLst>
      <p:ext uri="{BB962C8B-B14F-4D97-AF65-F5344CB8AC3E}">
        <p14:creationId xmlns:p14="http://schemas.microsoft.com/office/powerpoint/2010/main" val="25609128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Cotton prices and development</a:t>
            </a:r>
            <a:endParaRPr lang="tr-TR" dirty="0"/>
          </a:p>
        </p:txBody>
      </p:sp>
      <p:sp>
        <p:nvSpPr>
          <p:cNvPr id="3" name="Content Placeholder 2"/>
          <p:cNvSpPr>
            <a:spLocks noGrp="1"/>
          </p:cNvSpPr>
          <p:nvPr>
            <p:ph idx="1"/>
          </p:nvPr>
        </p:nvSpPr>
        <p:spPr/>
        <p:txBody>
          <a:bodyPr>
            <a:normAutofit fontScale="92500"/>
          </a:bodyPr>
          <a:lstStyle/>
          <a:p>
            <a:r>
              <a:rPr lang="en-US" sz="2400" dirty="0"/>
              <a:t>The cotton sector in Benin, Burkina Faso, Chad, and Mali</a:t>
            </a:r>
            <a:r>
              <a:rPr lang="en-US" sz="2400" dirty="0" smtClean="0"/>
              <a:t> has </a:t>
            </a:r>
            <a:r>
              <a:rPr lang="en-US" sz="2400" dirty="0"/>
              <a:t>enjoyed </a:t>
            </a:r>
            <a:r>
              <a:rPr lang="en-US" sz="2400" b="1" dirty="0"/>
              <a:t>growth rates of more than 10 percent </a:t>
            </a:r>
            <a:r>
              <a:rPr lang="en-US" sz="2400" dirty="0"/>
              <a:t>almost each year for the last decade. Cotton is therefore seen as a </a:t>
            </a:r>
            <a:r>
              <a:rPr lang="en-US" sz="2400" b="1" dirty="0"/>
              <a:t>potential driver of development </a:t>
            </a:r>
            <a:r>
              <a:rPr lang="en-US" sz="2400" dirty="0"/>
              <a:t>in </a:t>
            </a:r>
            <a:r>
              <a:rPr lang="en-US" sz="2400" dirty="0" smtClean="0"/>
              <a:t>the</a:t>
            </a:r>
            <a:r>
              <a:rPr lang="tr-TR" sz="2400" dirty="0" smtClean="0"/>
              <a:t>se </a:t>
            </a:r>
            <a:r>
              <a:rPr lang="en-US" sz="2400" dirty="0" smtClean="0"/>
              <a:t>states</a:t>
            </a:r>
            <a:r>
              <a:rPr lang="en-US" sz="2400" dirty="0"/>
              <a:t>. </a:t>
            </a:r>
            <a:r>
              <a:rPr lang="en-US" sz="2400" b="1" dirty="0"/>
              <a:t>Cotton producers </a:t>
            </a:r>
            <a:r>
              <a:rPr lang="en-US" sz="2400" dirty="0"/>
              <a:t>are considered to be </a:t>
            </a:r>
            <a:r>
              <a:rPr lang="en-US" sz="2400" b="1" dirty="0"/>
              <a:t>better off </a:t>
            </a:r>
            <a:r>
              <a:rPr lang="en-US" sz="2400" dirty="0"/>
              <a:t>and more capable of emerging from poverty </a:t>
            </a:r>
            <a:r>
              <a:rPr lang="en-US" sz="2400" b="1" dirty="0"/>
              <a:t>than other farmers.</a:t>
            </a:r>
            <a:endParaRPr lang="tr-TR" sz="2400" b="1" dirty="0"/>
          </a:p>
          <a:p>
            <a:r>
              <a:rPr lang="en-US" sz="2400" dirty="0"/>
              <a:t> </a:t>
            </a:r>
            <a:r>
              <a:rPr lang="en-US" sz="2400" dirty="0" smtClean="0"/>
              <a:t>In </a:t>
            </a:r>
            <a:r>
              <a:rPr lang="en-US" sz="2400" b="1" dirty="0"/>
              <a:t>Burkina Faso, literacy and school attendance rates in cotton producing regions are higher </a:t>
            </a:r>
            <a:r>
              <a:rPr lang="en-US" sz="2400" dirty="0"/>
              <a:t>than the national average. </a:t>
            </a:r>
            <a:endParaRPr lang="tr-TR" sz="2400" dirty="0" smtClean="0"/>
          </a:p>
          <a:p>
            <a:r>
              <a:rPr lang="en-US" sz="2400" dirty="0" smtClean="0"/>
              <a:t>Until </a:t>
            </a:r>
            <a:r>
              <a:rPr lang="en-US" sz="2400" dirty="0"/>
              <a:t>the </a:t>
            </a:r>
            <a:r>
              <a:rPr lang="en-US" sz="2400" b="1" dirty="0"/>
              <a:t>depression of world cotton prices</a:t>
            </a:r>
            <a:r>
              <a:rPr lang="en-US" sz="2400" dirty="0"/>
              <a:t> caused mainly by increases in developed country subsidies, (particularly in the US) began in </a:t>
            </a:r>
            <a:r>
              <a:rPr lang="en-US" sz="2400" b="1" dirty="0"/>
              <a:t>the late nineties</a:t>
            </a:r>
            <a:r>
              <a:rPr lang="en-US" sz="2400" dirty="0"/>
              <a:t>, </a:t>
            </a:r>
            <a:r>
              <a:rPr lang="en-US" sz="2400" b="1" dirty="0"/>
              <a:t>poverty levels in cotton producing countries were falling.</a:t>
            </a:r>
            <a:endParaRPr lang="tr-TR" sz="2400" b="1" dirty="0"/>
          </a:p>
          <a:p>
            <a:endParaRPr lang="tr-TR" dirty="0"/>
          </a:p>
        </p:txBody>
      </p:sp>
    </p:spTree>
    <p:extLst>
      <p:ext uri="{BB962C8B-B14F-4D97-AF65-F5344CB8AC3E}">
        <p14:creationId xmlns:p14="http://schemas.microsoft.com/office/powerpoint/2010/main" val="36033642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Cotton prices and development</a:t>
            </a:r>
          </a:p>
        </p:txBody>
      </p:sp>
      <p:sp>
        <p:nvSpPr>
          <p:cNvPr id="3" name="Content Placeholder 2"/>
          <p:cNvSpPr>
            <a:spLocks noGrp="1"/>
          </p:cNvSpPr>
          <p:nvPr>
            <p:ph idx="1"/>
          </p:nvPr>
        </p:nvSpPr>
        <p:spPr/>
        <p:txBody>
          <a:bodyPr>
            <a:normAutofit fontScale="92500"/>
          </a:bodyPr>
          <a:lstStyle/>
          <a:p>
            <a:r>
              <a:rPr lang="en-US" dirty="0"/>
              <a:t>In </a:t>
            </a:r>
            <a:r>
              <a:rPr lang="en-US" b="1" dirty="0"/>
              <a:t>1994-1995</a:t>
            </a:r>
            <a:r>
              <a:rPr lang="en-US" dirty="0"/>
              <a:t> the </a:t>
            </a:r>
            <a:r>
              <a:rPr lang="en-US" b="1" dirty="0"/>
              <a:t>world price for cotton </a:t>
            </a:r>
            <a:r>
              <a:rPr lang="en-US" dirty="0"/>
              <a:t>was </a:t>
            </a:r>
            <a:r>
              <a:rPr lang="en-US" b="1" dirty="0"/>
              <a:t>76.12 American cents per pound </a:t>
            </a:r>
            <a:r>
              <a:rPr lang="en-US" dirty="0"/>
              <a:t>(1 </a:t>
            </a:r>
            <a:r>
              <a:rPr lang="en-US" dirty="0" err="1"/>
              <a:t>libre</a:t>
            </a:r>
            <a:r>
              <a:rPr lang="en-US" dirty="0"/>
              <a:t> = 454 gram). In </a:t>
            </a:r>
            <a:r>
              <a:rPr lang="en-US" b="1" dirty="0"/>
              <a:t>2001-2002</a:t>
            </a:r>
            <a:r>
              <a:rPr lang="en-US" dirty="0"/>
              <a:t> that had fallen to </a:t>
            </a:r>
            <a:r>
              <a:rPr lang="en-US" b="1" dirty="0"/>
              <a:t>28.49 cents per </a:t>
            </a:r>
            <a:r>
              <a:rPr lang="en-US" b="1" dirty="0" smtClean="0"/>
              <a:t>pound</a:t>
            </a:r>
            <a:r>
              <a:rPr lang="tr-TR" b="1" dirty="0" smtClean="0"/>
              <a:t>.</a:t>
            </a:r>
          </a:p>
          <a:p>
            <a:r>
              <a:rPr lang="en-US" dirty="0"/>
              <a:t>In </a:t>
            </a:r>
            <a:r>
              <a:rPr lang="en-US" b="1" dirty="0"/>
              <a:t>Mali</a:t>
            </a:r>
            <a:r>
              <a:rPr lang="en-US" dirty="0"/>
              <a:t>, for example, research by Oxfam found that until this fall in the price of cotton, </a:t>
            </a:r>
            <a:r>
              <a:rPr lang="en-US" b="1" dirty="0"/>
              <a:t>9 out of 10 farmers were able to repay their loans</a:t>
            </a:r>
            <a:r>
              <a:rPr lang="en-US" dirty="0"/>
              <a:t>. However, now </a:t>
            </a:r>
            <a:r>
              <a:rPr lang="en-US" b="1" dirty="0"/>
              <a:t>levels of indebtedness are now increasing</a:t>
            </a:r>
            <a:r>
              <a:rPr lang="en-US" dirty="0"/>
              <a:t>, and </a:t>
            </a:r>
            <a:r>
              <a:rPr lang="en-US" b="1" dirty="0"/>
              <a:t>4 out of 10 cotton farmers are able to repay their loans</a:t>
            </a:r>
            <a:r>
              <a:rPr lang="en-US" dirty="0"/>
              <a:t>. </a:t>
            </a:r>
            <a:endParaRPr lang="tr-TR" dirty="0"/>
          </a:p>
          <a:p>
            <a:r>
              <a:rPr lang="en-US" dirty="0"/>
              <a:t> </a:t>
            </a:r>
            <a:r>
              <a:rPr lang="en-US" dirty="0" smtClean="0"/>
              <a:t>Some </a:t>
            </a:r>
            <a:r>
              <a:rPr lang="en-US" dirty="0"/>
              <a:t>farmers are even forced to </a:t>
            </a:r>
            <a:r>
              <a:rPr lang="en-US" b="1" dirty="0"/>
              <a:t>sell assets such farming equipment, reducing their productivity for the next farming season</a:t>
            </a:r>
            <a:r>
              <a:rPr lang="en-US" dirty="0"/>
              <a:t>. As a result, </a:t>
            </a:r>
            <a:r>
              <a:rPr lang="en-US" b="1" dirty="0" smtClean="0"/>
              <a:t>production </a:t>
            </a:r>
            <a:r>
              <a:rPr lang="en-US" b="1" dirty="0"/>
              <a:t>levels have been falling. </a:t>
            </a:r>
            <a:endParaRPr lang="tr-TR" b="1" dirty="0" smtClean="0"/>
          </a:p>
          <a:p>
            <a:r>
              <a:rPr lang="en-US" b="1" dirty="0" smtClean="0"/>
              <a:t>Burkina </a:t>
            </a:r>
            <a:r>
              <a:rPr lang="en-US" b="1" dirty="0"/>
              <a:t>Faso produced some 33 per cent less in 2007 compared to 2006</a:t>
            </a:r>
            <a:r>
              <a:rPr lang="en-US" dirty="0"/>
              <a:t> and </a:t>
            </a:r>
            <a:r>
              <a:rPr lang="en-US" b="1" dirty="0"/>
              <a:t>Mali produced some 28 per cent less in the same period</a:t>
            </a:r>
            <a:r>
              <a:rPr lang="en-US" dirty="0"/>
              <a:t>. Moreover, due to decreased market prices, </a:t>
            </a:r>
            <a:r>
              <a:rPr lang="en-US" b="1" dirty="0"/>
              <a:t>export earnings fell by 31 per cent at the same time.</a:t>
            </a:r>
            <a:endParaRPr lang="tr-TR" b="1" dirty="0"/>
          </a:p>
          <a:p>
            <a:endParaRPr lang="tr-TR" dirty="0"/>
          </a:p>
        </p:txBody>
      </p:sp>
    </p:spTree>
    <p:extLst>
      <p:ext uri="{BB962C8B-B14F-4D97-AF65-F5344CB8AC3E}">
        <p14:creationId xmlns:p14="http://schemas.microsoft.com/office/powerpoint/2010/main" val="76512605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127</TotalTime>
  <Words>1636</Words>
  <Application>Microsoft Office PowerPoint</Application>
  <PresentationFormat>Ekran Gösterisi (4:3)</PresentationFormat>
  <Paragraphs>78</Paragraphs>
  <Slides>16</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16</vt:i4>
      </vt:variant>
    </vt:vector>
  </HeadingPairs>
  <TitlesOfParts>
    <vt:vector size="20" baseType="lpstr">
      <vt:lpstr>Arial</vt:lpstr>
      <vt:lpstr>Calibri</vt:lpstr>
      <vt:lpstr>Cambria</vt:lpstr>
      <vt:lpstr>Adjacency</vt:lpstr>
      <vt:lpstr>Cotton Case</vt:lpstr>
      <vt:lpstr>Cotton Initiative</vt:lpstr>
      <vt:lpstr>Cotton Initiative</vt:lpstr>
      <vt:lpstr>Small vs Big Countries in the WTO</vt:lpstr>
      <vt:lpstr>Small vs Big Countries in the WTO</vt:lpstr>
      <vt:lpstr>Small vs Big Countries in the WTO</vt:lpstr>
      <vt:lpstr> Competitive Cotton Producers: Benin, Burkina Faso, Chad, and Mali  </vt:lpstr>
      <vt:lpstr>Cotton prices and development</vt:lpstr>
      <vt:lpstr>Cotton prices and development</vt:lpstr>
      <vt:lpstr>Doha development round negotiations</vt:lpstr>
      <vt:lpstr>The Persistence of US Protectionism in Cotton</vt:lpstr>
      <vt:lpstr> The Persistence of US Protectionism in Cotton </vt:lpstr>
      <vt:lpstr>US Farm lobbies</vt:lpstr>
      <vt:lpstr>Actual Cotton Subsidies in the Past $ mil.</vt:lpstr>
      <vt:lpstr>The role of Brazil</vt:lpstr>
      <vt:lpstr>The role of Brazil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Cotton Case</dc:title>
  <dc:creator/>
  <cp:lastModifiedBy>DEREN</cp:lastModifiedBy>
  <cp:revision>122</cp:revision>
  <dcterms:created xsi:type="dcterms:W3CDTF">2006-08-16T00:00:00Z</dcterms:created>
  <dcterms:modified xsi:type="dcterms:W3CDTF">2023-06-15T13:13:16Z</dcterms:modified>
</cp:coreProperties>
</file>