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7" r:id="rId3"/>
    <p:sldId id="258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28.09.2022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28.09.2022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28.09.2022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28.09.2022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28.09.2022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28.09.2022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28.09.2022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28.09.2022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28.09.2022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28.09.2022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28.09.2022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pPr/>
              <a:t>28.09.2022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1435933" y="3915053"/>
            <a:ext cx="61558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Ders Hakkında Genel Bilgilendirme</a:t>
            </a:r>
            <a:endParaRPr lang="tr-TR" sz="28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AutoShape 5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605580" y="1124744"/>
            <a:ext cx="7992888" cy="2088232"/>
          </a:xfrm>
          <a:prstGeom prst="ribbon">
            <a:avLst>
              <a:gd name="adj1" fmla="val 10963"/>
              <a:gd name="adj2" fmla="val 71750"/>
            </a:avLst>
          </a:prstGeom>
          <a:solidFill>
            <a:srgbClr val="FFFF00"/>
          </a:solidFill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ATATÜRK İLKELERİ </a:t>
            </a:r>
            <a:endParaRPr lang="tr-TR" sz="28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VE</a:t>
            </a:r>
          </a:p>
          <a:p>
            <a:r>
              <a:rPr lang="tr-TR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İNKILÂP TARİHİ </a:t>
            </a:r>
            <a:endParaRPr lang="tr-TR" sz="28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5148064" y="5589240"/>
            <a:ext cx="361695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2000" b="1" dirty="0" smtClean="0">
                <a:latin typeface="Arial" pitchFamily="34" charset="0"/>
                <a:cs typeface="Arial" pitchFamily="34" charset="0"/>
              </a:rPr>
              <a:t>Hazırlayan: Ayhan CANKUT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 </a:t>
            </a:r>
            <a:endParaRPr lang="tr-TR" sz="2000" dirty="0" smtClean="0">
              <a:latin typeface="Arial" pitchFamily="34" charset="0"/>
              <a:cs typeface="Arial" pitchFamily="34" charset="0"/>
            </a:endParaRPr>
          </a:p>
          <a:p>
            <a:pPr algn="just">
              <a:tabLst>
                <a:tab pos="1431925" algn="l"/>
              </a:tabLst>
            </a:pPr>
            <a:r>
              <a:rPr lang="tr-TR" sz="2000" b="1" dirty="0">
                <a:latin typeface="Arial" pitchFamily="34" charset="0"/>
                <a:cs typeface="Arial" pitchFamily="34" charset="0"/>
              </a:rPr>
              <a:t>	</a:t>
            </a:r>
            <a:r>
              <a:rPr lang="tr-TR" sz="2000" b="1" dirty="0" smtClean="0">
                <a:latin typeface="Arial" pitchFamily="34" charset="0"/>
                <a:cs typeface="Arial" pitchFamily="34" charset="0"/>
              </a:rPr>
              <a:t>Dr. </a:t>
            </a:r>
            <a:r>
              <a:rPr lang="tr-TR" sz="2000" b="1" dirty="0" err="1" smtClean="0">
                <a:latin typeface="Arial" pitchFamily="34" charset="0"/>
                <a:cs typeface="Arial" pitchFamily="34" charset="0"/>
              </a:rPr>
              <a:t>Öğr</a:t>
            </a:r>
            <a:r>
              <a:rPr lang="tr-TR" sz="2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tr-TR" sz="2000" b="1" dirty="0">
                <a:latin typeface="Arial" pitchFamily="34" charset="0"/>
                <a:cs typeface="Arial" pitchFamily="34" charset="0"/>
              </a:rPr>
              <a:t>Ü</a:t>
            </a:r>
            <a:r>
              <a:rPr lang="tr-TR" sz="2000" b="1" dirty="0" smtClean="0">
                <a:latin typeface="Arial" pitchFamily="34" charset="0"/>
                <a:cs typeface="Arial" pitchFamily="34" charset="0"/>
              </a:rPr>
              <a:t>yesi</a:t>
            </a:r>
          </a:p>
        </p:txBody>
      </p:sp>
    </p:spTree>
    <p:extLst>
      <p:ext uri="{BB962C8B-B14F-4D97-AF65-F5344CB8AC3E}">
        <p14:creationId xmlns:p14="http://schemas.microsoft.com/office/powerpoint/2010/main" val="1688373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:\28843_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188640"/>
            <a:ext cx="3960440" cy="59406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4772744"/>
            <a:ext cx="6400800" cy="1752600"/>
          </a:xfrm>
          <a:solidFill>
            <a:schemeClr val="bg2">
              <a:alpha val="42000"/>
            </a:schemeClr>
          </a:solidFill>
        </p:spPr>
        <p:txBody>
          <a:bodyPr>
            <a:normAutofit fontScale="77500" lnSpcReduction="20000"/>
          </a:bodyPr>
          <a:lstStyle/>
          <a:p>
            <a:r>
              <a:rPr lang="tr-TR" b="1" dirty="0">
                <a:solidFill>
                  <a:schemeClr val="tx1"/>
                </a:solidFill>
              </a:rPr>
              <a:t>YÖK - Atatürk İlkeleri ve İnkılap Tarihi - Atatürkçülük / </a:t>
            </a:r>
            <a:r>
              <a:rPr lang="tr-TR" b="1" dirty="0" smtClean="0">
                <a:solidFill>
                  <a:schemeClr val="tx1"/>
                </a:solidFill>
              </a:rPr>
              <a:t>Yahya AKYÜZ, Utkan KOCATÜRK, </a:t>
            </a:r>
            <a:r>
              <a:rPr lang="tr-TR" b="1" dirty="0">
                <a:solidFill>
                  <a:schemeClr val="tx1"/>
                </a:solidFill>
              </a:rPr>
              <a:t>Ergun </a:t>
            </a:r>
            <a:r>
              <a:rPr lang="tr-TR" b="1" dirty="0" smtClean="0">
                <a:solidFill>
                  <a:schemeClr val="tx1"/>
                </a:solidFill>
              </a:rPr>
              <a:t>Aybars, Nami ÇAĞAN………</a:t>
            </a:r>
          </a:p>
          <a:p>
            <a:r>
              <a:rPr lang="tr-TR" b="1" dirty="0">
                <a:solidFill>
                  <a:schemeClr val="tx1"/>
                </a:solidFill>
              </a:rPr>
              <a:t>http://www.yargiyayinevi.com/Kitabevi/28843-Ataturk-Ilkeleri-ve-Inkilap-Tarihi-kitabi.aspx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17584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F:\pr_01_30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6832" y="236552"/>
            <a:ext cx="3099312" cy="4336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694904" y="4725144"/>
            <a:ext cx="7786742" cy="1752600"/>
          </a:xfrm>
        </p:spPr>
        <p:txBody>
          <a:bodyPr>
            <a:normAutofit fontScale="92500"/>
          </a:bodyPr>
          <a:lstStyle/>
          <a:p>
            <a:r>
              <a:rPr lang="tr-TR" b="1" dirty="0">
                <a:solidFill>
                  <a:srgbClr val="FF0000"/>
                </a:solidFill>
              </a:rPr>
              <a:t>Nutuk (1919-1927) Bugünkü Dille-Ciltli </a:t>
            </a:r>
            <a:endParaRPr lang="tr-TR" b="1" dirty="0" smtClean="0">
              <a:solidFill>
                <a:srgbClr val="FF0000"/>
              </a:solidFill>
            </a:endParaRPr>
          </a:p>
          <a:p>
            <a:r>
              <a:rPr lang="tr-TR" b="1" dirty="0" err="1" smtClean="0">
                <a:solidFill>
                  <a:srgbClr val="FF0000"/>
                </a:solidFill>
              </a:rPr>
              <a:t>M.Kemal</a:t>
            </a:r>
            <a:r>
              <a:rPr lang="tr-TR" b="1" dirty="0" smtClean="0">
                <a:solidFill>
                  <a:srgbClr val="FF0000"/>
                </a:solidFill>
              </a:rPr>
              <a:t> </a:t>
            </a:r>
            <a:r>
              <a:rPr lang="tr-TR" b="1" dirty="0">
                <a:solidFill>
                  <a:srgbClr val="FF0000"/>
                </a:solidFill>
              </a:rPr>
              <a:t>ATATÜRK</a:t>
            </a:r>
            <a:r>
              <a:rPr lang="tr-TR" b="1" dirty="0" smtClean="0">
                <a:solidFill>
                  <a:srgbClr val="FF0000"/>
                </a:solidFill>
              </a:rPr>
              <a:t>,</a:t>
            </a:r>
          </a:p>
          <a:p>
            <a:r>
              <a:rPr lang="tr-TR" b="1" dirty="0" smtClean="0">
                <a:solidFill>
                  <a:srgbClr val="FF0000"/>
                </a:solidFill>
              </a:rPr>
              <a:t> (Yayına </a:t>
            </a:r>
            <a:r>
              <a:rPr lang="tr-TR" b="1" dirty="0" err="1" smtClean="0">
                <a:solidFill>
                  <a:srgbClr val="FF0000"/>
                </a:solidFill>
              </a:rPr>
              <a:t>HazırlayanProf</a:t>
            </a:r>
            <a:r>
              <a:rPr lang="tr-TR" b="1" dirty="0" smtClean="0">
                <a:solidFill>
                  <a:srgbClr val="FF0000"/>
                </a:solidFill>
              </a:rPr>
              <a:t>.Dr</a:t>
            </a:r>
            <a:r>
              <a:rPr lang="tr-TR" b="1" dirty="0">
                <a:solidFill>
                  <a:srgbClr val="FF0000"/>
                </a:solidFill>
              </a:rPr>
              <a:t>. </a:t>
            </a:r>
            <a:r>
              <a:rPr lang="tr-TR" b="1" dirty="0" smtClean="0">
                <a:solidFill>
                  <a:srgbClr val="FF0000"/>
                </a:solidFill>
              </a:rPr>
              <a:t>Zeynep KORKMAZ) </a:t>
            </a:r>
            <a:endParaRPr lang="tr-TR" b="1" dirty="0">
              <a:solidFill>
                <a:srgbClr val="FF0000"/>
              </a:solidFill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63741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Alt Başlık"/>
          <p:cNvSpPr>
            <a:spLocks noGrp="1"/>
          </p:cNvSpPr>
          <p:nvPr>
            <p:ph type="subTitle" idx="1"/>
          </p:nvPr>
        </p:nvSpPr>
        <p:spPr>
          <a:xfrm>
            <a:off x="571472" y="214290"/>
            <a:ext cx="7929618" cy="642942"/>
          </a:xfrm>
        </p:spPr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İşlenecek Konular</a:t>
            </a:r>
            <a:endParaRPr lang="tr-TR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Dikdörtgen"/>
          <p:cNvSpPr/>
          <p:nvPr/>
        </p:nvSpPr>
        <p:spPr>
          <a:xfrm>
            <a:off x="428596" y="714356"/>
            <a:ext cx="821537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360363" algn="l"/>
              </a:tabLst>
            </a:pPr>
            <a:r>
              <a:rPr 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1.	“TÜRK İNKILÂP TARİHİ VE ATATÜRKÇÜLÜK” DERSİNİ OKUMANIN AMACI VE İNKILÂP KAVRAMI.</a:t>
            </a:r>
          </a:p>
          <a:p>
            <a:pPr algn="just"/>
            <a:endParaRPr lang="tr-TR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2. OSMANLI İMPARATORLUĞU’NUN YIKILIŞI VE TÜRK İNKILÂBINI HAZIRLAYAN SEBEPLERE TOPLU BAKIŞ.</a:t>
            </a:r>
          </a:p>
          <a:p>
            <a:pPr algn="just"/>
            <a:endParaRPr lang="tr-TR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tabLst>
                <a:tab pos="360363" algn="l"/>
              </a:tabLst>
            </a:pPr>
            <a:r>
              <a:rPr 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3. 	OSMANLI İMPARATORLUĞU'NUN PARÇALANMASI.</a:t>
            </a:r>
            <a:endParaRPr lang="tr-TR" altLang="tr-TR" sz="24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tr-TR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4. MONDROS ATEŞKES ANTLAŞMASI (30 EKİM 1918), İŞGALLER KARŞISINDA MEMLEKETİN DURUMU, MUSTAFA KEMAL PAŞANIN SAMSUN’A ÇIKIŞI.</a:t>
            </a:r>
          </a:p>
          <a:p>
            <a:pPr algn="just"/>
            <a:endParaRPr lang="tr-TR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5. MİLLİ MÜCADELE İÇİN İLK ADIM, KONGRELER YOLU İLE TEŞKİLATLANMA.</a:t>
            </a:r>
          </a:p>
          <a:p>
            <a:pPr algn="just"/>
            <a:endParaRPr lang="tr-TR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tabLst>
                <a:tab pos="360363" algn="l"/>
              </a:tabLst>
            </a:pPr>
            <a:r>
              <a:rPr 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6. 	 </a:t>
            </a:r>
            <a:r>
              <a:rPr lang="tr-TR" sz="2400" b="1" dirty="0" smtClean="0">
                <a:latin typeface="Arial" charset="0"/>
              </a:rPr>
              <a:t>KUVAYI MİLLİYE VE MİSAK-I MİLLİ.</a:t>
            </a:r>
            <a:endParaRPr lang="tr-TR" sz="2400" b="1" dirty="0" smtClean="0">
              <a:latin typeface="Arial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3741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Alt Başlık"/>
          <p:cNvSpPr>
            <a:spLocks noGrp="1"/>
          </p:cNvSpPr>
          <p:nvPr>
            <p:ph type="subTitle" idx="1"/>
          </p:nvPr>
        </p:nvSpPr>
        <p:spPr>
          <a:xfrm>
            <a:off x="571472" y="214290"/>
            <a:ext cx="7929618" cy="642942"/>
          </a:xfrm>
        </p:spPr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İşlenecek Konular</a:t>
            </a:r>
            <a:endParaRPr lang="tr-TR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Dikdörtgen"/>
          <p:cNvSpPr/>
          <p:nvPr/>
        </p:nvSpPr>
        <p:spPr>
          <a:xfrm>
            <a:off x="428596" y="785794"/>
            <a:ext cx="8215370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269875" algn="l"/>
              </a:tabLst>
            </a:pPr>
            <a:r>
              <a:rPr lang="tr-TR" sz="2300" b="1" dirty="0" smtClean="0">
                <a:latin typeface="Arial" charset="0"/>
                <a:cs typeface="Arial" pitchFamily="34" charset="0"/>
              </a:rPr>
              <a:t>7.  </a:t>
            </a:r>
            <a:r>
              <a:rPr lang="tr-TR" sz="2300" b="1" dirty="0" smtClean="0">
                <a:latin typeface="Arial" charset="0"/>
              </a:rPr>
              <a:t>TÜRKİYE BÜYÜK MİLLET MECLİSİ’NİN AÇILMASI.</a:t>
            </a:r>
          </a:p>
          <a:p>
            <a:pPr algn="just">
              <a:tabLst>
                <a:tab pos="269875" algn="l"/>
              </a:tabLst>
            </a:pPr>
            <a:endParaRPr lang="tr-TR" sz="2300" b="1" dirty="0" smtClean="0">
              <a:latin typeface="Arial" charset="0"/>
              <a:cs typeface="Arial" pitchFamily="34" charset="0"/>
            </a:endParaRPr>
          </a:p>
          <a:p>
            <a:pPr algn="just">
              <a:tabLst>
                <a:tab pos="269875" algn="l"/>
              </a:tabLst>
            </a:pPr>
            <a:r>
              <a:rPr lang="tr-TR" sz="2300" b="1" dirty="0" smtClean="0">
                <a:latin typeface="Arial" charset="0"/>
                <a:cs typeface="Arial" pitchFamily="34" charset="0"/>
              </a:rPr>
              <a:t>8.	</a:t>
            </a:r>
            <a:r>
              <a:rPr lang="tr-TR" sz="2300" b="1" dirty="0" smtClean="0">
                <a:latin typeface="Arial" pitchFamily="34" charset="0"/>
              </a:rPr>
              <a:t>TÜRKİYE BÜYÜK MİLLET MECLİSİ’NİN İSTİKLAL SAVAŞI’NIN YÖNETİMİNİ ELE ALMASI.</a:t>
            </a:r>
            <a:endParaRPr lang="tr-TR" sz="2300" b="1" dirty="0" smtClean="0">
              <a:latin typeface="Arial" pitchFamily="34" charset="0"/>
              <a:cs typeface="Arial" pitchFamily="34" charset="0"/>
            </a:endParaRPr>
          </a:p>
          <a:p>
            <a:pPr algn="just">
              <a:tabLst>
                <a:tab pos="269875" algn="l"/>
              </a:tabLst>
            </a:pPr>
            <a:endParaRPr lang="tr-TR" sz="2300" b="1" dirty="0" smtClean="0">
              <a:latin typeface="Arial" pitchFamily="34" charset="0"/>
              <a:cs typeface="Arial" pitchFamily="34" charset="0"/>
            </a:endParaRPr>
          </a:p>
          <a:p>
            <a:pPr algn="just">
              <a:tabLst>
                <a:tab pos="269875" algn="l"/>
              </a:tabLst>
            </a:pPr>
            <a:r>
              <a:rPr lang="tr-TR" sz="2300" b="1" dirty="0" smtClean="0">
                <a:latin typeface="Arial" pitchFamily="34" charset="0"/>
                <a:cs typeface="Arial" pitchFamily="34" charset="0"/>
              </a:rPr>
              <a:t>9. </a:t>
            </a:r>
            <a:r>
              <a:rPr lang="tr-TR" sz="2300" b="1" dirty="0" smtClean="0">
                <a:latin typeface="Arial" pitchFamily="34" charset="0"/>
              </a:rPr>
              <a:t>DÜZENLİ ORDU KURULMASI VE SAKARYA ZAFERİ’NE KADAR MİLLİ MÜCADELE.</a:t>
            </a:r>
            <a:endParaRPr lang="tr-TR" sz="23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tabLst>
                <a:tab pos="269875" algn="l"/>
              </a:tabLst>
            </a:pPr>
            <a:endParaRPr lang="tr-TR" sz="23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tabLst>
                <a:tab pos="633413" algn="l"/>
              </a:tabLst>
            </a:pPr>
            <a:r>
              <a:rPr lang="tr-TR" sz="2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10.	</a:t>
            </a:r>
            <a:r>
              <a:rPr lang="tr-TR" sz="2300" b="1" dirty="0" smtClean="0">
                <a:latin typeface="Arial" pitchFamily="34" charset="0"/>
              </a:rPr>
              <a:t>SAKARYA MEYDAN MUHAREBESİ VE BÜYÜK TAARRUZ</a:t>
            </a:r>
            <a:r>
              <a:rPr lang="tr-TR" sz="2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tabLst>
                <a:tab pos="269875" algn="l"/>
              </a:tabLst>
            </a:pPr>
            <a:endParaRPr lang="tr-TR" sz="23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tabLst>
                <a:tab pos="269875" algn="l"/>
                <a:tab pos="633413" algn="l"/>
              </a:tabLst>
            </a:pPr>
            <a:r>
              <a:rPr lang="tr-TR" sz="2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11.	MUDANYA MÜTAREKESİ, OSMANLI SALTANATININ KALDIRILMASI, LOZAN BARIŞ ANTLAŞMASI).</a:t>
            </a:r>
            <a:endParaRPr lang="tr-TR" altLang="tr-TR" sz="2300" b="1" dirty="0" smtClean="0">
              <a:latin typeface="Arial" pitchFamily="34" charset="0"/>
              <a:cs typeface="Arial" pitchFamily="34" charset="0"/>
            </a:endParaRPr>
          </a:p>
          <a:p>
            <a:pPr algn="just">
              <a:tabLst>
                <a:tab pos="269875" algn="l"/>
              </a:tabLst>
            </a:pPr>
            <a:endParaRPr lang="tr-TR" sz="23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tabLst>
                <a:tab pos="269875" algn="l"/>
              </a:tabLst>
            </a:pPr>
            <a:r>
              <a:rPr lang="tr-TR" sz="2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12. EĞİTİM VE KÜLTÜR ALANINDA - SOSYAL VE İKTİSADİ ALANDA MİLLİ MÜCADELE.</a:t>
            </a:r>
          </a:p>
        </p:txBody>
      </p:sp>
    </p:spTree>
    <p:extLst>
      <p:ext uri="{BB962C8B-B14F-4D97-AF65-F5344CB8AC3E}">
        <p14:creationId xmlns:p14="http://schemas.microsoft.com/office/powerpoint/2010/main" val="3063741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Alt Başlık"/>
          <p:cNvSpPr>
            <a:spLocks noGrp="1"/>
          </p:cNvSpPr>
          <p:nvPr>
            <p:ph type="subTitle" idx="1"/>
          </p:nvPr>
        </p:nvSpPr>
        <p:spPr>
          <a:xfrm>
            <a:off x="281016" y="214290"/>
            <a:ext cx="8568952" cy="6239046"/>
          </a:xfrm>
        </p:spPr>
        <p:txBody>
          <a:bodyPr>
            <a:noAutofit/>
          </a:bodyPr>
          <a:lstStyle/>
          <a:p>
            <a:r>
              <a:rPr lang="tr-TR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Sınav ve Not Esasları</a:t>
            </a:r>
          </a:p>
          <a:p>
            <a:pPr algn="just">
              <a:buFontTx/>
              <a:buChar char="-"/>
            </a:pPr>
            <a:r>
              <a:rPr lang="tr-TR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Sınavlar çoktan seçmeli (20 soru) olacak.</a:t>
            </a:r>
          </a:p>
          <a:p>
            <a:pPr algn="just"/>
            <a:endParaRPr lang="tr-TR" sz="8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Tx/>
              <a:buChar char="-"/>
            </a:pPr>
            <a:r>
              <a:rPr lang="tr-TR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Not Esasları: Ara Sınavın % 40’ı, </a:t>
            </a:r>
            <a:endParaRPr lang="tr-TR" sz="28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tr-TR" sz="2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tr-TR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      Küçük Sınavların (Quizzes) %10’u,</a:t>
            </a:r>
            <a:endParaRPr lang="tr-TR" sz="28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tr-TR" sz="2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tr-TR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      Finalin % </a:t>
            </a:r>
            <a:r>
              <a:rPr lang="tr-TR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50’si </a:t>
            </a:r>
            <a:r>
              <a:rPr lang="tr-TR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alınarak dönem sonu notunuz belirlenecektir.</a:t>
            </a:r>
          </a:p>
          <a:p>
            <a:pPr algn="just">
              <a:buFontTx/>
              <a:buChar char="-"/>
            </a:pPr>
            <a:r>
              <a:rPr lang="tr-TR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10 </a:t>
            </a:r>
            <a:r>
              <a:rPr lang="tr-TR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Saat ve Üstü Devamsızlık =</a:t>
            </a:r>
            <a:r>
              <a:rPr lang="tr-TR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NA</a:t>
            </a:r>
            <a:endParaRPr lang="tr-TR" sz="3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tr-TR" sz="2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3741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467</TotalTime>
  <Words>95</Words>
  <Application>Microsoft Office PowerPoint</Application>
  <PresentationFormat>On-screen Show (4:3)</PresentationFormat>
  <Paragraphs>42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Ofis Teması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Ayhan CANKUT</dc:creator>
  <cp:lastModifiedBy>Ayhan CANKURT</cp:lastModifiedBy>
  <cp:revision>34</cp:revision>
  <dcterms:created xsi:type="dcterms:W3CDTF">2016-09-27T08:54:55Z</dcterms:created>
  <dcterms:modified xsi:type="dcterms:W3CDTF">2022-09-28T09:01:25Z</dcterms:modified>
</cp:coreProperties>
</file>