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5"/>
  </p:notesMasterIdLst>
  <p:handoutMasterIdLst>
    <p:handoutMasterId r:id="rId36"/>
  </p:handoutMasterIdLst>
  <p:sldIdLst>
    <p:sldId id="805" r:id="rId3"/>
    <p:sldId id="834" r:id="rId4"/>
    <p:sldId id="789" r:id="rId5"/>
    <p:sldId id="806" r:id="rId6"/>
    <p:sldId id="807" r:id="rId7"/>
    <p:sldId id="808" r:id="rId8"/>
    <p:sldId id="809" r:id="rId9"/>
    <p:sldId id="810" r:id="rId10"/>
    <p:sldId id="811" r:id="rId11"/>
    <p:sldId id="812" r:id="rId12"/>
    <p:sldId id="813" r:id="rId13"/>
    <p:sldId id="814" r:id="rId14"/>
    <p:sldId id="815" r:id="rId15"/>
    <p:sldId id="816" r:id="rId16"/>
    <p:sldId id="817" r:id="rId17"/>
    <p:sldId id="818" r:id="rId18"/>
    <p:sldId id="819" r:id="rId19"/>
    <p:sldId id="820" r:id="rId20"/>
    <p:sldId id="821" r:id="rId21"/>
    <p:sldId id="822" r:id="rId22"/>
    <p:sldId id="823" r:id="rId23"/>
    <p:sldId id="824" r:id="rId24"/>
    <p:sldId id="825" r:id="rId25"/>
    <p:sldId id="826" r:id="rId26"/>
    <p:sldId id="827" r:id="rId27"/>
    <p:sldId id="828" r:id="rId28"/>
    <p:sldId id="829" r:id="rId29"/>
    <p:sldId id="830" r:id="rId30"/>
    <p:sldId id="831" r:id="rId31"/>
    <p:sldId id="832" r:id="rId32"/>
    <p:sldId id="833" r:id="rId33"/>
    <p:sldId id="784" r:id="rId34"/>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4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8E2"/>
    <a:srgbClr val="1747CF"/>
    <a:srgbClr val="20207C"/>
    <a:srgbClr val="1D41F3"/>
    <a:srgbClr val="1750CF"/>
    <a:srgbClr val="FFFF00"/>
    <a:srgbClr val="FF33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7"/>
    <p:restoredTop sz="94718"/>
  </p:normalViewPr>
  <p:slideViewPr>
    <p:cSldViewPr showGuides="1">
      <p:cViewPr varScale="1">
        <p:scale>
          <a:sx n="69" d="100"/>
          <a:sy n="69" d="100"/>
        </p:scale>
        <p:origin x="-1386" y="-90"/>
      </p:cViewPr>
      <p:guideLst>
        <p:guide orient="horz" pos="243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B532013-0D82-4E69-BA48-B83B87A1617A}" type="datetimeFigureOut">
              <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tr-TR" altLang="tr-TR" sz="1200" dirty="0"/>
              <a:t>‹#›</a:t>
            </a:fld>
            <a:endParaRPr lang="tr-TR" altLang="tr-TR" sz="1200" dirty="0"/>
          </a:p>
        </p:txBody>
      </p:sp>
    </p:spTree>
    <p:extLst>
      <p:ext uri="{BB962C8B-B14F-4D97-AF65-F5344CB8AC3E}">
        <p14:creationId xmlns:p14="http://schemas.microsoft.com/office/powerpoint/2010/main" val="202549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9AE0360-88B4-49F2-8A19-38BF39235ABE}" type="datetimeFigureOut">
              <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7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Asıl metin stillerini düzenlemek için tıklatın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İkinci düzey</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Üçüncü düzey</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Dördüncü düzey</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Beşinci düzey</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tr-TR" altLang="tr-TR" sz="1200" b="0" dirty="0"/>
              <a:t>‹#›</a:t>
            </a:fld>
            <a:endParaRPr lang="tr-TR" altLang="tr-TR" sz="1200" b="0" dirty="0"/>
          </a:p>
        </p:txBody>
      </p:sp>
    </p:spTree>
    <p:extLst>
      <p:ext uri="{BB962C8B-B14F-4D97-AF65-F5344CB8AC3E}">
        <p14:creationId xmlns:p14="http://schemas.microsoft.com/office/powerpoint/2010/main" val="198286095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2438400"/>
            <a:ext cx="9009063" cy="1052513"/>
            <a:chOff x="0" y="1536"/>
            <a:chExt cx="5675" cy="663"/>
          </a:xfrm>
        </p:grpSpPr>
        <p:grpSp>
          <p:nvGrpSpPr>
            <p:cNvPr id="2056" name="Group 3"/>
            <p:cNvGrpSpPr/>
            <p:nvPr/>
          </p:nvGrpSpPr>
          <p:grpSpPr>
            <a:xfrm>
              <a:off x="183" y="1604"/>
              <a:ext cx="448"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grpSp>
          <p:nvGrpSpPr>
            <p:cNvPr id="2057" name="Group 6"/>
            <p:cNvGrpSpPr/>
            <p:nvPr/>
          </p:nvGrpSpPr>
          <p:grpSpPr>
            <a:xfrm>
              <a:off x="261" y="1870"/>
              <a:ext cx="465"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24" name="Rectangle 14"/>
          <p:cNvSpPr>
            <a:spLocks noGrp="1" noChangeArrowheads="1"/>
          </p:cNvSpPr>
          <p:nvPr>
            <p:ph type="dt" sz="half" idx="2"/>
          </p:nvPr>
        </p:nvSpPr>
        <p:spPr bwMode="auto">
          <a:xfrm>
            <a:off x="9906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solidFill>
                  <a:srgbClr val="1C1C1C"/>
                </a:solidFill>
              </a:rPr>
              <a:t>‹#›</a:t>
            </a:fld>
            <a:endParaRPr lang="tr-TR" altLang="tr-TR" dirty="0">
              <a:solidFill>
                <a:srgbClr val="1C1C1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bg>
      <p:bgPr>
        <a:solidFill>
          <a:schemeClr val="bg1"/>
        </a:solidFill>
        <a:effectLst/>
      </p:bgPr>
    </p:bg>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5" name="Rectangle 15"/>
          <p:cNvSpPr>
            <a:spLocks noGrp="1" noChangeArrowheads="1"/>
          </p:cNvSpPr>
          <p:nvPr>
            <p:ph type="ftr" sz="quarter" idx="11"/>
          </p:nvPr>
        </p:nvSpPr>
        <p:spPr>
          <a:xfrm>
            <a:off x="3429000" y="6248400"/>
            <a:ext cx="28956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6" name="Rectangle 16"/>
          <p:cNvSpPr>
            <a:spLocks noGrp="1" noChangeArrowheads="1"/>
          </p:cNvSpPr>
          <p:nvPr>
            <p:ph type="sldNum" sz="quarter" idx="12"/>
          </p:nvPr>
        </p:nvSpPr>
        <p:spPr>
          <a:xfrm>
            <a:off x="6858000" y="6248400"/>
            <a:ext cx="1905000" cy="457200"/>
          </a:xfrm>
        </p:spPr>
        <p:txBody>
          <a:bodyPr/>
          <a:lstStyle>
            <a:lvl1pPr>
              <a:defRPr b="1">
                <a:solidFill>
                  <a:srgbClr val="1C1C1C"/>
                </a:solidFill>
                <a:latin typeface="Arial" charset="0"/>
                <a:cs typeface="Arial" charset="0"/>
              </a:defRPr>
            </a:lvl1pPr>
          </a:lstStyle>
          <a:p>
            <a:pPr>
              <a:defRPr/>
            </a:pPr>
            <a:fld id="{4021309D-F340-445E-A5BD-B0A67E158CF7}" type="slidenum">
              <a:rPr lang="tr-TR" altLang="tr-TR"/>
              <a:pPr>
                <a:defRPr/>
              </a:pPr>
              <a:t>‹#›</a:t>
            </a:fld>
            <a:endParaRPr lang="tr-TR" altLang="tr-TR"/>
          </a:p>
        </p:txBody>
      </p:sp>
    </p:spTree>
    <p:extLst>
      <p:ext uri="{BB962C8B-B14F-4D97-AF65-F5344CB8AC3E}">
        <p14:creationId xmlns:p14="http://schemas.microsoft.com/office/powerpoint/2010/main" val="302325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894B8B3-9F9A-4FBD-8C2F-14A5696BF434}" type="slidenum">
              <a:rPr lang="tr-TR" altLang="tr-TR"/>
              <a:pPr>
                <a:defRPr/>
              </a:pPr>
              <a:t>‹#›</a:t>
            </a:fld>
            <a:endParaRPr lang="tr-TR" altLang="tr-TR"/>
          </a:p>
        </p:txBody>
      </p:sp>
    </p:spTree>
    <p:extLst>
      <p:ext uri="{BB962C8B-B14F-4D97-AF65-F5344CB8AC3E}">
        <p14:creationId xmlns:p14="http://schemas.microsoft.com/office/powerpoint/2010/main" val="2815597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64F554D1-CDBE-465C-A907-7B6CAFC55621}" type="slidenum">
              <a:rPr lang="tr-TR" altLang="tr-TR"/>
              <a:pPr>
                <a:defRPr/>
              </a:pPr>
              <a:t>‹#›</a:t>
            </a:fld>
            <a:endParaRPr lang="tr-TR" altLang="tr-TR"/>
          </a:p>
        </p:txBody>
      </p:sp>
    </p:spTree>
    <p:extLst>
      <p:ext uri="{BB962C8B-B14F-4D97-AF65-F5344CB8AC3E}">
        <p14:creationId xmlns:p14="http://schemas.microsoft.com/office/powerpoint/2010/main" val="133312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8B2E71F0-E010-44E9-A41A-818A9291F794}" type="slidenum">
              <a:rPr lang="tr-TR" altLang="tr-TR"/>
              <a:pPr>
                <a:defRPr/>
              </a:pPr>
              <a:t>‹#›</a:t>
            </a:fld>
            <a:endParaRPr lang="tr-TR" altLang="tr-TR"/>
          </a:p>
        </p:txBody>
      </p:sp>
    </p:spTree>
    <p:extLst>
      <p:ext uri="{BB962C8B-B14F-4D97-AF65-F5344CB8AC3E}">
        <p14:creationId xmlns:p14="http://schemas.microsoft.com/office/powerpoint/2010/main" val="3968577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8"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9"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724AABC4-6985-4F44-8811-A7E6A0E3A799}" type="slidenum">
              <a:rPr lang="tr-TR" altLang="tr-TR"/>
              <a:pPr>
                <a:defRPr/>
              </a:pPr>
              <a:t>‹#›</a:t>
            </a:fld>
            <a:endParaRPr lang="tr-TR" altLang="tr-TR"/>
          </a:p>
        </p:txBody>
      </p:sp>
    </p:spTree>
    <p:extLst>
      <p:ext uri="{BB962C8B-B14F-4D97-AF65-F5344CB8AC3E}">
        <p14:creationId xmlns:p14="http://schemas.microsoft.com/office/powerpoint/2010/main" val="2843169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4"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5"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CD8597E3-034F-4360-B873-0CD7213B1D58}" type="slidenum">
              <a:rPr lang="tr-TR" altLang="tr-TR"/>
              <a:pPr>
                <a:defRPr/>
              </a:pPr>
              <a:t>‹#›</a:t>
            </a:fld>
            <a:endParaRPr lang="tr-TR" altLang="tr-TR"/>
          </a:p>
        </p:txBody>
      </p:sp>
    </p:spTree>
    <p:extLst>
      <p:ext uri="{BB962C8B-B14F-4D97-AF65-F5344CB8AC3E}">
        <p14:creationId xmlns:p14="http://schemas.microsoft.com/office/powerpoint/2010/main" val="259919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3"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4"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1FC3927-234F-4B15-BE5B-10E0DD1FBDBD}" type="slidenum">
              <a:rPr lang="tr-TR" altLang="tr-TR"/>
              <a:pPr>
                <a:defRPr/>
              </a:pPr>
              <a:t>‹#›</a:t>
            </a:fld>
            <a:endParaRPr lang="tr-TR" altLang="tr-TR"/>
          </a:p>
        </p:txBody>
      </p:sp>
    </p:spTree>
    <p:extLst>
      <p:ext uri="{BB962C8B-B14F-4D97-AF65-F5344CB8AC3E}">
        <p14:creationId xmlns:p14="http://schemas.microsoft.com/office/powerpoint/2010/main" val="172616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0C98020-0328-47DC-9827-D4231BC86F5C}" type="slidenum">
              <a:rPr lang="tr-TR" altLang="tr-TR"/>
              <a:pPr>
                <a:defRPr/>
              </a:pPr>
              <a:t>‹#›</a:t>
            </a:fld>
            <a:endParaRPr lang="tr-TR" altLang="tr-TR"/>
          </a:p>
        </p:txBody>
      </p:sp>
    </p:spTree>
    <p:extLst>
      <p:ext uri="{BB962C8B-B14F-4D97-AF65-F5344CB8AC3E}">
        <p14:creationId xmlns:p14="http://schemas.microsoft.com/office/powerpoint/2010/main" val="118482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09A5B3C-78DA-491B-9575-EC9FC248A896}" type="slidenum">
              <a:rPr lang="tr-TR" altLang="tr-TR"/>
              <a:pPr>
                <a:defRPr/>
              </a:pPr>
              <a:t>‹#›</a:t>
            </a:fld>
            <a:endParaRPr lang="tr-TR" altLang="tr-TR"/>
          </a:p>
        </p:txBody>
      </p:sp>
    </p:spTree>
    <p:extLst>
      <p:ext uri="{BB962C8B-B14F-4D97-AF65-F5344CB8AC3E}">
        <p14:creationId xmlns:p14="http://schemas.microsoft.com/office/powerpoint/2010/main" val="251646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2E8C2578-9DF8-48C9-9206-3F12821093BE}" type="slidenum">
              <a:rPr lang="tr-TR" altLang="tr-TR"/>
              <a:pPr>
                <a:defRPr/>
              </a:pPr>
              <a:t>‹#›</a:t>
            </a:fld>
            <a:endParaRPr lang="tr-TR" altLang="tr-TR"/>
          </a:p>
        </p:txBody>
      </p:sp>
    </p:spTree>
    <p:extLst>
      <p:ext uri="{BB962C8B-B14F-4D97-AF65-F5344CB8AC3E}">
        <p14:creationId xmlns:p14="http://schemas.microsoft.com/office/powerpoint/2010/main" val="3223431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3714B7AB-9BD3-41E4-B764-79488630FD3D}" type="slidenum">
              <a:rPr lang="tr-TR" altLang="tr-TR"/>
              <a:pPr>
                <a:defRPr/>
              </a:pPr>
              <a:t>‹#›</a:t>
            </a:fld>
            <a:endParaRPr lang="tr-TR" altLang="tr-TR"/>
          </a:p>
        </p:txBody>
      </p:sp>
    </p:spTree>
    <p:extLst>
      <p:ext uri="{BB962C8B-B14F-4D97-AF65-F5344CB8AC3E}">
        <p14:creationId xmlns:p14="http://schemas.microsoft.com/office/powerpoint/2010/main" val="303205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hasCustomPrompt="1"/>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hasCustomPrompt="1"/>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1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1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bg>
      <p:bgPr>
        <a:solidFill>
          <a:schemeClr val="bg1"/>
        </a:solidFill>
        <a:effectLst/>
      </p:bgPr>
    </p:bg>
    <p:spTree>
      <p:nvGrpSpPr>
        <p:cNvPr id="1" name=""/>
        <p:cNvGrpSpPr/>
        <p:nvPr/>
      </p:nvGrpSpPr>
      <p:grpSpPr>
        <a:xfrm>
          <a:off x="0" y="0"/>
          <a:ext cx="0" cy="0"/>
          <a:chOff x="0" y="0"/>
          <a:chExt cx="0" cy="0"/>
        </a:xfrm>
      </p:grpSpPr>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3" name="Rectangle 9"/>
          <p:cNvSpPr>
            <a:spLocks noGrp="1"/>
          </p:cNvSpPr>
          <p:nvPr>
            <p:ph type="title"/>
          </p:nvPr>
        </p:nvSpPr>
        <p:spPr>
          <a:xfrm>
            <a:off x="1150938" y="214313"/>
            <a:ext cx="7793037" cy="1462087"/>
          </a:xfrm>
          <a:prstGeom prst="rect">
            <a:avLst/>
          </a:prstGeom>
          <a:noFill/>
          <a:ln w="9525">
            <a:noFill/>
          </a:ln>
        </p:spPr>
        <p:txBody>
          <a:bodyPr anchor="b" anchorCtr="0"/>
          <a:lstStyle/>
          <a:p>
            <a:pPr lvl="0"/>
            <a:r>
              <a:rPr lang="tr-TR" altLang="tr-TR" dirty="0"/>
              <a:t>Click to edit Master title style</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tr-TR" altLang="tr-TR" dirty="0"/>
              <a:t>Click to edit Master text styles</a:t>
            </a:r>
          </a:p>
          <a:p>
            <a:pPr lvl="1"/>
            <a:r>
              <a:rPr lang="tr-TR" altLang="tr-TR" dirty="0"/>
              <a:t>Second level</a:t>
            </a:r>
          </a:p>
          <a:p>
            <a:pPr lvl="2"/>
            <a:r>
              <a:rPr lang="tr-TR" altLang="tr-TR" dirty="0"/>
              <a:t>Third level</a:t>
            </a:r>
          </a:p>
          <a:p>
            <a:pPr lvl="3"/>
            <a:r>
              <a:rPr lang="tr-TR" altLang="tr-TR" dirty="0"/>
              <a:t>Fourth level</a:t>
            </a:r>
          </a:p>
          <a:p>
            <a:pPr lvl="4"/>
            <a:r>
              <a:rPr lang="tr-TR" altLang="tr-TR" dirty="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b="0">
                <a:solidFill>
                  <a:srgbClr val="000000"/>
                </a:solidFill>
                <a:latin typeface="Tahoma" panose="020B060403050404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b="0">
                <a:solidFill>
                  <a:srgbClr val="000000"/>
                </a:solidFill>
                <a:latin typeface="Tahoma" panose="020B060403050404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400" b="0">
                <a:solidFill>
                  <a:srgbClr val="000000"/>
                </a:solidFill>
                <a:latin typeface="Tahoma" panose="020B0604030504040204" pitchFamily="34" charset="0"/>
              </a:defRPr>
            </a:lvl1pPr>
          </a:lstStyle>
          <a:p>
            <a:pPr lvl="0" eaLnBrk="1" hangingPunct="1">
              <a:buNone/>
            </a:pPr>
            <a:fld id="{9A0DB2DC-4C9A-4742-B13C-FB6460FD3503}" type="slidenum">
              <a:rPr lang="tr-TR" altLang="tr-TR" dirty="0"/>
              <a:t>‹#›</a:t>
            </a:fld>
            <a:endParaRPr lang="tr-TR" altLang="tr-T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tr-TR" altLang="tr-TR" smtClean="0"/>
              <a:t>Click to edit Master title style</a:t>
            </a:r>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a:solidFill>
                  <a:srgbClr val="000000"/>
                </a:solidFill>
                <a:latin typeface="Tahoma" pitchFamily="34" charset="0"/>
                <a:cs typeface="+mn-cs"/>
              </a:defRPr>
            </a:lvl1pPr>
          </a:lstStyle>
          <a:p>
            <a:pPr>
              <a:defRPr/>
            </a:pPr>
            <a:endParaRPr lang="tr-TR" altLang="tr-T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latin typeface="Tahoma" pitchFamily="34" charset="0"/>
                <a:cs typeface="+mn-cs"/>
              </a:defRPr>
            </a:lvl1pPr>
          </a:lstStyle>
          <a:p>
            <a:pPr>
              <a:defRPr/>
            </a:pPr>
            <a:endParaRPr lang="tr-TR" altLang="tr-T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latin typeface="Tahoma" pitchFamily="34" charset="0"/>
                <a:cs typeface="+mn-cs"/>
              </a:defRPr>
            </a:lvl1pPr>
          </a:lstStyle>
          <a:p>
            <a:pPr>
              <a:defRPr/>
            </a:pPr>
            <a:fld id="{BF62E492-1FF1-4468-9522-AB1965ED53AA}" type="slidenum">
              <a:rPr lang="tr-TR" altLang="tr-TR"/>
              <a:pPr>
                <a:defRPr/>
              </a:pPr>
              <a:t>‹#›</a:t>
            </a:fld>
            <a:endParaRPr lang="tr-TR" altLang="tr-TR"/>
          </a:p>
        </p:txBody>
      </p:sp>
    </p:spTree>
    <p:extLst>
      <p:ext uri="{BB962C8B-B14F-4D97-AF65-F5344CB8AC3E}">
        <p14:creationId xmlns:p14="http://schemas.microsoft.com/office/powerpoint/2010/main" val="151844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ffetakkaya@cag.edu.tr"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Unvan 1"/>
          <p:cNvSpPr>
            <a:spLocks noGrp="1"/>
          </p:cNvSpPr>
          <p:nvPr>
            <p:ph type="title"/>
          </p:nvPr>
        </p:nvSpPr>
        <p:spPr/>
        <p:txBody>
          <a:bodyPr vert="horz" wrap="square" lIns="91440" tIns="45720" rIns="91440" bIns="45720" anchor="b" anchorCtr="0"/>
          <a:lstStyle/>
          <a:p>
            <a:r>
              <a:rPr lang="tr-TR" altLang="tr-TR" sz="3200" dirty="0"/>
              <a:t>IRE … Turkish Foreign Policy</a:t>
            </a:r>
          </a:p>
        </p:txBody>
      </p:sp>
      <p:sp>
        <p:nvSpPr>
          <p:cNvPr id="13315" name="İçerik Yer Tutucusu 2"/>
          <p:cNvSpPr>
            <a:spLocks noGrp="1"/>
          </p:cNvSpPr>
          <p:nvPr>
            <p:ph idx="1"/>
          </p:nvPr>
        </p:nvSpPr>
        <p:spPr>
          <a:xfrm>
            <a:off x="1182688" y="2017713"/>
            <a:ext cx="7772400" cy="4364038"/>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Assist</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Prof. Saffet Akkaya</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Course </a:t>
            </a: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hours</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hlinkClick r:id="rId2"/>
              </a:rPr>
              <a:t>saffetakkaya@cag.edu.tr</a:t>
            </a: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dirty="0" smtClean="0">
                <a:sym typeface="+mn-ea"/>
              </a:rPr>
              <a:t>Week </a:t>
            </a:r>
            <a:r>
              <a:rPr lang="tr-TR" dirty="0" smtClean="0">
                <a:sym typeface="+mn-ea"/>
              </a:rPr>
              <a:t>11</a:t>
            </a:r>
            <a:r>
              <a:rPr dirty="0" smtClean="0">
                <a:sym typeface="+mn-ea"/>
              </a:rPr>
              <a:t>: Turkish </a:t>
            </a:r>
            <a:r>
              <a:rPr dirty="0">
                <a:sym typeface="+mn-ea"/>
              </a:rPr>
              <a:t>Foreign Policy During </a:t>
            </a:r>
            <a:r>
              <a:rPr lang="tr-TR" dirty="0" err="1" smtClean="0">
                <a:sym typeface="+mn-ea"/>
              </a:rPr>
              <a:t>Cold</a:t>
            </a:r>
            <a:r>
              <a:rPr lang="tr-TR" dirty="0" smtClean="0">
                <a:sym typeface="+mn-ea"/>
              </a:rPr>
              <a:t> </a:t>
            </a:r>
            <a:r>
              <a:rPr lang="tr-TR" dirty="0" err="1" smtClean="0">
                <a:sym typeface="+mn-ea"/>
              </a:rPr>
              <a:t>War</a:t>
            </a:r>
            <a:r>
              <a:rPr dirty="0" smtClean="0">
                <a:sym typeface="+mn-ea"/>
              </a:rPr>
              <a:t> (</a:t>
            </a:r>
            <a:r>
              <a:rPr lang="tr-TR" dirty="0" smtClean="0">
                <a:sym typeface="+mn-ea"/>
              </a:rPr>
              <a:t>1</a:t>
            </a:r>
            <a:r>
              <a:rPr dirty="0" smtClean="0">
                <a:sym typeface="+mn-ea"/>
              </a:rPr>
              <a:t>945</a:t>
            </a:r>
            <a:r>
              <a:rPr lang="tr-TR" dirty="0" smtClean="0">
                <a:sym typeface="+mn-ea"/>
              </a:rPr>
              <a:t>-1960</a:t>
            </a:r>
            <a:r>
              <a:rPr smtClean="0">
                <a:sym typeface="+mn-ea"/>
              </a:rPr>
              <a:t>)</a:t>
            </a:r>
            <a:endParaRPr dirty="0"/>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Internal Environment and Dynamics in Turkey</a:t>
            </a:r>
            <a:endParaRPr lang="tr-TR" altLang="tr-T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1844824"/>
            <a:ext cx="843121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765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Internal Environment and Dynamics in Turkey</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economic picture between 1948 and 1958 can be summarized as follows.</a:t>
            </a:r>
          </a:p>
          <a:p>
            <a:endParaRPr lang="en-US" altLang="en-US" sz="2000" dirty="0"/>
          </a:p>
          <a:p>
            <a:r>
              <a:rPr lang="en-US" altLang="en-US" sz="2000" dirty="0"/>
              <a:t>As can be seen from the table, trade was revitalized thanks to Marshall Aid, and Turkey became a food and raw material supplier to Western Europe.</a:t>
            </a:r>
          </a:p>
          <a:p>
            <a:endParaRPr lang="en-US" altLang="en-US" sz="2000" dirty="0"/>
          </a:p>
          <a:p>
            <a:r>
              <a:rPr lang="en-US" altLang="en-US" sz="2000" dirty="0"/>
              <a:t>In accordance with US policies and reports, the statist policy based on import substitution industrialization, which began in the 1930s, would be abandoned.</a:t>
            </a:r>
          </a:p>
          <a:p>
            <a:endParaRPr lang="en-US" altLang="en-US" sz="2000" dirty="0"/>
          </a:p>
          <a:p>
            <a:r>
              <a:rPr lang="en-US" altLang="en-US" sz="2000" dirty="0"/>
              <a:t>As a result, imports and exports would increase, just as they did between 1923 and 1930, but the foreign trade deficit would be detrimental to our country.</a:t>
            </a:r>
          </a:p>
        </p:txBody>
      </p:sp>
    </p:spTree>
    <p:extLst>
      <p:ext uri="{BB962C8B-B14F-4D97-AF65-F5344CB8AC3E}">
        <p14:creationId xmlns:p14="http://schemas.microsoft.com/office/powerpoint/2010/main" val="2994345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Internal Environment and Dynamics in Turkey</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Agricultural production had increased. Thanks to foreign loans, the number of agricultural implements and tractors had increased.</a:t>
            </a:r>
          </a:p>
          <a:p>
            <a:endParaRPr lang="en-US" altLang="en-US" sz="2000" dirty="0"/>
          </a:p>
          <a:p>
            <a:r>
              <a:rPr lang="en-US" altLang="en-US" sz="2000" dirty="0"/>
              <a:t>For example, the number of tractors, which was 1,000 in 1945, rose to 40,000 in 1954.</a:t>
            </a:r>
          </a:p>
          <a:p>
            <a:endParaRPr lang="en-US" altLang="en-US" sz="2000" dirty="0"/>
          </a:p>
          <a:p>
            <a:r>
              <a:rPr lang="en-US" altLang="en-US" sz="2000" dirty="0"/>
              <a:t>Money was flowing into the villagers' pockets. National income increased by around 30% between 1950 and 1953.</a:t>
            </a:r>
          </a:p>
          <a:p>
            <a:endParaRPr lang="en-US" altLang="en-US" sz="2000" dirty="0"/>
          </a:p>
          <a:p>
            <a:r>
              <a:rPr lang="en-US" altLang="en-US" sz="2000" dirty="0"/>
              <a:t>Turkey had become the fruit, vegetable, and grain warehouse of Western Europe.</a:t>
            </a:r>
          </a:p>
          <a:p>
            <a:endParaRPr lang="en-US" altLang="en-US" sz="2000" dirty="0"/>
          </a:p>
          <a:p>
            <a:r>
              <a:rPr lang="en-US" altLang="en-US" sz="2000" dirty="0"/>
              <a:t>Continuous loans were received from the IMF, and the central bank's own resources were used for this purpose.</a:t>
            </a:r>
          </a:p>
        </p:txBody>
      </p:sp>
    </p:spTree>
    <p:extLst>
      <p:ext uri="{BB962C8B-B14F-4D97-AF65-F5344CB8AC3E}">
        <p14:creationId xmlns:p14="http://schemas.microsoft.com/office/powerpoint/2010/main" val="2563490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Internal Environment and Dynamics in Turkey</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However, this was a reckless expansion. It was a policy of a state lacking an industrial infrastructure, targeting only the agricultural sector with foreign loans.</a:t>
            </a:r>
          </a:p>
          <a:p>
            <a:endParaRPr lang="en-US" altLang="en-US" sz="2000" dirty="0"/>
          </a:p>
          <a:p>
            <a:r>
              <a:rPr lang="en-US" altLang="en-US" sz="2000" dirty="0"/>
              <a:t>As a result of this policy, inflation rose, as can be seen in the table. The imbalance between imports and exports created a need for foreign currency, and foreign borrowing began to be used to defer IMF debt and meet the agricultural sector's spare parts needs.</a:t>
            </a:r>
          </a:p>
          <a:p>
            <a:endParaRPr lang="en-US" altLang="en-US" sz="2000" dirty="0"/>
          </a:p>
          <a:p>
            <a:r>
              <a:rPr lang="en-US" altLang="en-US" sz="2000" dirty="0"/>
              <a:t>The Turkish economy was now governed by IMF prescriptions.</a:t>
            </a:r>
          </a:p>
          <a:p>
            <a:endParaRPr lang="en-US" altLang="en-US" sz="2000" dirty="0"/>
          </a:p>
          <a:p>
            <a:r>
              <a:rPr lang="en-US" altLang="en-US" sz="2000" dirty="0"/>
              <a:t>In 1958, the exchange rate of one dollar rose from 3 TL to 9 TL, $250 million in new debt was borrowed, and $600 million in IMF debt was deferred.</a:t>
            </a:r>
          </a:p>
        </p:txBody>
      </p:sp>
    </p:spTree>
    <p:extLst>
      <p:ext uri="{BB962C8B-B14F-4D97-AF65-F5344CB8AC3E}">
        <p14:creationId xmlns:p14="http://schemas.microsoft.com/office/powerpoint/2010/main" val="432217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Internal Environment and Dynamics in Turkey</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This agreement between the Turkish government and the IMF was identical to the terms offered to the Ottoman Empire when it sought a loan from England in 1854</a:t>
            </a:r>
            <a:r>
              <a:rPr lang="en-US" altLang="en-US" sz="2000" dirty="0" smtClean="0"/>
              <a:t>.</a:t>
            </a:r>
            <a:endParaRPr lang="en-US" altLang="en-US" sz="2000" dirty="0"/>
          </a:p>
          <a:p>
            <a:r>
              <a:rPr lang="en-US" altLang="en-US" sz="2000" dirty="0"/>
              <a:t>(Reductions in public spending, the cessation of printing unissued currency, a reduction in the number of civil servants, and judicial reform to combat corruption</a:t>
            </a:r>
            <a:r>
              <a:rPr lang="en-US" altLang="en-US" sz="2000" dirty="0" smtClean="0"/>
              <a:t>).</a:t>
            </a:r>
            <a:endParaRPr lang="en-US" altLang="en-US" sz="2000" dirty="0"/>
          </a:p>
          <a:p>
            <a:r>
              <a:rPr lang="en-US" altLang="en-US" sz="2000" dirty="0"/>
              <a:t>From 1958 onwards, Turkey would resume import-substitution industrialization due to a lack of foreign goods</a:t>
            </a:r>
            <a:r>
              <a:rPr lang="en-US" altLang="en-US" sz="2000" dirty="0" smtClean="0"/>
              <a:t>.</a:t>
            </a:r>
            <a:endParaRPr lang="en-US" altLang="en-US" sz="2000" dirty="0"/>
          </a:p>
          <a:p>
            <a:r>
              <a:rPr lang="en-US" altLang="en-US" sz="2000" dirty="0"/>
              <a:t>However, this industrialization effort would not be sufficient to keep the wheels of the economy turning. Turkey was now forced to seek new loans to repay its debts</a:t>
            </a:r>
            <a:r>
              <a:rPr lang="en-US" altLang="en-US" sz="2000" dirty="0" smtClean="0"/>
              <a:t>.</a:t>
            </a:r>
            <a:endParaRPr lang="en-US" altLang="en-US" sz="2000" dirty="0"/>
          </a:p>
          <a:p>
            <a:r>
              <a:rPr lang="en-US" altLang="en-US" sz="2000" dirty="0"/>
              <a:t>The social impact of this economic situation would be a migration from rural areas to urban areas.</a:t>
            </a:r>
          </a:p>
        </p:txBody>
      </p:sp>
    </p:spTree>
    <p:extLst>
      <p:ext uri="{BB962C8B-B14F-4D97-AF65-F5344CB8AC3E}">
        <p14:creationId xmlns:p14="http://schemas.microsoft.com/office/powerpoint/2010/main" val="4032768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Foreign</a:t>
            </a:r>
            <a:r>
              <a:rPr lang="tr-TR" altLang="tr-TR" sz="2800" dirty="0" smtClean="0"/>
              <a:t> </a:t>
            </a:r>
            <a:r>
              <a:rPr lang="tr-TR" altLang="tr-TR" sz="2800" dirty="0" err="1" smtClean="0"/>
              <a:t>Relations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USSR's three demands on Turkey at the trilateral conference held in Crimea/Yalta in 1945 created a security problem for Turkey.</a:t>
            </a:r>
          </a:p>
          <a:p>
            <a:endParaRPr lang="en-US" altLang="en-US" sz="2000" dirty="0"/>
          </a:p>
          <a:p>
            <a:r>
              <a:rPr lang="en-US" altLang="en-US" sz="2000" dirty="0"/>
              <a:t>Parallel to this, a deteriorating economic structure and US aid and security policies also led to </a:t>
            </a:r>
            <a:r>
              <a:rPr lang="en-US" altLang="en-US" sz="2000" dirty="0" err="1"/>
              <a:t>Türkiye's</a:t>
            </a:r>
            <a:r>
              <a:rPr lang="en-US" altLang="en-US" sz="2000" dirty="0"/>
              <a:t> alignment with the Western camp.</a:t>
            </a:r>
          </a:p>
          <a:p>
            <a:endParaRPr lang="en-US" altLang="en-US" sz="2000" dirty="0"/>
          </a:p>
          <a:p>
            <a:r>
              <a:rPr lang="en-US" altLang="en-US" sz="2000" dirty="0"/>
              <a:t>First the Korean War (1950) and then its accession to NATO (1952) were significant milestones for </a:t>
            </a:r>
            <a:r>
              <a:rPr lang="en-US" altLang="en-US" sz="2000" dirty="0" err="1"/>
              <a:t>Türkiye</a:t>
            </a:r>
            <a:r>
              <a:rPr lang="en-US" altLang="en-US" sz="2000" dirty="0"/>
              <a:t>.</a:t>
            </a:r>
          </a:p>
        </p:txBody>
      </p:sp>
    </p:spTree>
    <p:extLst>
      <p:ext uri="{BB962C8B-B14F-4D97-AF65-F5344CB8AC3E}">
        <p14:creationId xmlns:p14="http://schemas.microsoft.com/office/powerpoint/2010/main" val="485562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Foreign</a:t>
            </a:r>
            <a:r>
              <a:rPr lang="tr-TR" altLang="tr-TR" sz="2800" dirty="0" smtClean="0"/>
              <a:t> </a:t>
            </a:r>
            <a:r>
              <a:rPr lang="tr-TR" altLang="tr-TR" sz="2800" dirty="0" err="1" smtClean="0"/>
              <a:t>Relations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Turkey's entry into NATO also proved problematic.</a:t>
            </a:r>
          </a:p>
          <a:p>
            <a:endParaRPr lang="en-US" altLang="en-US" sz="2000" dirty="0"/>
          </a:p>
          <a:p>
            <a:r>
              <a:rPr lang="en-US" altLang="en-US" sz="2000" dirty="0"/>
              <a:t>Turkey applied to NATO twice in 1949 and 1950, but this request was rejected by the United Kingdom and the Scandinavian countries.</a:t>
            </a:r>
          </a:p>
          <a:p>
            <a:endParaRPr lang="en-US" altLang="en-US" sz="2000" dirty="0"/>
          </a:p>
          <a:p>
            <a:r>
              <a:rPr lang="en-US" altLang="en-US" sz="2000" dirty="0"/>
              <a:t>Turkey saw the Korean War as an opportunity to join NATO, and 721 of the soldiers it sent to the first brigade suffered martyrdom.</a:t>
            </a:r>
          </a:p>
          <a:p>
            <a:endParaRPr lang="en-US" altLang="en-US" sz="2000" dirty="0"/>
          </a:p>
          <a:p>
            <a:r>
              <a:rPr lang="en-US" altLang="en-US" sz="2000" dirty="0"/>
              <a:t>From this date on, Turkey's national economy and objective, balanced, and independent foreign policy goals would be eliminated.</a:t>
            </a:r>
          </a:p>
        </p:txBody>
      </p:sp>
    </p:spTree>
    <p:extLst>
      <p:ext uri="{BB962C8B-B14F-4D97-AF65-F5344CB8AC3E}">
        <p14:creationId xmlns:p14="http://schemas.microsoft.com/office/powerpoint/2010/main" val="1900194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Foreign</a:t>
            </a:r>
            <a:r>
              <a:rPr lang="tr-TR" altLang="tr-TR" sz="2800" dirty="0" smtClean="0"/>
              <a:t> </a:t>
            </a:r>
            <a:r>
              <a:rPr lang="tr-TR" altLang="tr-TR" sz="2800" dirty="0" err="1" smtClean="0"/>
              <a:t>Relations</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Some examples of Turkish foreign policy during this period can be summarized as follows</a:t>
            </a:r>
            <a:r>
              <a:rPr lang="en-US" altLang="en-US" sz="2000" dirty="0" smtClean="0"/>
              <a:t>:</a:t>
            </a:r>
            <a:endParaRPr lang="en-US" altLang="en-US" sz="2000" dirty="0"/>
          </a:p>
          <a:p>
            <a:pPr lvl="1"/>
            <a:r>
              <a:rPr lang="en-US" altLang="en-US" sz="2000" dirty="0"/>
              <a:t>- A pro-Israel foreign policy and the disappointment of the Arab world</a:t>
            </a:r>
          </a:p>
          <a:p>
            <a:pPr lvl="1"/>
            <a:r>
              <a:rPr lang="en-US" altLang="en-US" sz="2000" dirty="0"/>
              <a:t>- Supporting Britain in the Cyprus issue since 1950</a:t>
            </a:r>
          </a:p>
          <a:p>
            <a:pPr lvl="1"/>
            <a:r>
              <a:rPr lang="en-US" altLang="en-US" sz="2000" dirty="0"/>
              <a:t>- Striving to avoid bringing the Algerian issue to the UN agenda since 1954</a:t>
            </a:r>
          </a:p>
          <a:p>
            <a:pPr lvl="1"/>
            <a:r>
              <a:rPr lang="en-US" altLang="en-US" sz="2000" dirty="0"/>
              <a:t>- Taking part in the Baghdad Pact in 1955 and opposing the Arabs</a:t>
            </a:r>
          </a:p>
          <a:p>
            <a:pPr lvl="1"/>
            <a:r>
              <a:rPr lang="en-US" altLang="en-US" sz="2000" dirty="0"/>
              <a:t>- Pro-US stance at the 1955 Bandung Non-Aligned Conference</a:t>
            </a:r>
          </a:p>
          <a:p>
            <a:pPr lvl="1"/>
            <a:r>
              <a:rPr lang="en-US" altLang="en-US" sz="2000" dirty="0"/>
              <a:t>- Siding with Britain and France during the Suez Crisis of 1956</a:t>
            </a:r>
          </a:p>
          <a:p>
            <a:pPr lvl="1"/>
            <a:r>
              <a:rPr lang="en-US" altLang="en-US" sz="2000" dirty="0"/>
              <a:t>- Allowing the US to use bases in </a:t>
            </a:r>
            <a:r>
              <a:rPr lang="en-US" altLang="en-US" sz="2000" dirty="0" err="1"/>
              <a:t>Türkiye</a:t>
            </a:r>
            <a:r>
              <a:rPr lang="en-US" altLang="en-US" sz="2000" dirty="0"/>
              <a:t> while landing troops in Beirut in 1958</a:t>
            </a:r>
          </a:p>
          <a:p>
            <a:pPr lvl="1"/>
            <a:r>
              <a:rPr lang="en-US" altLang="en-US" sz="2000" dirty="0"/>
              <a:t>- Being exposed to the threat of a nuclear attack during the U-2 incident in 1960 and the Cuban Missile Crisis of 1962</a:t>
            </a:r>
          </a:p>
        </p:txBody>
      </p:sp>
    </p:spTree>
    <p:extLst>
      <p:ext uri="{BB962C8B-B14F-4D97-AF65-F5344CB8AC3E}">
        <p14:creationId xmlns:p14="http://schemas.microsoft.com/office/powerpoint/2010/main" val="1863534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American</a:t>
            </a:r>
            <a:r>
              <a:rPr lang="tr-TR" altLang="tr-TR" sz="2800" dirty="0" smtClean="0"/>
              <a:t> </a:t>
            </a:r>
            <a:r>
              <a:rPr lang="tr-TR" altLang="tr-TR" sz="2800" dirty="0" err="1" smtClean="0"/>
              <a:t>Containment</a:t>
            </a:r>
            <a:r>
              <a:rPr lang="tr-TR" altLang="tr-TR" sz="2800" dirty="0" smtClean="0"/>
              <a:t> </a:t>
            </a:r>
            <a:r>
              <a:rPr lang="tr-TR" altLang="tr-TR" sz="2800" dirty="0" err="1" smtClean="0"/>
              <a:t>Policy</a:t>
            </a:r>
            <a:endParaRPr lang="tr-TR" altLang="tr-T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844824"/>
            <a:ext cx="871855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284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Soviet Union emerged from the war victorious, but essentially a devastated country</a:t>
            </a:r>
            <a:r>
              <a:rPr lang="en-US" altLang="en-US" sz="2000" dirty="0" smtClean="0"/>
              <a:t>.</a:t>
            </a:r>
            <a:endParaRPr lang="en-US" altLang="en-US" sz="2000" dirty="0"/>
          </a:p>
          <a:p>
            <a:r>
              <a:rPr lang="en-US" altLang="en-US" sz="2000" dirty="0"/>
              <a:t>Economic indicators had recovered. After the war, it began to restructure with a new ideology.</a:t>
            </a:r>
          </a:p>
          <a:p>
            <a:r>
              <a:rPr lang="en-US" altLang="en-US" sz="2000" dirty="0" smtClean="0"/>
              <a:t>It </a:t>
            </a:r>
            <a:r>
              <a:rPr lang="en-US" altLang="en-US" sz="2000" dirty="0"/>
              <a:t>began to exert political pressure on Turkey, along with Eastern European countries</a:t>
            </a:r>
            <a:r>
              <a:rPr lang="en-US" altLang="en-US" sz="2000" dirty="0" smtClean="0"/>
              <a:t>.</a:t>
            </a:r>
            <a:endParaRPr lang="en-US" altLang="en-US" sz="2000" dirty="0"/>
          </a:p>
          <a:p>
            <a:r>
              <a:rPr lang="en-US" altLang="en-US" sz="2000" dirty="0"/>
              <a:t>After the war, it informed the Turkish side that it would no longer extend the 1925 Soviet-Turkish Cooperation Agreement and presented three conditions for the new agreement</a:t>
            </a:r>
            <a:r>
              <a:rPr lang="en-US" altLang="en-US" sz="2000" dirty="0" smtClean="0"/>
              <a:t>:</a:t>
            </a:r>
            <a:endParaRPr lang="en-US" altLang="en-US" sz="2000" dirty="0"/>
          </a:p>
          <a:p>
            <a:pPr lvl="1"/>
            <a:r>
              <a:rPr lang="en-US" altLang="en-US" sz="2000" dirty="0"/>
              <a:t>The transfer of Kars and </a:t>
            </a:r>
            <a:r>
              <a:rPr lang="en-US" altLang="en-US" sz="2000" dirty="0" err="1"/>
              <a:t>Ardahan</a:t>
            </a:r>
            <a:r>
              <a:rPr lang="en-US" altLang="en-US" sz="2000" dirty="0"/>
              <a:t> to the Soviets,</a:t>
            </a:r>
          </a:p>
          <a:p>
            <a:pPr lvl="1"/>
            <a:r>
              <a:rPr lang="en-US" altLang="en-US" sz="2000" dirty="0"/>
              <a:t>The granting of a base in the Straits,</a:t>
            </a:r>
          </a:p>
          <a:p>
            <a:pPr lvl="1"/>
            <a:r>
              <a:rPr lang="en-US" altLang="en-US" sz="2000" dirty="0"/>
              <a:t>The relocation of </a:t>
            </a:r>
            <a:r>
              <a:rPr lang="en-US" altLang="en-US" sz="2000" dirty="0" err="1"/>
              <a:t>Montreux</a:t>
            </a:r>
            <a:r>
              <a:rPr lang="en-US" altLang="en-US" sz="2000" dirty="0"/>
              <a:t>.</a:t>
            </a:r>
          </a:p>
        </p:txBody>
      </p:sp>
    </p:spTree>
    <p:extLst>
      <p:ext uri="{BB962C8B-B14F-4D97-AF65-F5344CB8AC3E}">
        <p14:creationId xmlns:p14="http://schemas.microsoft.com/office/powerpoint/2010/main" val="995100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50938" y="214313"/>
            <a:ext cx="6950075" cy="1462087"/>
          </a:xfrm>
        </p:spPr>
        <p:txBody>
          <a:bodyPr/>
          <a:lstStyle/>
          <a:p>
            <a:pPr algn="ctr" eaLnBrk="1" hangingPunct="1"/>
            <a:r>
              <a:rPr lang="tr-TR" altLang="tr-TR" sz="2800" smtClean="0"/>
              <a:t>Main Source for the Course</a:t>
            </a:r>
            <a:br>
              <a:rPr lang="tr-TR" altLang="tr-TR" sz="2800" smtClean="0"/>
            </a:br>
            <a:r>
              <a:rPr lang="tr-TR" altLang="tr-TR" sz="2800" smtClean="0"/>
              <a:t>Türk Dış Politikası Vol 1, 2, 3 </a:t>
            </a:r>
            <a:br>
              <a:rPr lang="tr-TR" altLang="tr-TR" sz="2800" smtClean="0"/>
            </a:br>
            <a:r>
              <a:rPr lang="tr-TR" altLang="tr-TR" sz="2800" smtClean="0"/>
              <a:t>Ed. Baskın Oran</a:t>
            </a:r>
          </a:p>
        </p:txBody>
      </p:sp>
      <p:sp>
        <p:nvSpPr>
          <p:cNvPr id="26627" name="Rectangle 4"/>
          <p:cNvSpPr>
            <a:spLocks noGrp="1" noChangeArrowheads="1"/>
          </p:cNvSpPr>
          <p:nvPr>
            <p:ph type="body" idx="1"/>
          </p:nvPr>
        </p:nvSpPr>
        <p:spPr>
          <a:xfrm>
            <a:off x="1547813" y="1844675"/>
            <a:ext cx="6513512" cy="4537075"/>
          </a:xfrm>
        </p:spPr>
        <p:txBody>
          <a:bodyPr/>
          <a:lstStyle/>
          <a:p>
            <a:pPr marL="0" indent="0" eaLnBrk="1" hangingPunct="1">
              <a:lnSpc>
                <a:spcPct val="80000"/>
              </a:lnSpc>
              <a:buFont typeface="Wingdings" pitchFamily="2" charset="2"/>
              <a:buNone/>
            </a:pPr>
            <a:endParaRPr lang="tr-TR" altLang="tr-TR" sz="1600" smtClean="0"/>
          </a:p>
          <a:p>
            <a:pPr marL="400050" lvl="1" indent="0" eaLnBrk="1" hangingPunct="1">
              <a:lnSpc>
                <a:spcPct val="80000"/>
              </a:lnSpc>
              <a:buFont typeface="Wingdings" pitchFamily="2" charset="2"/>
              <a:buNone/>
            </a:pPr>
            <a:endParaRPr lang="tr-TR" altLang="tr-TR" sz="1600" smtClean="0"/>
          </a:p>
          <a:p>
            <a:pPr marL="0" indent="0" eaLnBrk="1" hangingPunct="1">
              <a:lnSpc>
                <a:spcPct val="80000"/>
              </a:lnSpc>
              <a:buFont typeface="Wingdings" pitchFamily="2" charset="2"/>
              <a:buNone/>
            </a:pPr>
            <a:endParaRPr lang="tr-TR" altLang="tr-TR" sz="1600" smtClean="0"/>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70580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8965"/>
                  </a:outerShdw>
                </a:effectLst>
              </a14:hiddenEffects>
            </a:ext>
          </a:extLst>
        </p:spPr>
      </p:pic>
      <p:sp>
        <p:nvSpPr>
          <p:cNvPr id="26629" name="Metin kutusu 1"/>
          <p:cNvSpPr txBox="1">
            <a:spLocks noChangeArrowheads="1"/>
          </p:cNvSpPr>
          <p:nvPr/>
        </p:nvSpPr>
        <p:spPr bwMode="auto">
          <a:xfrm>
            <a:off x="1062038" y="6200775"/>
            <a:ext cx="4992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tr-TR" sz="2000" dirty="0" smtClean="0">
                <a:solidFill>
                  <a:srgbClr val="000000"/>
                </a:solidFill>
              </a:rPr>
              <a:t>Türk Dış Politikası </a:t>
            </a:r>
            <a:r>
              <a:rPr lang="tr-TR" sz="2000" dirty="0" err="1" smtClean="0">
                <a:solidFill>
                  <a:srgbClr val="000000"/>
                </a:solidFill>
              </a:rPr>
              <a:t>Vol</a:t>
            </a:r>
            <a:r>
              <a:rPr lang="tr-TR" sz="2000" dirty="0" smtClean="0">
                <a:solidFill>
                  <a:srgbClr val="000000"/>
                </a:solidFill>
              </a:rPr>
              <a:t> 1: </a:t>
            </a:r>
            <a:r>
              <a:rPr lang="tr-TR" sz="2000" dirty="0" err="1" smtClean="0">
                <a:solidFill>
                  <a:srgbClr val="000000"/>
                </a:solidFill>
              </a:rPr>
              <a:t>Pages</a:t>
            </a:r>
            <a:r>
              <a:rPr lang="tr-TR" sz="2000" dirty="0" smtClean="0">
                <a:solidFill>
                  <a:srgbClr val="000000"/>
                </a:solidFill>
              </a:rPr>
              <a:t> 479-612</a:t>
            </a:r>
            <a:endParaRPr lang="tr-TR" sz="2000" dirty="0" smtClean="0">
              <a:solidFill>
                <a:srgbClr val="000000"/>
              </a:solidFill>
            </a:endParaRPr>
          </a:p>
        </p:txBody>
      </p:sp>
    </p:spTree>
    <p:extLst>
      <p:ext uri="{BB962C8B-B14F-4D97-AF65-F5344CB8AC3E}">
        <p14:creationId xmlns:p14="http://schemas.microsoft.com/office/powerpoint/2010/main" val="303733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Turkey rejected these demands</a:t>
            </a:r>
            <a:r>
              <a:rPr lang="en-US" altLang="en-US" sz="2000" dirty="0" smtClean="0"/>
              <a:t>.</a:t>
            </a:r>
            <a:endParaRPr lang="en-US" altLang="en-US" sz="2000" dirty="0"/>
          </a:p>
          <a:p>
            <a:r>
              <a:rPr lang="en-US" altLang="en-US" sz="2000" dirty="0"/>
              <a:t>Turkey realized that conditions were no longer as they had been in 1939, and now faced a powerful state</a:t>
            </a:r>
            <a:r>
              <a:rPr lang="en-US" altLang="en-US" sz="2000" dirty="0" smtClean="0"/>
              <a:t>.</a:t>
            </a:r>
            <a:endParaRPr lang="en-US" altLang="en-US" sz="2000" dirty="0"/>
          </a:p>
          <a:p>
            <a:r>
              <a:rPr lang="en-US" altLang="en-US" sz="2000" dirty="0"/>
              <a:t>The publication of articles by two Georgian professors demanding territory from </a:t>
            </a:r>
            <a:r>
              <a:rPr lang="en-US" altLang="en-US" sz="2000" dirty="0" err="1"/>
              <a:t>Türkiye</a:t>
            </a:r>
            <a:r>
              <a:rPr lang="en-US" altLang="en-US" sz="2000" dirty="0"/>
              <a:t> in Pravda and </a:t>
            </a:r>
            <a:r>
              <a:rPr lang="en-US" altLang="en-US" sz="2000" dirty="0" err="1"/>
              <a:t>Izvestiya</a:t>
            </a:r>
            <a:r>
              <a:rPr lang="en-US" altLang="en-US" sz="2000" dirty="0"/>
              <a:t> further escalated tensions</a:t>
            </a:r>
            <a:r>
              <a:rPr lang="en-US" altLang="en-US" sz="2000" dirty="0" smtClean="0"/>
              <a:t>.</a:t>
            </a:r>
            <a:endParaRPr lang="en-US" altLang="en-US" sz="2000" dirty="0"/>
          </a:p>
          <a:p>
            <a:pPr lvl="1"/>
            <a:r>
              <a:rPr lang="en-US" altLang="en-US" sz="1600" dirty="0" err="1"/>
              <a:t>Ardahan</a:t>
            </a:r>
            <a:r>
              <a:rPr lang="en-US" altLang="en-US" sz="1600" dirty="0" smtClean="0"/>
              <a:t>,</a:t>
            </a:r>
            <a:endParaRPr lang="en-US" altLang="en-US" sz="1600" dirty="0"/>
          </a:p>
          <a:p>
            <a:pPr lvl="1"/>
            <a:r>
              <a:rPr lang="en-US" altLang="en-US" sz="1600" dirty="0" err="1"/>
              <a:t>Artvin</a:t>
            </a:r>
            <a:r>
              <a:rPr lang="en-US" altLang="en-US" sz="1600" dirty="0"/>
              <a:t>,</a:t>
            </a:r>
          </a:p>
          <a:p>
            <a:pPr lvl="1"/>
            <a:r>
              <a:rPr lang="en-US" altLang="en-US" sz="1600" dirty="0" err="1"/>
              <a:t>Tortum</a:t>
            </a:r>
            <a:r>
              <a:rPr lang="en-US" altLang="en-US" sz="1600" dirty="0"/>
              <a:t>,</a:t>
            </a:r>
          </a:p>
          <a:p>
            <a:pPr lvl="1"/>
            <a:r>
              <a:rPr lang="en-US" altLang="en-US" sz="1600" dirty="0" err="1"/>
              <a:t>Ispir</a:t>
            </a:r>
            <a:r>
              <a:rPr lang="en-US" altLang="en-US" sz="1600" dirty="0"/>
              <a:t>,</a:t>
            </a:r>
          </a:p>
          <a:p>
            <a:pPr lvl="1"/>
            <a:r>
              <a:rPr lang="en-US" altLang="en-US" sz="1600" dirty="0" err="1"/>
              <a:t>Bayburt</a:t>
            </a:r>
            <a:r>
              <a:rPr lang="en-US" altLang="en-US" sz="1600" dirty="0"/>
              <a:t>,</a:t>
            </a:r>
          </a:p>
          <a:p>
            <a:pPr lvl="1"/>
            <a:r>
              <a:rPr lang="en-US" altLang="en-US" sz="1600" dirty="0" err="1"/>
              <a:t>Gümüşhane</a:t>
            </a:r>
            <a:r>
              <a:rPr lang="en-US" altLang="en-US" sz="1600" dirty="0"/>
              <a:t>,</a:t>
            </a:r>
          </a:p>
          <a:p>
            <a:pPr lvl="1"/>
            <a:r>
              <a:rPr lang="en-US" altLang="en-US" sz="1600" dirty="0"/>
              <a:t>Trabzon,</a:t>
            </a:r>
          </a:p>
          <a:p>
            <a:pPr lvl="1"/>
            <a:r>
              <a:rPr lang="en-US" altLang="en-US" sz="1600" dirty="0" err="1"/>
              <a:t>Giresun</a:t>
            </a:r>
            <a:endParaRPr lang="en-US" altLang="en-US" sz="1600" dirty="0"/>
          </a:p>
        </p:txBody>
      </p:sp>
    </p:spTree>
    <p:extLst>
      <p:ext uri="{BB962C8B-B14F-4D97-AF65-F5344CB8AC3E}">
        <p14:creationId xmlns:p14="http://schemas.microsoft.com/office/powerpoint/2010/main" val="513456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USSR's pressure on two Mediterranean countries, Greece and Turkey, led the US to include them in the NATO security and Marshall Aid umbrella.</a:t>
            </a:r>
          </a:p>
          <a:p>
            <a:endParaRPr lang="en-US" altLang="en-US" sz="2000" dirty="0"/>
          </a:p>
          <a:p>
            <a:r>
              <a:rPr lang="en-US" altLang="en-US" sz="2000" dirty="0"/>
              <a:t>This period also marked a time when Turkey attempted to distance itself from communist ideology.</a:t>
            </a:r>
          </a:p>
          <a:p>
            <a:endParaRPr lang="en-US" altLang="en-US" sz="2000" dirty="0"/>
          </a:p>
          <a:p>
            <a:r>
              <a:rPr lang="en-US" altLang="en-US" sz="2000" dirty="0"/>
              <a:t>Joining NATO was perceived as a national issue.</a:t>
            </a:r>
            <a:endParaRPr lang="en-US" altLang="en-US" sz="1600" dirty="0"/>
          </a:p>
        </p:txBody>
      </p:sp>
    </p:spTree>
    <p:extLst>
      <p:ext uri="{BB962C8B-B14F-4D97-AF65-F5344CB8AC3E}">
        <p14:creationId xmlns:p14="http://schemas.microsoft.com/office/powerpoint/2010/main" val="3255642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There was a thaw in relations between the USSR and Turkey after Stalin</a:t>
            </a:r>
            <a:r>
              <a:rPr lang="en-US" altLang="en-US" sz="2000" dirty="0" smtClean="0"/>
              <a:t>.</a:t>
            </a:r>
            <a:endParaRPr lang="en-US" altLang="en-US" sz="2000" dirty="0"/>
          </a:p>
          <a:p>
            <a:r>
              <a:rPr lang="en-US" altLang="en-US" sz="2000" dirty="0"/>
              <a:t>The main reason for this was the death of Stalin, who had pursued an uncompromising and confrontational foreign policy, and the replacement of the more moderate Khrushchev</a:t>
            </a:r>
            <a:r>
              <a:rPr lang="en-US" altLang="en-US" sz="2000" dirty="0" smtClean="0"/>
              <a:t>.</a:t>
            </a:r>
            <a:endParaRPr lang="en-US" altLang="en-US" sz="2000" dirty="0"/>
          </a:p>
          <a:p>
            <a:r>
              <a:rPr lang="en-US" altLang="en-US" sz="2000" dirty="0"/>
              <a:t>After Stalin, the USSR leaders adopted three new principles in domestic and foreign policy</a:t>
            </a:r>
            <a:r>
              <a:rPr lang="en-US" altLang="en-US" sz="2000" dirty="0" smtClean="0"/>
              <a:t>:</a:t>
            </a:r>
            <a:endParaRPr lang="en-US" altLang="en-US" sz="2000" dirty="0"/>
          </a:p>
          <a:p>
            <a:pPr lvl="1"/>
            <a:r>
              <a:rPr lang="en-US" altLang="en-US" sz="2000" dirty="0"/>
              <a:t>A thaw in international relations</a:t>
            </a:r>
            <a:r>
              <a:rPr lang="en-US" altLang="en-US" sz="2000" dirty="0" smtClean="0"/>
              <a:t>,</a:t>
            </a:r>
            <a:endParaRPr lang="en-US" altLang="en-US" sz="2000" dirty="0"/>
          </a:p>
          <a:p>
            <a:pPr lvl="1"/>
            <a:r>
              <a:rPr lang="en-US" altLang="en-US" sz="2000" dirty="0"/>
              <a:t>Restructuring the economy</a:t>
            </a:r>
            <a:r>
              <a:rPr lang="en-US" altLang="en-US" sz="2000" dirty="0" smtClean="0"/>
              <a:t>,</a:t>
            </a:r>
            <a:endParaRPr lang="en-US" altLang="en-US" sz="2000" dirty="0"/>
          </a:p>
          <a:p>
            <a:pPr lvl="1"/>
            <a:r>
              <a:rPr lang="en-US" altLang="en-US" sz="2000" dirty="0"/>
              <a:t>Development of the peasantry.</a:t>
            </a:r>
          </a:p>
        </p:txBody>
      </p:sp>
    </p:spTree>
    <p:extLst>
      <p:ext uri="{BB962C8B-B14F-4D97-AF65-F5344CB8AC3E}">
        <p14:creationId xmlns:p14="http://schemas.microsoft.com/office/powerpoint/2010/main" val="485423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As part of this policy, the USSR issued a diplomatic note to </a:t>
            </a:r>
            <a:r>
              <a:rPr lang="en-US" altLang="en-US" sz="2000" dirty="0" err="1"/>
              <a:t>Türkiye</a:t>
            </a:r>
            <a:r>
              <a:rPr lang="en-US" altLang="en-US" sz="2000" dirty="0"/>
              <a:t> in 1953, officially renouncing its 1945 demands.</a:t>
            </a:r>
          </a:p>
          <a:p>
            <a:endParaRPr lang="en-US" altLang="en-US" sz="2000" dirty="0"/>
          </a:p>
          <a:p>
            <a:r>
              <a:rPr lang="en-US" altLang="en-US" sz="2000" dirty="0"/>
              <a:t>This marked the beginning of a new era between the two countries.</a:t>
            </a:r>
          </a:p>
          <a:p>
            <a:endParaRPr lang="en-US" altLang="en-US" sz="2000" dirty="0"/>
          </a:p>
          <a:p>
            <a:r>
              <a:rPr lang="en-US" altLang="en-US" sz="2000" dirty="0"/>
              <a:t>However, problems still arose from time to time during this period.</a:t>
            </a:r>
          </a:p>
          <a:p>
            <a:endParaRPr lang="en-US" altLang="en-US" sz="2000" dirty="0"/>
          </a:p>
          <a:p>
            <a:r>
              <a:rPr lang="en-US" altLang="en-US" sz="2000" dirty="0"/>
              <a:t>The US's foreign policy practices, in line with its "Containment" policy, also affected Turkey, and therefore Turkish-Soviet relations.</a:t>
            </a:r>
          </a:p>
          <a:p>
            <a:endParaRPr lang="en-US" altLang="en-US" sz="2000" dirty="0"/>
          </a:p>
          <a:p>
            <a:r>
              <a:rPr lang="en-US" altLang="en-US" sz="2000" dirty="0" err="1"/>
              <a:t>Türkiye</a:t>
            </a:r>
            <a:r>
              <a:rPr lang="en-US" altLang="en-US" sz="2000" dirty="0"/>
              <a:t> took some steps to counter the Soviets' policies of increasing influence in the Middle East.</a:t>
            </a:r>
          </a:p>
        </p:txBody>
      </p:sp>
    </p:spTree>
    <p:extLst>
      <p:ext uri="{BB962C8B-B14F-4D97-AF65-F5344CB8AC3E}">
        <p14:creationId xmlns:p14="http://schemas.microsoft.com/office/powerpoint/2010/main" val="3603659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USSR</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During the Syrian and Iraq crises, the USSR personally warned Turkey, through Khrushchev, against being too much under US control.</a:t>
            </a:r>
          </a:p>
          <a:p>
            <a:endParaRPr lang="en-US" altLang="en-US" sz="2000" dirty="0"/>
          </a:p>
          <a:p>
            <a:r>
              <a:rPr lang="en-US" altLang="en-US" sz="2000" dirty="0"/>
              <a:t>The U-2 spy plane and Cuban crises between the US and USSR in the late 1960s, which brought the two countries to the brink of war, also soured Turkish-Soviet relations, making Turkey a target in the event of a nuclear war.</a:t>
            </a:r>
          </a:p>
          <a:p>
            <a:endParaRPr lang="en-US" altLang="en-US" sz="2000" dirty="0"/>
          </a:p>
          <a:p>
            <a:r>
              <a:rPr lang="en-US" altLang="en-US" sz="2000" dirty="0"/>
              <a:t>Adnan Menderes' planned visit to Moscow in 1960 was also thwarted due to the May 27 military coup.</a:t>
            </a:r>
          </a:p>
        </p:txBody>
      </p:sp>
    </p:spTree>
    <p:extLst>
      <p:ext uri="{BB962C8B-B14F-4D97-AF65-F5344CB8AC3E}">
        <p14:creationId xmlns:p14="http://schemas.microsoft.com/office/powerpoint/2010/main" val="1223408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Turkish-Greek relations reached a positive level in the 1930s and developed in an atmosphere of cooperation and security under the leadership of Atatürk and Venizelos</a:t>
            </a:r>
            <a:r>
              <a:rPr lang="en-US" altLang="en-US" sz="2000" dirty="0" smtClean="0"/>
              <a:t>.</a:t>
            </a:r>
            <a:endParaRPr lang="en-US" altLang="en-US" sz="2000" dirty="0"/>
          </a:p>
          <a:p>
            <a:r>
              <a:rPr lang="en-US" altLang="en-US" sz="2000" dirty="0"/>
              <a:t>The Balkan Pact and bilateral economic initiatives were positive approaches that continued until World War II</a:t>
            </a:r>
            <a:r>
              <a:rPr lang="en-US" altLang="en-US" sz="2000" dirty="0" smtClean="0"/>
              <a:t>.</a:t>
            </a:r>
            <a:endParaRPr lang="en-US" altLang="en-US" sz="2000" dirty="0"/>
          </a:p>
          <a:p>
            <a:r>
              <a:rPr lang="en-US" altLang="en-US" sz="2000" dirty="0"/>
              <a:t>Despite both the 1934 Balkan Pact and the bilateral agreements signed between the two countries, Turkey did not assist Greece when it was invaded by either Italy or Germany</a:t>
            </a:r>
            <a:r>
              <a:rPr lang="en-US" altLang="en-US" sz="2000" dirty="0" smtClean="0"/>
              <a:t>.</a:t>
            </a:r>
            <a:endParaRPr lang="en-US" altLang="en-US" sz="2000" dirty="0"/>
          </a:p>
          <a:p>
            <a:r>
              <a:rPr lang="en-US" altLang="en-US" sz="2000" dirty="0"/>
              <a:t>It remained neutral towards Greece during the war but did not support it</a:t>
            </a:r>
            <a:r>
              <a:rPr lang="en-US" altLang="en-US" sz="2000" dirty="0" smtClean="0"/>
              <a:t>.</a:t>
            </a:r>
            <a:endParaRPr lang="en-US" altLang="en-US" sz="2000" dirty="0"/>
          </a:p>
          <a:p>
            <a:r>
              <a:rPr lang="en-US" altLang="en-US" sz="2000" dirty="0"/>
              <a:t>The wealth tax imposed on the Greek minority and the compulsory military service were also criticized.</a:t>
            </a:r>
          </a:p>
        </p:txBody>
      </p:sp>
    </p:spTree>
    <p:extLst>
      <p:ext uri="{BB962C8B-B14F-4D97-AF65-F5344CB8AC3E}">
        <p14:creationId xmlns:p14="http://schemas.microsoft.com/office/powerpoint/2010/main" val="758520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However, during the Cold War, there was a rapprochement between the two countries.</a:t>
            </a:r>
          </a:p>
          <a:p>
            <a:endParaRPr lang="en-US" altLang="en-US" sz="2000" dirty="0"/>
          </a:p>
          <a:p>
            <a:r>
              <a:rPr lang="en-US" altLang="en-US" sz="2000" dirty="0"/>
              <a:t>This was because the national interests of both countries began to align with Western interests.</a:t>
            </a:r>
          </a:p>
          <a:p>
            <a:endParaRPr lang="en-US" altLang="en-US" sz="2000" dirty="0"/>
          </a:p>
          <a:p>
            <a:r>
              <a:rPr lang="en-US" altLang="en-US" sz="2000" dirty="0"/>
              <a:t>One of the issues between the two countries was the transfer of the Dodecanese islands, which had been held by Italy since 1911, to Greece.</a:t>
            </a:r>
          </a:p>
          <a:p>
            <a:endParaRPr lang="en-US" altLang="en-US" sz="2000" dirty="0"/>
          </a:p>
          <a:p>
            <a:r>
              <a:rPr lang="en-US" altLang="en-US" sz="2000" dirty="0"/>
              <a:t>Because Britain also sided with Greece, the islands were transferred to Greece in 1947, on the condition that they be demilitarized.</a:t>
            </a:r>
          </a:p>
        </p:txBody>
      </p:sp>
    </p:spTree>
    <p:extLst>
      <p:ext uri="{BB962C8B-B14F-4D97-AF65-F5344CB8AC3E}">
        <p14:creationId xmlns:p14="http://schemas.microsoft.com/office/powerpoint/2010/main" val="661107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2"/>
            <a:ext cx="8640959"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47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1950s and 1960s marked a period of friendship between the two countries.</a:t>
            </a:r>
          </a:p>
          <a:p>
            <a:endParaRPr lang="en-US" altLang="en-US" sz="2000" dirty="0"/>
          </a:p>
          <a:p>
            <a:r>
              <a:rPr lang="en-US" altLang="en-US" sz="2000" dirty="0"/>
              <a:t>In 1954, the Balkan Alliance was established between Turkey, Greece, and Yugoslavia, with the encouragement of the United States.</a:t>
            </a:r>
          </a:p>
          <a:p>
            <a:endParaRPr lang="en-US" altLang="en-US" sz="2000" dirty="0"/>
          </a:p>
          <a:p>
            <a:r>
              <a:rPr lang="en-US" altLang="en-US" sz="2000" dirty="0"/>
              <a:t>The independence-neutrality policy pursued by Marshal Tito influenced the formation of this alliance.</a:t>
            </a:r>
          </a:p>
          <a:p>
            <a:endParaRPr lang="en-US" altLang="en-US" sz="2000" dirty="0"/>
          </a:p>
          <a:p>
            <a:r>
              <a:rPr lang="en-US" altLang="en-US" sz="2000" dirty="0"/>
              <a:t>It was a requirement of the US policy of containment. The Balkan Alliance was a defense mechanism formed by three Balkan countries, which perceived a threat from the USSR but had no conflict with each other, with support from the West.</a:t>
            </a:r>
          </a:p>
        </p:txBody>
      </p:sp>
    </p:spTree>
    <p:extLst>
      <p:ext uri="{BB962C8B-B14F-4D97-AF65-F5344CB8AC3E}">
        <p14:creationId xmlns:p14="http://schemas.microsoft.com/office/powerpoint/2010/main" val="1131671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From the 1960s onward, Turkish-Greek relations would continue under the shadow of the Cyprus issue</a:t>
            </a:r>
            <a:r>
              <a:rPr lang="en-US" altLang="en-US" sz="2000" dirty="0" smtClean="0"/>
              <a:t>.</a:t>
            </a:r>
            <a:endParaRPr lang="en-US" altLang="en-US" sz="2000" dirty="0"/>
          </a:p>
          <a:p>
            <a:r>
              <a:rPr lang="en-US" altLang="en-US" sz="2000" dirty="0"/>
              <a:t>The island of Cyprus held strategic importance for Britain, which assumed a sovereign-leadership role in the Middle East</a:t>
            </a:r>
            <a:r>
              <a:rPr lang="en-US" altLang="en-US" sz="2000" dirty="0" smtClean="0"/>
              <a:t>.</a:t>
            </a:r>
            <a:endParaRPr lang="en-US" altLang="en-US" sz="2000" dirty="0"/>
          </a:p>
          <a:p>
            <a:r>
              <a:rPr lang="en-US" altLang="en-US" sz="2000" dirty="0"/>
              <a:t>Greek Cypriots also had a goal of Enosis and constantly fostered this goal</a:t>
            </a:r>
            <a:r>
              <a:rPr lang="en-US" altLang="en-US" sz="2000" dirty="0" smtClean="0"/>
              <a:t>.</a:t>
            </a:r>
            <a:endParaRPr lang="en-US" altLang="en-US" sz="2000" dirty="0"/>
          </a:p>
          <a:p>
            <a:r>
              <a:rPr lang="en-US" altLang="en-US" sz="2000" dirty="0"/>
              <a:t>When the terrorist organization EOKA, aiming to unite Cyprus with Greece, began its intimidation and killings on the island, the events of September 6-7 occurred in </a:t>
            </a:r>
            <a:r>
              <a:rPr lang="en-US" altLang="en-US" sz="2000" dirty="0" err="1"/>
              <a:t>Türkiye</a:t>
            </a:r>
            <a:r>
              <a:rPr lang="en-US" altLang="en-US" sz="2000" dirty="0"/>
              <a:t>.</a:t>
            </a:r>
          </a:p>
          <a:p>
            <a:r>
              <a:rPr lang="en-US" altLang="en-US" sz="2000" dirty="0" smtClean="0"/>
              <a:t>Greek </a:t>
            </a:r>
            <a:r>
              <a:rPr lang="en-US" altLang="en-US" sz="2000" dirty="0"/>
              <a:t>Cypriot businesses and homes were burned in Istanbul. Two elderly Greek Cypriots lost their lives and 35 people were injured.</a:t>
            </a:r>
          </a:p>
        </p:txBody>
      </p:sp>
    </p:spTree>
    <p:extLst>
      <p:ext uri="{BB962C8B-B14F-4D97-AF65-F5344CB8AC3E}">
        <p14:creationId xmlns:p14="http://schemas.microsoft.com/office/powerpoint/2010/main" val="3544726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Bi</a:t>
            </a:r>
            <a:r>
              <a:rPr lang="tr-TR" altLang="tr-TR" sz="2800" dirty="0" smtClean="0"/>
              <a:t>-polar </a:t>
            </a:r>
            <a:r>
              <a:rPr lang="tr-TR" altLang="tr-TR" sz="2800" dirty="0" err="1" smtClean="0"/>
              <a:t>System</a:t>
            </a:r>
            <a:r>
              <a:rPr lang="tr-TR" altLang="tr-TR" sz="2800" dirty="0" smtClean="0"/>
              <a:t> (</a:t>
            </a:r>
            <a:r>
              <a:rPr lang="tr-TR" altLang="tr-TR" sz="2800" dirty="0" err="1" smtClean="0"/>
              <a:t>Cold</a:t>
            </a:r>
            <a:r>
              <a:rPr lang="tr-TR" altLang="tr-TR" sz="2800" dirty="0" smtClean="0"/>
              <a:t> </a:t>
            </a:r>
            <a:r>
              <a:rPr lang="tr-TR" altLang="tr-TR" sz="2800" dirty="0" err="1" smtClean="0"/>
              <a:t>War</a:t>
            </a:r>
            <a:r>
              <a:rPr lang="tr-TR" altLang="tr-TR" sz="2800" dirty="0" smtClean="0"/>
              <a:t>)</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1800" dirty="0"/>
              <a:t>When World War II ended, the multipolar world system ended, and a bipolar system began.</a:t>
            </a:r>
          </a:p>
          <a:p>
            <a:endParaRPr lang="en-US" altLang="en-US" sz="1800" dirty="0"/>
          </a:p>
          <a:p>
            <a:r>
              <a:rPr lang="en-US" altLang="en-US" sz="1800" dirty="0"/>
              <a:t>The foundations of a new international environment were being laid not only for Europe but for the entire world.</a:t>
            </a:r>
          </a:p>
          <a:p>
            <a:endParaRPr lang="en-US" altLang="en-US" sz="1800" dirty="0"/>
          </a:p>
          <a:p>
            <a:r>
              <a:rPr lang="en-US" altLang="en-US" sz="1800" dirty="0"/>
              <a:t>Europe was no longer the dominant force in world politics, but was effectively divided by its new rivals, the USSR and the USA.</a:t>
            </a:r>
          </a:p>
          <a:p>
            <a:endParaRPr lang="en-US" altLang="en-US" sz="1800" dirty="0"/>
          </a:p>
          <a:p>
            <a:r>
              <a:rPr lang="en-US" altLang="en-US" sz="1800" dirty="0"/>
              <a:t>Europe had become a subsystem within the world system. The new system was called a bipolar world system, and it was built on three principles: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Greece</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Negotiations between the two countries and the United Kingdom to find a solution to the problem continued until 1960.</a:t>
            </a:r>
          </a:p>
          <a:p>
            <a:endParaRPr lang="en-US" altLang="en-US" sz="2000" dirty="0"/>
          </a:p>
          <a:p>
            <a:r>
              <a:rPr lang="en-US" altLang="en-US" sz="2000" dirty="0"/>
              <a:t>The aim was to resolve the issue as a Republic of Cyprus.</a:t>
            </a:r>
          </a:p>
          <a:p>
            <a:endParaRPr lang="en-US" altLang="en-US" sz="2000" dirty="0"/>
          </a:p>
          <a:p>
            <a:r>
              <a:rPr lang="en-US" altLang="en-US" sz="2000" dirty="0"/>
              <a:t>The atmosphere created by the Zurich and London conferences culminated in the London Treaty.</a:t>
            </a:r>
          </a:p>
          <a:p>
            <a:endParaRPr lang="en-US" altLang="en-US" sz="2000" dirty="0"/>
          </a:p>
          <a:p>
            <a:r>
              <a:rPr lang="en-US" altLang="en-US" sz="2000" dirty="0"/>
              <a:t>Accordingly, Cyprus would be a republic governed by a presidential system, with a Greek Cypriot President and a Turkish Vice President, official languages ​​would be Greek and Turkish, and the 50-member parliament would be 70% Greek Cypriot and 30% Turkish.</a:t>
            </a:r>
          </a:p>
        </p:txBody>
      </p:sp>
    </p:spTree>
    <p:extLst>
      <p:ext uri="{BB962C8B-B14F-4D97-AF65-F5344CB8AC3E}">
        <p14:creationId xmlns:p14="http://schemas.microsoft.com/office/powerpoint/2010/main" val="571852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Relations</a:t>
            </a:r>
            <a:r>
              <a:rPr lang="tr-TR" altLang="tr-TR" sz="2800" dirty="0" smtClean="0"/>
              <a:t> </a:t>
            </a:r>
            <a:r>
              <a:rPr lang="tr-TR" altLang="tr-TR" sz="2800" dirty="0" err="1" smtClean="0"/>
              <a:t>with</a:t>
            </a:r>
            <a:r>
              <a:rPr lang="tr-TR" altLang="tr-TR" sz="2800" dirty="0" smtClean="0"/>
              <a:t> </a:t>
            </a:r>
            <a:r>
              <a:rPr lang="tr-TR" altLang="tr-TR" sz="2800" dirty="0" err="1" smtClean="0"/>
              <a:t>the</a:t>
            </a:r>
            <a:r>
              <a:rPr lang="tr-TR" altLang="tr-TR" sz="2800" dirty="0" smtClean="0"/>
              <a:t> </a:t>
            </a:r>
            <a:r>
              <a:rPr lang="tr-TR" altLang="tr-TR" sz="2800" dirty="0" err="1" smtClean="0"/>
              <a:t>Middle</a:t>
            </a:r>
            <a:r>
              <a:rPr lang="tr-TR" altLang="tr-TR" sz="2800" dirty="0" smtClean="0"/>
              <a:t> East</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smtClean="0"/>
              <a:t>The </a:t>
            </a:r>
            <a:r>
              <a:rPr lang="en-US" altLang="en-US" sz="2000" dirty="0"/>
              <a:t>cornerstones of </a:t>
            </a:r>
            <a:r>
              <a:rPr lang="en-US" altLang="en-US" sz="2000" dirty="0" err="1"/>
              <a:t>Türkiye's</a:t>
            </a:r>
            <a:r>
              <a:rPr lang="en-US" altLang="en-US" sz="2000" dirty="0"/>
              <a:t> relations with the Middle East during this period were the 1955 Baghdad Pact, the 1956 Suez Canal Crisis, the 1957 Syrian Crisis, and the 1958 Iraqi Coup.</a:t>
            </a:r>
          </a:p>
          <a:p>
            <a:endParaRPr lang="en-US" altLang="en-US" sz="2000" dirty="0"/>
          </a:p>
          <a:p>
            <a:r>
              <a:rPr lang="en-US" altLang="en-US" sz="2000" dirty="0"/>
              <a:t>In fact, Turkey's pro-Western stance within the bipolar world order offended Middle Eastern countries.</a:t>
            </a:r>
          </a:p>
          <a:p>
            <a:endParaRPr lang="en-US" altLang="en-US" sz="2000" dirty="0"/>
          </a:p>
          <a:p>
            <a:r>
              <a:rPr lang="en-US" altLang="en-US" sz="2000" dirty="0" err="1"/>
              <a:t>Türkiye's</a:t>
            </a:r>
            <a:r>
              <a:rPr lang="en-US" altLang="en-US" sz="2000" dirty="0"/>
              <a:t> Middle East policy developed in line with this resentment, the USSR's Middle East policies, and the US's containment policies.</a:t>
            </a:r>
          </a:p>
        </p:txBody>
      </p:sp>
    </p:spTree>
    <p:extLst>
      <p:ext uri="{BB962C8B-B14F-4D97-AF65-F5344CB8AC3E}">
        <p14:creationId xmlns:p14="http://schemas.microsoft.com/office/powerpoint/2010/main" val="2739374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Unvan 1"/>
          <p:cNvSpPr>
            <a:spLocks noGrp="1"/>
          </p:cNvSpPr>
          <p:nvPr>
            <p:ph type="title"/>
          </p:nvPr>
        </p:nvSpPr>
        <p:spPr>
          <a:ln/>
        </p:spPr>
        <p:txBody>
          <a:bodyPr vert="horz" wrap="square" lIns="91440" tIns="45720" rIns="91440" bIns="45720" anchor="b" anchorCtr="0"/>
          <a:lstStyle/>
          <a:p>
            <a:r>
              <a:rPr lang="tr-TR" altLang="tr-TR" sz="3200" dirty="0"/>
              <a:t>Questions?</a:t>
            </a:r>
            <a:endParaRPr lang="en-US" altLang="tr-TR" sz="3200" dirty="0"/>
          </a:p>
        </p:txBody>
      </p:sp>
      <p:pic>
        <p:nvPicPr>
          <p:cNvPr id="31747" name="Picture 2"/>
          <p:cNvPicPr>
            <a:picLocks noGrp="1" noChangeAspect="1"/>
          </p:cNvPicPr>
          <p:nvPr>
            <p:ph idx="1"/>
          </p:nvPr>
        </p:nvPicPr>
        <p:blipFill>
          <a:blip r:embed="rId2"/>
          <a:srcRect/>
          <a:stretch>
            <a:fillRect/>
          </a:stretch>
        </p:blipFill>
        <p:spPr>
          <a:xfrm>
            <a:off x="2555875" y="1916113"/>
            <a:ext cx="3836988" cy="4941887"/>
          </a:xfr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Bi</a:t>
            </a:r>
            <a:r>
              <a:rPr lang="tr-TR" altLang="tr-TR" sz="2800" dirty="0" smtClean="0"/>
              <a:t>-polar </a:t>
            </a:r>
            <a:r>
              <a:rPr lang="tr-TR" altLang="tr-TR" sz="2800" dirty="0" err="1" smtClean="0"/>
              <a:t>System</a:t>
            </a:r>
            <a:r>
              <a:rPr lang="tr-TR" altLang="tr-TR" sz="2800" dirty="0" smtClean="0"/>
              <a:t> (</a:t>
            </a:r>
            <a:r>
              <a:rPr lang="tr-TR" altLang="tr-TR" sz="2800" dirty="0" err="1" smtClean="0"/>
              <a:t>Cold</a:t>
            </a:r>
            <a:r>
              <a:rPr lang="tr-TR" altLang="tr-TR" sz="2800" dirty="0" smtClean="0"/>
              <a:t> </a:t>
            </a:r>
            <a:r>
              <a:rPr lang="tr-TR" altLang="tr-TR" sz="2800" dirty="0" err="1" smtClean="0"/>
              <a:t>War</a:t>
            </a:r>
            <a:r>
              <a:rPr lang="tr-TR" altLang="tr-TR" sz="2800" dirty="0" smtClean="0"/>
              <a:t>)</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smtClean="0"/>
              <a:t>Political</a:t>
            </a:r>
            <a:r>
              <a:rPr lang="tr-TR" altLang="en-US" sz="2000" dirty="0" smtClean="0"/>
              <a:t> </a:t>
            </a:r>
            <a:r>
              <a:rPr lang="tr-TR" altLang="en-US" sz="2000" dirty="0" err="1" smtClean="0"/>
              <a:t>Leg</a:t>
            </a:r>
            <a:r>
              <a:rPr lang="en-US" altLang="en-US" sz="2000" dirty="0" smtClean="0"/>
              <a:t>:</a:t>
            </a:r>
            <a:endParaRPr lang="en-US" altLang="en-US" sz="2000" dirty="0"/>
          </a:p>
          <a:p>
            <a:endParaRPr lang="en-US" altLang="en-US" sz="2000" dirty="0"/>
          </a:p>
          <a:p>
            <a:pPr lvl="1"/>
            <a:r>
              <a:rPr lang="en-US" altLang="en-US" sz="2000" dirty="0"/>
              <a:t>The United Nations, the most universal and comprehensive organization ever established, had been established.</a:t>
            </a:r>
          </a:p>
          <a:p>
            <a:pPr lvl="1"/>
            <a:endParaRPr lang="en-US" altLang="en-US" sz="2000" dirty="0"/>
          </a:p>
          <a:p>
            <a:pPr lvl="1"/>
            <a:r>
              <a:rPr lang="en-US" altLang="en-US" sz="2000" dirty="0"/>
              <a:t>The year was 1945, and it had no universality beyond the General Assembly.</a:t>
            </a:r>
          </a:p>
          <a:p>
            <a:pPr lvl="1"/>
            <a:endParaRPr lang="en-US" altLang="en-US" sz="2000" dirty="0"/>
          </a:p>
          <a:p>
            <a:pPr lvl="1"/>
            <a:r>
              <a:rPr lang="en-US" altLang="en-US" sz="2000" dirty="0"/>
              <a:t>Because political power was in the hands of the Security Council, composed of the victorious states.</a:t>
            </a:r>
          </a:p>
        </p:txBody>
      </p:sp>
    </p:spTree>
    <p:extLst>
      <p:ext uri="{BB962C8B-B14F-4D97-AF65-F5344CB8AC3E}">
        <p14:creationId xmlns:p14="http://schemas.microsoft.com/office/powerpoint/2010/main" val="404847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smtClean="0"/>
              <a:t>United Nations</a:t>
            </a:r>
            <a:endParaRPr lang="tr-TR" altLang="tr-T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1772816"/>
            <a:ext cx="8766175" cy="506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299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Bi</a:t>
            </a:r>
            <a:r>
              <a:rPr lang="tr-TR" altLang="tr-TR" sz="2800" dirty="0" smtClean="0"/>
              <a:t>-polar </a:t>
            </a:r>
            <a:r>
              <a:rPr lang="tr-TR" altLang="tr-TR" sz="2800" dirty="0" err="1" smtClean="0"/>
              <a:t>System</a:t>
            </a:r>
            <a:r>
              <a:rPr lang="tr-TR" altLang="tr-TR" sz="2800" dirty="0" smtClean="0"/>
              <a:t> (</a:t>
            </a:r>
            <a:r>
              <a:rPr lang="tr-TR" altLang="tr-TR" sz="2800" dirty="0" err="1" smtClean="0"/>
              <a:t>Cold</a:t>
            </a:r>
            <a:r>
              <a:rPr lang="tr-TR" altLang="tr-TR" sz="2800" dirty="0" smtClean="0"/>
              <a:t> </a:t>
            </a:r>
            <a:r>
              <a:rPr lang="tr-TR" altLang="tr-TR" sz="2800" dirty="0" err="1" smtClean="0"/>
              <a:t>War</a:t>
            </a:r>
            <a:r>
              <a:rPr lang="tr-TR" altLang="tr-TR" sz="2800" dirty="0" smtClean="0"/>
              <a:t>)</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smtClean="0"/>
              <a:t>Military</a:t>
            </a:r>
            <a:r>
              <a:rPr lang="tr-TR" altLang="en-US" sz="2000" dirty="0" smtClean="0"/>
              <a:t> </a:t>
            </a:r>
            <a:r>
              <a:rPr lang="tr-TR" altLang="en-US" sz="2000" dirty="0" err="1" smtClean="0"/>
              <a:t>Leg</a:t>
            </a:r>
            <a:r>
              <a:rPr lang="en-US" altLang="en-US" sz="2000" dirty="0" smtClean="0"/>
              <a:t>:</a:t>
            </a:r>
            <a:endParaRPr lang="en-US" altLang="en-US" sz="2000" dirty="0"/>
          </a:p>
          <a:p>
            <a:endParaRPr lang="en-US" altLang="en-US" sz="2000" dirty="0"/>
          </a:p>
          <a:p>
            <a:pPr lvl="1"/>
            <a:r>
              <a:rPr lang="en-US" altLang="en-US" sz="2000" dirty="0"/>
              <a:t>Because the victors of the war in Europe were the USSR and the US, military polarization emerged around these two states</a:t>
            </a:r>
            <a:r>
              <a:rPr lang="en-US" altLang="en-US" sz="2000" dirty="0" smtClean="0"/>
              <a:t>.</a:t>
            </a:r>
            <a:endParaRPr lang="en-US" altLang="en-US" sz="2000" dirty="0"/>
          </a:p>
          <a:p>
            <a:pPr lvl="1"/>
            <a:r>
              <a:rPr lang="en-US" altLang="en-US" sz="2000" dirty="0"/>
              <a:t>The two military blocs of the Cold War, NATO and the WARSAW Pact, were established during these years</a:t>
            </a:r>
            <a:r>
              <a:rPr lang="en-US" altLang="en-US" sz="2000" dirty="0" smtClean="0"/>
              <a:t>.</a:t>
            </a:r>
            <a:endParaRPr lang="en-US" altLang="en-US" sz="2000" dirty="0"/>
          </a:p>
          <a:p>
            <a:pPr lvl="1"/>
            <a:r>
              <a:rPr lang="en-US" altLang="en-US" sz="2000" dirty="0"/>
              <a:t>The most challenging years of the Cold War were between 1945 and 1965</a:t>
            </a:r>
            <a:r>
              <a:rPr lang="en-US" altLang="en-US" sz="2000" dirty="0" smtClean="0"/>
              <a:t>.</a:t>
            </a:r>
            <a:endParaRPr lang="tr-TR" altLang="en-US" sz="2000" dirty="0" smtClean="0"/>
          </a:p>
          <a:p>
            <a:pPr lvl="1"/>
            <a:r>
              <a:rPr lang="tr-TR" altLang="en-US" sz="2000" dirty="0" err="1" smtClean="0"/>
              <a:t>Founding</a:t>
            </a:r>
            <a:r>
              <a:rPr lang="tr-TR" altLang="en-US" sz="2000" dirty="0" smtClean="0"/>
              <a:t> </a:t>
            </a:r>
            <a:r>
              <a:rPr lang="tr-TR" altLang="en-US" sz="2000" dirty="0" err="1" smtClean="0"/>
              <a:t>members</a:t>
            </a:r>
            <a:r>
              <a:rPr lang="tr-TR" altLang="en-US" sz="2000" dirty="0" smtClean="0"/>
              <a:t> of NATO: USA, </a:t>
            </a:r>
            <a:r>
              <a:rPr lang="tr-TR" altLang="en-US" sz="2000" dirty="0" err="1" smtClean="0"/>
              <a:t>Canada</a:t>
            </a:r>
            <a:r>
              <a:rPr lang="tr-TR" altLang="en-US" sz="2000" dirty="0" smtClean="0"/>
              <a:t>, United </a:t>
            </a:r>
            <a:r>
              <a:rPr lang="tr-TR" altLang="en-US" sz="2000" dirty="0" err="1" smtClean="0"/>
              <a:t>Kingdom</a:t>
            </a:r>
            <a:r>
              <a:rPr lang="tr-TR" altLang="en-US" sz="2000" dirty="0" smtClean="0"/>
              <a:t>, France, </a:t>
            </a:r>
            <a:r>
              <a:rPr lang="tr-TR" altLang="en-US" sz="2000" dirty="0" err="1" smtClean="0"/>
              <a:t>Italy</a:t>
            </a:r>
            <a:r>
              <a:rPr lang="tr-TR" altLang="en-US" sz="2000" dirty="0" smtClean="0"/>
              <a:t>, </a:t>
            </a:r>
            <a:r>
              <a:rPr lang="tr-TR" altLang="en-US" sz="2000" dirty="0" err="1" smtClean="0"/>
              <a:t>Portugal</a:t>
            </a:r>
            <a:r>
              <a:rPr lang="tr-TR" altLang="en-US" sz="2000" dirty="0" smtClean="0"/>
              <a:t>, </a:t>
            </a:r>
            <a:r>
              <a:rPr lang="tr-TR" altLang="en-US" sz="2000" dirty="0" err="1" smtClean="0"/>
              <a:t>Denmark</a:t>
            </a:r>
            <a:r>
              <a:rPr lang="tr-TR" altLang="en-US" sz="2000" dirty="0" smtClean="0"/>
              <a:t>, </a:t>
            </a:r>
            <a:r>
              <a:rPr lang="tr-TR" altLang="en-US" sz="2000" dirty="0" err="1" smtClean="0"/>
              <a:t>Iceland</a:t>
            </a:r>
            <a:r>
              <a:rPr lang="tr-TR" altLang="en-US" sz="2000" dirty="0" smtClean="0"/>
              <a:t>, </a:t>
            </a:r>
            <a:r>
              <a:rPr lang="tr-TR" altLang="en-US" sz="2000" dirty="0" err="1" smtClean="0"/>
              <a:t>Norway</a:t>
            </a:r>
            <a:r>
              <a:rPr lang="tr-TR" altLang="en-US" sz="2000" dirty="0" smtClean="0"/>
              <a:t>, </a:t>
            </a:r>
            <a:r>
              <a:rPr lang="tr-TR" altLang="en-US" sz="2000" dirty="0" err="1" smtClean="0"/>
              <a:t>Belgium</a:t>
            </a:r>
            <a:r>
              <a:rPr lang="tr-TR" altLang="en-US" sz="2000" dirty="0" smtClean="0"/>
              <a:t>, </a:t>
            </a:r>
            <a:r>
              <a:rPr lang="tr-TR" altLang="en-US" sz="2000" dirty="0" err="1" smtClean="0"/>
              <a:t>Netherland</a:t>
            </a:r>
            <a:r>
              <a:rPr lang="tr-TR" altLang="en-US" sz="2000" dirty="0" smtClean="0"/>
              <a:t>, </a:t>
            </a:r>
            <a:r>
              <a:rPr lang="tr-TR" altLang="en-US" sz="2000" dirty="0" err="1" smtClean="0"/>
              <a:t>Luxembourg</a:t>
            </a:r>
            <a:r>
              <a:rPr lang="tr-TR" altLang="en-US" sz="2000" dirty="0"/>
              <a:t>.</a:t>
            </a:r>
            <a:endParaRPr lang="en-US" altLang="en-US" sz="2000" dirty="0"/>
          </a:p>
        </p:txBody>
      </p:sp>
    </p:spTree>
    <p:extLst>
      <p:ext uri="{BB962C8B-B14F-4D97-AF65-F5344CB8AC3E}">
        <p14:creationId xmlns:p14="http://schemas.microsoft.com/office/powerpoint/2010/main" val="1545392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smtClean="0"/>
              <a:t>NATO </a:t>
            </a:r>
            <a:br>
              <a:rPr lang="tr-TR" altLang="tr-TR" sz="2800" dirty="0" smtClean="0"/>
            </a:br>
            <a:r>
              <a:rPr lang="tr-TR" altLang="tr-TR" sz="2800" dirty="0" smtClean="0"/>
              <a:t>(1949) 12 </a:t>
            </a:r>
            <a:r>
              <a:rPr lang="tr-TR" altLang="tr-TR" sz="2800" dirty="0" err="1" smtClean="0"/>
              <a:t>Member</a:t>
            </a:r>
            <a:r>
              <a:rPr lang="tr-TR" altLang="tr-TR" sz="2800" dirty="0" smtClean="0"/>
              <a:t> </a:t>
            </a:r>
            <a:r>
              <a:rPr lang="tr-TR" altLang="tr-TR" sz="2800" dirty="0" err="1" smtClean="0"/>
              <a:t>States</a:t>
            </a:r>
            <a:r>
              <a:rPr lang="tr-TR" altLang="tr-TR" sz="2800" dirty="0" smtClean="0"/>
              <a:t/>
            </a:r>
            <a:br>
              <a:rPr lang="tr-TR" altLang="tr-TR" sz="2800" dirty="0" smtClean="0"/>
            </a:br>
            <a:r>
              <a:rPr lang="tr-TR" altLang="tr-TR" sz="2800" dirty="0" smtClean="0"/>
              <a:t>(2025) 31 </a:t>
            </a:r>
            <a:r>
              <a:rPr lang="tr-TR" altLang="tr-TR" sz="2800" dirty="0" err="1" smtClean="0"/>
              <a:t>Member</a:t>
            </a:r>
            <a:r>
              <a:rPr lang="tr-TR" altLang="tr-TR" sz="2800" dirty="0" smtClean="0"/>
              <a:t> </a:t>
            </a:r>
            <a:r>
              <a:rPr lang="tr-TR" altLang="tr-TR" sz="2800" dirty="0" err="1" smtClean="0"/>
              <a:t>States</a:t>
            </a:r>
            <a:endParaRPr lang="tr-TR" altLang="tr-TR" sz="28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440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178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tr-TR" altLang="tr-TR" sz="2800" dirty="0" err="1" smtClean="0"/>
              <a:t>Bi</a:t>
            </a:r>
            <a:r>
              <a:rPr lang="tr-TR" altLang="tr-TR" sz="2800" dirty="0" smtClean="0"/>
              <a:t>-polar </a:t>
            </a:r>
            <a:r>
              <a:rPr lang="tr-TR" altLang="tr-TR" sz="2800" dirty="0" err="1" smtClean="0"/>
              <a:t>System</a:t>
            </a:r>
            <a:r>
              <a:rPr lang="tr-TR" altLang="tr-TR" sz="2800" dirty="0" smtClean="0"/>
              <a:t> (</a:t>
            </a:r>
            <a:r>
              <a:rPr lang="tr-TR" altLang="tr-TR" sz="2800" dirty="0" err="1" smtClean="0"/>
              <a:t>Cold</a:t>
            </a:r>
            <a:r>
              <a:rPr lang="tr-TR" altLang="tr-TR" sz="2800" dirty="0" smtClean="0"/>
              <a:t> </a:t>
            </a:r>
            <a:r>
              <a:rPr lang="tr-TR" altLang="tr-TR" sz="2800" dirty="0" err="1" smtClean="0"/>
              <a:t>War</a:t>
            </a:r>
            <a:r>
              <a:rPr lang="tr-TR" altLang="tr-TR" sz="2800" dirty="0" smtClean="0"/>
              <a:t>)</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smtClean="0"/>
              <a:t>Economic</a:t>
            </a:r>
            <a:r>
              <a:rPr lang="tr-TR" altLang="en-US" sz="2000" dirty="0" smtClean="0"/>
              <a:t> </a:t>
            </a:r>
            <a:r>
              <a:rPr lang="tr-TR" altLang="en-US" sz="2000" dirty="0" err="1" smtClean="0"/>
              <a:t>leg</a:t>
            </a:r>
            <a:r>
              <a:rPr lang="en-US" altLang="en-US" sz="2000" dirty="0" smtClean="0"/>
              <a:t>:</a:t>
            </a:r>
            <a:endParaRPr lang="en-US" altLang="en-US" sz="2000" dirty="0"/>
          </a:p>
          <a:p>
            <a:pPr lvl="1"/>
            <a:r>
              <a:rPr lang="en-US" altLang="en-US" sz="2000" dirty="0" smtClean="0"/>
              <a:t>The </a:t>
            </a:r>
            <a:r>
              <a:rPr lang="en-US" altLang="en-US" sz="2000" dirty="0"/>
              <a:t>communist economic cycle would begin to turn under the leadership of the USSR, and the capitalist economic cycle would begin to turn under the leadership of the US</a:t>
            </a:r>
            <a:r>
              <a:rPr lang="en-US" altLang="en-US" sz="2000" dirty="0" smtClean="0"/>
              <a:t>.</a:t>
            </a:r>
            <a:endParaRPr lang="en-US" altLang="en-US" sz="2000" dirty="0"/>
          </a:p>
          <a:p>
            <a:pPr lvl="1"/>
            <a:r>
              <a:rPr lang="en-US" altLang="en-US" sz="2000" dirty="0"/>
              <a:t>In 1947, in response to the US's Truman Doctrine and Marshall Plan, the USSR established the </a:t>
            </a:r>
            <a:r>
              <a:rPr lang="en-US" altLang="en-US" sz="2000" dirty="0" err="1"/>
              <a:t>Cominform</a:t>
            </a:r>
            <a:r>
              <a:rPr lang="en-US" altLang="en-US" sz="2000" dirty="0"/>
              <a:t> and COMECON</a:t>
            </a:r>
            <a:r>
              <a:rPr lang="en-US" altLang="en-US" sz="2000" dirty="0" smtClean="0"/>
              <a:t>.</a:t>
            </a:r>
            <a:endParaRPr lang="en-US" altLang="en-US" sz="2000" dirty="0"/>
          </a:p>
          <a:p>
            <a:pPr lvl="1"/>
            <a:r>
              <a:rPr lang="en-US" altLang="en-US" sz="2000" dirty="0"/>
              <a:t>The capitalist economic cycle began to be driven by the US through three different institutions</a:t>
            </a:r>
            <a:r>
              <a:rPr lang="en-US" altLang="en-US" sz="2000" dirty="0" smtClean="0"/>
              <a:t>.</a:t>
            </a:r>
            <a:endParaRPr lang="en-US" altLang="en-US" sz="2000" dirty="0"/>
          </a:p>
          <a:p>
            <a:pPr lvl="1"/>
            <a:r>
              <a:rPr lang="en-US" altLang="en-US" sz="2000" dirty="0"/>
              <a:t>The International Monetary Fund (IMF) ensured international monetary discipline, the World Bank ensured international credit discipline, and the Customs and Trade Agreement (GATT) ensured global free trade discipline.</a:t>
            </a:r>
          </a:p>
        </p:txBody>
      </p:sp>
    </p:spTree>
    <p:extLst>
      <p:ext uri="{BB962C8B-B14F-4D97-AF65-F5344CB8AC3E}">
        <p14:creationId xmlns:p14="http://schemas.microsoft.com/office/powerpoint/2010/main" val="980664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r>
              <a:rPr lang="en-US" altLang="tr-TR" sz="2800" dirty="0"/>
              <a:t>Internal Environment and Dynamics in Turkey</a:t>
            </a:r>
            <a:endParaRPr lang="tr-TR"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By the end of World War II, Turkey had fallen into economic, political, and social turmoil and destitution.</a:t>
            </a:r>
          </a:p>
          <a:p>
            <a:endParaRPr lang="en-US" altLang="en-US" sz="2000" dirty="0"/>
          </a:p>
          <a:p>
            <a:r>
              <a:rPr lang="en-US" altLang="en-US" sz="2000" dirty="0"/>
              <a:t>While the war had not begun, and the country's already weak economy and infrastructure had not been destroyed, its weak economy had deteriorated further, and the social fabric had been distorted to the detriment of farmers, workers, and civil servants.</a:t>
            </a:r>
          </a:p>
        </p:txBody>
      </p:sp>
    </p:spTree>
    <p:extLst>
      <p:ext uri="{BB962C8B-B14F-4D97-AF65-F5344CB8AC3E}">
        <p14:creationId xmlns:p14="http://schemas.microsoft.com/office/powerpoint/2010/main" val="356460406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2316</Words>
  <Application>Microsoft Office PowerPoint</Application>
  <PresentationFormat>Ekran Gösterisi (4:3)</PresentationFormat>
  <Paragraphs>195</Paragraphs>
  <Slides>32</Slides>
  <Notes>0</Notes>
  <HiddenSlides>0</HiddenSlides>
  <MMClips>0</MMClips>
  <ScaleCrop>false</ScaleCrop>
  <HeadingPairs>
    <vt:vector size="4" baseType="variant">
      <vt:variant>
        <vt:lpstr>Tema</vt:lpstr>
      </vt:variant>
      <vt:variant>
        <vt:i4>2</vt:i4>
      </vt:variant>
      <vt:variant>
        <vt:lpstr>Slayt Başlıkları</vt:lpstr>
      </vt:variant>
      <vt:variant>
        <vt:i4>32</vt:i4>
      </vt:variant>
    </vt:vector>
  </HeadingPairs>
  <TitlesOfParts>
    <vt:vector size="34" baseType="lpstr">
      <vt:lpstr>Blends</vt:lpstr>
      <vt:lpstr>1_Blends</vt:lpstr>
      <vt:lpstr>IRE … Turkish Foreign Policy</vt:lpstr>
      <vt:lpstr>Main Source for the Course Türk Dış Politikası Vol 1, 2, 3  Ed. Baskın Oran</vt:lpstr>
      <vt:lpstr>Bi-polar System (Cold War)</vt:lpstr>
      <vt:lpstr>Bi-polar System (Cold War)</vt:lpstr>
      <vt:lpstr>United Nations</vt:lpstr>
      <vt:lpstr>Bi-polar System (Cold War)</vt:lpstr>
      <vt:lpstr>NATO  (1949) 12 Member States (2025) 31 Member States</vt:lpstr>
      <vt:lpstr>Bi-polar System (Cold War)</vt:lpstr>
      <vt:lpstr>Internal Environment and Dynamics in Turkey</vt:lpstr>
      <vt:lpstr>Internal Environment and Dynamics in Turkey</vt:lpstr>
      <vt:lpstr>Internal Environment and Dynamics in Turkey</vt:lpstr>
      <vt:lpstr>Internal Environment and Dynamics in Turkey</vt:lpstr>
      <vt:lpstr>Internal Environment and Dynamics in Turkey</vt:lpstr>
      <vt:lpstr>Internal Environment and Dynamics in Turkey</vt:lpstr>
      <vt:lpstr>Foreign Relations</vt:lpstr>
      <vt:lpstr>Foreign Relations</vt:lpstr>
      <vt:lpstr>Foreign Relations</vt:lpstr>
      <vt:lpstr>American Containment Policy</vt:lpstr>
      <vt:lpstr>Relations with USSR</vt:lpstr>
      <vt:lpstr>Relations with USSR</vt:lpstr>
      <vt:lpstr>Relations with USSR</vt:lpstr>
      <vt:lpstr>Relations with USSR</vt:lpstr>
      <vt:lpstr>Relations with USSR</vt:lpstr>
      <vt:lpstr>Relations with USSR</vt:lpstr>
      <vt:lpstr>Relations with Greece</vt:lpstr>
      <vt:lpstr>Relations with Greece</vt:lpstr>
      <vt:lpstr>Relations with Greece</vt:lpstr>
      <vt:lpstr>Relations with Greece</vt:lpstr>
      <vt:lpstr>Relations with Greece</vt:lpstr>
      <vt:lpstr>Relations with Greece</vt:lpstr>
      <vt:lpstr>Relations with the Middle East</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Oktay</dc:creator>
  <cp:lastModifiedBy>Saffet AKKAYA</cp:lastModifiedBy>
  <cp:revision>661</cp:revision>
  <dcterms:created xsi:type="dcterms:W3CDTF">2008-12-02T19:49:26Z</dcterms:created>
  <dcterms:modified xsi:type="dcterms:W3CDTF">2025-09-18T11:27:31Z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BA730E6D28D44087A1568EC353D4B147_13</vt:lpwstr>
  </property>
  <property fmtid="{D5CDD505-2E9C-101B-9397-08002B2CF9AE}" pid="3" name="KSOProductBuildVer">
    <vt:lpwstr>1033-12.2.0.21931</vt:lpwstr>
  </property>
</Properties>
</file>