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181" autoAdjust="0"/>
    <p:restoredTop sz="95872" autoAdjust="0"/>
  </p:normalViewPr>
  <p:slideViewPr>
    <p:cSldViewPr snapToGrid="0">
      <p:cViewPr>
        <p:scale>
          <a:sx n="73" d="100"/>
          <a:sy n="73" d="100"/>
        </p:scale>
        <p:origin x="-12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9811041-1DAD-40AA-B621-A24E85D7490B}" type="datetimeFigureOut">
              <a:rPr lang="tr-TR" smtClean="0"/>
              <a:t>25.12.2024</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DC9E85-7CAA-40F2-89AD-E1A4A209ED3C}" type="slidenum">
              <a:rPr lang="tr-TR" smtClean="0"/>
              <a:t>‹#›</a:t>
            </a:fld>
            <a:endParaRPr lang="tr-TR"/>
          </a:p>
        </p:txBody>
      </p:sp>
    </p:spTree>
    <p:extLst>
      <p:ext uri="{BB962C8B-B14F-4D97-AF65-F5344CB8AC3E}">
        <p14:creationId xmlns:p14="http://schemas.microsoft.com/office/powerpoint/2010/main" val="3893203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tr-TR"/>
              <a:t>Asıl başlık stili için tıklatın</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61C1AA26-1C18-419D-8596-258C9E3D8812}" type="datetimeFigureOut">
              <a:rPr lang="tr-TR" smtClean="0"/>
              <a:pPr/>
              <a:t>25.12.2024</a:t>
            </a:fld>
            <a:endParaRPr lang="tr-TR"/>
          </a:p>
        </p:txBody>
      </p:sp>
      <p:sp>
        <p:nvSpPr>
          <p:cNvPr id="5" name="Footer Placeholder 4"/>
          <p:cNvSpPr>
            <a:spLocks noGrp="1"/>
          </p:cNvSpPr>
          <p:nvPr>
            <p:ph type="ftr" sz="quarter" idx="11"/>
          </p:nvPr>
        </p:nvSpPr>
        <p:spPr>
          <a:xfrm>
            <a:off x="1371600" y="4323845"/>
            <a:ext cx="6400800" cy="365125"/>
          </a:xfrm>
        </p:spPr>
        <p:txBody>
          <a:bodyPr/>
          <a:lstStyle/>
          <a:p>
            <a:endParaRPr lang="tr-TR"/>
          </a:p>
        </p:txBody>
      </p:sp>
      <p:sp>
        <p:nvSpPr>
          <p:cNvPr id="6" name="Slide Number Placeholder 5"/>
          <p:cNvSpPr>
            <a:spLocks noGrp="1"/>
          </p:cNvSpPr>
          <p:nvPr>
            <p:ph type="sldNum" sz="quarter" idx="12"/>
          </p:nvPr>
        </p:nvSpPr>
        <p:spPr>
          <a:xfrm>
            <a:off x="8077200" y="1430866"/>
            <a:ext cx="2743200" cy="365125"/>
          </a:xfrm>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2058368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61C1AA26-1C18-419D-8596-258C9E3D8812}" type="datetimeFigureOut">
              <a:rPr lang="tr-TR" smtClean="0"/>
              <a:pPr/>
              <a:t>25.12.2024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2650712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61C1AA26-1C18-419D-8596-258C9E3D8812}" type="datetimeFigureOut">
              <a:rPr lang="tr-TR" smtClean="0"/>
              <a:pPr/>
              <a:t>25.12.2024</a:t>
            </a:fld>
            <a:endParaRPr lang="tr-TR"/>
          </a:p>
        </p:txBody>
      </p:sp>
      <p:sp>
        <p:nvSpPr>
          <p:cNvPr id="6" name="Footer Placeholder 5"/>
          <p:cNvSpPr>
            <a:spLocks noGrp="1"/>
          </p:cNvSpPr>
          <p:nvPr>
            <p:ph type="ftr" sz="quarter" idx="11"/>
          </p:nvPr>
        </p:nvSpPr>
        <p:spPr>
          <a:xfrm>
            <a:off x="685800" y="379941"/>
            <a:ext cx="6991492" cy="365125"/>
          </a:xfrm>
        </p:spPr>
        <p:txBody>
          <a:bodyPr/>
          <a:lstStyle/>
          <a:p>
            <a:endParaRPr lang="tr-TR"/>
          </a:p>
        </p:txBody>
      </p:sp>
      <p:sp>
        <p:nvSpPr>
          <p:cNvPr id="7" name="Slide Number Placeholder 6"/>
          <p:cNvSpPr>
            <a:spLocks noGrp="1"/>
          </p:cNvSpPr>
          <p:nvPr>
            <p:ph type="sldNum" sz="quarter" idx="12"/>
          </p:nvPr>
        </p:nvSpPr>
        <p:spPr>
          <a:xfrm>
            <a:off x="10862452" y="381000"/>
            <a:ext cx="643748" cy="365125"/>
          </a:xfrm>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18659455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61C1AA26-1C18-419D-8596-258C9E3D8812}" type="datetimeFigureOut">
              <a:rPr lang="tr-TR" smtClean="0"/>
              <a:pPr/>
              <a:t>25.12.2024</a:t>
            </a:fld>
            <a:endParaRPr lang="tr-TR"/>
          </a:p>
        </p:txBody>
      </p:sp>
      <p:sp>
        <p:nvSpPr>
          <p:cNvPr id="6" name="Footer Placeholder 5"/>
          <p:cNvSpPr>
            <a:spLocks noGrp="1"/>
          </p:cNvSpPr>
          <p:nvPr>
            <p:ph type="ftr" sz="quarter" idx="11"/>
          </p:nvPr>
        </p:nvSpPr>
        <p:spPr>
          <a:xfrm>
            <a:off x="685800" y="379941"/>
            <a:ext cx="6991492" cy="365125"/>
          </a:xfrm>
        </p:spPr>
        <p:txBody>
          <a:bodyPr/>
          <a:lstStyle/>
          <a:p>
            <a:endParaRPr lang="tr-TR"/>
          </a:p>
        </p:txBody>
      </p:sp>
      <p:sp>
        <p:nvSpPr>
          <p:cNvPr id="7" name="Slide Number Placeholder 6"/>
          <p:cNvSpPr>
            <a:spLocks noGrp="1"/>
          </p:cNvSpPr>
          <p:nvPr>
            <p:ph type="sldNum" sz="quarter" idx="12"/>
          </p:nvPr>
        </p:nvSpPr>
        <p:spPr>
          <a:xfrm>
            <a:off x="10862452" y="381000"/>
            <a:ext cx="643748" cy="365125"/>
          </a:xfrm>
        </p:spPr>
        <p:txBody>
          <a:bodyPr/>
          <a:lstStyle/>
          <a:p>
            <a:fld id="{99024933-2B0B-48AB-BEE0-77F857C9AF66}" type="slidenum">
              <a:rPr lang="tr-TR" smtClean="0"/>
              <a:pPr/>
              <a:t>‹#›</a:t>
            </a:fld>
            <a:endParaRPr lang="tr-TR"/>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561576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61C1AA26-1C18-419D-8596-258C9E3D8812}" type="datetimeFigureOut">
              <a:rPr lang="tr-TR" smtClean="0"/>
              <a:pPr/>
              <a:t>25.12.2024</a:t>
            </a:fld>
            <a:endParaRPr lang="tr-TR"/>
          </a:p>
        </p:txBody>
      </p:sp>
      <p:sp>
        <p:nvSpPr>
          <p:cNvPr id="6" name="Footer Placeholder 5"/>
          <p:cNvSpPr>
            <a:spLocks noGrp="1"/>
          </p:cNvSpPr>
          <p:nvPr>
            <p:ph type="ftr" sz="quarter" idx="11"/>
          </p:nvPr>
        </p:nvSpPr>
        <p:spPr>
          <a:xfrm>
            <a:off x="685800" y="378883"/>
            <a:ext cx="6991492" cy="365125"/>
          </a:xfrm>
        </p:spPr>
        <p:txBody>
          <a:bodyPr/>
          <a:lstStyle/>
          <a:p>
            <a:endParaRPr lang="tr-TR"/>
          </a:p>
        </p:txBody>
      </p:sp>
      <p:sp>
        <p:nvSpPr>
          <p:cNvPr id="7" name="Slide Number Placeholder 6"/>
          <p:cNvSpPr>
            <a:spLocks noGrp="1"/>
          </p:cNvSpPr>
          <p:nvPr>
            <p:ph type="sldNum" sz="quarter" idx="12"/>
          </p:nvPr>
        </p:nvSpPr>
        <p:spPr>
          <a:xfrm>
            <a:off x="10862452" y="381000"/>
            <a:ext cx="643748" cy="365125"/>
          </a:xfrm>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30499029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61C1AA26-1C18-419D-8596-258C9E3D8812}" type="datetimeFigureOut">
              <a:rPr lang="tr-TR" smtClean="0"/>
              <a:pPr/>
              <a:t>25.12.2024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29605062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61C1AA26-1C18-419D-8596-258C9E3D8812}" type="datetimeFigureOut">
              <a:rPr lang="tr-TR" smtClean="0"/>
              <a:pPr/>
              <a:t>25.12.2024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27568628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1C1AA26-1C18-419D-8596-258C9E3D8812}" type="datetimeFigureOut">
              <a:rPr lang="tr-TR" smtClean="0"/>
              <a:pPr/>
              <a:t>25.12.2024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10194744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tr-TR"/>
              <a:t>Asıl başlık stili için tıklatın</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61C1AA26-1C18-419D-8596-258C9E3D8812}" type="datetimeFigureOut">
              <a:rPr lang="tr-TR" smtClean="0"/>
              <a:pPr/>
              <a:t>25.12.2024</a:t>
            </a:fld>
            <a:endParaRPr lang="tr-TR"/>
          </a:p>
        </p:txBody>
      </p:sp>
      <p:sp>
        <p:nvSpPr>
          <p:cNvPr id="5" name="Footer Placeholder 4"/>
          <p:cNvSpPr>
            <a:spLocks noGrp="1"/>
          </p:cNvSpPr>
          <p:nvPr>
            <p:ph type="ftr" sz="quarter" idx="11"/>
          </p:nvPr>
        </p:nvSpPr>
        <p:spPr>
          <a:xfrm>
            <a:off x="685800" y="381000"/>
            <a:ext cx="6991492" cy="365125"/>
          </a:xfrm>
        </p:spPr>
        <p:txBody>
          <a:bodyPr/>
          <a:lstStyle/>
          <a:p>
            <a:endParaRPr lang="tr-TR"/>
          </a:p>
        </p:txBody>
      </p:sp>
      <p:sp>
        <p:nvSpPr>
          <p:cNvPr id="6" name="Slide Number Placeholder 5"/>
          <p:cNvSpPr>
            <a:spLocks noGrp="1"/>
          </p:cNvSpPr>
          <p:nvPr>
            <p:ph type="sldNum" sz="quarter" idx="12"/>
          </p:nvPr>
        </p:nvSpPr>
        <p:spPr>
          <a:xfrm>
            <a:off x="10862452" y="381000"/>
            <a:ext cx="643748" cy="365125"/>
          </a:xfrm>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4069798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1C1AA26-1C18-419D-8596-258C9E3D8812}" type="datetimeFigureOut">
              <a:rPr lang="tr-TR" smtClean="0"/>
              <a:pPr/>
              <a:t>25.12.2024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1659284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tr-TR"/>
              <a:t>Asıl başlık stili için tıklatın</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61C1AA26-1C18-419D-8596-258C9E3D8812}" type="datetimeFigureOut">
              <a:rPr lang="tr-TR" smtClean="0"/>
              <a:pPr/>
              <a:t>25.12.2024</a:t>
            </a:fld>
            <a:endParaRPr lang="tr-TR"/>
          </a:p>
        </p:txBody>
      </p:sp>
      <p:sp>
        <p:nvSpPr>
          <p:cNvPr id="5" name="Footer Placeholder 4"/>
          <p:cNvSpPr>
            <a:spLocks noGrp="1"/>
          </p:cNvSpPr>
          <p:nvPr>
            <p:ph type="ftr" sz="quarter" idx="11"/>
          </p:nvPr>
        </p:nvSpPr>
        <p:spPr>
          <a:xfrm>
            <a:off x="685800" y="381001"/>
            <a:ext cx="6991492" cy="364065"/>
          </a:xfrm>
        </p:spPr>
        <p:txBody>
          <a:bodyPr/>
          <a:lstStyle/>
          <a:p>
            <a:endParaRPr lang="tr-TR"/>
          </a:p>
        </p:txBody>
      </p:sp>
      <p:sp>
        <p:nvSpPr>
          <p:cNvPr id="6" name="Slide Number Placeholder 5"/>
          <p:cNvSpPr>
            <a:spLocks noGrp="1"/>
          </p:cNvSpPr>
          <p:nvPr>
            <p:ph type="sldNum" sz="quarter" idx="12"/>
          </p:nvPr>
        </p:nvSpPr>
        <p:spPr>
          <a:xfrm>
            <a:off x="10862452" y="381000"/>
            <a:ext cx="643748" cy="365125"/>
          </a:xfrm>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57271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1C1AA26-1C18-419D-8596-258C9E3D8812}" type="datetimeFigureOut">
              <a:rPr lang="tr-TR" smtClean="0"/>
              <a:pPr/>
              <a:t>25.12.2024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4077734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85800" y="3132666"/>
            <a:ext cx="5311775" cy="3086019"/>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172200" y="3132666"/>
            <a:ext cx="5334000" cy="3086019"/>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1C1AA26-1C18-419D-8596-258C9E3D8812}" type="datetimeFigureOut">
              <a:rPr lang="tr-TR" smtClean="0"/>
              <a:pPr/>
              <a:t>25.12.2024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2563267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61C1AA26-1C18-419D-8596-258C9E3D8812}" type="datetimeFigureOut">
              <a:rPr lang="tr-TR" smtClean="0"/>
              <a:pPr/>
              <a:t>25.12.2024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1590250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C1AA26-1C18-419D-8596-258C9E3D8812}" type="datetimeFigureOut">
              <a:rPr lang="tr-TR" smtClean="0"/>
              <a:pPr/>
              <a:t>25.12.2024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1135341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tr-TR"/>
              <a:t>Asıl başlık stili için tıklatın</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61C1AA26-1C18-419D-8596-258C9E3D8812}" type="datetimeFigureOut">
              <a:rPr lang="tr-TR" smtClean="0"/>
              <a:pPr/>
              <a:t>25.12.2024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75717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61C1AA26-1C18-419D-8596-258C9E3D8812}" type="datetimeFigureOut">
              <a:rPr lang="tr-TR" smtClean="0"/>
              <a:pPr/>
              <a:t>25.12.2024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3379675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1C1AA26-1C18-419D-8596-258C9E3D8812}" type="datetimeFigureOut">
              <a:rPr lang="tr-TR" smtClean="0"/>
              <a:pPr/>
              <a:t>25.12.2024</a:t>
            </a:fld>
            <a:endParaRPr lang="tr-TR"/>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9024933-2B0B-48AB-BEE0-77F857C9AF66}" type="slidenum">
              <a:rPr lang="tr-TR" smtClean="0"/>
              <a:pPr/>
              <a:t>‹#›</a:t>
            </a:fld>
            <a:endParaRPr lang="tr-TR"/>
          </a:p>
        </p:txBody>
      </p:sp>
    </p:spTree>
    <p:extLst>
      <p:ext uri="{BB962C8B-B14F-4D97-AF65-F5344CB8AC3E}">
        <p14:creationId xmlns:p14="http://schemas.microsoft.com/office/powerpoint/2010/main" val="127376809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98729" y="778021"/>
            <a:ext cx="8610600" cy="1293028"/>
          </a:xfrm>
        </p:spPr>
        <p:txBody>
          <a:bodyPr>
            <a:normAutofit/>
          </a:bodyPr>
          <a:lstStyle/>
          <a:p>
            <a:r>
              <a:rPr lang="tr-TR" sz="2800" b="1" dirty="0">
                <a:latin typeface="Arial" panose="020B0604020202020204" pitchFamily="34" charset="0"/>
                <a:cs typeface="Arial" panose="020B0604020202020204" pitchFamily="34" charset="0"/>
              </a:rPr>
              <a:t>GÖRÜŞME TÜRLERİ</a:t>
            </a:r>
          </a:p>
        </p:txBody>
      </p:sp>
      <p:sp>
        <p:nvSpPr>
          <p:cNvPr id="3" name="İçerik Yer Tutucusu 2"/>
          <p:cNvSpPr>
            <a:spLocks noGrp="1"/>
          </p:cNvSpPr>
          <p:nvPr>
            <p:ph idx="1"/>
          </p:nvPr>
        </p:nvSpPr>
        <p:spPr>
          <a:xfrm>
            <a:off x="631209" y="2231411"/>
            <a:ext cx="10820400" cy="4024125"/>
          </a:xfrm>
        </p:spPr>
        <p:txBody>
          <a:bodyPr>
            <a:normAutofit/>
          </a:bodyPr>
          <a:lstStyle/>
          <a:p>
            <a:pPr algn="just">
              <a:buFont typeface="Wingdings" panose="05000000000000000000" pitchFamily="2" charset="2"/>
              <a:buChar char="v"/>
            </a:pPr>
            <a:r>
              <a:rPr lang="tr-TR" sz="2800" dirty="0">
                <a:latin typeface="Arial" panose="020B0604020202020204" pitchFamily="34" charset="0"/>
                <a:cs typeface="Arial" panose="020B0604020202020204" pitchFamily="34" charset="0"/>
              </a:rPr>
              <a:t> Alan yazında genellikle iki tür görüşme türünden söz edilir. </a:t>
            </a:r>
          </a:p>
          <a:p>
            <a:pPr algn="just">
              <a:buFont typeface="Wingdings" panose="05000000000000000000" pitchFamily="2" charset="2"/>
              <a:buChar char="v"/>
            </a:pPr>
            <a:endParaRPr lang="tr-TR" sz="2800" dirty="0">
              <a:latin typeface="Arial" panose="020B0604020202020204" pitchFamily="34" charset="0"/>
              <a:cs typeface="Arial" panose="020B0604020202020204" pitchFamily="34" charset="0"/>
            </a:endParaRPr>
          </a:p>
          <a:p>
            <a:pPr marL="0" indent="0" algn="just">
              <a:buNone/>
            </a:pPr>
            <a:r>
              <a:rPr lang="tr-TR" sz="2800" b="1" u="sng" dirty="0">
                <a:latin typeface="Arial" panose="020B0604020202020204" pitchFamily="34" charset="0"/>
                <a:cs typeface="Arial" panose="020B0604020202020204" pitchFamily="34" charset="0"/>
              </a:rPr>
              <a:t>Yapılandırılmış Görüşme </a:t>
            </a:r>
            <a:r>
              <a:rPr lang="tr-TR" sz="2800" b="1" dirty="0">
                <a:latin typeface="Arial" panose="020B0604020202020204" pitchFamily="34" charset="0"/>
                <a:cs typeface="Arial" panose="020B0604020202020204" pitchFamily="34" charset="0"/>
              </a:rPr>
              <a:t>: </a:t>
            </a:r>
            <a:r>
              <a:rPr lang="tr-TR" sz="2800" dirty="0">
                <a:latin typeface="Arial" panose="020B0604020202020204" pitchFamily="34" charset="0"/>
                <a:cs typeface="Arial" panose="020B0604020202020204" pitchFamily="34" charset="0"/>
              </a:rPr>
              <a:t>Önceden belirlenmiş bir dizi soru ve yanıtı içerir. Amaç, görüşülen bireylerin verdikleri bilgiler arasındaki paralelliği ve farklılığı saptamak, buna bağlı karşılaştırmalar yapmaktır. Açık uçlu sorular, bu tür altında nadiren kullanılır.</a:t>
            </a:r>
          </a:p>
        </p:txBody>
      </p:sp>
    </p:spTree>
    <p:extLst>
      <p:ext uri="{BB962C8B-B14F-4D97-AF65-F5344CB8AC3E}">
        <p14:creationId xmlns:p14="http://schemas.microsoft.com/office/powerpoint/2010/main" val="28120737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A73F38D9-FD52-1D4A-8397-D6E25DF9CC11}"/>
              </a:ext>
            </a:extLst>
          </p:cNvPr>
          <p:cNvSpPr>
            <a:spLocks noGrp="1"/>
          </p:cNvSpPr>
          <p:nvPr>
            <p:ph type="title"/>
          </p:nvPr>
        </p:nvSpPr>
        <p:spPr/>
        <p:txBody>
          <a:bodyPr/>
          <a:lstStyle/>
          <a:p>
            <a:r>
              <a:rPr lang="tr-TR" dirty="0"/>
              <a:t>Kaynakça</a:t>
            </a:r>
          </a:p>
        </p:txBody>
      </p:sp>
      <p:graphicFrame>
        <p:nvGraphicFramePr>
          <p:cNvPr id="4" name="İçerik Yer Tutucusu 3">
            <a:extLst>
              <a:ext uri="{FF2B5EF4-FFF2-40B4-BE49-F238E27FC236}">
                <a16:creationId xmlns:a16="http://schemas.microsoft.com/office/drawing/2014/main" xmlns="" id="{49990D7B-38A1-F949-ABB8-32C58B7798C3}"/>
              </a:ext>
            </a:extLst>
          </p:cNvPr>
          <p:cNvGraphicFramePr>
            <a:graphicFrameLocks noGrp="1"/>
          </p:cNvGraphicFramePr>
          <p:nvPr>
            <p:ph idx="1"/>
          </p:nvPr>
        </p:nvGraphicFramePr>
        <p:xfrm>
          <a:off x="1738488" y="3142950"/>
          <a:ext cx="8715023" cy="1325880"/>
        </p:xfrm>
        <a:graphic>
          <a:graphicData uri="http://schemas.openxmlformats.org/drawingml/2006/table">
            <a:tbl>
              <a:tblPr/>
              <a:tblGrid>
                <a:gridCol w="8715023">
                  <a:extLst>
                    <a:ext uri="{9D8B030D-6E8A-4147-A177-3AD203B41FA5}">
                      <a16:colId xmlns:a16="http://schemas.microsoft.com/office/drawing/2014/main" xmlns="" val="832381623"/>
                    </a:ext>
                  </a:extLst>
                </a:gridCol>
              </a:tblGrid>
              <a:tr h="0">
                <a:tc>
                  <a:txBody>
                    <a:bodyPr/>
                    <a:lstStyle/>
                    <a:p>
                      <a:r>
                        <a:rPr lang="tr-TR">
                          <a:effectLst/>
                        </a:rPr>
                        <a:t>Özgüven, İ. 1994. Psikolojik Testler. Yeni Doğuş Matbaası, Ankara.</a:t>
                      </a:r>
                    </a:p>
                  </a:txBody>
                  <a:tcPr marL="19050" marR="19050" marT="47625" marB="28575">
                    <a:lnL w="9525" cap="flat" cmpd="sng" algn="ctr">
                      <a:solidFill>
                        <a:srgbClr val="EEEEEE"/>
                      </a:solidFill>
                      <a:prstDash val="solid"/>
                      <a:round/>
                      <a:headEnd type="none" w="med" len="med"/>
                      <a:tailEnd type="none" w="med" len="med"/>
                    </a:lnL>
                    <a:lnR w="9525" cap="flat" cmpd="sng" algn="ctr">
                      <a:solidFill>
                        <a:srgbClr val="EEEEEE"/>
                      </a:solidFill>
                      <a:prstDash val="solid"/>
                      <a:round/>
                      <a:headEnd type="none" w="med" len="med"/>
                      <a:tailEnd type="none" w="med" len="med"/>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xmlns="" val="1666629598"/>
                  </a:ext>
                </a:extLst>
              </a:tr>
              <a:tr h="0">
                <a:tc>
                  <a:txBody>
                    <a:bodyPr/>
                    <a:lstStyle/>
                    <a:p>
                      <a:r>
                        <a:rPr lang="tr-TR">
                          <a:effectLst/>
                        </a:rPr>
                        <a:t>Özgüven, İ. 2004. Görüşme İlke ve Teknikleri. PDREM Yayınları, Ankara.</a:t>
                      </a:r>
                    </a:p>
                  </a:txBody>
                  <a:tcPr marL="19050" marR="19050" marT="47625" marB="28575">
                    <a:lnL w="9525" cap="flat" cmpd="sng" algn="ctr">
                      <a:solidFill>
                        <a:srgbClr val="EEEEEE"/>
                      </a:solidFill>
                      <a:prstDash val="solid"/>
                      <a:round/>
                      <a:headEnd type="none" w="med" len="med"/>
                      <a:tailEnd type="none" w="med" len="med"/>
                    </a:lnL>
                    <a:lnR w="9525" cap="flat" cmpd="sng" algn="ctr">
                      <a:solidFill>
                        <a:srgbClr val="EEEEEE"/>
                      </a:solidFill>
                      <a:prstDash val="solid"/>
                      <a:round/>
                      <a:headEnd type="none" w="med" len="med"/>
                      <a:tailEnd type="none" w="med" len="med"/>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xmlns="" val="526891280"/>
                  </a:ext>
                </a:extLst>
              </a:tr>
              <a:tr h="0">
                <a:tc>
                  <a:txBody>
                    <a:bodyPr/>
                    <a:lstStyle/>
                    <a:p>
                      <a:r>
                        <a:rPr lang="tr-TR" dirty="0">
                          <a:effectLst/>
                        </a:rPr>
                        <a:t>Tanaydı, Z. ve Demiral, Ö. 1990. Çocukları Tanıma Ölçme ve Değerlendirme. G.Ü. Mesleki Eğitim Fakültesi Yayınları, Ankara</a:t>
                      </a:r>
                    </a:p>
                  </a:txBody>
                  <a:tcPr marL="19050" marR="19050" marT="47625" marB="28575">
                    <a:lnL w="9525" cap="flat" cmpd="sng" algn="ctr">
                      <a:solidFill>
                        <a:srgbClr val="EEEEEE"/>
                      </a:solidFill>
                      <a:prstDash val="solid"/>
                      <a:round/>
                      <a:headEnd type="none" w="med" len="med"/>
                      <a:tailEnd type="none" w="med" len="med"/>
                    </a:lnL>
                    <a:lnR w="9525" cap="flat" cmpd="sng" algn="ctr">
                      <a:solidFill>
                        <a:srgbClr val="EEEEEE"/>
                      </a:solidFill>
                      <a:prstDash val="solid"/>
                      <a:round/>
                      <a:headEnd type="none" w="med" len="med"/>
                      <a:tailEnd type="none" w="med" len="med"/>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xmlns="" val="1039807652"/>
                  </a:ext>
                </a:extLst>
              </a:tr>
            </a:tbl>
          </a:graphicData>
        </a:graphic>
      </p:graphicFrame>
      <p:sp>
        <p:nvSpPr>
          <p:cNvPr id="5" name="Rectangle 1">
            <a:extLst>
              <a:ext uri="{FF2B5EF4-FFF2-40B4-BE49-F238E27FC236}">
                <a16:creationId xmlns:a16="http://schemas.microsoft.com/office/drawing/2014/main" xmlns="" id="{7550F0B2-1B58-814C-827E-F181DDA41257}"/>
              </a:ext>
            </a:extLst>
          </p:cNvPr>
          <p:cNvSpPr>
            <a:spLocks noChangeArrowheads="1"/>
          </p:cNvSpPr>
          <p:nvPr/>
        </p:nvSpPr>
        <p:spPr bwMode="auto">
          <a:xfrm>
            <a:off x="-2541533" y="-311876"/>
            <a:ext cx="1645314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a:ln>
                  <a:noFill/>
                </a:ln>
                <a:solidFill>
                  <a:schemeClr val="tx1"/>
                </a:solidFill>
                <a:effectLst/>
                <a:latin typeface="Arial" panose="020B0604020202020204" pitchFamily="34" charset="0"/>
              </a:rPr>
              <a:t/>
            </a: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43227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5800" y="1616666"/>
            <a:ext cx="10820400" cy="4024125"/>
          </a:xfrm>
        </p:spPr>
        <p:txBody>
          <a:bodyPr>
            <a:normAutofit/>
          </a:bodyPr>
          <a:lstStyle/>
          <a:p>
            <a:pPr marL="0" indent="0" algn="just">
              <a:buNone/>
            </a:pPr>
            <a:r>
              <a:rPr lang="tr-TR" sz="2800" b="1" u="sng" dirty="0">
                <a:latin typeface="Arial" panose="020B0604020202020204" pitchFamily="34" charset="0"/>
                <a:cs typeface="Arial" panose="020B0604020202020204" pitchFamily="34" charset="0"/>
              </a:rPr>
              <a:t>Yapılandırılmamış Görüşme </a:t>
            </a:r>
            <a:r>
              <a:rPr lang="tr-TR" sz="2800" b="1" dirty="0">
                <a:latin typeface="Arial" panose="020B0604020202020204" pitchFamily="34" charset="0"/>
                <a:cs typeface="Arial" panose="020B0604020202020204" pitchFamily="34" charset="0"/>
              </a:rPr>
              <a:t>: </a:t>
            </a:r>
            <a:r>
              <a:rPr lang="tr-TR" sz="2800" dirty="0">
                <a:latin typeface="Arial" panose="020B0604020202020204" pitchFamily="34" charset="0"/>
                <a:cs typeface="Arial" panose="020B0604020202020204" pitchFamily="34" charset="0"/>
              </a:rPr>
              <a:t>Açık uçlu soruları barındırır, keşfe yönelik bir görüşme süreci gibidir. Bu türde, önceden belirlenmiş herhangi bir soru ve doğal olarak yanıtlara ilişkin bir beklenti de yoktur. Bu durumda araştırmacı, görüşülen kişilerle belirli konuları keşfetmeye çalışır. </a:t>
            </a:r>
          </a:p>
          <a:p>
            <a:pPr marL="0" indent="0" algn="just">
              <a:buNone/>
            </a:pPr>
            <a:endParaRPr lang="tr-TR" sz="2800" dirty="0">
              <a:latin typeface="Arial" panose="020B0604020202020204" pitchFamily="34" charset="0"/>
              <a:cs typeface="Arial" panose="020B0604020202020204" pitchFamily="34" charset="0"/>
            </a:endParaRPr>
          </a:p>
          <a:p>
            <a:pPr marL="0" indent="0" algn="just">
              <a:buNone/>
            </a:pPr>
            <a:endParaRPr lang="tr-TR" sz="2800" dirty="0">
              <a:latin typeface="Arial" panose="020B0604020202020204" pitchFamily="34" charset="0"/>
              <a:cs typeface="Arial" panose="020B0604020202020204" pitchFamily="34" charset="0"/>
            </a:endParaRPr>
          </a:p>
          <a:p>
            <a:pPr marL="0" indent="0" algn="just">
              <a:buNone/>
            </a:pPr>
            <a:endParaRPr lang="tr-T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2614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4360" y="1766430"/>
            <a:ext cx="10820400" cy="4024125"/>
          </a:xfrm>
        </p:spPr>
        <p:txBody>
          <a:bodyPr>
            <a:normAutofit/>
          </a:bodyPr>
          <a:lstStyle/>
          <a:p>
            <a:pPr algn="just">
              <a:buFont typeface="Wingdings" panose="05000000000000000000" pitchFamily="2" charset="2"/>
              <a:buChar char="v"/>
            </a:pPr>
            <a:r>
              <a:rPr lang="tr-TR" sz="2800" dirty="0">
                <a:latin typeface="Arial" panose="020B0604020202020204" pitchFamily="34" charset="0"/>
                <a:cs typeface="Arial" panose="020B0604020202020204" pitchFamily="34" charset="0"/>
              </a:rPr>
              <a:t> Rubin görüşme türlerine ilişkin farklı bir yaklaşım geliştirir ve görüşmeleri dörde ayırır;</a:t>
            </a:r>
          </a:p>
          <a:p>
            <a:pPr marL="0" indent="0" algn="just">
              <a:buNone/>
            </a:pPr>
            <a:endParaRPr lang="tr-TR" sz="2800" dirty="0">
              <a:latin typeface="Arial" panose="020B0604020202020204" pitchFamily="34" charset="0"/>
              <a:cs typeface="Arial" panose="020B0604020202020204" pitchFamily="34" charset="0"/>
            </a:endParaRPr>
          </a:p>
          <a:p>
            <a:pPr marL="514350" indent="-514350" algn="just">
              <a:buFont typeface="+mj-lt"/>
              <a:buAutoNum type="arabicPeriod"/>
            </a:pPr>
            <a:r>
              <a:rPr lang="tr-TR" sz="2800" dirty="0">
                <a:latin typeface="Arial" panose="020B0604020202020204" pitchFamily="34" charset="0"/>
                <a:cs typeface="Arial" panose="020B0604020202020204" pitchFamily="34" charset="0"/>
              </a:rPr>
              <a:t> Sabit format anket görüşmesi</a:t>
            </a:r>
          </a:p>
          <a:p>
            <a:pPr marL="514350" indent="-514350" algn="just">
              <a:buFont typeface="+mj-lt"/>
              <a:buAutoNum type="arabicPeriod"/>
            </a:pPr>
            <a:r>
              <a:rPr lang="tr-TR" sz="2800" dirty="0">
                <a:latin typeface="Arial" panose="020B0604020202020204" pitchFamily="34" charset="0"/>
                <a:cs typeface="Arial" panose="020B0604020202020204" pitchFamily="34" charset="0"/>
              </a:rPr>
              <a:t> Açık uçlu anket görüşmesi</a:t>
            </a:r>
          </a:p>
          <a:p>
            <a:pPr marL="514350" indent="-514350" algn="just">
              <a:buFont typeface="+mj-lt"/>
              <a:buAutoNum type="arabicPeriod"/>
            </a:pPr>
            <a:r>
              <a:rPr lang="tr-TR" sz="2800" dirty="0">
                <a:latin typeface="Arial" panose="020B0604020202020204" pitchFamily="34" charset="0"/>
                <a:cs typeface="Arial" panose="020B0604020202020204" pitchFamily="34" charset="0"/>
              </a:rPr>
              <a:t> Açık uçlu duyarlaştırıcı görüşme</a:t>
            </a:r>
          </a:p>
          <a:p>
            <a:pPr marL="514350" indent="-514350" algn="just">
              <a:buFont typeface="+mj-lt"/>
              <a:buAutoNum type="arabicPeriod"/>
            </a:pPr>
            <a:r>
              <a:rPr lang="tr-TR" sz="2800" dirty="0">
                <a:latin typeface="Arial" panose="020B0604020202020204" pitchFamily="34" charset="0"/>
                <a:cs typeface="Arial" panose="020B0604020202020204" pitchFamily="34" charset="0"/>
              </a:rPr>
              <a:t> Açık uçlu yoğunlaşmış görüşme</a:t>
            </a:r>
          </a:p>
        </p:txBody>
      </p:sp>
    </p:spTree>
    <p:extLst>
      <p:ext uri="{BB962C8B-B14F-4D97-AF65-F5344CB8AC3E}">
        <p14:creationId xmlns:p14="http://schemas.microsoft.com/office/powerpoint/2010/main" val="7299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33548" y="1632857"/>
            <a:ext cx="10820400" cy="4024125"/>
          </a:xfrm>
        </p:spPr>
        <p:txBody>
          <a:bodyPr>
            <a:normAutofit/>
          </a:bodyPr>
          <a:lstStyle/>
          <a:p>
            <a:pPr algn="just">
              <a:buFont typeface="Wingdings" panose="05000000000000000000" pitchFamily="2" charset="2"/>
              <a:buChar char="v"/>
            </a:pPr>
            <a:r>
              <a:rPr lang="tr-TR" sz="2800" dirty="0">
                <a:latin typeface="Arial" panose="020B0604020202020204" pitchFamily="34" charset="0"/>
                <a:cs typeface="Arial" panose="020B0604020202020204" pitchFamily="34" charset="0"/>
              </a:rPr>
              <a:t> Bunlardan ilk ikisi, içerik ve yöntem açılarından yapılandırılmış görüşmeye benzer. </a:t>
            </a:r>
          </a:p>
          <a:p>
            <a:pPr algn="just">
              <a:buFont typeface="Wingdings" panose="05000000000000000000" pitchFamily="2" charset="2"/>
              <a:buChar char="v"/>
            </a:pPr>
            <a:endParaRPr lang="tr-TR" sz="2800" b="1" dirty="0">
              <a:latin typeface="Arial" panose="020B0604020202020204" pitchFamily="34" charset="0"/>
              <a:cs typeface="Arial" panose="020B0604020202020204" pitchFamily="34" charset="0"/>
            </a:endParaRPr>
          </a:p>
          <a:p>
            <a:pPr algn="just">
              <a:buFont typeface="Wingdings" panose="05000000000000000000" pitchFamily="2" charset="2"/>
              <a:buChar char="v"/>
            </a:pPr>
            <a:r>
              <a:rPr lang="tr-TR" sz="2800" b="1" dirty="0">
                <a:latin typeface="Arial" panose="020B0604020202020204" pitchFamily="34" charset="0"/>
                <a:cs typeface="Arial" panose="020B0604020202020204" pitchFamily="34" charset="0"/>
              </a:rPr>
              <a:t> Örneğin; </a:t>
            </a:r>
            <a:r>
              <a:rPr lang="tr-TR" sz="2800" u="sng" dirty="0">
                <a:latin typeface="Arial" panose="020B0604020202020204" pitchFamily="34" charset="0"/>
                <a:cs typeface="Arial" panose="020B0604020202020204" pitchFamily="34" charset="0"/>
              </a:rPr>
              <a:t>sabit format anket görüşmesi</a:t>
            </a:r>
            <a:r>
              <a:rPr lang="tr-TR" sz="2800" dirty="0">
                <a:latin typeface="Arial" panose="020B0604020202020204" pitchFamily="34" charset="0"/>
                <a:cs typeface="Arial" panose="020B0604020202020204" pitchFamily="34" charset="0"/>
              </a:rPr>
              <a:t>, yapılandırılmış görüşmeden pek farklı değildir. </a:t>
            </a:r>
            <a:r>
              <a:rPr lang="tr-TR" sz="2800" u="sng" dirty="0">
                <a:latin typeface="Arial" panose="020B0604020202020204" pitchFamily="34" charset="0"/>
                <a:cs typeface="Arial" panose="020B0604020202020204" pitchFamily="34" charset="0"/>
              </a:rPr>
              <a:t>Açık uçlu anket görüşmesinde </a:t>
            </a:r>
            <a:r>
              <a:rPr lang="tr-TR" sz="2800" dirty="0">
                <a:latin typeface="Arial" panose="020B0604020202020204" pitchFamily="34" charset="0"/>
                <a:cs typeface="Arial" panose="020B0604020202020204" pitchFamily="34" charset="0"/>
              </a:rPr>
              <a:t>ise, bir dizi standart soru seti vardır ve görüşülen birey bu sorulara istediği tarzda ve öznel olarak yanıt vermekte serbesttir.</a:t>
            </a:r>
          </a:p>
        </p:txBody>
      </p:sp>
    </p:spTree>
    <p:extLst>
      <p:ext uri="{BB962C8B-B14F-4D97-AF65-F5344CB8AC3E}">
        <p14:creationId xmlns:p14="http://schemas.microsoft.com/office/powerpoint/2010/main" val="3976963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1666" y="1571774"/>
            <a:ext cx="10820400" cy="4024125"/>
          </a:xfrm>
        </p:spPr>
        <p:txBody>
          <a:bodyPr>
            <a:normAutofit fontScale="92500"/>
          </a:bodyPr>
          <a:lstStyle/>
          <a:p>
            <a:pPr algn="just">
              <a:buFont typeface="Wingdings" panose="05000000000000000000" pitchFamily="2" charset="2"/>
              <a:buChar char="v"/>
            </a:pPr>
            <a:r>
              <a:rPr lang="tr-TR" sz="2800" dirty="0">
                <a:latin typeface="Arial" panose="020B0604020202020204" pitchFamily="34" charset="0"/>
                <a:cs typeface="Arial" panose="020B0604020202020204" pitchFamily="34" charset="0"/>
              </a:rPr>
              <a:t> Öte yandan, </a:t>
            </a:r>
            <a:r>
              <a:rPr lang="tr-TR" sz="2800" u="sng" dirty="0">
                <a:latin typeface="Arial" panose="020B0604020202020204" pitchFamily="34" charset="0"/>
                <a:cs typeface="Arial" panose="020B0604020202020204" pitchFamily="34" charset="0"/>
              </a:rPr>
              <a:t>açık uçlu duyarlaştırıcı görüşme</a:t>
            </a:r>
            <a:r>
              <a:rPr lang="tr-TR" sz="2800" dirty="0">
                <a:latin typeface="Arial" panose="020B0604020202020204" pitchFamily="34" charset="0"/>
                <a:cs typeface="Arial" panose="020B0604020202020204" pitchFamily="34" charset="0"/>
              </a:rPr>
              <a:t>, içerik ve yöntem açılarından sıradan bir konuşmadan pek farklı değildir. Çünkü böyle bir görüşmede, ‘standart, önceden hazırlanmış sorular olmadığı gibi, yanıtlarda da herhangi bir kısıtlama söz konusu değildir.</a:t>
            </a:r>
          </a:p>
          <a:p>
            <a:pPr algn="just">
              <a:buFont typeface="Wingdings" panose="05000000000000000000" pitchFamily="2" charset="2"/>
              <a:buChar char="v"/>
            </a:pPr>
            <a:endParaRPr lang="tr-TR" sz="2800" dirty="0">
              <a:latin typeface="Arial" panose="020B0604020202020204" pitchFamily="34" charset="0"/>
              <a:cs typeface="Arial" panose="020B0604020202020204" pitchFamily="34" charset="0"/>
            </a:endParaRPr>
          </a:p>
          <a:p>
            <a:pPr algn="just">
              <a:buFont typeface="Wingdings" panose="05000000000000000000" pitchFamily="2" charset="2"/>
              <a:buChar char="v"/>
            </a:pPr>
            <a:r>
              <a:rPr lang="tr-TR" sz="2800" dirty="0">
                <a:latin typeface="Arial" panose="020B0604020202020204" pitchFamily="34" charset="0"/>
                <a:cs typeface="Arial" panose="020B0604020202020204" pitchFamily="34" charset="0"/>
              </a:rPr>
              <a:t> Oysa </a:t>
            </a:r>
            <a:r>
              <a:rPr lang="tr-TR" sz="2800" u="sng" dirty="0">
                <a:latin typeface="Arial" panose="020B0604020202020204" pitchFamily="34" charset="0"/>
                <a:cs typeface="Arial" panose="020B0604020202020204" pitchFamily="34" charset="0"/>
              </a:rPr>
              <a:t>açık uçlu yoğunlaşmış görüşmede</a:t>
            </a:r>
            <a:r>
              <a:rPr lang="tr-TR" sz="2800" dirty="0">
                <a:latin typeface="Arial" panose="020B0604020202020204" pitchFamily="34" charset="0"/>
                <a:cs typeface="Arial" panose="020B0604020202020204" pitchFamily="34" charset="0"/>
              </a:rPr>
              <a:t>, araştırmacının elinde önceden saptanmış bir dizi konu veya alan vardır. Bu tür görüşmede de önceden hazırlanmış sorular yoktur, ancak araştırmacı görüşmenin akışı içinde önceden saptadığı alanlara yoğunlaşmayı hedefler.</a:t>
            </a:r>
          </a:p>
        </p:txBody>
      </p:sp>
    </p:spTree>
    <p:extLst>
      <p:ext uri="{BB962C8B-B14F-4D97-AF65-F5344CB8AC3E}">
        <p14:creationId xmlns:p14="http://schemas.microsoft.com/office/powerpoint/2010/main" val="2232083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33733" y="1502964"/>
            <a:ext cx="10820400" cy="4024125"/>
          </a:xfrm>
        </p:spPr>
        <p:txBody>
          <a:bodyPr>
            <a:normAutofit/>
          </a:bodyPr>
          <a:lstStyle/>
          <a:p>
            <a:pPr algn="just">
              <a:buFont typeface="Wingdings" panose="05000000000000000000" pitchFamily="2" charset="2"/>
              <a:buChar char="v"/>
            </a:pPr>
            <a:r>
              <a:rPr lang="tr-TR" sz="2800" dirty="0">
                <a:latin typeface="Arial" panose="020B0604020202020204" pitchFamily="34" charset="0"/>
                <a:cs typeface="Arial" panose="020B0604020202020204" pitchFamily="34" charset="0"/>
              </a:rPr>
              <a:t> Bütün bunların yanı sıra Patton, üç tür görüşme yaklaşımından söz eder;</a:t>
            </a:r>
          </a:p>
          <a:p>
            <a:pPr algn="just">
              <a:buFont typeface="Wingdings" panose="05000000000000000000" pitchFamily="2" charset="2"/>
              <a:buChar char="v"/>
            </a:pPr>
            <a:endParaRPr lang="tr-TR" sz="2800" dirty="0">
              <a:latin typeface="Arial" panose="020B0604020202020204" pitchFamily="34" charset="0"/>
              <a:cs typeface="Arial" panose="020B0604020202020204" pitchFamily="34" charset="0"/>
            </a:endParaRPr>
          </a:p>
          <a:p>
            <a:pPr marL="514350" indent="-514350" algn="just">
              <a:buFont typeface="+mj-lt"/>
              <a:buAutoNum type="arabicPeriod"/>
            </a:pPr>
            <a:r>
              <a:rPr lang="tr-TR" sz="2800" dirty="0">
                <a:latin typeface="Arial" panose="020B0604020202020204" pitchFamily="34" charset="0"/>
                <a:cs typeface="Arial" panose="020B0604020202020204" pitchFamily="34" charset="0"/>
              </a:rPr>
              <a:t> Sohbet tarzı görüşme</a:t>
            </a:r>
          </a:p>
          <a:p>
            <a:pPr marL="514350" indent="-514350" algn="just">
              <a:buFont typeface="+mj-lt"/>
              <a:buAutoNum type="arabicPeriod"/>
            </a:pPr>
            <a:r>
              <a:rPr lang="tr-TR" sz="2800" dirty="0">
                <a:latin typeface="Arial" panose="020B0604020202020204" pitchFamily="34" charset="0"/>
                <a:cs typeface="Arial" panose="020B0604020202020204" pitchFamily="34" charset="0"/>
              </a:rPr>
              <a:t> Görüşme formu yaklaşımı</a:t>
            </a:r>
          </a:p>
          <a:p>
            <a:pPr marL="514350" indent="-514350" algn="just">
              <a:buFont typeface="+mj-lt"/>
              <a:buAutoNum type="arabicPeriod"/>
            </a:pPr>
            <a:r>
              <a:rPr lang="tr-TR" sz="2800" dirty="0">
                <a:latin typeface="Arial" panose="020B0604020202020204" pitchFamily="34" charset="0"/>
                <a:cs typeface="Arial" panose="020B0604020202020204" pitchFamily="34" charset="0"/>
              </a:rPr>
              <a:t> Standartlaştırılmış açık uçlu görüşme</a:t>
            </a:r>
          </a:p>
        </p:txBody>
      </p:sp>
    </p:spTree>
    <p:extLst>
      <p:ext uri="{BB962C8B-B14F-4D97-AF65-F5344CB8AC3E}">
        <p14:creationId xmlns:p14="http://schemas.microsoft.com/office/powerpoint/2010/main" val="1601599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98863" y="1724297"/>
            <a:ext cx="10820400" cy="4024125"/>
          </a:xfrm>
        </p:spPr>
        <p:txBody>
          <a:bodyPr>
            <a:normAutofit/>
          </a:bodyPr>
          <a:lstStyle/>
          <a:p>
            <a:pPr marL="0" indent="0" algn="just">
              <a:buNone/>
            </a:pPr>
            <a:r>
              <a:rPr lang="tr-TR" sz="2800" u="sng" dirty="0">
                <a:latin typeface="Arial" panose="020B0604020202020204" pitchFamily="34" charset="0"/>
                <a:cs typeface="Arial" panose="020B0604020202020204" pitchFamily="34" charset="0"/>
              </a:rPr>
              <a:t>Sohbet tarzı görüşme </a:t>
            </a:r>
            <a:endParaRPr lang="tr-TR" sz="2800" dirty="0">
              <a:latin typeface="Arial" panose="020B0604020202020204" pitchFamily="34" charset="0"/>
              <a:cs typeface="Arial" panose="020B0604020202020204" pitchFamily="34" charset="0"/>
            </a:endParaRPr>
          </a:p>
          <a:p>
            <a:pPr marL="0" indent="0" algn="just">
              <a:buNone/>
            </a:pPr>
            <a:r>
              <a:rPr lang="tr-TR" sz="2800" dirty="0">
                <a:latin typeface="Arial" panose="020B0604020202020204" pitchFamily="34" charset="0"/>
                <a:cs typeface="Arial" panose="020B0604020202020204" pitchFamily="34" charset="0"/>
              </a:rPr>
              <a:t>Bu yaklaşım, genellikle araştırmacının gözlem amacıyla doğrudan ortama katıldığı alan araştırmalarında kullanılır. Önceden belirlenmiş sorular yoktur, görüşmenin hangi yöne gideceği kesin hatlarıyla önceden kestirilemez. Sorular konuşmanın anlık akışı içinde kendiliğinden gelişir. Bu yaklaşım, araştırmacının araştırma ortamında göreli olarak uzun kalabileceği  araştırma problemleri için uygundur.</a:t>
            </a:r>
          </a:p>
          <a:p>
            <a:pPr marL="0" indent="0" algn="just">
              <a:buNone/>
            </a:pPr>
            <a:endParaRPr lang="tr-TR" sz="2800" u="sng" dirty="0">
              <a:latin typeface="Arial" panose="020B0604020202020204" pitchFamily="34" charset="0"/>
              <a:cs typeface="Arial" panose="020B0604020202020204" pitchFamily="34" charset="0"/>
            </a:endParaRPr>
          </a:p>
          <a:p>
            <a:pPr marL="0" indent="0" algn="just">
              <a:buNone/>
            </a:pPr>
            <a:endParaRPr lang="tr-TR" sz="2800" u="sng" dirty="0">
              <a:latin typeface="Arial" panose="020B0604020202020204" pitchFamily="34" charset="0"/>
              <a:cs typeface="Arial" panose="020B0604020202020204" pitchFamily="34" charset="0"/>
            </a:endParaRPr>
          </a:p>
          <a:p>
            <a:pPr marL="0" indent="0">
              <a:buNone/>
            </a:pPr>
            <a:endParaRPr lang="tr-T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4294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0854" y="1580973"/>
            <a:ext cx="10820400" cy="4024125"/>
          </a:xfrm>
        </p:spPr>
        <p:txBody>
          <a:bodyPr>
            <a:normAutofit/>
          </a:bodyPr>
          <a:lstStyle/>
          <a:p>
            <a:pPr marL="0" indent="0" algn="just">
              <a:buNone/>
            </a:pPr>
            <a:r>
              <a:rPr lang="tr-TR" sz="2800" u="sng" dirty="0">
                <a:latin typeface="Arial" panose="020B0604020202020204" pitchFamily="34" charset="0"/>
                <a:cs typeface="Arial" panose="020B0604020202020204" pitchFamily="34" charset="0"/>
              </a:rPr>
              <a:t>Görüşme formu yaklaşımı </a:t>
            </a:r>
            <a:endParaRPr lang="tr-TR" sz="2800" dirty="0">
              <a:latin typeface="Arial" panose="020B0604020202020204" pitchFamily="34" charset="0"/>
              <a:cs typeface="Arial" panose="020B0604020202020204" pitchFamily="34" charset="0"/>
            </a:endParaRPr>
          </a:p>
          <a:p>
            <a:pPr marL="0" indent="0" algn="just">
              <a:buNone/>
            </a:pPr>
            <a:r>
              <a:rPr lang="tr-TR" sz="2800" dirty="0">
                <a:latin typeface="Arial" panose="020B0604020202020204" pitchFamily="34" charset="0"/>
                <a:cs typeface="Arial" panose="020B0604020202020204" pitchFamily="34" charset="0"/>
              </a:rPr>
              <a:t>Bu görüşme yaklaşımı, görüşme sırasında irdelenecek bir sorular veya konular listesini kapsar. Bu yöntem, benzer konulara yönelmek yoluyla değişik insanlardan aynı tür bilgilerin alınması amacıyla hazırlanır. Görüşmeci önceden hazırladığı konu ve alanlara sadık kalarak, hem önceden hazırlanmış soruları sorma, hem de bu sorular konusunda daha ayrıntılı bilgi alma amacıyla ek sorular sorma özgürlüğüne sahiptir.</a:t>
            </a:r>
          </a:p>
        </p:txBody>
      </p:sp>
    </p:spTree>
    <p:extLst>
      <p:ext uri="{BB962C8B-B14F-4D97-AF65-F5344CB8AC3E}">
        <p14:creationId xmlns:p14="http://schemas.microsoft.com/office/powerpoint/2010/main" val="489948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0485" y="1737728"/>
            <a:ext cx="10820400" cy="4024125"/>
          </a:xfrm>
        </p:spPr>
        <p:txBody>
          <a:bodyPr>
            <a:normAutofit/>
          </a:bodyPr>
          <a:lstStyle/>
          <a:p>
            <a:pPr marL="0" indent="0" algn="just">
              <a:buNone/>
            </a:pPr>
            <a:r>
              <a:rPr lang="tr-TR" sz="2800" u="sng" dirty="0">
                <a:latin typeface="Arial" panose="020B0604020202020204" pitchFamily="34" charset="0"/>
                <a:cs typeface="Arial" panose="020B0604020202020204" pitchFamily="34" charset="0"/>
              </a:rPr>
              <a:t>Standartlaştırılmış açık uçlu görüşme </a:t>
            </a:r>
            <a:endParaRPr lang="tr-TR" sz="2800" dirty="0">
              <a:latin typeface="Arial" panose="020B0604020202020204" pitchFamily="34" charset="0"/>
              <a:cs typeface="Arial" panose="020B0604020202020204" pitchFamily="34" charset="0"/>
            </a:endParaRPr>
          </a:p>
          <a:p>
            <a:pPr marL="0" indent="0" algn="just">
              <a:buNone/>
            </a:pPr>
            <a:r>
              <a:rPr lang="tr-TR" sz="2800" dirty="0">
                <a:latin typeface="Arial" panose="020B0604020202020204" pitchFamily="34" charset="0"/>
                <a:cs typeface="Arial" panose="020B0604020202020204" pitchFamily="34" charset="0"/>
              </a:rPr>
              <a:t>Bu yaklaşım, ‘dikkatlice yazılmış ve belirli bir sıraya konmuş bir dizi sorudan oluşur ve her görüşülen bireye bu sorular aynı tarzda ve sırada sorulur. ‘Daha önceki iki yaklaşım ile görüşmeciye tanınan esneklik, bu yöntemde epeyce sınırlanmıştır. Bu yaklaşım, bazı insanlardan daha yoğun ve çok, bazı insanlardan ise daha az sistematik ve yüzeysel bilgi edinilmesine yol açabilecek olan ‘görüşmeci yanlılığını veya öznelliğini’ azaltır.</a:t>
            </a:r>
          </a:p>
        </p:txBody>
      </p:sp>
    </p:spTree>
    <p:extLst>
      <p:ext uri="{BB962C8B-B14F-4D97-AF65-F5344CB8AC3E}">
        <p14:creationId xmlns:p14="http://schemas.microsoft.com/office/powerpoint/2010/main" val="1979169061"/>
      </p:ext>
    </p:extLst>
  </p:cSld>
  <p:clrMapOvr>
    <a:masterClrMapping/>
  </p:clrMapOvr>
</p:sld>
</file>

<file path=ppt/theme/theme1.xml><?xml version="1.0" encoding="utf-8"?>
<a:theme xmlns:a="http://schemas.openxmlformats.org/drawingml/2006/main" name="Uçak İzi">
  <a:themeElements>
    <a:clrScheme name="Uçak İzi">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Uçak İzi">
      <a:majorFont>
        <a:latin typeface="Century Gothic"/>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Uçak İzi">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Vapor Trail" id="{4FDF2955-7D9C-493C-B9F9-C205151B46CD}" vid="{FE1EB5C7-81A8-4CBA-AE6E-B3BF73DC3895}"/>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TM04033937[[fn=Uçak İzi]]</Template>
  <TotalTime>1878</TotalTime>
  <Words>543</Words>
  <Application>Microsoft Office PowerPoint</Application>
  <PresentationFormat>Özel</PresentationFormat>
  <Paragraphs>35</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Uçak İzi</vt:lpstr>
      <vt:lpstr>GÖRÜŞME TÜRLERİ</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Nurgül Şahin</dc:creator>
  <cp:lastModifiedBy>Ilhan SAVASAN</cp:lastModifiedBy>
  <cp:revision>106</cp:revision>
  <dcterms:created xsi:type="dcterms:W3CDTF">2017-12-23T19:05:59Z</dcterms:created>
  <dcterms:modified xsi:type="dcterms:W3CDTF">2024-12-25T10:17:36Z</dcterms:modified>
</cp:coreProperties>
</file>