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58"/>
  </p:handoutMasterIdLst>
  <p:sldIdLst>
    <p:sldId id="457" r:id="rId2"/>
    <p:sldId id="468" r:id="rId3"/>
    <p:sldId id="408" r:id="rId4"/>
    <p:sldId id="456" r:id="rId5"/>
    <p:sldId id="409" r:id="rId6"/>
    <p:sldId id="410" r:id="rId7"/>
    <p:sldId id="411" r:id="rId8"/>
    <p:sldId id="412" r:id="rId9"/>
    <p:sldId id="413" r:id="rId10"/>
    <p:sldId id="425" r:id="rId11"/>
    <p:sldId id="414" r:id="rId12"/>
    <p:sldId id="415" r:id="rId13"/>
    <p:sldId id="416" r:id="rId14"/>
    <p:sldId id="417" r:id="rId15"/>
    <p:sldId id="421" r:id="rId16"/>
    <p:sldId id="454" r:id="rId17"/>
    <p:sldId id="422" r:id="rId18"/>
    <p:sldId id="441" r:id="rId19"/>
    <p:sldId id="423" r:id="rId20"/>
    <p:sldId id="426" r:id="rId21"/>
    <p:sldId id="442" r:id="rId22"/>
    <p:sldId id="424" r:id="rId23"/>
    <p:sldId id="428" r:id="rId24"/>
    <p:sldId id="427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294" r:id="rId34"/>
    <p:sldId id="466" r:id="rId35"/>
    <p:sldId id="300" r:id="rId36"/>
    <p:sldId id="301" r:id="rId37"/>
    <p:sldId id="451" r:id="rId38"/>
    <p:sldId id="450" r:id="rId39"/>
    <p:sldId id="452" r:id="rId40"/>
    <p:sldId id="302" r:id="rId41"/>
    <p:sldId id="455" r:id="rId42"/>
    <p:sldId id="471" r:id="rId43"/>
    <p:sldId id="321" r:id="rId44"/>
    <p:sldId id="310" r:id="rId45"/>
    <p:sldId id="311" r:id="rId46"/>
    <p:sldId id="459" r:id="rId47"/>
    <p:sldId id="458" r:id="rId48"/>
    <p:sldId id="470" r:id="rId49"/>
    <p:sldId id="444" r:id="rId50"/>
    <p:sldId id="445" r:id="rId51"/>
    <p:sldId id="446" r:id="rId52"/>
    <p:sldId id="447" r:id="rId53"/>
    <p:sldId id="448" r:id="rId54"/>
    <p:sldId id="449" r:id="rId55"/>
    <p:sldId id="472" r:id="rId56"/>
    <p:sldId id="469" r:id="rId57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278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3248F-13B6-46F0-A11E-AC5F263CA52E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11C1-2293-43DA-AECC-9CDEBA403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0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33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304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615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03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6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864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01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385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07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9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1D40-0B91-40B2-84AC-59E164D382E7}" type="datetimeFigureOut">
              <a:rPr lang="tr-TR" smtClean="0"/>
              <a:pPr/>
              <a:t>08.10.2019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B782-2647-4FA5-82DA-1179FE9FF6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5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bs.cag.edu.t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g.edu.tr/tr/ogrenci-isleri-mudurlugu-yonetmelikler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mailto:sureyyayilmaz@cag.edu.tr" TargetMode="External"/><Relationship Id="rId13" Type="http://schemas.openxmlformats.org/officeDocument/2006/relationships/hyperlink" Target="mailto:saffetakkaya@cag.edu.tr" TargetMode="External"/><Relationship Id="rId3" Type="http://schemas.openxmlformats.org/officeDocument/2006/relationships/hyperlink" Target="mailto:hazalezgiozbek@cag.edu.tr" TargetMode="External"/><Relationship Id="rId7" Type="http://schemas.openxmlformats.org/officeDocument/2006/relationships/hyperlink" Target="mailto:sefikanilayonatca@cag.edu.tr" TargetMode="External"/><Relationship Id="rId12" Type="http://schemas.openxmlformats.org/officeDocument/2006/relationships/hyperlink" Target="mailto:sevgibalkan@cag.edu.tr" TargetMode="External"/><Relationship Id="rId2" Type="http://schemas.openxmlformats.org/officeDocument/2006/relationships/hyperlink" Target="mailto:edayasa@cag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ysegulkurtulgan@cag.edu.tr" TargetMode="External"/><Relationship Id="rId11" Type="http://schemas.openxmlformats.org/officeDocument/2006/relationships/hyperlink" Target="mailto:denizyalcintas@cag.edu.tr" TargetMode="External"/><Relationship Id="rId5" Type="http://schemas.openxmlformats.org/officeDocument/2006/relationships/hyperlink" Target="mailto:ayselulug&#252;ner@cag.edu.tr" TargetMode="External"/><Relationship Id="rId15" Type="http://schemas.openxmlformats.org/officeDocument/2006/relationships/hyperlink" Target="mailto:muhteremakguden@cag.edu.tr" TargetMode="External"/><Relationship Id="rId10" Type="http://schemas.openxmlformats.org/officeDocument/2006/relationships/hyperlink" Target="mailto:mgulmez@cag.edu.tr" TargetMode="External"/><Relationship Id="rId4" Type="http://schemas.openxmlformats.org/officeDocument/2006/relationships/hyperlink" Target="mailto:gizemari@cag.edu.tr" TargetMode="External"/><Relationship Id="rId9" Type="http://schemas.openxmlformats.org/officeDocument/2006/relationships/hyperlink" Target="mailto:gozdelebir@cag.edu.tr" TargetMode="External"/><Relationship Id="rId14" Type="http://schemas.openxmlformats.org/officeDocument/2006/relationships/hyperlink" Target="mailto:ozgecetiner@cag.edu.t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70557" y="3801053"/>
            <a:ext cx="8044958" cy="147732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İktisadi İdari Bilimler Fakültesi</a:t>
            </a:r>
          </a:p>
          <a:p>
            <a:pPr algn="ctr"/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Oryantasyon Eğitimi</a:t>
            </a:r>
            <a:endParaRPr lang="tr-TR" sz="45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707777" y="757517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60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tr-TR" sz="45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4500" b="1" dirty="0" smtClean="0">
                <a:solidFill>
                  <a:schemeClr val="accent2">
                    <a:lumMod val="50000"/>
                  </a:schemeClr>
                </a:solidFill>
              </a:rPr>
              <a:t>Devamsızlık yüzünden dersten kalan veya sınıfta kalan öğrencinin </a:t>
            </a:r>
            <a:r>
              <a:rPr lang="tr-TR" sz="4500" b="1" i="1" u="sng" dirty="0" smtClean="0">
                <a:solidFill>
                  <a:schemeClr val="accent2">
                    <a:lumMod val="50000"/>
                  </a:schemeClr>
                </a:solidFill>
              </a:rPr>
              <a:t>bursu kesilir.</a:t>
            </a:r>
            <a:endParaRPr lang="tr-TR" sz="4500" i="1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094" flipH="1" flipV="1">
            <a:off x="4826841" y="4633503"/>
            <a:ext cx="1653371" cy="8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4" y="1747277"/>
            <a:ext cx="7840659" cy="4787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7" y="1882588"/>
            <a:ext cx="8060909" cy="3365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3" y="1990165"/>
            <a:ext cx="7949392" cy="3388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2024786" y="1438892"/>
            <a:ext cx="112601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1" y="1653987"/>
            <a:ext cx="8222397" cy="4881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6"/>
          <a:stretch/>
        </p:blipFill>
        <p:spPr bwMode="auto">
          <a:xfrm>
            <a:off x="637054" y="1785097"/>
            <a:ext cx="7908201" cy="2370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3" b="-1"/>
          <a:stretch/>
        </p:blipFill>
        <p:spPr bwMode="auto">
          <a:xfrm>
            <a:off x="421901" y="1936373"/>
            <a:ext cx="7908201" cy="4612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361" flipH="1" flipV="1">
            <a:off x="4190452" y="2894398"/>
            <a:ext cx="119639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201706" y="434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8" y="1788459"/>
            <a:ext cx="8232554" cy="4679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0" y="488575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Bütünleme Sınavı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sınavına girme hakkı elde etmiş öğrenciler; </a:t>
            </a:r>
          </a:p>
          <a:p>
            <a:pPr lvl="1"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DC, DD, FD ve FF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notu aldıkları dersler için bütünleme sınavına girebilirler.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Bütünleme sınavları her eğitim döneminin  sonunda yapılır. 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Bütünleme Sınavından alınacak not, final sınavı notu yerine geçer.</a:t>
            </a:r>
          </a:p>
        </p:txBody>
      </p:sp>
    </p:spTree>
    <p:extLst>
      <p:ext uri="{BB962C8B-B14F-4D97-AF65-F5344CB8AC3E}">
        <p14:creationId xmlns:p14="http://schemas.microsoft.com/office/powerpoint/2010/main" val="3056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7515" y="1896035"/>
            <a:ext cx="8312893" cy="4477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267515" y="394447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043" y="-484094"/>
            <a:ext cx="11905878" cy="78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3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94129" y="-94129"/>
            <a:ext cx="9408563" cy="166743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                                 Notlar</a:t>
            </a:r>
            <a:endParaRPr lang="tr-T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328" y="1781717"/>
            <a:ext cx="503643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Bağlayıcı"/>
          <p:cNvCxnSpPr/>
          <p:nvPr/>
        </p:nvCxnSpPr>
        <p:spPr>
          <a:xfrm>
            <a:off x="1737361" y="5303520"/>
            <a:ext cx="536883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1772194" y="4463132"/>
            <a:ext cx="5368834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6911081" y="5460274"/>
            <a:ext cx="14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BAŞARISIZ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958977" y="4672138"/>
            <a:ext cx="20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ŞARTLI BAŞARILI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928495" y="3256978"/>
            <a:ext cx="202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BAŞARILI</a:t>
            </a:r>
            <a:endParaRPr lang="tr-TR" dirty="0"/>
          </a:p>
        </p:txBody>
      </p:sp>
      <p:sp>
        <p:nvSpPr>
          <p:cNvPr id="12" name="11 Yukarı Aşağı Ok"/>
          <p:cNvSpPr/>
          <p:nvPr/>
        </p:nvSpPr>
        <p:spPr>
          <a:xfrm>
            <a:off x="6845766" y="2508069"/>
            <a:ext cx="82729" cy="1750422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Yukarı Aşağı Ok"/>
          <p:cNvSpPr/>
          <p:nvPr/>
        </p:nvSpPr>
        <p:spPr>
          <a:xfrm>
            <a:off x="6841410" y="4554604"/>
            <a:ext cx="82729" cy="648000"/>
          </a:xfrm>
          <a:prstGeom prst="up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13 Yukarı Aşağı Ok"/>
          <p:cNvSpPr/>
          <p:nvPr/>
        </p:nvSpPr>
        <p:spPr>
          <a:xfrm>
            <a:off x="6837054" y="5386280"/>
            <a:ext cx="82729" cy="648000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34193" y="6122079"/>
            <a:ext cx="430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alibri" pitchFamily="34" charset="0"/>
              </a:rPr>
              <a:t>NA                   0.00                -                      </a:t>
            </a:r>
            <a:endParaRPr lang="tr-TR" sz="2400" dirty="0">
              <a:latin typeface="Calibri" pitchFamily="34" charset="0"/>
            </a:endParaRPr>
          </a:p>
        </p:txBody>
      </p:sp>
      <p:sp>
        <p:nvSpPr>
          <p:cNvPr id="16" name="15 Yukarı Aşağı Ok"/>
          <p:cNvSpPr/>
          <p:nvPr/>
        </p:nvSpPr>
        <p:spPr>
          <a:xfrm>
            <a:off x="6845761" y="6217956"/>
            <a:ext cx="82729" cy="360000"/>
          </a:xfrm>
          <a:prstGeom prst="up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7" name="16 Düz Bağlayıcı"/>
          <p:cNvCxnSpPr/>
          <p:nvPr/>
        </p:nvCxnSpPr>
        <p:spPr>
          <a:xfrm>
            <a:off x="1759131" y="6122133"/>
            <a:ext cx="5368834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6910250" y="6217956"/>
            <a:ext cx="2115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DEVAMSIZ VE BAŞARISIZ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804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  Notların İlanı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Öğrencinin aldığı notlar, otomasyon sisteminden ilan edilir. İlan, bütün sınavların bitimini takip eden hafta Öğrenci İşleri Daire Başkanlığı tarafından yapılır. </a:t>
            </a:r>
          </a:p>
          <a:p>
            <a:pPr algn="just"/>
            <a:endParaRPr lang="tr-TR" dirty="0"/>
          </a:p>
        </p:txBody>
      </p:sp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3777130" y="5462495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0" y="1859056"/>
            <a:ext cx="8087141" cy="3573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354105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95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DİKKAT!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Öğrenci Disiplin Yönetmeliği hükümlerine göre işlem (soruşturma) yapılır.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Kopya yüzünden Üniversiteden Uzaklaştırma Cezası alan öğrencilerin </a:t>
            </a:r>
            <a:r>
              <a:rPr lang="tr-TR" sz="3600" b="1" i="1" u="sng" dirty="0" smtClean="0">
                <a:solidFill>
                  <a:srgbClr val="FF0000"/>
                </a:solidFill>
              </a:rPr>
              <a:t>bursu kesilir.</a:t>
            </a:r>
            <a:endParaRPr lang="tr-TR" i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543" flipH="1" flipV="1">
            <a:off x="2608228" y="3806918"/>
            <a:ext cx="1653371" cy="8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3434913" y="5247342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DİKKAT!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Kopya çeken öğrenci üniversiteden uzaklaştırılır, kopya olayı dosyasına işlenir. </a:t>
            </a:r>
          </a:p>
          <a:p>
            <a:pPr algn="just"/>
            <a:r>
              <a:rPr lang="tr-TR" dirty="0" smtClean="0"/>
              <a:t>Kopya çekme suçu öğrencinin mezuniyeti sonrasında da karşısına çıkar.  </a:t>
            </a:r>
          </a:p>
        </p:txBody>
      </p:sp>
    </p:spTree>
    <p:extLst>
      <p:ext uri="{BB962C8B-B14F-4D97-AF65-F5344CB8AC3E}">
        <p14:creationId xmlns:p14="http://schemas.microsoft.com/office/powerpoint/2010/main" val="9639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304" y="1953465"/>
            <a:ext cx="8048038" cy="3290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6602003" y="1747460"/>
            <a:ext cx="1653371" cy="8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0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0" y="1647824"/>
            <a:ext cx="8273843" cy="4241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94130" y="327211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420472"/>
            <a:ext cx="8696325" cy="3603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0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71663"/>
            <a:ext cx="8648700" cy="3114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247650" y="421341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259107"/>
            <a:ext cx="8667750" cy="2904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238125" y="488576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7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 smtClean="0"/>
              <a:t>                        Eğitim-Öğretim</a:t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Ders geçme, Kredi Hesaplama ve Sınavlar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Çağ Üniversitesi Eğitim Öğretim ve Sınav Yönetmeliği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 Öğrenci Disiplin Yönetmeliği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61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81836"/>
            <a:ext cx="882015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61925" y="448234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0324"/>
            <a:ext cx="8839200" cy="2509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52400" y="421341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86063"/>
            <a:ext cx="8724900" cy="1285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017" flipH="1" flipV="1">
            <a:off x="6835782" y="3900048"/>
            <a:ext cx="126676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0" y="461682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Not Ortalaması</a:t>
            </a:r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tr-TR" dirty="0" smtClean="0"/>
              <a:t>Öğrencilerin iki tür ortalaması vardır. </a:t>
            </a:r>
          </a:p>
          <a:p>
            <a:pPr marL="925830" lvl="1" indent="-514350">
              <a:buFont typeface="+mj-lt"/>
              <a:buAutoNum type="arabicPeriod"/>
            </a:pPr>
            <a:r>
              <a:rPr lang="tr-TR" dirty="0" smtClean="0"/>
              <a:t>Dönem not ortalaması (DNO)</a:t>
            </a:r>
          </a:p>
          <a:p>
            <a:pPr marL="925830" lvl="1" indent="-514350">
              <a:buFont typeface="+mj-lt"/>
              <a:buAutoNum type="arabicPeriod"/>
            </a:pPr>
            <a:r>
              <a:rPr lang="tr-TR" dirty="0" smtClean="0"/>
              <a:t>Genel not ortalaması (GNO)</a:t>
            </a:r>
          </a:p>
          <a:p>
            <a:pPr marL="633222" indent="-514350"/>
            <a:endParaRPr lang="tr-TR" dirty="0" smtClean="0"/>
          </a:p>
        </p:txBody>
      </p:sp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3319930" y="4939552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                      DNO ve GNO</a:t>
            </a:r>
            <a:endParaRPr lang="tr-TR" dirty="0"/>
          </a:p>
        </p:txBody>
      </p:sp>
      <p:pic>
        <p:nvPicPr>
          <p:cNvPr id="73730" name="Picture 2" descr="C:\Users\İLKE\Desktop\not döküm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882"/>
            <a:ext cx="9144000" cy="4773706"/>
          </a:xfrm>
          <a:prstGeom prst="rect">
            <a:avLst/>
          </a:prstGeom>
          <a:noFill/>
        </p:spPr>
      </p:pic>
      <p:cxnSp>
        <p:nvCxnSpPr>
          <p:cNvPr id="8" name="7 Düz Ok Bağlayıcısı"/>
          <p:cNvCxnSpPr/>
          <p:nvPr/>
        </p:nvCxnSpPr>
        <p:spPr>
          <a:xfrm>
            <a:off x="6158753" y="2743200"/>
            <a:ext cx="1210235" cy="76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V="1">
            <a:off x="7530353" y="6270525"/>
            <a:ext cx="887506" cy="587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Başarılı ve Başarısız Öğrenci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500" dirty="0" smtClean="0"/>
              <a:t>Bir öğrencinin bir üst sınıfa geçmesi için; </a:t>
            </a:r>
          </a:p>
          <a:p>
            <a:pPr lvl="2" algn="just"/>
            <a:endParaRPr lang="tr-TR" dirty="0" smtClean="0"/>
          </a:p>
          <a:p>
            <a:pPr lvl="2" algn="just"/>
            <a:r>
              <a:rPr lang="tr-TR" dirty="0" smtClean="0"/>
              <a:t>Ya GNO’ unun 2.00’ ın üzerinde olması,</a:t>
            </a:r>
          </a:p>
          <a:p>
            <a:pPr lvl="2" algn="just"/>
            <a:r>
              <a:rPr lang="tr-TR" dirty="0" smtClean="0"/>
              <a:t>Ya da son iki dönem DNO’ndan en az birinin 1.80’nin üzerinde olması gerekir. </a:t>
            </a:r>
          </a:p>
        </p:txBody>
      </p:sp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6777317" y="5849471"/>
            <a:ext cx="2206811" cy="3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Örnek: Şartlı Başarılı Öğrenci 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177"/>
            <a:ext cx="8753475" cy="51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291918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Sınıfa geçme şartı</a:t>
            </a:r>
            <a:endParaRPr lang="tr-T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Örneğimizdeki öğrencinin 1.dönem sonundaki  DNO’ su 1.72’dir. Ancak son iki dönem DNO’larından biri 1.80’in üzerinde olduğundan bu öğrenci 2. sınıfa geçmeyi hak etmiştir.</a:t>
            </a:r>
          </a:p>
        </p:txBody>
      </p:sp>
      <p:pic>
        <p:nvPicPr>
          <p:cNvPr id="6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6212540" y="5593975"/>
            <a:ext cx="2931459" cy="6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Örnek: Başarısız Öğrenci</a:t>
            </a:r>
            <a:endParaRPr lang="tr-TR" dirty="0"/>
          </a:p>
        </p:txBody>
      </p:sp>
      <p:pic>
        <p:nvPicPr>
          <p:cNvPr id="5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6722346" y="3263108"/>
            <a:ext cx="119639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5567605" y="5559467"/>
            <a:ext cx="216380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3462"/>
            <a:ext cx="9144000" cy="54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8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tr-TR" dirty="0" smtClean="0"/>
              <a:t>Öğrencimizin;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GNO’ u 2’ nin altındadır. </a:t>
            </a:r>
          </a:p>
          <a:p>
            <a:pPr algn="just"/>
            <a:r>
              <a:rPr lang="tr-TR" dirty="0" smtClean="0"/>
              <a:t>DNO’larının </a:t>
            </a:r>
            <a:r>
              <a:rPr lang="tr-TR" dirty="0"/>
              <a:t>her ikisi de 1.80’in </a:t>
            </a:r>
            <a:r>
              <a:rPr lang="tr-TR" dirty="0" smtClean="0"/>
              <a:t>altındadır. </a:t>
            </a:r>
          </a:p>
          <a:p>
            <a:pPr algn="just"/>
            <a:r>
              <a:rPr lang="tr-TR" dirty="0" smtClean="0"/>
              <a:t>Sınıfta kalmıştır. (Bir üst sınıfa/döneme geçememiştir. </a:t>
            </a:r>
          </a:p>
          <a:p>
            <a:pPr algn="just"/>
            <a:r>
              <a:rPr lang="tr-TR" dirty="0" smtClean="0"/>
              <a:t>1</a:t>
            </a:r>
            <a:r>
              <a:rPr lang="tr-TR" dirty="0"/>
              <a:t>. sınıfı tekrar etmek </a:t>
            </a:r>
            <a:r>
              <a:rPr lang="tr-TR" dirty="0" smtClean="0"/>
              <a:t>zorundadır. </a:t>
            </a:r>
            <a:endParaRPr lang="tr-TR" dirty="0"/>
          </a:p>
          <a:p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522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1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1" y="2342015"/>
            <a:ext cx="7675473" cy="2364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31498"/>
            <a:ext cx="8229600" cy="4625609"/>
          </a:xfrm>
        </p:spPr>
        <p:txBody>
          <a:bodyPr>
            <a:noAutofit/>
          </a:bodyPr>
          <a:lstStyle/>
          <a:p>
            <a:pPr algn="just"/>
            <a:r>
              <a:rPr lang="tr-TR" sz="3000" dirty="0" smtClean="0"/>
              <a:t>GNO’ su 2.00’ın altında olmakla birlikte, son iki dönem DNO’ ndan biri 1.80’in üzerinde olduğu için bir üst sınıfa geçen öğrenciler (DD) ve (DC) aldığı derslerden geçmiş sayılır. </a:t>
            </a:r>
          </a:p>
          <a:p>
            <a:pPr algn="just"/>
            <a:r>
              <a:rPr lang="tr-TR" sz="3000" dirty="0" smtClean="0"/>
              <a:t>Başarısız öğrencilerin bir üst sınıfa geçebilmesi için GNO’larını mutlaka 2.00 yapmaları gerekir. Aksi taktirde öğrenci bulunduğu sınıfı tekrar etmeye devam eder.</a:t>
            </a:r>
            <a:endParaRPr lang="tr-TR" sz="3000" dirty="0"/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9143999" cy="1438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Mezuniyet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Mezun olabilmek için öğretim planındaki tüm dersleri alıp kredi - ECT </a:t>
            </a:r>
            <a:r>
              <a:rPr lang="tr-TR" dirty="0" err="1" smtClean="0"/>
              <a:t>leri</a:t>
            </a:r>
            <a:r>
              <a:rPr lang="tr-TR" dirty="0" smtClean="0"/>
              <a:t> tamamlamış olmak, </a:t>
            </a:r>
            <a:r>
              <a:rPr lang="tr-TR" dirty="0" err="1" smtClean="0"/>
              <a:t>GNO’nun</a:t>
            </a:r>
            <a:r>
              <a:rPr lang="tr-TR" dirty="0" smtClean="0"/>
              <a:t> </a:t>
            </a:r>
            <a:r>
              <a:rPr lang="tr-TR" dirty="0" smtClean="0"/>
              <a:t>en az 2.00 olması ve bütün derslerden geçer not almış olması (DD ve üstü) gerekmektedir. 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51577" cy="1408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500" dirty="0" smtClean="0"/>
              <a:t>Mezuniyet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4773705" y="5517776"/>
            <a:ext cx="4129741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9964" y="1411941"/>
            <a:ext cx="8498542" cy="477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750"/>
              </a:spcAft>
            </a:pPr>
            <a:r>
              <a:rPr lang="tr-TR" sz="3200" dirty="0">
                <a:solidFill>
                  <a:srgbClr val="CE0000"/>
                </a:solidFill>
                <a:latin typeface="Times New Roman"/>
              </a:rPr>
              <a:t>TEK DERS </a:t>
            </a:r>
            <a:r>
              <a:rPr lang="tr-TR" sz="3200" dirty="0" smtClean="0">
                <a:solidFill>
                  <a:srgbClr val="CE0000"/>
                </a:solidFill>
                <a:latin typeface="Times New Roman"/>
              </a:rPr>
              <a:t>SINAVLARI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(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Mezuniyet için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gerekli   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tüm dersleri almış ve herhangi bir yarıyıla ait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bir	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dersten başarısız (FF) veya (FD)   harf  notu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olan	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öğrenciler)</a:t>
            </a:r>
            <a:endParaRPr lang="tr-TR" sz="3200" dirty="0">
              <a:solidFill>
                <a:srgbClr val="333333"/>
              </a:solidFill>
              <a:latin typeface="Menlo"/>
            </a:endParaRPr>
          </a:p>
          <a:p>
            <a:pPr latinLnBrk="1">
              <a:spcAft>
                <a:spcPts val="750"/>
              </a:spcAft>
            </a:pPr>
            <a:r>
              <a:rPr lang="tr-TR" sz="3200" dirty="0">
                <a:solidFill>
                  <a:srgbClr val="CE0000"/>
                </a:solidFill>
                <a:latin typeface="Times New Roman"/>
              </a:rPr>
              <a:t>ÇİFT DERS SINAVLARI</a:t>
            </a:r>
            <a:r>
              <a:rPr lang="tr-TR" sz="3200" dirty="0" smtClean="0">
                <a:solidFill>
                  <a:srgbClr val="CE0000"/>
                </a:solidFill>
                <a:latin typeface="Times New Roman"/>
              </a:rPr>
              <a:t>: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( Mezuniyet için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gerek- </a:t>
            </a:r>
            <a:r>
              <a:rPr lang="tr-TR" sz="3200" dirty="0" err="1" smtClean="0">
                <a:solidFill>
                  <a:srgbClr val="333333"/>
                </a:solidFill>
                <a:latin typeface="Times New Roman"/>
              </a:rPr>
              <a:t>li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tüm dersleri almış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ve genel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not ortalamasını 2:00 ve üstü yapmış olmak koşulu ile herhangi bir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yarı-yıla 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ait en fazla iki dersten başarısız (FF) veya  </a:t>
            </a:r>
            <a:r>
              <a:rPr lang="tr-TR" sz="3200" dirty="0" smtClean="0">
                <a:solidFill>
                  <a:srgbClr val="333333"/>
                </a:solidFill>
                <a:latin typeface="Times New Roman"/>
              </a:rPr>
              <a:t>     (</a:t>
            </a:r>
            <a:r>
              <a:rPr lang="tr-TR" sz="3200" dirty="0">
                <a:solidFill>
                  <a:srgbClr val="333333"/>
                </a:solidFill>
                <a:latin typeface="Times New Roman"/>
              </a:rPr>
              <a:t>FD) harf  notu olan öğrenciler)</a:t>
            </a:r>
            <a:endParaRPr lang="tr-TR" sz="3200" b="0" i="0" dirty="0">
              <a:solidFill>
                <a:srgbClr val="333333"/>
              </a:solidFill>
              <a:effectLst/>
              <a:latin typeface="Menlo"/>
            </a:endParaRPr>
          </a:p>
        </p:txBody>
      </p:sp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61925" y="125505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58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Yaz 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Güz ve Bahar dönemlerinde sınıfını geçebilmek için yeterli ortalamayı tutturamayan öğrencilerimiz ile,</a:t>
            </a:r>
          </a:p>
          <a:p>
            <a:pPr algn="just"/>
            <a:r>
              <a:rPr lang="tr-TR" dirty="0" smtClean="0"/>
              <a:t>Not ortalamalarını yükseltmek isteyen öğrencilerimiz, Haziran, Temmuz ve Ağustos aylarında düzenlenen Yaz Okuluna devam edebilirler. </a:t>
            </a:r>
          </a:p>
          <a:p>
            <a:pPr algn="just"/>
            <a:r>
              <a:rPr lang="tr-TR" dirty="0" smtClean="0"/>
              <a:t>Yaz Okulunda en fazla 3 ders alınabilmektedir. </a:t>
            </a:r>
            <a:endParaRPr lang="tr-TR" dirty="0"/>
          </a:p>
        </p:txBody>
      </p:sp>
      <p:pic>
        <p:nvPicPr>
          <p:cNvPr id="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0952" flipH="1" flipV="1">
            <a:off x="5219383" y="5384427"/>
            <a:ext cx="112601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Otomasyon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Öğrencilerin kayıtlarını yapabilmeleri, </a:t>
            </a:r>
          </a:p>
          <a:p>
            <a:pPr algn="just"/>
            <a:r>
              <a:rPr lang="tr-TR" dirty="0" smtClean="0"/>
              <a:t>Notlarını takip edebilmeleri, </a:t>
            </a:r>
          </a:p>
          <a:p>
            <a:pPr algn="just"/>
            <a:r>
              <a:rPr lang="tr-TR" dirty="0" smtClean="0"/>
              <a:t>Bilgilendirilmeleri, </a:t>
            </a:r>
          </a:p>
          <a:p>
            <a:pPr algn="just"/>
            <a:r>
              <a:rPr lang="tr-TR" dirty="0" smtClean="0"/>
              <a:t>Öğretim elemanı ile kolayca iletişim kurabilmeleri, </a:t>
            </a:r>
          </a:p>
          <a:p>
            <a:pPr algn="just"/>
            <a:r>
              <a:rPr lang="tr-TR" dirty="0" smtClean="0"/>
              <a:t>Ders notlarına ulaşabilmeleri için,</a:t>
            </a:r>
          </a:p>
          <a:p>
            <a:pPr algn="just">
              <a:buNone/>
            </a:pPr>
            <a:endParaRPr lang="tr-TR" dirty="0" smtClean="0"/>
          </a:p>
          <a:p>
            <a:pPr algn="just">
              <a:buNone/>
            </a:pPr>
            <a:r>
              <a:rPr lang="tr-TR" dirty="0" smtClean="0"/>
              <a:t> otomasyon sistemlerini etkin bir biçimde kullanabilmeleri gerekmektedir.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95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Otomasyon Sistemi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742585"/>
          </a:xfrm>
        </p:spPr>
        <p:txBody>
          <a:bodyPr/>
          <a:lstStyle/>
          <a:p>
            <a:pPr algn="just"/>
            <a:r>
              <a:rPr lang="tr-TR" dirty="0" smtClean="0"/>
              <a:t>Öğrenci otomasyon sistemine, kendisine ait olan kullanıcı adı ve şifresini girmesi ile ulaşabilir. </a:t>
            </a:r>
            <a:endParaRPr lang="tr-TR" dirty="0"/>
          </a:p>
        </p:txBody>
      </p:sp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5446059" y="5517776"/>
            <a:ext cx="3457387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62318" y="3822558"/>
            <a:ext cx="6010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hlinkClick r:id="rId3"/>
              </a:rPr>
              <a:t>https://ubs.cag.edu.tr/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-830" r="404" b="8211"/>
          <a:stretch/>
        </p:blipFill>
        <p:spPr bwMode="auto">
          <a:xfrm>
            <a:off x="0" y="0"/>
            <a:ext cx="9144001" cy="6642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8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7772400" y="13447"/>
            <a:ext cx="914400" cy="403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r="14795" b="6470"/>
          <a:stretch/>
        </p:blipFill>
        <p:spPr bwMode="auto">
          <a:xfrm>
            <a:off x="0" y="-94130"/>
            <a:ext cx="9144000" cy="695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21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l="27953" t="6357" r="27139" b="51534"/>
          <a:stretch/>
        </p:blipFill>
        <p:spPr bwMode="auto">
          <a:xfrm>
            <a:off x="94129" y="94129"/>
            <a:ext cx="9049871" cy="6642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5298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ÖĞRENCİ DİSİPLİN YÖNETMELİĞİ</a:t>
            </a:r>
            <a:endParaRPr lang="tr-TR" dirty="0"/>
          </a:p>
        </p:txBody>
      </p:sp>
      <p:pic>
        <p:nvPicPr>
          <p:cNvPr id="3" name="Picture 3" descr="C:\Users\34201706812\Desktop\IMG_406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2" y="641693"/>
            <a:ext cx="2439241" cy="2330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" y="1435114"/>
            <a:ext cx="7490012" cy="5328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5063325" y="3639161"/>
            <a:ext cx="126676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34201706812\Desktop\Dİ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8" y="2709022"/>
            <a:ext cx="852269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34201706812\Desktop\IMG_406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6" y="3671048"/>
            <a:ext cx="2156853" cy="21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34201706812\Desktop\DİS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3" r="21057"/>
          <a:stretch/>
        </p:blipFill>
        <p:spPr bwMode="auto">
          <a:xfrm>
            <a:off x="1102658" y="1385047"/>
            <a:ext cx="6179505" cy="36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5637981" y="5661212"/>
            <a:ext cx="3265465" cy="4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062317" y="55002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4"/>
              </a:rPr>
              <a:t>https://www.cag.edu.tr/tr/ogrenci-isleri-mudurlugu-yonetmelikler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1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34201706812\Desktop\Dİ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847"/>
            <a:ext cx="9143999" cy="49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828" y="917441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23792" y="2024578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70004" y="3530642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34201706812\Desktop\DİS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" y="781050"/>
            <a:ext cx="8928847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828" y="635054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828" y="2947938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34201706812\Desktop\DİS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376"/>
            <a:ext cx="9144000" cy="4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828" y="1737708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14828" y="4225403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61925" y="125505"/>
            <a:ext cx="8847604" cy="115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578224" y="45526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MEZUNİYET İLİŞİK KESME İŞLEMLERİ</a:t>
            </a:r>
            <a:endParaRPr lang="tr-TR" b="1" dirty="0"/>
          </a:p>
        </p:txBody>
      </p:sp>
      <p:sp>
        <p:nvSpPr>
          <p:cNvPr id="7" name="Başlık 3"/>
          <p:cNvSpPr txBox="1">
            <a:spLocks/>
          </p:cNvSpPr>
          <p:nvPr/>
        </p:nvSpPr>
        <p:spPr>
          <a:xfrm>
            <a:off x="730624" y="2136648"/>
            <a:ext cx="744518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İLİŞİK KESME İŞLEMLERİ</a:t>
            </a:r>
            <a:endParaRPr lang="tr-TR" b="1" dirty="0" smtClean="0"/>
          </a:p>
        </p:txBody>
      </p:sp>
      <p:sp>
        <p:nvSpPr>
          <p:cNvPr id="8" name="Başlık 3"/>
          <p:cNvSpPr txBox="1">
            <a:spLocks/>
          </p:cNvSpPr>
          <p:nvPr/>
        </p:nvSpPr>
        <p:spPr>
          <a:xfrm>
            <a:off x="578224" y="354177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ARA SINIF İLİŞİK KESME İŞLEMLERİ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3512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759348"/>
              </p:ext>
            </p:extLst>
          </p:nvPr>
        </p:nvGraphicFramePr>
        <p:xfrm>
          <a:off x="35496" y="-1"/>
          <a:ext cx="9144000" cy="6858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9672"/>
                <a:gridCol w="2844752"/>
                <a:gridCol w="4679576"/>
              </a:tblGrid>
              <a:tr h="336176">
                <a:tc>
                  <a:txBody>
                    <a:bodyPr/>
                    <a:lstStyle/>
                    <a:p>
                      <a:r>
                        <a:rPr lang="tr-TR" sz="1400" baseline="0" dirty="0" smtClean="0"/>
                        <a:t> Bölüm adı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</a:t>
                      </a:r>
                      <a:r>
                        <a:rPr lang="tr-TR" sz="1400" baseline="0" dirty="0" smtClean="0"/>
                        <a:t> Akademik Danışmanlar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Ders Seçim Danışmanları</a:t>
                      </a:r>
                      <a:endParaRPr lang="en-US" sz="1400" dirty="0"/>
                    </a:p>
                  </a:txBody>
                  <a:tcPr/>
                </a:tc>
              </a:tr>
              <a:tr h="127747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Uluslararası İşletmecilik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Doç.Dr.</a:t>
                      </a:r>
                      <a:r>
                        <a:rPr lang="tr-TR" sz="1400" baseline="0" dirty="0" smtClean="0"/>
                        <a:t> Eda YAŞA ÖZELTÜRKAY &amp; </a:t>
                      </a:r>
                      <a:r>
                        <a:rPr lang="tr-TR" sz="1400" dirty="0" smtClean="0"/>
                        <a:t>Dr. Öğr. Üyesi Murat GÜLMEZ </a:t>
                      </a:r>
                      <a:endParaRPr lang="tr-TR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Doç.Dr.</a:t>
                      </a:r>
                      <a:r>
                        <a:rPr lang="tr-TR" sz="1400" baseline="0" dirty="0" smtClean="0"/>
                        <a:t> Eda YAŞA ÖZELTÜRKAY </a:t>
                      </a:r>
                      <a:r>
                        <a:rPr lang="tr-TR" sz="1400" baseline="0" dirty="0" smtClean="0">
                          <a:hlinkClick r:id="rId2"/>
                        </a:rPr>
                        <a:t>edayasa@cag.edu.tr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Hazal ÖZBEK </a:t>
                      </a:r>
                      <a:r>
                        <a:rPr lang="tr-TR" sz="1400" baseline="0" dirty="0" smtClean="0">
                          <a:hlinkClick r:id="rId3"/>
                        </a:rPr>
                        <a:t>hazalezgiozbek@cag.edu.tr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Gizem KOÇAK </a:t>
                      </a:r>
                      <a:r>
                        <a:rPr lang="tr-TR" sz="1400" baseline="0" dirty="0" smtClean="0">
                          <a:hlinkClick r:id="rId4"/>
                        </a:rPr>
                        <a:t>gizemari@cag.edu.tr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Aysel ULUGÜNER  </a:t>
                      </a:r>
                      <a:r>
                        <a:rPr lang="tr-TR" sz="1400" baseline="0" dirty="0" smtClean="0">
                          <a:hlinkClick r:id="rId5"/>
                        </a:rPr>
                        <a:t>ayselulugüner@cag.edu.tr</a:t>
                      </a:r>
                      <a:endParaRPr lang="tr-TR" sz="1400" baseline="0" dirty="0"/>
                    </a:p>
                    <a:p>
                      <a:endParaRPr lang="tr-TR" sz="1400" baseline="0" dirty="0" smtClean="0"/>
                    </a:p>
                  </a:txBody>
                  <a:tcPr/>
                </a:tc>
              </a:tr>
              <a:tr h="221876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Finans ve Bankacılık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Prof.Dr.</a:t>
                      </a:r>
                      <a:r>
                        <a:rPr lang="tr-TR" sz="1400" baseline="0" dirty="0" smtClean="0"/>
                        <a:t> Mustafa BAŞARAN &amp;</a:t>
                      </a:r>
                      <a:r>
                        <a:rPr lang="tr-TR" sz="1400" dirty="0" smtClean="0"/>
                        <a:t>Dr. Öğr. Üyesi Gökhan SÖKMEN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Dr. Öğr. Üyesi Gökhan SÖKMEN gokhansokmen@cag.edu.tr</a:t>
                      </a:r>
                    </a:p>
                    <a:p>
                      <a:r>
                        <a:rPr lang="tr-TR" sz="1400" dirty="0" smtClean="0"/>
                        <a:t> Öğr. Gör .</a:t>
                      </a:r>
                      <a:r>
                        <a:rPr lang="tr-TR" sz="1400" baseline="0" dirty="0" smtClean="0"/>
                        <a:t> Ayşegül KURTULGAN </a:t>
                      </a:r>
                      <a:r>
                        <a:rPr lang="tr-TR" sz="1400" baseline="0" dirty="0" smtClean="0">
                          <a:hlinkClick r:id="rId6"/>
                        </a:rPr>
                        <a:t>aysegulkurtulgan@cag.edu.tr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Arş.Gör. Sefika ONATÇA AYGÜN </a:t>
                      </a:r>
                      <a:r>
                        <a:rPr lang="tr-TR" sz="1400" dirty="0" smtClean="0">
                          <a:hlinkClick r:id="rId7"/>
                        </a:rPr>
                        <a:t>sefikanilayonatca@cag.edu.tr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Arş.Gör. Süreyya YILMAZ</a:t>
                      </a:r>
                    </a:p>
                    <a:p>
                      <a:r>
                        <a:rPr lang="tr-TR" sz="1400" dirty="0" smtClean="0">
                          <a:hlinkClick r:id="rId8"/>
                        </a:rPr>
                        <a:t>sureyyayilmaz@cag.edu.tr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 Arş.Gör. Gözde ELBİR  </a:t>
                      </a:r>
                      <a:r>
                        <a:rPr lang="tr-TR" sz="1400" dirty="0" smtClean="0">
                          <a:hlinkClick r:id="rId9"/>
                        </a:rPr>
                        <a:t>gozdelebir@cag.edu.tr</a:t>
                      </a:r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27747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Ticaret ve Lojistik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Doç.Dr.</a:t>
                      </a:r>
                      <a:r>
                        <a:rPr lang="tr-TR" sz="1400" baseline="0" dirty="0" smtClean="0"/>
                        <a:t> Soner  ÖĞÜT  &amp; Dr. Öğr. Üyesi Murat GÜLMEZ &amp;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Dr. Öğr. Üyesi Murat GÜLMEZ </a:t>
                      </a:r>
                      <a:r>
                        <a:rPr lang="tr-TR" sz="1400" dirty="0" smtClean="0">
                          <a:hlinkClick r:id="rId10"/>
                        </a:rPr>
                        <a:t>mgulmez@cag.edu.tr</a:t>
                      </a:r>
                      <a:r>
                        <a:rPr lang="tr-TR" sz="1400" dirty="0" smtClean="0"/>
                        <a:t> </a:t>
                      </a:r>
                    </a:p>
                    <a:p>
                      <a:r>
                        <a:rPr lang="tr-TR" sz="1400" dirty="0" smtClean="0"/>
                        <a:t>Dr.Öğr. Üyesi Saadet SAĞTAŞ saadetsagtas@cag.edu.tr</a:t>
                      </a:r>
                    </a:p>
                    <a:p>
                      <a:r>
                        <a:rPr lang="tr-TR" sz="1400" dirty="0" smtClean="0"/>
                        <a:t>Arş.Gör. Suzan OĞUZ  suzanoguz@cag.edu.tr</a:t>
                      </a:r>
                    </a:p>
                    <a:p>
                      <a:r>
                        <a:rPr lang="tr-TR" sz="1400" dirty="0" smtClean="0"/>
                        <a:t>Arş.Gör. Deniz YALÇINTAŞ  </a:t>
                      </a:r>
                      <a:r>
                        <a:rPr lang="tr-TR" sz="1400" dirty="0" smtClean="0">
                          <a:hlinkClick r:id="rId11"/>
                        </a:rPr>
                        <a:t>denizyalcintas@cag.edu.tr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Öğr.Gör. Eda KAYHAN edakayhan@cag.edu.tr</a:t>
                      </a:r>
                      <a:endParaRPr lang="en-US" sz="1400" dirty="0"/>
                    </a:p>
                  </a:txBody>
                  <a:tcPr/>
                </a:tc>
              </a:tr>
              <a:tr h="1748118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İlişkiler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Prof.Dr. Ali</a:t>
                      </a:r>
                      <a:r>
                        <a:rPr lang="tr-TR" sz="1400" baseline="0" dirty="0" smtClean="0"/>
                        <a:t> Engin OBA &amp; Dr. Öğr. Üyesi  Sevgi BALKAN ŞAHİN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Dr. Öğr. Üyesi  Sevgi BALKAN ŞAHİN </a:t>
                      </a:r>
                      <a:r>
                        <a:rPr lang="tr-TR" sz="1400" baseline="0" dirty="0" smtClean="0">
                          <a:hlinkClick r:id="rId12"/>
                        </a:rPr>
                        <a:t>sevgibalkan@cag.edu.tr</a:t>
                      </a:r>
                      <a:endParaRPr lang="tr-TR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 Dr. Öğr. Üyesi Saffet AKKAYA </a:t>
                      </a:r>
                      <a:r>
                        <a:rPr lang="tr-TR" sz="1400" baseline="0" dirty="0" smtClean="0">
                          <a:hlinkClick r:id="rId13"/>
                        </a:rPr>
                        <a:t>saffetakkaya@cag.edu.tr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İlke TAŞDEMİR ilketasdemir@cag.edu.tr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Özge ÇETİNER </a:t>
                      </a:r>
                      <a:r>
                        <a:rPr lang="tr-TR" sz="1400" baseline="0" dirty="0" smtClean="0">
                          <a:hlinkClick r:id="rId14"/>
                        </a:rPr>
                        <a:t>ozgecetiner@cag.edu.tr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Muhterem Akgüden </a:t>
                      </a:r>
                      <a:r>
                        <a:rPr lang="tr-TR" sz="1400" baseline="0" dirty="0" smtClean="0">
                          <a:hlinkClick r:id="rId15"/>
                        </a:rPr>
                        <a:t>muhteremakguden@cag.edu.tr</a:t>
                      </a:r>
                      <a:r>
                        <a:rPr lang="tr-TR" sz="1400" baseline="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07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028" y="1801906"/>
            <a:ext cx="8127337" cy="3965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2602419" y="2364302"/>
            <a:ext cx="1337142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0" y="1532965"/>
            <a:ext cx="8442960" cy="3976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" y="1842247"/>
            <a:ext cx="8134801" cy="4231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1204" flipH="1" flipV="1">
            <a:off x="131005" y="3367738"/>
            <a:ext cx="1337142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0" y="2057400"/>
            <a:ext cx="8197427" cy="4035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34201706812\Desktop\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6" flipH="1" flipV="1">
            <a:off x="2486865" y="1629683"/>
            <a:ext cx="98526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07577" y="180788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8405</TotalTime>
  <Words>710</Words>
  <Application>Microsoft Office PowerPoint</Application>
  <PresentationFormat>Ekran Gösterisi (4:3)</PresentationFormat>
  <Paragraphs>107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Ofis Teması</vt:lpstr>
      <vt:lpstr>PowerPoint Sunusu</vt:lpstr>
      <vt:lpstr>PowerPoint Sunusu</vt:lpstr>
      <vt:lpstr>                        Eğitim-Öğretim  Ders geçme, Kredi Hesaplama ve Sınavlar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Bütünleme Sınavı</vt:lpstr>
      <vt:lpstr>PowerPoint Sunusu</vt:lpstr>
      <vt:lpstr>                                 Notlar</vt:lpstr>
      <vt:lpstr>  Notların İlanı</vt:lpstr>
      <vt:lpstr>PowerPoint Sunusu</vt:lpstr>
      <vt:lpstr>DİKKAT!</vt:lpstr>
      <vt:lpstr>DİKKAT!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Not Ortalaması</vt:lpstr>
      <vt:lpstr>                      DNO ve GNO</vt:lpstr>
      <vt:lpstr>Başarılı ve Başarısız Öğrenci</vt:lpstr>
      <vt:lpstr>Örnek: Şartlı Başarılı Öğrenci </vt:lpstr>
      <vt:lpstr>2. Sınıfa geçme şartı</vt:lpstr>
      <vt:lpstr>Örnek: Başarısız Öğrenci</vt:lpstr>
      <vt:lpstr>PowerPoint Sunusu</vt:lpstr>
      <vt:lpstr>PowerPoint Sunusu</vt:lpstr>
      <vt:lpstr>Mezuniyet</vt:lpstr>
      <vt:lpstr>PowerPoint Sunusu</vt:lpstr>
      <vt:lpstr>Yaz Okulu</vt:lpstr>
      <vt:lpstr>Otomasyon Sistemi</vt:lpstr>
      <vt:lpstr>Otomasyon Sistemi</vt:lpstr>
      <vt:lpstr>PowerPoint Sunusu</vt:lpstr>
      <vt:lpstr>PowerPoint Sunusu</vt:lpstr>
      <vt:lpstr>PowerPoint Sunusu</vt:lpstr>
      <vt:lpstr>ÖĞRENCİ DİSİPLİN YÖNETMELİĞİ</vt:lpstr>
      <vt:lpstr>PowerPoint Sunusu</vt:lpstr>
      <vt:lpstr>PowerPoint Sunusu</vt:lpstr>
      <vt:lpstr>PowerPoint Sunusu</vt:lpstr>
      <vt:lpstr>PowerPoint Sunusu</vt:lpstr>
      <vt:lpstr>PowerPoint Sunusu</vt:lpstr>
      <vt:lpstr>MEZUNİYET İLİŞİK KESME İŞLEMLERİ</vt:lpstr>
      <vt:lpstr>PowerPoint Sunusu</vt:lpstr>
    </vt:vector>
  </TitlesOfParts>
  <Company>MASTER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Çağ Üniversitesi  Hukuk Fakültesi</dc:title>
  <dc:creator>MASTER XP 2010 EDITION</dc:creator>
  <cp:lastModifiedBy>Hatice Zeybek SAYIN</cp:lastModifiedBy>
  <cp:revision>382</cp:revision>
  <cp:lastPrinted>2018-12-14T08:19:47Z</cp:lastPrinted>
  <dcterms:created xsi:type="dcterms:W3CDTF">2012-08-17T19:57:20Z</dcterms:created>
  <dcterms:modified xsi:type="dcterms:W3CDTF">2019-10-08T11:30:05Z</dcterms:modified>
</cp:coreProperties>
</file>