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45" r:id="rId3"/>
    <p:sldId id="347" r:id="rId4"/>
    <p:sldId id="346" r:id="rId5"/>
    <p:sldId id="348" r:id="rId6"/>
    <p:sldId id="349" r:id="rId7"/>
    <p:sldId id="350" r:id="rId8"/>
    <p:sldId id="352" r:id="rId9"/>
    <p:sldId id="351" r:id="rId10"/>
    <p:sldId id="353" r:id="rId11"/>
    <p:sldId id="354" r:id="rId12"/>
    <p:sldId id="355" r:id="rId13"/>
    <p:sldId id="356" r:id="rId14"/>
    <p:sldId id="357" r:id="rId15"/>
    <p:sldId id="358" r:id="rId16"/>
    <p:sldId id="359" r:id="rId17"/>
    <p:sldId id="360" r:id="rId18"/>
    <p:sldId id="361" r:id="rId19"/>
    <p:sldId id="362" r:id="rId20"/>
    <p:sldId id="363" r:id="rId21"/>
    <p:sldId id="364" r:id="rId22"/>
    <p:sldId id="365" r:id="rId23"/>
    <p:sldId id="366"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03"/>
  </p:normalViewPr>
  <p:slideViewPr>
    <p:cSldViewPr snapToGrid="0" snapToObjects="1">
      <p:cViewPr varScale="1">
        <p:scale>
          <a:sx n="102" d="100"/>
          <a:sy n="102" d="100"/>
        </p:scale>
        <p:origin x="816"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11/6/25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3F104-CCCF-AAEC-E0EB-CF627BBE6E6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587D071-D7FA-E319-2364-EB1A9F8A6CC4}"/>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04AA412A-18C2-997E-E372-AA8D706B470B}"/>
              </a:ext>
            </a:extLst>
          </p:cNvPr>
          <p:cNvSpPr>
            <a:spLocks noGrp="1"/>
          </p:cNvSpPr>
          <p:nvPr>
            <p:ph idx="1"/>
          </p:nvPr>
        </p:nvSpPr>
        <p:spPr/>
        <p:txBody>
          <a:bodyPr>
            <a:normAutofit fontScale="77500" lnSpcReduction="20000"/>
          </a:bodyPr>
          <a:lstStyle/>
          <a:p>
            <a:pPr algn="just"/>
            <a:endParaRPr lang="tr-TR" sz="2900" dirty="0">
              <a:ea typeface="Times New Roman" panose="02020603050405020304" pitchFamily="18" charset="0"/>
            </a:endParaRPr>
          </a:p>
          <a:p>
            <a:pPr marL="0" indent="0">
              <a:buNone/>
            </a:pPr>
            <a:r>
              <a:rPr lang="tr-TR" sz="2900" dirty="0">
                <a:latin typeface="Times New Roman" panose="02020603050405020304" pitchFamily="18" charset="0"/>
                <a:cs typeface="Times New Roman" panose="02020603050405020304" pitchFamily="18" charset="0"/>
              </a:rPr>
              <a:t>m.11: </a:t>
            </a:r>
            <a:r>
              <a:rPr lang="tr-TR" sz="2900" i="1" dirty="0">
                <a:latin typeface="Times New Roman" panose="02020603050405020304" pitchFamily="18" charset="0"/>
                <a:cs typeface="Times New Roman" panose="02020603050405020304" pitchFamily="18" charset="0"/>
              </a:rPr>
              <a:t>(1) Aşağıdaki davalarda, ölen kimsenin son yerleşim yeri mahkemesi </a:t>
            </a:r>
            <a:r>
              <a:rPr lang="tr-TR" sz="2900" b="1" i="1" dirty="0">
                <a:latin typeface="Times New Roman" panose="02020603050405020304" pitchFamily="18" charset="0"/>
                <a:cs typeface="Times New Roman" panose="02020603050405020304" pitchFamily="18" charset="0"/>
              </a:rPr>
              <a:t>kesin yetkilidir:</a:t>
            </a:r>
          </a:p>
          <a:p>
            <a:pPr marL="0" indent="0">
              <a:buNone/>
            </a:pPr>
            <a:r>
              <a:rPr lang="tr-TR" sz="2900" i="1" dirty="0">
                <a:latin typeface="Times New Roman" panose="02020603050405020304" pitchFamily="18" charset="0"/>
                <a:cs typeface="Times New Roman" panose="02020603050405020304" pitchFamily="18" charset="0"/>
              </a:rPr>
              <a:t>a) Terekenin paylaşılmasına, yapılan paylaşma sözleşmesinin geçersizliğine, ölüme bağlı tasarrufların iptali ve tenkisine, miras sebebiyle istihkaka ilişkin davalar ile mirasçılar arasında terekenin yönetiminden kaynaklanan davalar.</a:t>
            </a:r>
          </a:p>
          <a:p>
            <a:pPr marL="0" indent="0">
              <a:buNone/>
            </a:pPr>
            <a:r>
              <a:rPr lang="tr-TR" sz="2900" i="1" dirty="0">
                <a:latin typeface="Times New Roman" panose="02020603050405020304" pitchFamily="18" charset="0"/>
                <a:cs typeface="Times New Roman" panose="02020603050405020304" pitchFamily="18" charset="0"/>
              </a:rPr>
              <a:t>b) Terekenin kesin paylaşımına kadar mirasçılara karşı açılacak tüm davalar.</a:t>
            </a:r>
          </a:p>
          <a:p>
            <a:pPr marL="0" indent="0">
              <a:buNone/>
            </a:pPr>
            <a:r>
              <a:rPr lang="tr-TR" sz="2900" i="1" dirty="0">
                <a:latin typeface="Times New Roman" panose="02020603050405020304" pitchFamily="18" charset="0"/>
                <a:cs typeface="Times New Roman" panose="02020603050405020304" pitchFamily="18" charset="0"/>
              </a:rPr>
              <a:t>(2) Terekede bulunan bir mal hakkında açılmak istenen istihkak davası, terekenin yazımı ve tespiti zamanında mal nerede bulunuyorsa, orada </a:t>
            </a:r>
            <a:r>
              <a:rPr lang="tr-TR" sz="2900" b="1" i="1" dirty="0">
                <a:latin typeface="Times New Roman" panose="02020603050405020304" pitchFamily="18" charset="0"/>
                <a:cs typeface="Times New Roman" panose="02020603050405020304" pitchFamily="18" charset="0"/>
              </a:rPr>
              <a:t>da</a:t>
            </a:r>
            <a:r>
              <a:rPr lang="tr-TR" sz="2900" i="1" dirty="0">
                <a:latin typeface="Times New Roman" panose="02020603050405020304" pitchFamily="18" charset="0"/>
                <a:cs typeface="Times New Roman" panose="02020603050405020304" pitchFamily="18" charset="0"/>
              </a:rPr>
              <a:t> açılabilir.</a:t>
            </a:r>
          </a:p>
          <a:p>
            <a:pPr marL="0" indent="0">
              <a:buNone/>
            </a:pPr>
            <a:r>
              <a:rPr lang="tr-TR" sz="2900" i="1" dirty="0">
                <a:latin typeface="Times New Roman" panose="02020603050405020304" pitchFamily="18" charset="0"/>
                <a:cs typeface="Times New Roman" panose="02020603050405020304" pitchFamily="18" charset="0"/>
              </a:rPr>
              <a:t>(3) Mirasçılık belgesinin iptali ve yeni mirasçılık belgesi verilmesine ilişkin davalarda, mirasçıların her birinin oturduğu yer mahkemesi de yetkilidir.</a:t>
            </a: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7687496-4DDE-43BD-46AB-89479A6D3BB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93210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509EB-97E5-3F07-60B9-81CD86EE1B7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EC911B9-4BCC-83F4-C23D-F3E1E47FF42D}"/>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DE425C80-4E8D-0E74-81C6-2978D69E157F}"/>
              </a:ext>
            </a:extLst>
          </p:cNvPr>
          <p:cNvSpPr>
            <a:spLocks noGrp="1"/>
          </p:cNvSpPr>
          <p:nvPr>
            <p:ph idx="1"/>
          </p:nvPr>
        </p:nvSpPr>
        <p:spPr/>
        <p:txBody>
          <a:bodyPr>
            <a:normAutofit/>
          </a:bodyPr>
          <a:lstStyle/>
          <a:p>
            <a:pPr marL="0" indent="0">
              <a:buNone/>
            </a:pPr>
            <a:r>
              <a:rPr lang="tr-TR" sz="1900" dirty="0">
                <a:latin typeface="Times New Roman" panose="02020603050405020304" pitchFamily="18" charset="0"/>
                <a:cs typeface="Times New Roman" panose="02020603050405020304" pitchFamily="18" charset="0"/>
              </a:rPr>
              <a:t>m. 12- </a:t>
            </a:r>
            <a:r>
              <a:rPr lang="tr-TR" sz="1900" i="1" dirty="0">
                <a:latin typeface="Times New Roman" panose="02020603050405020304" pitchFamily="18" charset="0"/>
                <a:cs typeface="Times New Roman" panose="02020603050405020304" pitchFamily="18" charset="0"/>
              </a:rPr>
              <a:t>(1) </a:t>
            </a:r>
            <a:r>
              <a:rPr lang="tr-TR" sz="1900" b="1" i="1" dirty="0">
                <a:latin typeface="Times New Roman" panose="02020603050405020304" pitchFamily="18" charset="0"/>
                <a:cs typeface="Times New Roman" panose="02020603050405020304" pitchFamily="18" charset="0"/>
              </a:rPr>
              <a:t>Taşınmaz üzerindeki ayni hakka ilişkin </a:t>
            </a:r>
            <a:r>
              <a:rPr lang="tr-TR" sz="1900" i="1" dirty="0">
                <a:latin typeface="Times New Roman" panose="02020603050405020304" pitchFamily="18" charset="0"/>
                <a:cs typeface="Times New Roman" panose="02020603050405020304" pitchFamily="18" charset="0"/>
              </a:rPr>
              <a:t>veya </a:t>
            </a:r>
            <a:r>
              <a:rPr lang="tr-TR" sz="1900" b="1" i="1" dirty="0">
                <a:latin typeface="Times New Roman" panose="02020603050405020304" pitchFamily="18" charset="0"/>
                <a:cs typeface="Times New Roman" panose="02020603050405020304" pitchFamily="18" charset="0"/>
              </a:rPr>
              <a:t>ayni hak sahipliğinde değişikliğe yol açabilecek davalar </a:t>
            </a:r>
            <a:r>
              <a:rPr lang="tr-TR" sz="1900" i="1" dirty="0">
                <a:latin typeface="Times New Roman" panose="02020603050405020304" pitchFamily="18" charset="0"/>
                <a:cs typeface="Times New Roman" panose="02020603050405020304" pitchFamily="18" charset="0"/>
              </a:rPr>
              <a:t>ile </a:t>
            </a:r>
            <a:r>
              <a:rPr lang="tr-TR" sz="1900" b="1" i="1" dirty="0">
                <a:latin typeface="Times New Roman" panose="02020603050405020304" pitchFamily="18" charset="0"/>
                <a:cs typeface="Times New Roman" panose="02020603050405020304" pitchFamily="18" charset="0"/>
              </a:rPr>
              <a:t>taşınmazın zilyetliğine yahut alıkoyma hakkına ilişkin davalarda, </a:t>
            </a:r>
            <a:r>
              <a:rPr lang="tr-TR" sz="1900" i="1" dirty="0">
                <a:latin typeface="Times New Roman" panose="02020603050405020304" pitchFamily="18" charset="0"/>
                <a:cs typeface="Times New Roman" panose="02020603050405020304" pitchFamily="18" charset="0"/>
              </a:rPr>
              <a:t>taşınmazın bulunduğu yer mahkemesi </a:t>
            </a:r>
            <a:r>
              <a:rPr lang="tr-TR" sz="1900" b="1" i="1" dirty="0">
                <a:latin typeface="Times New Roman" panose="02020603050405020304" pitchFamily="18" charset="0"/>
                <a:cs typeface="Times New Roman" panose="02020603050405020304" pitchFamily="18" charset="0"/>
              </a:rPr>
              <a:t>kesin</a:t>
            </a:r>
            <a:r>
              <a:rPr lang="tr-TR" sz="1900" i="1" dirty="0">
                <a:latin typeface="Times New Roman" panose="02020603050405020304" pitchFamily="18" charset="0"/>
                <a:cs typeface="Times New Roman" panose="02020603050405020304" pitchFamily="18" charset="0"/>
              </a:rPr>
              <a:t> yetkilidir.</a:t>
            </a:r>
          </a:p>
          <a:p>
            <a:pPr marL="0" indent="0">
              <a:buNone/>
            </a:pPr>
            <a:r>
              <a:rPr lang="tr-TR" sz="1900" i="1" dirty="0">
                <a:latin typeface="Times New Roman" panose="02020603050405020304" pitchFamily="18" charset="0"/>
                <a:cs typeface="Times New Roman" panose="02020603050405020304" pitchFamily="18" charset="0"/>
              </a:rPr>
              <a:t>(2) İrtifak haklarına ilişkin davalar, </a:t>
            </a:r>
            <a:r>
              <a:rPr lang="tr-TR" sz="1900" b="1" i="1" dirty="0">
                <a:latin typeface="Times New Roman" panose="02020603050405020304" pitchFamily="18" charset="0"/>
                <a:cs typeface="Times New Roman" panose="02020603050405020304" pitchFamily="18" charset="0"/>
              </a:rPr>
              <a:t>üzerinde irtifak hakkı kurulan </a:t>
            </a:r>
            <a:r>
              <a:rPr lang="tr-TR" sz="1900" i="1" dirty="0">
                <a:latin typeface="Times New Roman" panose="02020603050405020304" pitchFamily="18" charset="0"/>
                <a:cs typeface="Times New Roman" panose="02020603050405020304" pitchFamily="18" charset="0"/>
              </a:rPr>
              <a:t>taşınmazın bulunduğu yer mahkemesinde açılır.</a:t>
            </a:r>
          </a:p>
          <a:p>
            <a:pPr marL="0" indent="0">
              <a:buNone/>
            </a:pPr>
            <a:r>
              <a:rPr lang="tr-TR" sz="1900" i="1" dirty="0">
                <a:latin typeface="Times New Roman" panose="02020603050405020304" pitchFamily="18" charset="0"/>
                <a:cs typeface="Times New Roman" panose="02020603050405020304" pitchFamily="18" charset="0"/>
              </a:rPr>
              <a:t>(3) Bu davalar, birden fazla taşınmaza ilişkinse, taşınmazlardan birinin bulunduğu yerde, diğerleri hakkında da açılabilir.</a:t>
            </a:r>
          </a:p>
          <a:p>
            <a:pPr marL="0" indent="0" algn="just">
              <a:buNone/>
            </a:pPr>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C966CC4-B327-4299-E101-0C60147E494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70738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2E8C1-B61C-2C52-C0B0-D33025EEADB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66248CF-2A4B-73F6-B6B8-D52384FDD55E}"/>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292D9B06-E7D5-C472-EDBD-DBC2F74AD348}"/>
              </a:ext>
            </a:extLst>
          </p:cNvPr>
          <p:cNvSpPr>
            <a:spLocks noGrp="1"/>
          </p:cNvSpPr>
          <p:nvPr>
            <p:ph idx="1"/>
          </p:nvPr>
        </p:nvSpPr>
        <p:spPr/>
        <p:txBody>
          <a:bodyPr>
            <a:normAutofit/>
          </a:bodyPr>
          <a:lstStyle/>
          <a:p>
            <a:r>
              <a:rPr lang="tr-TR" sz="1800" dirty="0"/>
              <a:t>taşınmaz üzerindeki </a:t>
            </a:r>
            <a:r>
              <a:rPr lang="tr-TR" sz="1800" b="1" dirty="0"/>
              <a:t>mülkiyet hakkına dayalı olarak açılan </a:t>
            </a:r>
            <a:r>
              <a:rPr lang="tr-TR" sz="1800" dirty="0"/>
              <a:t>müdahalenin </a:t>
            </a:r>
            <a:r>
              <a:rPr lang="tr-TR" sz="1800" dirty="0" err="1"/>
              <a:t>men’i</a:t>
            </a:r>
            <a:r>
              <a:rPr lang="tr-TR" sz="1800" dirty="0"/>
              <a:t> davası, tapu kütüğünün düzeltilmesi davası, tescil davaları, istihkak davaları</a:t>
            </a:r>
          </a:p>
          <a:p>
            <a:r>
              <a:rPr lang="tr-TR" sz="1800" dirty="0"/>
              <a:t>Diğer eşin rızası olmaksızın konulan ipoteğin kaldırılmasına ilişkin dava</a:t>
            </a:r>
          </a:p>
          <a:p>
            <a:r>
              <a:rPr lang="tr-TR" sz="1800" dirty="0"/>
              <a:t>Taşınmaz üzerindeki ortaklığın giderilmesi davaları,</a:t>
            </a:r>
          </a:p>
          <a:p>
            <a:r>
              <a:rPr lang="tr-TR" sz="1800" dirty="0"/>
              <a:t>olağanüstü kazandırıcı zamanaşımı ile mülkiyeti kazanılmış taşınmazın tesciline ilişkin davalar,</a:t>
            </a:r>
          </a:p>
          <a:p>
            <a:endParaRPr lang="tr-TR" sz="1800" dirty="0"/>
          </a:p>
          <a:p>
            <a:endParaRPr lang="tr-TR" sz="1800"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A75363F-E4A6-CE5B-158B-45B881921C6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674475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8734D-3AB8-4770-9A07-FBE891E824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45D7E1-765F-6638-CB2A-0A24A91C46BA}"/>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1F1A5B76-0F79-BB53-E6D9-E5F8BB4C7950}"/>
              </a:ext>
            </a:extLst>
          </p:cNvPr>
          <p:cNvSpPr>
            <a:spLocks noGrp="1"/>
          </p:cNvSpPr>
          <p:nvPr>
            <p:ph idx="1"/>
          </p:nvPr>
        </p:nvSpPr>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m. 13: </a:t>
            </a:r>
            <a:r>
              <a:rPr lang="tr-TR" sz="1800" i="1" dirty="0">
                <a:latin typeface="Times New Roman" panose="02020603050405020304" pitchFamily="18" charset="0"/>
                <a:cs typeface="Times New Roman" panose="02020603050405020304" pitchFamily="18" charset="0"/>
              </a:rPr>
              <a:t>«Kesin yetkinin söz konusu olmadığı hâllerde, asıl davaya bakan mahkeme, karşı davaya bakmaya da yetkilidir.»</a:t>
            </a:r>
          </a:p>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i="1" dirty="0"/>
              <a:t>Olay: Yerleşim yeri Adana olan (A), daha önce ödünç verdiği 500.000 Türk Lirası tutarındaki alacağı için yerleşim yeri Mersin olan (B)’ye karşı, ifa yeri olarak kararlaştırdıkları Ankara’da dava açmıştır. (B), cevap dilekçesinde borcunu ödediğini iddia etmektedir. Ayrıca (B), kendisinin de (A)’ya Ankara’daki evini alırken borç verdiğini ve 600.000 TL alacaklı olduğunu ileri sürmektedir. Sözleşmeye göre (B)’</a:t>
            </a:r>
            <a:r>
              <a:rPr lang="tr-TR" sz="1800" i="1" dirty="0" err="1"/>
              <a:t>nin</a:t>
            </a:r>
            <a:r>
              <a:rPr lang="tr-TR" sz="1800" i="1" dirty="0"/>
              <a:t> Mersin’deki hesabına ödenecektir. (B), (A) tarafından Ankara’da açılan davaya karşı dava olarak ileri sürebilir mi? </a:t>
            </a:r>
            <a:endParaRPr lang="tr-TR" sz="1800" dirty="0"/>
          </a:p>
          <a:p>
            <a:endParaRPr lang="tr-TR" sz="1800"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78728E4-DC3D-31DE-5A2F-03B46F39146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99603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4D7B0-0BC9-B1AD-616B-0C9DC9B7254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867E301-7500-011D-0694-B077DF3B29DE}"/>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A8C8E1ED-54C9-5598-D792-D1019AADCBCC}"/>
              </a:ext>
            </a:extLst>
          </p:cNvPr>
          <p:cNvSpPr>
            <a:spLocks noGrp="1"/>
          </p:cNvSpPr>
          <p:nvPr>
            <p:ph idx="1"/>
          </p:nvPr>
        </p:nvSpPr>
        <p:spPr/>
        <p:txBody>
          <a:bodyPr>
            <a:normAutofit/>
          </a:bodyPr>
          <a:lstStyle/>
          <a:p>
            <a:pPr marL="0" indent="0" algn="just">
              <a:buNone/>
            </a:pPr>
            <a:r>
              <a:rPr lang="tr-TR" sz="1800" i="1" dirty="0">
                <a:latin typeface="Times New Roman" panose="02020603050405020304" pitchFamily="18" charset="0"/>
                <a:cs typeface="Times New Roman" panose="02020603050405020304" pitchFamily="18" charset="0"/>
              </a:rPr>
              <a:t>m.14: (1) Bir şubenin işlemlerinden doğan davalarda, o şubenin bulunduğu yer mahkemesi de yetkilidir.</a:t>
            </a:r>
          </a:p>
          <a:p>
            <a:pPr marL="0" indent="0" algn="just">
              <a:buNone/>
            </a:pPr>
            <a:r>
              <a:rPr lang="tr-TR" sz="1800" i="1" dirty="0">
                <a:latin typeface="Times New Roman" panose="02020603050405020304" pitchFamily="18" charset="0"/>
                <a:cs typeface="Times New Roman" panose="02020603050405020304" pitchFamily="18" charset="0"/>
              </a:rPr>
              <a:t>(2) Özel hukuk tüzel kişilerinin, ortaklık veya üyelik ilişkileriyle sınırlı olmak kaydıyla, bir ortağına veya üyesine karşı veya bir ortağın yahut üyenin bu sıfatla diğerlerine karşı açacakları davalar için, ilgili tüzel kişinin merkezinin bulunduğu yer mahkemesi kesin yetkilidir.</a:t>
            </a:r>
          </a:p>
          <a:p>
            <a:pPr marL="0" indent="0">
              <a:buNone/>
            </a:pPr>
            <a:endParaRPr lang="tr-TR" sz="1800" dirty="0"/>
          </a:p>
          <a:p>
            <a:pPr marL="0" indent="0" algn="just">
              <a:buNone/>
            </a:pPr>
            <a:r>
              <a:rPr lang="tr-TR" sz="1900" i="1" dirty="0"/>
              <a:t>Olay: Merkezi İstanbul’da bulunan (X) Bankasının Adana şubesi vasıtasıyla, (X) bankası ile kredi sözleşmesi yapan ve yerleşim yeri İzmir olan (A), söz konusu kredi sözleşmesinden kaynaklanan uyuşmazlık için Adana mahkemelerinde dava açabilir mi?</a:t>
            </a:r>
            <a:r>
              <a:rPr lang="tr-TR" sz="2000" i="1" dirty="0"/>
              <a:t> </a:t>
            </a:r>
          </a:p>
          <a:p>
            <a:pPr marL="0" indent="0" algn="just">
              <a:buNone/>
            </a:pPr>
            <a:endParaRPr lang="tr-TR" sz="2000" i="1" dirty="0"/>
          </a:p>
          <a:p>
            <a:pPr marL="0" indent="0" algn="just">
              <a:buNone/>
            </a:pPr>
            <a:r>
              <a:rPr lang="tr-TR" sz="1900" i="1" dirty="0"/>
              <a:t>Olay: Bir anonim şirket tarafından ortağına karşı, koymayı taahhüt ettiği sermaye borcunun ifası için açtığı dava nerede açılabilir?</a:t>
            </a:r>
          </a:p>
          <a:p>
            <a:pPr marL="0" indent="0" algn="just">
              <a:buNone/>
            </a:pPr>
            <a:endParaRPr lang="tr-TR" sz="1900" i="1" dirty="0"/>
          </a:p>
          <a:p>
            <a:pPr marL="0" indent="0" algn="just">
              <a:buNone/>
            </a:pPr>
            <a:endParaRPr lang="tr-TR" sz="1900" i="1"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B3CA894-EF16-3582-8F87-E1C60163C0E2}"/>
              </a:ext>
            </a:extLst>
          </p:cNvPr>
          <p:cNvSpPr txBox="1"/>
          <p:nvPr/>
        </p:nvSpPr>
        <p:spPr>
          <a:xfrm>
            <a:off x="748007" y="3538012"/>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312938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6C6DA-26C9-79B7-2F9F-2EC3F4803F2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0493154-BA4B-9B49-1AC6-9934131D2F45}"/>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B935F456-75EB-F737-2683-F1D362B77851}"/>
              </a:ext>
            </a:extLst>
          </p:cNvPr>
          <p:cNvSpPr>
            <a:spLocks noGrp="1"/>
          </p:cNvSpPr>
          <p:nvPr>
            <p:ph idx="1"/>
          </p:nvPr>
        </p:nvSpPr>
        <p:spPr/>
        <p:txBody>
          <a:bodyPr>
            <a:normAutofit/>
          </a:bodyPr>
          <a:lstStyle/>
          <a:p>
            <a:pPr marL="0" indent="0" algn="just">
              <a:buNone/>
            </a:pPr>
            <a:r>
              <a:rPr lang="tr-TR" sz="1800" i="1" dirty="0"/>
              <a:t>m.15: (1) Zarar sigortalarından doğan davalar, sigorta, bir taşınmaza veya niteliği gereği bir yerde sabit bulunması gereken yahut şart kılınan taşınıra ilişkinse, malın bulunduğu yerde; bir yerde sabit bulunması gerekmeyen veya şart kılınmayan bir taşınıra ilişkinse, rizikonun gerçekleştiği yerde de açılabilir.</a:t>
            </a:r>
          </a:p>
          <a:p>
            <a:pPr marL="0" indent="0" algn="just">
              <a:buNone/>
            </a:pPr>
            <a:r>
              <a:rPr lang="tr-TR" sz="1800" i="1" dirty="0"/>
              <a:t>(2) Can sigortalarında, sigorta ettirenin, sigortalının veya lehtarın leh veya aleyhine açılacak davalarda onların yerleşim yeri mahkemesi kesin yetkilidir.</a:t>
            </a:r>
          </a:p>
          <a:p>
            <a:pPr marL="0" indent="0" algn="just">
              <a:buNone/>
            </a:pPr>
            <a:r>
              <a:rPr lang="tr-TR" sz="1800" i="1" dirty="0"/>
              <a:t>(3) Bu hüküm deniz sigortalarından doğan davalarda uygulanmaz.</a:t>
            </a:r>
          </a:p>
          <a:p>
            <a:pPr marL="0" indent="0">
              <a:buNone/>
            </a:pPr>
            <a:endParaRPr lang="tr-TR" dirty="0"/>
          </a:p>
          <a:p>
            <a:pPr marL="0" indent="0" algn="just">
              <a:buNone/>
            </a:pPr>
            <a:r>
              <a:rPr lang="tr-TR" sz="1800" i="1" dirty="0"/>
              <a:t>Olay: Adana’da bulunan bir işyeri hakkında, yerleşim yeri Eskişehir olan (A) ile merkezi İstanbul’da bulunan (X) sigorta şirketi arasında yangın rizikosuna karşı bir sigorta sözleşmesi yapılmış ve (A) primleri ödemiştir. Rizikonun gerçekleşmesine (işyerinin yanması) rağmen, tazminatın ödenmemesi üzerine, (A)’</a:t>
            </a:r>
            <a:r>
              <a:rPr lang="tr-TR" sz="1800" i="1" dirty="0" err="1"/>
              <a:t>nın</a:t>
            </a:r>
            <a:r>
              <a:rPr lang="tr-TR" sz="1800" i="1" dirty="0"/>
              <a:t> (X) şirketine karşı açacağı dava, nerede açılabilir?</a:t>
            </a:r>
          </a:p>
          <a:p>
            <a:pPr marL="0" indent="0" algn="just">
              <a:buNone/>
            </a:pPr>
            <a:endParaRPr lang="tr-TR" sz="1900" i="1"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214291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D0C49-1755-13F3-B5F5-AC8BDFC8454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ADCEB25-F8A2-7C85-B438-0E415B99C727}"/>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E9C47E35-1554-2330-ADA6-4C3084FAFCEC}"/>
              </a:ext>
            </a:extLst>
          </p:cNvPr>
          <p:cNvSpPr>
            <a:spLocks noGrp="1"/>
          </p:cNvSpPr>
          <p:nvPr>
            <p:ph idx="1"/>
          </p:nvPr>
        </p:nvSpPr>
        <p:spPr/>
        <p:txBody>
          <a:bodyPr>
            <a:normAutofit/>
          </a:bodyPr>
          <a:lstStyle/>
          <a:p>
            <a:pPr marL="0" indent="0" algn="just">
              <a:buNone/>
            </a:pPr>
            <a:r>
              <a:rPr lang="tr-TR" sz="1800" i="1" dirty="0"/>
              <a:t>m.15: (1) Zarar sigortalarından doğan davalar, sigorta, bir taşınmaza veya niteliği gereği bir yerde sabit bulunması gereken yahut şart kılınan taşınıra ilişkinse, malın bulunduğu yerde; bir yerde sabit bulunması gerekmeyen veya şart kılınmayan bir taşınıra ilişkinse, rizikonun gerçekleştiği yerde de açılabilir.</a:t>
            </a:r>
          </a:p>
          <a:p>
            <a:pPr marL="0" indent="0" algn="just">
              <a:buNone/>
            </a:pPr>
            <a:r>
              <a:rPr lang="tr-TR" sz="1800" i="1" dirty="0"/>
              <a:t>(2) Can sigortalarında, sigorta ettirenin, sigortalının veya lehtarın leh veya aleyhine açılacak davalarda onların yerleşim yeri mahkemesi kesin yetkilidir.</a:t>
            </a:r>
          </a:p>
          <a:p>
            <a:pPr marL="0" indent="0" algn="just">
              <a:buNone/>
            </a:pPr>
            <a:r>
              <a:rPr lang="tr-TR" sz="1800" i="1" dirty="0"/>
              <a:t>(3) Bu hüküm deniz sigortalarından doğan davalarda uygulanmaz.</a:t>
            </a:r>
          </a:p>
          <a:p>
            <a:pPr marL="0" indent="0" algn="just">
              <a:buNone/>
            </a:pPr>
            <a:endParaRPr lang="tr-TR" sz="1900" i="1"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117262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7F71F-22D4-F7EB-258D-A22917861C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21EC65D-893C-B766-25CE-19AED86388BC}"/>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DD9AAD28-39CE-2805-C1B4-CF7C960955A4}"/>
              </a:ext>
            </a:extLst>
          </p:cNvPr>
          <p:cNvSpPr>
            <a:spLocks noGrp="1"/>
          </p:cNvSpPr>
          <p:nvPr>
            <p:ph idx="1"/>
          </p:nvPr>
        </p:nvSpPr>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m. 16: </a:t>
            </a:r>
            <a:r>
              <a:rPr lang="tr-TR" sz="1800" i="1" dirty="0">
                <a:latin typeface="Times New Roman" panose="02020603050405020304" pitchFamily="18" charset="0"/>
                <a:cs typeface="Times New Roman" panose="02020603050405020304" pitchFamily="18" charset="0"/>
              </a:rPr>
              <a:t>(1) Haksız fiilden doğan davalarda, haksız fiilin işlendiği veya zararın meydana geldiği yahut gelme ihtimalinin bulunduğu yer ya da zarar görenin yerleşim yeri mahkemesi de yetkilidir.</a:t>
            </a:r>
          </a:p>
          <a:p>
            <a:pPr marL="0" indent="0" algn="just">
              <a:buNone/>
            </a:pPr>
            <a:endParaRPr lang="tr-TR" sz="1900" i="1" dirty="0"/>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1251923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53284-8B20-0C47-13F3-6828F9B80E1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B097F7B-B922-2ACC-FE43-218D62BB27CA}"/>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2C508728-28DC-917B-89F9-512BC579F457}"/>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lvl="0" indent="45085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cs typeface="Times New Roman" panose="02020603050405020304" pitchFamily="18" charset="0"/>
              </a:rPr>
              <a:t>İş mahkemeleri Kanunu m. 6</a:t>
            </a:r>
            <a:r>
              <a:rPr lang="tr-TR" altLang="tr-TR" sz="1800" dirty="0">
                <a:solidFill>
                  <a:srgbClr val="000000"/>
                </a:solidFill>
                <a:latin typeface="Times New Roman" panose="02020603050405020304" pitchFamily="18" charset="0"/>
                <a:cs typeface="Times New Roman" panose="02020603050405020304" pitchFamily="18" charset="0"/>
              </a:rPr>
              <a:t>: «İş mahkemelerinde açılacak davalarda yetkili mahkeme, davalı gerçek veya tüzel kişinin davanın açıldığı tarihteki yerleşim yeri mahkemesi ile </a:t>
            </a:r>
            <a:r>
              <a:rPr lang="tr-TR" altLang="tr-TR" sz="1800" u="sng" dirty="0">
                <a:solidFill>
                  <a:srgbClr val="000000"/>
                </a:solidFill>
                <a:latin typeface="Times New Roman" panose="02020603050405020304" pitchFamily="18" charset="0"/>
                <a:cs typeface="Times New Roman" panose="02020603050405020304" pitchFamily="18" charset="0"/>
              </a:rPr>
              <a:t>işin veya işlemin yapıldığı yer m</a:t>
            </a:r>
            <a:r>
              <a:rPr lang="tr-TR" altLang="tr-TR" sz="1800" dirty="0">
                <a:solidFill>
                  <a:srgbClr val="000000"/>
                </a:solidFill>
                <a:latin typeface="Times New Roman" panose="02020603050405020304" pitchFamily="18" charset="0"/>
                <a:cs typeface="Times New Roman" panose="02020603050405020304" pitchFamily="18" charset="0"/>
              </a:rPr>
              <a:t>ahkemesidir. </a:t>
            </a:r>
            <a:endParaRPr lang="tr-TR" altLang="tr-TR" sz="1800" dirty="0">
              <a:latin typeface="Times New Roman" panose="02020603050405020304" pitchFamily="18" charset="0"/>
              <a:cs typeface="Times New Roman" panose="02020603050405020304" pitchFamily="18" charset="0"/>
            </a:endParaRPr>
          </a:p>
          <a:p>
            <a:pPr marL="0" lvl="0" indent="450850"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cs typeface="Times New Roman" panose="02020603050405020304" pitchFamily="18" charset="0"/>
              </a:rPr>
              <a:t>(2) Davalı birden fazla ise bunlardan birinin yerleşim yeri mahkemesi de yetkilidir.</a:t>
            </a:r>
            <a:endParaRPr lang="tr-TR" altLang="tr-TR" sz="1800" dirty="0">
              <a:latin typeface="Times New Roman" panose="02020603050405020304" pitchFamily="18" charset="0"/>
              <a:cs typeface="Times New Roman" panose="02020603050405020304" pitchFamily="18" charset="0"/>
            </a:endParaRPr>
          </a:p>
          <a:p>
            <a:pPr marL="0" lvl="0" indent="450850"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cs typeface="Times New Roman" panose="02020603050405020304" pitchFamily="18" charset="0"/>
              </a:rPr>
              <a:t>(3) İş kazasından doğan tazminat davalarında, </a:t>
            </a:r>
            <a:r>
              <a:rPr lang="tr-TR" altLang="tr-TR" sz="1800" u="sng" dirty="0">
                <a:solidFill>
                  <a:srgbClr val="000000"/>
                </a:solidFill>
                <a:latin typeface="Times New Roman" panose="02020603050405020304" pitchFamily="18" charset="0"/>
                <a:cs typeface="Times New Roman" panose="02020603050405020304" pitchFamily="18" charset="0"/>
              </a:rPr>
              <a:t>iş kazasının veya zararın meydana geldiği yer ile zarar gören işçinin yerleşim yeri mahkemesi </a:t>
            </a:r>
            <a:r>
              <a:rPr lang="tr-TR" altLang="tr-TR" sz="1800" dirty="0">
                <a:solidFill>
                  <a:srgbClr val="000000"/>
                </a:solidFill>
                <a:latin typeface="Times New Roman" panose="02020603050405020304" pitchFamily="18" charset="0"/>
                <a:cs typeface="Times New Roman" panose="02020603050405020304" pitchFamily="18" charset="0"/>
              </a:rPr>
              <a:t>de yetkilidir.</a:t>
            </a:r>
            <a:endParaRPr lang="tr-TR" altLang="tr-TR" sz="1800" dirty="0">
              <a:latin typeface="Times New Roman" panose="02020603050405020304" pitchFamily="18" charset="0"/>
              <a:cs typeface="Times New Roman" panose="02020603050405020304" pitchFamily="18" charset="0"/>
            </a:endParaRPr>
          </a:p>
          <a:p>
            <a:pPr marL="0" lvl="0" indent="450850"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cs typeface="Times New Roman" panose="02020603050405020304" pitchFamily="18" charset="0"/>
              </a:rPr>
              <a:t>(4) İş mahkemelerinin yetkilerine ilişkin olarak diğer kanunlarda yer alan hükümler saklıdır.</a:t>
            </a:r>
            <a:endParaRPr lang="tr-TR" altLang="tr-TR" sz="1800" dirty="0">
              <a:latin typeface="Times New Roman" panose="02020603050405020304" pitchFamily="18" charset="0"/>
              <a:cs typeface="Times New Roman" panose="02020603050405020304" pitchFamily="18" charset="0"/>
            </a:endParaRPr>
          </a:p>
          <a:p>
            <a:pPr marL="0" lvl="0" indent="450850"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cs typeface="Times New Roman" panose="02020603050405020304" pitchFamily="18" charset="0"/>
              </a:rPr>
              <a:t>(5) Bu madde hükümlerine aykırı yetki sözleşmeleri geçersizdir.»</a:t>
            </a:r>
            <a:endParaRPr lang="tr-TR" altLang="tr-TR" sz="1800" dirty="0">
              <a:latin typeface="Times New Roman" panose="02020603050405020304" pitchFamily="18" charset="0"/>
              <a:cs typeface="Times New Roman" panose="02020603050405020304" pitchFamily="18" charset="0"/>
            </a:endParaRP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9B9BFB7-5122-F3B0-9916-87717F0E1827}"/>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32666C5D-F49F-3776-0672-D3EFAF55FE49}"/>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6725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F8F17-C059-DA11-387F-192C8F8421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79F3A9C-FC96-1D28-E321-37C8305F555A}"/>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B723D969-61A1-D241-2C92-1AE7A7C3D9F5}"/>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600" b="1" dirty="0">
                <a:latin typeface="Times New Roman" panose="02020603050405020304" pitchFamily="18" charset="0"/>
                <a:cs typeface="Times New Roman" panose="02020603050405020304" pitchFamily="18" charset="0"/>
              </a:rPr>
              <a:t>Tüketicinin Korunması Hakkında Kanun </a:t>
            </a:r>
            <a:r>
              <a:rPr lang="tr-TR" sz="1600" dirty="0">
                <a:latin typeface="Times New Roman" panose="02020603050405020304" pitchFamily="18" charset="0"/>
                <a:cs typeface="Times New Roman" panose="02020603050405020304" pitchFamily="18" charset="0"/>
              </a:rPr>
              <a:t>m. 73/5: «Tüketici davaları, tüketicinin yerleşim yerinin bulunduğu yerdeki tüketici mahkemesinde de açılabilir.»</a:t>
            </a: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279EBCD-28D5-E273-9298-FB9A68DE3DB2}"/>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A1DEF4F0-9E12-4945-9C79-0BD738914F40}"/>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12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E8368-F177-BDBB-1277-9F791EBB92C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2CA5C4A-88E5-0CDE-E5C7-62CE44C17618}"/>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E98A9D48-5A20-FD37-1D1A-5432B4F978B1}"/>
              </a:ext>
            </a:extLst>
          </p:cNvPr>
          <p:cNvSpPr>
            <a:spLocks noGrp="1"/>
          </p:cNvSpPr>
          <p:nvPr>
            <p:ph idx="1"/>
          </p:nvPr>
        </p:nvSpPr>
        <p:spPr/>
        <p:txBody>
          <a:bodyPr>
            <a:normAutofit/>
          </a:bodyPr>
          <a:lstStyle/>
          <a:p>
            <a:pPr algn="just"/>
            <a:r>
              <a:rPr lang="tr-TR" sz="2000" dirty="0">
                <a:latin typeface="Times New Roman" panose="02020603050405020304" pitchFamily="18" charset="0"/>
                <a:cs typeface="Times New Roman" panose="02020603050405020304" pitchFamily="18" charset="0"/>
              </a:rPr>
              <a:t>Olay:</a:t>
            </a:r>
          </a:p>
          <a:p>
            <a:pPr algn="just"/>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Yerleşim yeri Adana olan (A), merkezi İzmir’de bulunan (X) şirketine ait otobüsle, Mersin’den İstanbul’a doğru seyahat ederken, yerleşim yeri Sivas olan şoför (B)’</a:t>
            </a:r>
            <a:r>
              <a:rPr lang="tr-TR" sz="2000" i="1" dirty="0" err="1">
                <a:latin typeface="Times New Roman" panose="02020603050405020304" pitchFamily="18" charset="0"/>
                <a:cs typeface="Times New Roman" panose="02020603050405020304" pitchFamily="18" charset="0"/>
              </a:rPr>
              <a:t>nin</a:t>
            </a:r>
            <a:r>
              <a:rPr lang="tr-TR" sz="2000" i="1" dirty="0">
                <a:latin typeface="Times New Roman" panose="02020603050405020304" pitchFamily="18" charset="0"/>
                <a:cs typeface="Times New Roman" panose="02020603050405020304" pitchFamily="18" charset="0"/>
              </a:rPr>
              <a:t> dikkatsizliği nedeniyle, Sivas’ta gerçekleşen trafik kazasında yaralanmıştır. (A), uğramış olduğu zarar sebebiyle şoföre ve/veya (X) şirketine karşı nerede veya nerelerde dava açabilir?</a:t>
            </a: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6467C21-0598-B251-F1FE-0ABB9C60D05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91246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11A53-6FC7-E32C-F527-8D750E64F48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6A78D6E-0AA8-C165-D6AD-D0B68B7CB8C7}"/>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387F3378-530B-683D-E006-5B8B78E7CF24}"/>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600" b="1" dirty="0">
                <a:cs typeface="Times New Roman" panose="02020603050405020304" pitchFamily="18" charset="0"/>
              </a:rPr>
              <a:t>Yetki Sözleşmesi</a:t>
            </a:r>
          </a:p>
          <a:p>
            <a:pPr marL="0" indent="0" algn="just">
              <a:buNone/>
            </a:pPr>
            <a:endParaRPr lang="tr-TR" sz="1600" b="1" dirty="0">
              <a:cs typeface="Times New Roman" panose="02020603050405020304" pitchFamily="18" charset="0"/>
            </a:endParaRPr>
          </a:p>
          <a:p>
            <a:pPr marL="0" indent="0" algn="just">
              <a:buNone/>
            </a:pPr>
            <a:r>
              <a:rPr lang="tr-TR" sz="1600" b="1" dirty="0">
                <a:cs typeface="Times New Roman" panose="02020603050405020304" pitchFamily="18" charset="0"/>
              </a:rPr>
              <a:t>Koşulları:</a:t>
            </a:r>
          </a:p>
          <a:p>
            <a:pPr marL="0" indent="0" algn="just">
              <a:buNone/>
            </a:pPr>
            <a:endParaRPr lang="tr-TR" sz="1600" b="1" dirty="0">
              <a:cs typeface="Times New Roman" panose="02020603050405020304" pitchFamily="18" charset="0"/>
            </a:endParaRPr>
          </a:p>
          <a:p>
            <a:pPr marL="0" indent="0" algn="just">
              <a:buNone/>
            </a:pPr>
            <a:r>
              <a:rPr lang="tr-TR" sz="1600" dirty="0">
                <a:cs typeface="Times New Roman" panose="02020603050405020304" pitchFamily="18" charset="0"/>
              </a:rPr>
              <a:t>Taraflar tacir veya kamu tüzel kişisi olabilir. </a:t>
            </a:r>
            <a:r>
              <a:rPr lang="tr-TR" sz="1600" b="1" dirty="0">
                <a:cs typeface="Times New Roman" panose="02020603050405020304" pitchFamily="18" charset="0"/>
              </a:rPr>
              <a:t>(Tarafa ilişkin sınırlandırma)</a:t>
            </a:r>
          </a:p>
          <a:p>
            <a:pPr marL="0" indent="0" algn="just">
              <a:buNone/>
            </a:pPr>
            <a:r>
              <a:rPr lang="tr-TR" sz="1600" dirty="0">
                <a:cs typeface="Times New Roman" panose="02020603050405020304" pitchFamily="18" charset="0"/>
              </a:rPr>
              <a:t>Tarafların üzerinde serbestçe tasarruf edebileceği bir konuya ilişkin uyuşmazlık olmalıdır.</a:t>
            </a:r>
            <a:r>
              <a:rPr lang="tr-TR" sz="1600" b="1" dirty="0">
                <a:cs typeface="Times New Roman" panose="02020603050405020304" pitchFamily="18" charset="0"/>
              </a:rPr>
              <a:t>(Uyuşmazlık konusu bakımından sınırlandırma)</a:t>
            </a:r>
            <a:endParaRPr lang="tr-TR" sz="1600" dirty="0">
              <a:cs typeface="Times New Roman" panose="02020603050405020304" pitchFamily="18" charset="0"/>
            </a:endParaRPr>
          </a:p>
          <a:p>
            <a:pPr marL="0" indent="0" algn="just">
              <a:buNone/>
            </a:pPr>
            <a:r>
              <a:rPr lang="tr-TR" sz="1600" dirty="0">
                <a:cs typeface="Times New Roman" panose="02020603050405020304" pitchFamily="18" charset="0"/>
              </a:rPr>
              <a:t>Kesin yetkinin geçerli olmadığı konuya ilişkin uyuşmazlıklarda geçerlidir. </a:t>
            </a:r>
            <a:r>
              <a:rPr lang="tr-TR" sz="1600" b="1" dirty="0">
                <a:cs typeface="Times New Roman" panose="02020603050405020304" pitchFamily="18" charset="0"/>
              </a:rPr>
              <a:t>(Uyuşmazlık konusu bakımından sınırlandırma)</a:t>
            </a:r>
          </a:p>
          <a:p>
            <a:pPr marL="0" indent="0" algn="just">
              <a:buNone/>
            </a:pPr>
            <a:r>
              <a:rPr lang="tr-TR" sz="1600" dirty="0">
                <a:cs typeface="Times New Roman" panose="02020603050405020304" pitchFamily="18" charset="0"/>
              </a:rPr>
              <a:t>Uyuşmazlığın kendisinden kaynaklanan hukuki ilişki belirlenebilir olmalıdır. </a:t>
            </a:r>
            <a:r>
              <a:rPr lang="tr-TR" sz="1600" b="1" dirty="0">
                <a:cs typeface="Times New Roman" panose="02020603050405020304" pitchFamily="18" charset="0"/>
              </a:rPr>
              <a:t>Uyuşmazlık konusu bakımından sınırlandırma)</a:t>
            </a:r>
          </a:p>
          <a:p>
            <a:pPr marL="0" indent="0" algn="just">
              <a:buNone/>
            </a:pPr>
            <a:r>
              <a:rPr lang="tr-TR" sz="1600" dirty="0">
                <a:cs typeface="Times New Roman" panose="02020603050405020304" pitchFamily="18" charset="0"/>
              </a:rPr>
              <a:t>Yazılı şekilde sözleşme yapılmalıdır. </a:t>
            </a:r>
            <a:r>
              <a:rPr lang="tr-TR" sz="1600" b="1" dirty="0">
                <a:cs typeface="Times New Roman" panose="02020603050405020304" pitchFamily="18" charset="0"/>
              </a:rPr>
              <a:t>(Şekle ilişkin sınırlandırma)</a:t>
            </a:r>
          </a:p>
          <a:p>
            <a:pPr marL="0" indent="0" algn="just">
              <a:buNone/>
            </a:pPr>
            <a:r>
              <a:rPr lang="tr-TR" sz="1600" dirty="0">
                <a:cs typeface="Times New Roman" panose="02020603050405020304" pitchFamily="18" charset="0"/>
              </a:rPr>
              <a:t>Yetkili kılınan mahkeme/</a:t>
            </a:r>
            <a:r>
              <a:rPr lang="tr-TR" sz="1600" dirty="0" err="1">
                <a:cs typeface="Times New Roman" panose="02020603050405020304" pitchFamily="18" charset="0"/>
              </a:rPr>
              <a:t>lerin</a:t>
            </a:r>
            <a:r>
              <a:rPr lang="tr-TR" sz="1600" dirty="0">
                <a:cs typeface="Times New Roman" panose="02020603050405020304" pitchFamily="18" charset="0"/>
              </a:rPr>
              <a:t> belirlenebilir olması gerekir. </a:t>
            </a:r>
            <a:r>
              <a:rPr lang="tr-TR" sz="1600" b="1" dirty="0">
                <a:cs typeface="Times New Roman" panose="02020603050405020304" pitchFamily="18" charset="0"/>
              </a:rPr>
              <a:t>(Şekle ilişkin sınırlandırma)</a:t>
            </a: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0CDD743-1218-AB9E-B9AA-1FF53F53E76C}"/>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5BE708C9-398E-0A82-0D83-5B21C76CEE8B}"/>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4936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7F928-B3C8-5A95-D71F-6703E9C0B8A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D49E73F-3497-2CDF-473D-0E0D2D44F6BC}"/>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DAE18DE3-55B2-E406-2CEB-AB1E75F8A76C}"/>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b="1" dirty="0">
                <a:cs typeface="Times New Roman" panose="02020603050405020304" pitchFamily="18" charset="0"/>
              </a:rPr>
              <a:t>Yetki Sözleşmesi</a:t>
            </a:r>
          </a:p>
          <a:p>
            <a:pPr marL="0" indent="0" algn="just">
              <a:buNone/>
            </a:pPr>
            <a:endParaRPr lang="tr-TR" sz="1600" b="1" dirty="0">
              <a:cs typeface="Times New Roman" panose="02020603050405020304" pitchFamily="18" charset="0"/>
            </a:endParaRPr>
          </a:p>
          <a:p>
            <a:pPr marL="0" indent="0" algn="just">
              <a:buNone/>
            </a:pPr>
            <a:r>
              <a:rPr lang="tr-TR" sz="1800" b="1" dirty="0">
                <a:cs typeface="Times New Roman" panose="02020603050405020304" pitchFamily="18" charset="0"/>
              </a:rPr>
              <a:t>Olumsuz yetki sözleşmesi:</a:t>
            </a:r>
          </a:p>
          <a:p>
            <a:pPr marL="0" indent="0" algn="just">
              <a:buNone/>
            </a:pPr>
            <a:endParaRPr lang="tr-TR" sz="1800" b="1" dirty="0">
              <a:cs typeface="Times New Roman" panose="02020603050405020304" pitchFamily="18" charset="0"/>
            </a:endParaRPr>
          </a:p>
          <a:p>
            <a:pPr marL="0" indent="0" algn="just">
              <a:buNone/>
            </a:pPr>
            <a:r>
              <a:rPr lang="tr-TR" sz="1800" dirty="0">
                <a:cs typeface="Times New Roman" panose="02020603050405020304" pitchFamily="18" charset="0"/>
              </a:rPr>
              <a:t>Genel ve özel yetkili mahkemelerin yetkisi kaldırılarak yapılan sözleşmeyle yetkili bir yer mahkemesinin belirlenmesi (münhasır yetki sözleşmesi)</a:t>
            </a:r>
          </a:p>
          <a:p>
            <a:pPr marL="0" indent="0" algn="just">
              <a:buNone/>
            </a:pPr>
            <a:endParaRPr lang="tr-TR" sz="1800" b="1" dirty="0">
              <a:cs typeface="Times New Roman" panose="02020603050405020304" pitchFamily="18" charset="0"/>
            </a:endParaRPr>
          </a:p>
          <a:p>
            <a:pPr marL="0" indent="0" algn="just">
              <a:buNone/>
            </a:pPr>
            <a:endParaRPr lang="tr-TR" sz="1800" b="1" dirty="0">
              <a:cs typeface="Times New Roman" panose="02020603050405020304" pitchFamily="18" charset="0"/>
            </a:endParaRPr>
          </a:p>
          <a:p>
            <a:pPr marL="0" indent="0" algn="just">
              <a:buNone/>
            </a:pPr>
            <a:r>
              <a:rPr lang="tr-TR" sz="1800" b="1" dirty="0">
                <a:cs typeface="Times New Roman" panose="02020603050405020304" pitchFamily="18" charset="0"/>
              </a:rPr>
              <a:t>Olumlu yetki sözleşmesi:</a:t>
            </a:r>
          </a:p>
          <a:p>
            <a:pPr marL="0" indent="0" algn="just">
              <a:buNone/>
            </a:pPr>
            <a:endParaRPr lang="tr-TR" sz="1800" dirty="0">
              <a:cs typeface="Times New Roman" panose="02020603050405020304" pitchFamily="18" charset="0"/>
            </a:endParaRPr>
          </a:p>
          <a:p>
            <a:pPr marL="0" indent="0" algn="just">
              <a:buNone/>
            </a:pPr>
            <a:r>
              <a:rPr lang="tr-TR" sz="1800" dirty="0">
                <a:cs typeface="Times New Roman" panose="02020603050405020304" pitchFamily="18" charset="0"/>
              </a:rPr>
              <a:t>Genel ve özel yetkili mahkemelerin yetkisini kaldırmadan sözleşmeyle yetkili diğer mahkemenin belirlenmesi (münhasır olmayan yetki sözleşmesi)</a:t>
            </a: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45B9140-3D49-E539-9702-B5B2B2C8D8C1}"/>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4E4FCEBA-6D76-F105-25FE-57E58345F87C}"/>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5466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81E7-6FDD-AE36-4996-C88B0418FA4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F9BC91-20F3-D5F3-CF8B-3C5C8E1628EC}"/>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5A23C173-2C66-8047-04FA-B6A56460DFA3}"/>
              </a:ext>
            </a:extLst>
          </p:cNvPr>
          <p:cNvSpPr>
            <a:spLocks noGrp="1"/>
          </p:cNvSpPr>
          <p:nvPr>
            <p:ph idx="1"/>
          </p:nvPr>
        </p:nvSpPr>
        <p:spPr/>
        <p:txBody>
          <a:bodyPr>
            <a:normAutofit fontScale="92500" lnSpcReduction="2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b="1" dirty="0">
                <a:cs typeface="Times New Roman" panose="02020603050405020304" pitchFamily="18" charset="0"/>
              </a:rPr>
              <a:t>Yetki Kurallarına aykırılık</a:t>
            </a:r>
          </a:p>
          <a:p>
            <a:pPr marL="0" indent="0" algn="just">
              <a:buNone/>
            </a:pPr>
            <a:endParaRPr lang="tr-TR" sz="1800" b="1" dirty="0">
              <a:cs typeface="Times New Roman" panose="02020603050405020304" pitchFamily="18" charset="0"/>
            </a:endParaRPr>
          </a:p>
          <a:p>
            <a:pPr marL="0" indent="0" algn="just">
              <a:buNone/>
            </a:pPr>
            <a:r>
              <a:rPr lang="tr-TR" sz="1800" i="1" u="sng" dirty="0">
                <a:cs typeface="Times New Roman" panose="02020603050405020304" pitchFamily="18" charset="0"/>
              </a:rPr>
              <a:t>Kesin yetki olmayan hallerde</a:t>
            </a:r>
            <a:r>
              <a:rPr lang="tr-TR" sz="1800" dirty="0">
                <a:cs typeface="Times New Roman" panose="02020603050405020304" pitchFamily="18" charset="0"/>
              </a:rPr>
              <a:t>, yetki ilk itiraz olarak bulunulursa (m.117), mahkeme yetki meselesini inceler. </a:t>
            </a:r>
          </a:p>
          <a:p>
            <a:pPr marL="0" indent="0" algn="just">
              <a:buNone/>
            </a:pPr>
            <a:endParaRPr lang="tr-TR" sz="1800" dirty="0">
              <a:cs typeface="Times New Roman" panose="02020603050405020304" pitchFamily="18" charset="0"/>
            </a:endParaRPr>
          </a:p>
          <a:p>
            <a:pPr marL="0" indent="0" algn="just">
              <a:buNone/>
            </a:pPr>
            <a:r>
              <a:rPr lang="tr-TR" sz="1800" i="1" dirty="0">
                <a:cs typeface="Times New Roman" panose="02020603050405020304" pitchFamily="18" charset="0"/>
              </a:rPr>
              <a:t>Yetki ilk itirazının geçerliliği için, </a:t>
            </a:r>
            <a:r>
              <a:rPr lang="tr-TR" sz="1800" b="1" i="1" dirty="0">
                <a:cs typeface="Times New Roman" panose="02020603050405020304" pitchFamily="18" charset="0"/>
              </a:rPr>
              <a:t>ilk itiraz olarak</a:t>
            </a:r>
            <a:r>
              <a:rPr lang="tr-TR" sz="1800" i="1" dirty="0">
                <a:cs typeface="Times New Roman" panose="02020603050405020304" pitchFamily="18" charset="0"/>
              </a:rPr>
              <a:t>, </a:t>
            </a:r>
            <a:r>
              <a:rPr lang="tr-TR" sz="1800" b="1" i="1" dirty="0">
                <a:cs typeface="Times New Roman" panose="02020603050405020304" pitchFamily="18" charset="0"/>
              </a:rPr>
              <a:t>süresinde ileri sürülmesi </a:t>
            </a:r>
            <a:r>
              <a:rPr lang="tr-TR" sz="1800" i="1" dirty="0">
                <a:cs typeface="Times New Roman" panose="02020603050405020304" pitchFamily="18" charset="0"/>
              </a:rPr>
              <a:t>ve </a:t>
            </a:r>
            <a:r>
              <a:rPr lang="tr-TR" sz="1800" b="1" i="1" dirty="0">
                <a:cs typeface="Times New Roman" panose="02020603050405020304" pitchFamily="18" charset="0"/>
              </a:rPr>
              <a:t>yetkili mahkemenin</a:t>
            </a:r>
            <a:r>
              <a:rPr lang="tr-TR" sz="1800" i="1" dirty="0">
                <a:cs typeface="Times New Roman" panose="02020603050405020304" pitchFamily="18" charset="0"/>
              </a:rPr>
              <a:t> (birden fazla yetkili mahkeme var ise birinin) gösterilmesi gerekir (m.19).</a:t>
            </a:r>
          </a:p>
          <a:p>
            <a:pPr marL="0" indent="0" algn="just">
              <a:buNone/>
            </a:pPr>
            <a:endParaRPr lang="tr-TR" sz="1800" i="1" dirty="0">
              <a:cs typeface="Times New Roman" panose="02020603050405020304" pitchFamily="18" charset="0"/>
            </a:endParaRPr>
          </a:p>
          <a:p>
            <a:pPr marL="0" indent="0" algn="just">
              <a:buNone/>
            </a:pPr>
            <a:r>
              <a:rPr lang="tr-TR" sz="1800" i="1" dirty="0">
                <a:cs typeface="Times New Roman" panose="02020603050405020304" pitchFamily="18" charset="0"/>
              </a:rPr>
              <a:t>İlk itirazlar ön sorunlar gibi incelenir ve karara bağlanır. (m.117/3, bkz. m.164)</a:t>
            </a:r>
          </a:p>
          <a:p>
            <a:pPr marL="0" indent="0" algn="just">
              <a:buNone/>
            </a:pPr>
            <a:r>
              <a:rPr lang="tr-TR" sz="1800" dirty="0">
                <a:cs typeface="Times New Roman" panose="02020603050405020304" pitchFamily="18" charset="0"/>
              </a:rPr>
              <a:t>		Buna göre, taraflar arasında uyuşmazlık yoksa, (davacı yetki ilk itirazını kabul ederse) mahkeme yetkisizlik kararı verir.</a:t>
            </a:r>
          </a:p>
          <a:p>
            <a:pPr marL="0" indent="0" algn="just">
              <a:buNone/>
            </a:pPr>
            <a:r>
              <a:rPr lang="tr-TR" sz="1800" dirty="0">
                <a:cs typeface="Times New Roman" panose="02020603050405020304" pitchFamily="18" charset="0"/>
              </a:rPr>
              <a:t>		Taraflar arasında uyuşmazlık varsa, yetki ilk itirazı mahkemece karara bağlanır. </a:t>
            </a:r>
          </a:p>
          <a:p>
            <a:pPr marL="0" indent="0" algn="just">
              <a:buNone/>
            </a:pPr>
            <a:r>
              <a:rPr lang="tr-TR" sz="1800" dirty="0">
                <a:cs typeface="Times New Roman" panose="02020603050405020304" pitchFamily="18" charset="0"/>
              </a:rPr>
              <a:t>		Mahkeme yetkili ise, ilk itirazı reddeder (ara karar)</a:t>
            </a:r>
          </a:p>
          <a:p>
            <a:pPr marL="0" indent="0" algn="just">
              <a:buNone/>
            </a:pPr>
            <a:r>
              <a:rPr lang="tr-TR" sz="1800" dirty="0">
                <a:cs typeface="Times New Roman" panose="02020603050405020304" pitchFamily="18" charset="0"/>
              </a:rPr>
              <a:t>		</a:t>
            </a:r>
            <a:r>
              <a:rPr lang="tr-TR" sz="1800" u="sng" dirty="0">
                <a:cs typeface="Times New Roman" panose="02020603050405020304" pitchFamily="18" charset="0"/>
              </a:rPr>
              <a:t>Mahkeme yetkili değilse </a:t>
            </a:r>
            <a:r>
              <a:rPr lang="tr-TR" sz="1800" dirty="0">
                <a:cs typeface="Times New Roman" panose="02020603050405020304" pitchFamily="18" charset="0"/>
              </a:rPr>
              <a:t>ve </a:t>
            </a:r>
            <a:r>
              <a:rPr lang="tr-TR" sz="1800" u="sng" dirty="0">
                <a:cs typeface="Times New Roman" panose="02020603050405020304" pitchFamily="18" charset="0"/>
              </a:rPr>
              <a:t>davalının ilk itirazında gösterdiği mahkeme yetkili ise</a:t>
            </a:r>
            <a:r>
              <a:rPr lang="tr-TR" sz="1800" dirty="0">
                <a:cs typeface="Times New Roman" panose="02020603050405020304" pitchFamily="18" charset="0"/>
              </a:rPr>
              <a:t>, yetkisizlik kararı verilir (nihai karar). </a:t>
            </a:r>
          </a:p>
          <a:p>
            <a:pPr marL="0" indent="0" algn="just">
              <a:buNone/>
            </a:pPr>
            <a:r>
              <a:rPr lang="tr-TR" sz="1800" dirty="0">
                <a:cs typeface="Times New Roman" panose="02020603050405020304" pitchFamily="18" charset="0"/>
              </a:rPr>
              <a:t>		</a:t>
            </a:r>
            <a:r>
              <a:rPr lang="tr-TR" sz="1800" u="sng" dirty="0">
                <a:cs typeface="Times New Roman" panose="02020603050405020304" pitchFamily="18" charset="0"/>
              </a:rPr>
              <a:t>Mahkeme yetkili değilse </a:t>
            </a:r>
            <a:r>
              <a:rPr lang="tr-TR" sz="1800" dirty="0">
                <a:cs typeface="Times New Roman" panose="02020603050405020304" pitchFamily="18" charset="0"/>
              </a:rPr>
              <a:t>ancak </a:t>
            </a:r>
            <a:r>
              <a:rPr lang="tr-TR" sz="1800" u="sng" dirty="0">
                <a:cs typeface="Times New Roman" panose="02020603050405020304" pitchFamily="18" charset="0"/>
              </a:rPr>
              <a:t>davalının ileri sürdüğü mahkeme </a:t>
            </a:r>
            <a:r>
              <a:rPr lang="tr-TR" sz="1800" dirty="0">
                <a:cs typeface="Times New Roman" panose="02020603050405020304" pitchFamily="18" charset="0"/>
              </a:rPr>
              <a:t>de yetkili değilse, yetki itirazı reddedilir.</a:t>
            </a:r>
          </a:p>
          <a:p>
            <a:pPr marL="0" indent="0" algn="just">
              <a:buNone/>
            </a:pPr>
            <a:endParaRPr lang="tr-TR" sz="1800" dirty="0">
              <a:cs typeface="Times New Roman" panose="02020603050405020304" pitchFamily="18" charset="0"/>
            </a:endParaRPr>
          </a:p>
          <a:p>
            <a:pPr marL="0" indent="0" algn="just">
              <a:buNone/>
            </a:pPr>
            <a:endParaRPr lang="tr-TR" sz="1800" dirty="0">
              <a:cs typeface="Times New Roman" panose="02020603050405020304" pitchFamily="18" charset="0"/>
            </a:endParaRP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08A0E38-9542-1B22-C93D-C61F99A9D29F}"/>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59170338-88CE-15DD-65B7-3B2BBC2F0FE4}"/>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78153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65244-66FC-AE85-5E46-17461111FA1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C363EA-B5CA-4D99-66B7-9295B7A708BA}"/>
              </a:ext>
            </a:extLst>
          </p:cNvPr>
          <p:cNvSpPr>
            <a:spLocks noGrp="1"/>
          </p:cNvSpPr>
          <p:nvPr>
            <p:ph type="title"/>
          </p:nvPr>
        </p:nvSpPr>
        <p:spPr>
          <a:xfrm>
            <a:off x="457200" y="286995"/>
            <a:ext cx="8229600" cy="1143000"/>
          </a:xfrm>
        </p:spPr>
        <p:txBody>
          <a:bodyPr>
            <a:normAutofit fontScale="90000"/>
          </a:bodyPr>
          <a:lstStyle/>
          <a:p>
            <a:br>
              <a:rPr lang="tr-TR" b="1">
                <a:cs typeface="Times New Roman" panose="02020603050405020304" pitchFamily="18" charset="0"/>
              </a:rPr>
            </a:br>
            <a:br>
              <a:rPr lang="tr-TR" b="1">
                <a:cs typeface="Times New Roman" panose="02020603050405020304" pitchFamily="18" charset="0"/>
              </a:rPr>
            </a:br>
            <a:r>
              <a:rPr lang="tr-TR" b="1">
                <a:cs typeface="Times New Roman" panose="02020603050405020304" pitchFamily="18" charset="0"/>
              </a:rPr>
              <a:t>Yargı Yeri Belirlenmesi (m.22)</a:t>
            </a:r>
            <a:br>
              <a:rPr lang="tr-TR" b="1">
                <a:cs typeface="Times New Roman" panose="02020603050405020304" pitchFamily="18" charset="0"/>
              </a:rPr>
            </a:br>
            <a:br>
              <a:rPr lang="tr-TR" b="1">
                <a:cs typeface="Times New Roman" panose="02020603050405020304" pitchFamily="18" charset="0"/>
              </a:rPr>
            </a:br>
            <a:endParaRPr lang="tr-TR" i="1" dirty="0"/>
          </a:p>
        </p:txBody>
      </p:sp>
      <p:sp>
        <p:nvSpPr>
          <p:cNvPr id="5" name="İçerik Yer Tutucusu 4">
            <a:extLst>
              <a:ext uri="{FF2B5EF4-FFF2-40B4-BE49-F238E27FC236}">
                <a16:creationId xmlns:a16="http://schemas.microsoft.com/office/drawing/2014/main" id="{24A2C40C-8017-0C4C-FF2C-C86C10E1EFE6}"/>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b="1" dirty="0">
                <a:cs typeface="Times New Roman" panose="02020603050405020304" pitchFamily="18" charset="0"/>
              </a:rPr>
              <a:t>Yargı Yeri Belirlenmesi (m.22)</a:t>
            </a:r>
          </a:p>
          <a:p>
            <a:pPr marL="0" indent="0" algn="just">
              <a:buNone/>
            </a:pPr>
            <a:endParaRPr lang="tr-TR" sz="1800" b="1" dirty="0">
              <a:cs typeface="Times New Roman" panose="02020603050405020304" pitchFamily="18" charset="0"/>
            </a:endParaRPr>
          </a:p>
          <a:p>
            <a:pPr marL="0" indent="0">
              <a:buNone/>
            </a:pPr>
            <a:r>
              <a:rPr lang="tr-TR" sz="1800" i="1" dirty="0"/>
              <a:t>Davaya bakmakla görevli ve yetkili mahkemenin davaya bakmasına herhangi bir engel çıkarsa.</a:t>
            </a:r>
          </a:p>
          <a:p>
            <a:pPr marL="0" indent="0">
              <a:buNone/>
            </a:pPr>
            <a:endParaRPr lang="tr-TR" sz="1800" i="1" dirty="0"/>
          </a:p>
          <a:p>
            <a:pPr marL="0" indent="0" algn="just">
              <a:buNone/>
            </a:pPr>
            <a:r>
              <a:rPr lang="tr-TR" sz="1800" i="1" dirty="0"/>
              <a:t>İki mahkeme arasında yargı çevrelerinin sınırlarının belirlenmesi konusunda bir tereddüt ortaya çıkarsa</a:t>
            </a:r>
          </a:p>
          <a:p>
            <a:pPr marL="0" indent="0" algn="just">
              <a:buNone/>
            </a:pPr>
            <a:endParaRPr lang="tr-TR" sz="1800" i="1" dirty="0"/>
          </a:p>
          <a:p>
            <a:pPr marL="0" indent="0" algn="just">
              <a:buNone/>
            </a:pPr>
            <a:r>
              <a:rPr lang="tr-TR" sz="1800" i="1" dirty="0"/>
              <a:t>İki mahkeme de görevsizlik kararı verir ve bu kararlar kanun yoluna başvurulmaksızın kesinleşirse.</a:t>
            </a:r>
          </a:p>
          <a:p>
            <a:pPr marL="0" indent="0" algn="just">
              <a:buNone/>
            </a:pPr>
            <a:endParaRPr lang="tr-TR" sz="1600" i="1" dirty="0"/>
          </a:p>
          <a:p>
            <a:pPr marL="0" indent="0" algn="just">
              <a:buNone/>
            </a:pPr>
            <a:r>
              <a:rPr lang="tr-TR" sz="1700" i="1" dirty="0"/>
              <a:t>Kesin yetki hâllerinde, iki mahkeme de yetkisizlik kararı verir ve bu kararlar kanun yoluna başvurulmaksızın kesinleşirse.</a:t>
            </a:r>
          </a:p>
          <a:p>
            <a:pPr marL="0" indent="0">
              <a:buNone/>
            </a:pPr>
            <a:endParaRPr lang="tr-TR" sz="1600" i="1" dirty="0"/>
          </a:p>
          <a:p>
            <a:pPr marL="0" indent="0" algn="just">
              <a:buNone/>
            </a:pPr>
            <a:endParaRPr lang="tr-TR" sz="1800" dirty="0">
              <a:cs typeface="Times New Roman" panose="02020603050405020304" pitchFamily="18" charset="0"/>
            </a:endParaRPr>
          </a:p>
          <a:p>
            <a:pPr marL="0" indent="0" algn="just">
              <a:buNone/>
            </a:pPr>
            <a:endParaRPr lang="tr-TR" sz="1800" dirty="0">
              <a:cs typeface="Times New Roman" panose="02020603050405020304" pitchFamily="18" charset="0"/>
            </a:endParaRPr>
          </a:p>
          <a:p>
            <a:pPr marL="0" indent="0" algn="just">
              <a:buNone/>
            </a:pPr>
            <a:endParaRPr lang="tr-TR" sz="1600" b="1" dirty="0">
              <a:latin typeface="Times New Roman" panose="02020603050405020304" pitchFamily="18" charset="0"/>
              <a:cs typeface="Times New Roman" panose="02020603050405020304" pitchFamily="18" charset="0"/>
            </a:endParaRPr>
          </a:p>
          <a:p>
            <a:pPr marL="0" indent="0" algn="just">
              <a:buNone/>
            </a:pPr>
            <a:endParaRPr lang="tr-TR" sz="1600" dirty="0">
              <a:latin typeface="Times New Roman" panose="02020603050405020304" pitchFamily="18" charset="0"/>
              <a:cs typeface="Times New Roman" panose="02020603050405020304" pitchFamily="18" charset="0"/>
            </a:endParaRPr>
          </a:p>
          <a:p>
            <a:endParaRPr lang="tr-TR" sz="1800" dirty="0"/>
          </a:p>
          <a:p>
            <a:pPr algn="just"/>
            <a:endParaRPr lang="tr-TR" sz="2900" dirty="0">
              <a:ea typeface="Times New Roman" panose="02020603050405020304" pitchFamily="18" charset="0"/>
            </a:endParaRP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314DECD-798F-DD3B-907C-E51EB3BD75F5}"/>
              </a:ext>
            </a:extLst>
          </p:cNvPr>
          <p:cNvSpPr txBox="1"/>
          <p:nvPr/>
        </p:nvSpPr>
        <p:spPr>
          <a:xfrm>
            <a:off x="3093929" y="1290181"/>
            <a:ext cx="184731" cy="369332"/>
          </a:xfrm>
          <a:prstGeom prst="rect">
            <a:avLst/>
          </a:prstGeom>
          <a:noFill/>
        </p:spPr>
        <p:txBody>
          <a:bodyPr wrap="none" rtlCol="0">
            <a:spAutoFit/>
          </a:bodyPr>
          <a:lstStyle/>
          <a:p>
            <a:endParaRPr lang="tr-TR" dirty="0"/>
          </a:p>
        </p:txBody>
      </p:sp>
      <p:sp>
        <p:nvSpPr>
          <p:cNvPr id="6" name="Rectangle 2">
            <a:extLst>
              <a:ext uri="{FF2B5EF4-FFF2-40B4-BE49-F238E27FC236}">
                <a16:creationId xmlns:a16="http://schemas.microsoft.com/office/drawing/2014/main" id="{D0F6EC8E-F37E-F1DB-2792-A494EB15D3A5}"/>
              </a:ext>
            </a:extLst>
          </p:cNvPr>
          <p:cNvSpPr>
            <a:spLocks noChangeArrowheads="1"/>
          </p:cNvSpPr>
          <p:nvPr/>
        </p:nvSpPr>
        <p:spPr bwMode="auto">
          <a:xfrm>
            <a:off x="425204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44754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BB80A-8D6F-4500-C621-6871C008AEC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3808CC7-E4AA-765F-3106-892110BC2637}"/>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0232FD3B-C2EE-B98B-3880-E4EC0A52722A}"/>
              </a:ext>
            </a:extLst>
          </p:cNvPr>
          <p:cNvSpPr>
            <a:spLocks noGrp="1"/>
          </p:cNvSpPr>
          <p:nvPr>
            <p:ph idx="1"/>
          </p:nvPr>
        </p:nvSpPr>
        <p:spPr/>
        <p:txBody>
          <a:bodyPr>
            <a:normAutofit/>
          </a:bodyPr>
          <a:lstStyle/>
          <a:p>
            <a:pPr marL="400050" lvl="1" indent="0">
              <a:buNone/>
            </a:pPr>
            <a:endParaRPr lang="tr-TR" i="1" dirty="0"/>
          </a:p>
          <a:p>
            <a:pPr marL="0" indent="0" algn="just">
              <a:buNone/>
            </a:pPr>
            <a:r>
              <a:rPr lang="tr-TR" sz="2000" dirty="0"/>
              <a:t>Bir davanın coğrafi esasa göre hangi yer mahkemesinde bakılacağını belirleyen kurallara yer itibarıyla </a:t>
            </a:r>
            <a:r>
              <a:rPr lang="tr-TR" sz="2000" u="sng" dirty="0"/>
              <a:t>yetki kuralları </a:t>
            </a:r>
            <a:r>
              <a:rPr lang="tr-TR" sz="2000" dirty="0"/>
              <a:t>denir.  </a:t>
            </a:r>
          </a:p>
          <a:p>
            <a:pPr marL="0" indent="0" algn="just">
              <a:buNone/>
            </a:pPr>
            <a:endParaRPr lang="tr-TR" sz="2000" dirty="0"/>
          </a:p>
          <a:p>
            <a:pPr marL="0" indent="0" algn="just">
              <a:buNone/>
            </a:pPr>
            <a:r>
              <a:rPr lang="tr-TR" sz="2000" dirty="0"/>
              <a:t>Mahkemelerin yetkisi de </a:t>
            </a:r>
            <a:r>
              <a:rPr lang="tr-TR" sz="2000" u="sng" dirty="0"/>
              <a:t>Kanunla</a:t>
            </a:r>
            <a:r>
              <a:rPr lang="tr-TR" sz="2000" dirty="0"/>
              <a:t> düzenlenir. </a:t>
            </a:r>
          </a:p>
          <a:p>
            <a:pPr marL="0" indent="0">
              <a:buNone/>
            </a:pPr>
            <a:endParaRPr lang="tr-TR" dirty="0"/>
          </a:p>
          <a:p>
            <a:pPr marL="0" indent="0">
              <a:buNone/>
            </a:pPr>
            <a:endParaRPr lang="tr-TR" dirty="0"/>
          </a:p>
          <a:p>
            <a:pPr algn="just"/>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A9478AF-7C05-7A3B-400D-79E8A1E5A96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374240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08494-8B0E-06BD-4007-FB89AF708E6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01A9F83-B006-2D2F-F8D1-BEF1C0A94801}"/>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F87209FA-D63F-6EAC-832B-C4E27069A76D}"/>
              </a:ext>
            </a:extLst>
          </p:cNvPr>
          <p:cNvSpPr>
            <a:spLocks noGrp="1"/>
          </p:cNvSpPr>
          <p:nvPr>
            <p:ph idx="1"/>
          </p:nvPr>
        </p:nvSpPr>
        <p:spPr/>
        <p:txBody>
          <a:bodyPr>
            <a:normAutofit fontScale="62500" lnSpcReduction="20000"/>
          </a:bodyPr>
          <a:lstStyle/>
          <a:p>
            <a:pPr algn="just"/>
            <a:endParaRPr lang="tr-TR" sz="1800" dirty="0">
              <a:ea typeface="Times New Roman" panose="02020603050405020304" pitchFamily="18" charset="0"/>
            </a:endParaRPr>
          </a:p>
          <a:p>
            <a:pPr algn="just"/>
            <a:r>
              <a:rPr lang="tr-TR" b="1" dirty="0">
                <a:latin typeface="+mj-lt"/>
              </a:rPr>
              <a:t>5235 sayılı Kanun, Hukuk mahkemelerinin yargı çevresi</a:t>
            </a:r>
            <a:endParaRPr lang="tr-TR" dirty="0">
              <a:latin typeface="+mj-lt"/>
            </a:endParaRPr>
          </a:p>
          <a:p>
            <a:pPr algn="just"/>
            <a:r>
              <a:rPr lang="tr-TR" b="1" dirty="0">
                <a:latin typeface="+mj-lt"/>
              </a:rPr>
              <a:t>Madde 7-</a:t>
            </a:r>
            <a:r>
              <a:rPr lang="tr-TR" dirty="0">
                <a:latin typeface="+mj-lt"/>
              </a:rPr>
              <a:t> Hukuk mahkemelerinin yargı çevresi, bulundukları il merkezi ve ilçeler ile</a:t>
            </a:r>
          </a:p>
          <a:p>
            <a:pPr marL="0" indent="0" algn="just">
              <a:buNone/>
            </a:pPr>
            <a:r>
              <a:rPr lang="tr-TR" dirty="0">
                <a:latin typeface="+mj-lt"/>
              </a:rPr>
              <a:t>bunlara adlî yönden bağlanan ilçelerin idarî sınırlarıdır. </a:t>
            </a:r>
            <a:r>
              <a:rPr lang="tr-TR" b="1" dirty="0">
                <a:latin typeface="+mj-lt"/>
              </a:rPr>
              <a:t>(Ek cümle:22/7/2020-7251/55 </a:t>
            </a:r>
            <a:r>
              <a:rPr lang="tr-TR" b="1" dirty="0" err="1">
                <a:latin typeface="+mj-lt"/>
              </a:rPr>
              <a:t>md.</a:t>
            </a:r>
            <a:r>
              <a:rPr lang="tr-TR" b="1" dirty="0">
                <a:latin typeface="+mj-lt"/>
              </a:rPr>
              <a:t>) </a:t>
            </a:r>
            <a:r>
              <a:rPr lang="tr-TR" dirty="0">
                <a:latin typeface="+mj-lt"/>
              </a:rPr>
              <a:t>Ancak özel kanunlarla kurulanlar da dâhil olmak üzere, hukuk mahkemelerinin yargı çevresi, il ve ilçe sınırlarına bakılmaksızın Adalet Bakanlığının önerisi üzerine Hâkimler ve Savcılar Kurulunca belirlenebilir. </a:t>
            </a:r>
            <a:r>
              <a:rPr lang="tr-TR" b="1" dirty="0">
                <a:latin typeface="+mj-lt"/>
              </a:rPr>
              <a:t>(Mülga ikinci fıkra:22/7/2020-7251/55 </a:t>
            </a:r>
            <a:r>
              <a:rPr lang="tr-TR" b="1" dirty="0" err="1">
                <a:latin typeface="+mj-lt"/>
              </a:rPr>
              <a:t>md.</a:t>
            </a:r>
            <a:r>
              <a:rPr lang="tr-TR" b="1" dirty="0">
                <a:latin typeface="+mj-lt"/>
              </a:rPr>
              <a:t>) </a:t>
            </a:r>
          </a:p>
          <a:p>
            <a:pPr marL="0" indent="0" algn="just">
              <a:buNone/>
            </a:pPr>
            <a:r>
              <a:rPr lang="tr-TR" dirty="0">
                <a:latin typeface="+mj-lt"/>
              </a:rPr>
              <a:t>Coğrafî durum ve iş yoğunluğu göz önünde tutularak bir hukuk mahkemesinin</a:t>
            </a:r>
          </a:p>
          <a:p>
            <a:pPr marL="0" indent="0" algn="just">
              <a:buNone/>
            </a:pPr>
            <a:r>
              <a:rPr lang="tr-TR" dirty="0">
                <a:latin typeface="+mj-lt"/>
              </a:rPr>
              <a:t>kaldırılmasına veya yargı çevresinin değiştirilmesine, özel kanunlarında yargı çevresi belirtilmemiş olan hukuk mahkemelerinin yargı çevresinin belirlenmesine, Adalet Bakanlığının önerisi üzerine Hâkimler ve Savcılar Yüksek Kurulunca karar verilir.</a:t>
            </a: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172DD8D-044F-D4E8-0D4B-10B84A570B0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93071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62838-90B3-CD58-2FA7-F372640BEED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1069A99-81E3-CB6B-E7C7-AEBE59EBDC0C}"/>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D9ED6A00-CDCE-59F8-35E0-4008C1CC370A}"/>
              </a:ext>
            </a:extLst>
          </p:cNvPr>
          <p:cNvSpPr>
            <a:spLocks noGrp="1"/>
          </p:cNvSpPr>
          <p:nvPr>
            <p:ph idx="1"/>
          </p:nvPr>
        </p:nvSpPr>
        <p:spPr/>
        <p:txBody>
          <a:bodyPr>
            <a:normAutofit/>
          </a:bodyPr>
          <a:lstStyle/>
          <a:p>
            <a:pPr algn="just"/>
            <a:endParaRPr lang="tr-TR" sz="1800" dirty="0">
              <a:ea typeface="Times New Roman" panose="02020603050405020304" pitchFamily="18" charset="0"/>
            </a:endParaRPr>
          </a:p>
          <a:p>
            <a:pPr algn="just"/>
            <a:r>
              <a:rPr lang="tr-TR" sz="2000" i="1" dirty="0"/>
              <a:t>Genel yetki kuralı: </a:t>
            </a:r>
            <a:r>
              <a:rPr lang="tr-TR" sz="2000" b="1" dirty="0"/>
              <a:t>davanın açıldığı tarihteki </a:t>
            </a:r>
            <a:r>
              <a:rPr lang="tr-TR" sz="2000" i="1" dirty="0"/>
              <a:t>davalının</a:t>
            </a:r>
            <a:r>
              <a:rPr lang="tr-TR" sz="2000" dirty="0"/>
              <a:t> </a:t>
            </a:r>
            <a:r>
              <a:rPr lang="tr-TR" sz="2000" b="1" dirty="0"/>
              <a:t>yerleşim yeri</a:t>
            </a:r>
            <a:endParaRPr lang="tr-TR" sz="2000" b="1"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r>
              <a:rPr lang="tr-TR" sz="1600" dirty="0"/>
              <a:t>Yerleşim yeri:</a:t>
            </a:r>
          </a:p>
          <a:p>
            <a:pPr marL="0" indent="0" algn="just">
              <a:buNone/>
            </a:pPr>
            <a:r>
              <a:rPr lang="tr-TR" sz="1600" b="1" dirty="0"/>
              <a:t>			gerçek kişilerde,</a:t>
            </a:r>
            <a:r>
              <a:rPr lang="tr-TR" sz="1600" dirty="0"/>
              <a:t> sürekli kalma niyetiyle oturulan yer (TMK m. 19).</a:t>
            </a:r>
          </a:p>
          <a:p>
            <a:pPr marL="0" indent="0" algn="just">
              <a:buNone/>
            </a:pPr>
            <a:endParaRPr lang="tr-TR" sz="1600" dirty="0"/>
          </a:p>
          <a:p>
            <a:pPr marL="0" indent="0" algn="just">
              <a:buNone/>
            </a:pPr>
            <a:r>
              <a:rPr lang="tr-TR" sz="1600" dirty="0"/>
              <a:t>			</a:t>
            </a:r>
            <a:r>
              <a:rPr lang="tr-TR" sz="1600" b="1" dirty="0"/>
              <a:t>tüzel kişilerde, </a:t>
            </a:r>
            <a:r>
              <a:rPr lang="tr-TR" sz="1600" dirty="0"/>
              <a:t>kuruluş belgesinde (vakıf senedi, şirket ana sözleşmesi, dernek tüzüğü gibi) başka bir hüküm olmadıkça işlerinin yönetildiği yer (TMK m. 51).</a:t>
            </a:r>
          </a:p>
          <a:p>
            <a:pPr algn="just"/>
            <a:endParaRPr lang="tr-TR" dirty="0">
              <a:solidFill>
                <a:srgbClr val="000000"/>
              </a:solidFill>
              <a:effectLst/>
            </a:endParaRPr>
          </a:p>
          <a:p>
            <a:pPr algn="just"/>
            <a:r>
              <a:rPr lang="tr-TR" sz="2000" i="1" dirty="0">
                <a:solidFill>
                  <a:srgbClr val="000000"/>
                </a:solidFill>
              </a:rPr>
              <a:t>Davalı birden fazla kişi </a:t>
            </a:r>
            <a:r>
              <a:rPr lang="tr-TR" sz="2000" dirty="0">
                <a:solidFill>
                  <a:srgbClr val="000000"/>
                </a:solidFill>
              </a:rPr>
              <a:t>ise genel yetki kuralı: </a:t>
            </a:r>
            <a:r>
              <a:rPr lang="tr-TR" sz="2000" dirty="0"/>
              <a:t>genel kural, davanın, </a:t>
            </a:r>
          </a:p>
          <a:p>
            <a:pPr marL="0" indent="0" algn="just">
              <a:buNone/>
            </a:pPr>
            <a:r>
              <a:rPr lang="tr-TR" sz="2000" dirty="0"/>
              <a:t>davalılardan herhangi birisinin yerleşim yerinde hepsine karşı açılabilmesidir (HMK m. 7, I)</a:t>
            </a:r>
          </a:p>
          <a:p>
            <a:pPr algn="just"/>
            <a:endParaRPr lang="tr-TR" dirty="0">
              <a:solidFill>
                <a:srgbClr val="000000"/>
              </a:solidFill>
            </a:endParaRPr>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55BDEEB-20EF-BFB7-2614-DCD1E7307EC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490732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62259-81FA-1C11-F840-9E3C71A7165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11503B-A783-DFE0-48E5-0A0F4AF92D61}"/>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8C16DD86-B100-ED85-27EA-89F56C624D46}"/>
              </a:ext>
            </a:extLst>
          </p:cNvPr>
          <p:cNvSpPr>
            <a:spLocks noGrp="1"/>
          </p:cNvSpPr>
          <p:nvPr>
            <p:ph idx="1"/>
          </p:nvPr>
        </p:nvSpPr>
        <p:spPr/>
        <p:txBody>
          <a:bodyPr>
            <a:normAutofit/>
          </a:bodyPr>
          <a:lstStyle/>
          <a:p>
            <a:pPr algn="just"/>
            <a:endParaRPr lang="tr-TR" sz="1800" dirty="0">
              <a:ea typeface="Times New Roman" panose="02020603050405020304" pitchFamily="18" charset="0"/>
            </a:endParaRPr>
          </a:p>
          <a:p>
            <a:pPr algn="just"/>
            <a:r>
              <a:rPr lang="tr-TR" sz="2000" i="1" dirty="0"/>
              <a:t>Genel yetki kuralı: </a:t>
            </a:r>
            <a:r>
              <a:rPr lang="tr-TR" sz="2000" b="1" dirty="0"/>
              <a:t>davanın açıldığı tarihteki </a:t>
            </a:r>
            <a:r>
              <a:rPr lang="tr-TR" sz="2000" i="1" dirty="0"/>
              <a:t>davalının</a:t>
            </a:r>
            <a:r>
              <a:rPr lang="tr-TR" sz="2000" dirty="0"/>
              <a:t> </a:t>
            </a:r>
            <a:r>
              <a:rPr lang="tr-TR" sz="2000" b="1" dirty="0"/>
              <a:t>yerleşim yeri</a:t>
            </a:r>
            <a:endParaRPr lang="tr-TR" sz="2000" b="1"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algn="just"/>
            <a:r>
              <a:rPr lang="tr-TR" sz="2000" dirty="0"/>
              <a:t>Birden fazla kişinin davalı olduğu hallerde dava sebebine göre </a:t>
            </a:r>
            <a:r>
              <a:rPr lang="tr-TR" sz="2000" b="1" i="1" dirty="0"/>
              <a:t>kanunda</a:t>
            </a:r>
            <a:r>
              <a:rPr lang="tr-TR" sz="2000" b="1" dirty="0"/>
              <a:t>, davalıların tamamı hakkında </a:t>
            </a:r>
            <a:r>
              <a:rPr lang="tr-TR" sz="2000" b="1" i="1" dirty="0"/>
              <a:t>ortak yetkiyi taşıyan </a:t>
            </a:r>
            <a:r>
              <a:rPr lang="tr-TR" sz="2000" dirty="0"/>
              <a:t>bir mahkeme belirtilmişse, davaya o yer mahkemesinde bakılır.</a:t>
            </a:r>
          </a:p>
          <a:p>
            <a:pPr marL="0" indent="0" algn="just">
              <a:buNone/>
            </a:pPr>
            <a:endParaRPr lang="tr-TR" sz="2000" dirty="0"/>
          </a:p>
          <a:p>
            <a:pPr algn="just"/>
            <a:r>
              <a:rPr lang="tr-TR" sz="2000" dirty="0">
                <a:solidFill>
                  <a:srgbClr val="000000"/>
                </a:solidFill>
              </a:rPr>
              <a:t>Örneğin, sözleşmenin ifa yeri (sözleşmeden kaynaklanan uyuşmazlıklarda); haksız fiilin işlendiği veya zararın meydana geldiği yere (haksız fiilden kaynaklanan uyuşmazlıklarda.</a:t>
            </a:r>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E69EBDD-5F75-CFE8-D6E3-140ADF1494C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964962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BE3CB-A43F-EEC1-75D4-3DE7AA1688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BA832F6-824A-48C1-A743-4A49D672E3CA}"/>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A996BE7E-83ED-C66E-81F1-C74F3ECFE724}"/>
              </a:ext>
            </a:extLst>
          </p:cNvPr>
          <p:cNvSpPr>
            <a:spLocks noGrp="1"/>
          </p:cNvSpPr>
          <p:nvPr>
            <p:ph idx="1"/>
          </p:nvPr>
        </p:nvSpPr>
        <p:spPr/>
        <p:txBody>
          <a:bodyPr>
            <a:normAutofit/>
          </a:bodyPr>
          <a:lstStyle/>
          <a:p>
            <a:pPr algn="just"/>
            <a:endParaRPr lang="tr-TR" sz="1800" dirty="0">
              <a:ea typeface="Times New Roman" panose="02020603050405020304" pitchFamily="18" charset="0"/>
            </a:endParaRPr>
          </a:p>
          <a:p>
            <a:pPr algn="just"/>
            <a:r>
              <a:rPr lang="tr-TR" sz="2000" i="1" dirty="0"/>
              <a:t>Genel yetki kuralı: </a:t>
            </a:r>
            <a:r>
              <a:rPr lang="tr-TR" sz="2000" b="1" i="1" dirty="0"/>
              <a:t>Türkiye’de yerleşim yeri olmayanlar hakkında</a:t>
            </a:r>
            <a:r>
              <a:rPr lang="tr-TR" sz="2000" dirty="0"/>
              <a:t> açılacak davalarda genel yetkili mahkeme, davalının </a:t>
            </a:r>
            <a:r>
              <a:rPr lang="tr-TR" sz="2000" i="1" dirty="0" err="1"/>
              <a:t>mutad</a:t>
            </a:r>
            <a:r>
              <a:rPr lang="tr-TR" sz="2000" i="1" dirty="0"/>
              <a:t> meskeninin</a:t>
            </a:r>
            <a:r>
              <a:rPr lang="tr-TR" sz="2000" dirty="0"/>
              <a:t> olduğu yer mahkemesidir</a:t>
            </a:r>
            <a:r>
              <a:rPr lang="tr-TR" sz="2000" i="1" dirty="0"/>
              <a:t>(m. 9).</a:t>
            </a:r>
            <a:endParaRPr lang="tr-TR" sz="2000"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0BC523B-4EE6-CA97-DEF3-7E40F52C697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37408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CA45A-52A3-33BF-73D3-FB15637454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07F7DC3-DD0D-76DC-B6FE-9FB8801A3E07}"/>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7237D72F-4589-13CE-6FFB-C32F2AABB2C8}"/>
              </a:ext>
            </a:extLst>
          </p:cNvPr>
          <p:cNvSpPr>
            <a:spLocks noGrp="1"/>
          </p:cNvSpPr>
          <p:nvPr>
            <p:ph idx="1"/>
          </p:nvPr>
        </p:nvSpPr>
        <p:spPr/>
        <p:txBody>
          <a:bodyPr>
            <a:normAutofit/>
          </a:bodyPr>
          <a:lstStyle/>
          <a:p>
            <a:pPr algn="just"/>
            <a:endParaRPr lang="tr-TR" sz="1800" dirty="0">
              <a:ea typeface="Times New Roman" panose="02020603050405020304" pitchFamily="18" charset="0"/>
            </a:endParaRPr>
          </a:p>
          <a:p>
            <a:pPr algn="just"/>
            <a:r>
              <a:rPr lang="tr-TR" sz="2000" i="1" dirty="0"/>
              <a:t>Özel yetki kuralı: </a:t>
            </a:r>
            <a:r>
              <a:rPr lang="tr-TR" sz="2000" dirty="0"/>
              <a:t>Bu kurallar, Hukuk Muhakemeleri Kanunu’nda, özel mahkemelerin kuruluşunu düzenleyen kanunlarda, veya maddî hukuka ilişkin temel kanunlarda (örneğin TMK, TTK, TKHK) rastlanır.</a:t>
            </a:r>
          </a:p>
          <a:p>
            <a:pPr algn="just"/>
            <a:endParaRPr lang="tr-TR" sz="2000" dirty="0">
              <a:solidFill>
                <a:srgbClr val="000000"/>
              </a:solidFill>
              <a:effectLst/>
            </a:endParaRPr>
          </a:p>
          <a:p>
            <a:pPr algn="just"/>
            <a:r>
              <a:rPr lang="tr-TR" sz="2000" dirty="0">
                <a:solidFill>
                  <a:srgbClr val="000000"/>
                </a:solidFill>
              </a:rPr>
              <a:t>HMK’daki özel yetki kuralları: </a:t>
            </a:r>
          </a:p>
          <a:p>
            <a:pPr algn="just"/>
            <a:r>
              <a:rPr lang="tr-TR" sz="2000" dirty="0">
                <a:solidFill>
                  <a:srgbClr val="000000"/>
                </a:solidFill>
              </a:rPr>
              <a:t>M. 8: «</a:t>
            </a:r>
            <a:r>
              <a:rPr lang="tr-TR" sz="1800" i="1" dirty="0"/>
              <a:t>Memur, işçi, öğrenci, asker gibi, bir yerde </a:t>
            </a:r>
            <a:r>
              <a:rPr lang="tr-TR" sz="1800" b="1" i="1" dirty="0"/>
              <a:t>geçici olarak oturanlara karşı açılacak</a:t>
            </a:r>
            <a:r>
              <a:rPr lang="tr-TR" sz="1800" i="1" dirty="0"/>
              <a:t> </a:t>
            </a:r>
            <a:r>
              <a:rPr lang="tr-TR" sz="1800" i="1" u="sng" dirty="0"/>
              <a:t>alacak veya taşınır mal davaları iç</a:t>
            </a:r>
            <a:r>
              <a:rPr lang="tr-TR" sz="1800" i="1" dirty="0"/>
              <a:t>in, </a:t>
            </a:r>
            <a:r>
              <a:rPr lang="tr-TR" sz="1800" b="1" i="1" dirty="0"/>
              <a:t>orada bulunmaları uzunca bir süre devam edebilecekse</a:t>
            </a:r>
            <a:r>
              <a:rPr lang="tr-TR" sz="1800" i="1" dirty="0"/>
              <a:t>, bulundukları yer mahkemesi </a:t>
            </a:r>
            <a:r>
              <a:rPr lang="tr-TR" sz="1800" b="1" i="1" dirty="0"/>
              <a:t>de</a:t>
            </a:r>
            <a:r>
              <a:rPr lang="tr-TR" sz="1800" i="1" dirty="0"/>
              <a:t> yetkilidir.»</a:t>
            </a:r>
          </a:p>
          <a:p>
            <a:pPr marL="0" indent="0" algn="just">
              <a:buNone/>
            </a:pPr>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0002ACC-1028-EB0F-CC21-896AB2C618A8}"/>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212494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4C266-7315-0F7A-BD8D-AE8CEE391CD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9DBAEED-D202-7121-CA98-A52C90C8191C}"/>
              </a:ext>
            </a:extLst>
          </p:cNvPr>
          <p:cNvSpPr>
            <a:spLocks noGrp="1"/>
          </p:cNvSpPr>
          <p:nvPr>
            <p:ph type="title"/>
          </p:nvPr>
        </p:nvSpPr>
        <p:spPr>
          <a:xfrm>
            <a:off x="457200" y="286995"/>
            <a:ext cx="8229600" cy="1143000"/>
          </a:xfrm>
        </p:spPr>
        <p:txBody>
          <a:bodyPr/>
          <a:lstStyle/>
          <a:p>
            <a:r>
              <a:rPr lang="tr-TR" i="1" dirty="0"/>
              <a:t>YETKİ</a:t>
            </a:r>
          </a:p>
        </p:txBody>
      </p:sp>
      <p:sp>
        <p:nvSpPr>
          <p:cNvPr id="5" name="İçerik Yer Tutucusu 4">
            <a:extLst>
              <a:ext uri="{FF2B5EF4-FFF2-40B4-BE49-F238E27FC236}">
                <a16:creationId xmlns:a16="http://schemas.microsoft.com/office/drawing/2014/main" id="{9708FE5E-3E84-A5AF-9863-43C80184DFFD}"/>
              </a:ext>
            </a:extLst>
          </p:cNvPr>
          <p:cNvSpPr>
            <a:spLocks noGrp="1"/>
          </p:cNvSpPr>
          <p:nvPr>
            <p:ph idx="1"/>
          </p:nvPr>
        </p:nvSpPr>
        <p:spPr/>
        <p:txBody>
          <a:bodyPr>
            <a:normAutofit/>
          </a:bodyPr>
          <a:lstStyle/>
          <a:p>
            <a:pPr algn="just"/>
            <a:endParaRPr lang="tr-TR" sz="1800" dirty="0">
              <a:ea typeface="Times New Roman" panose="02020603050405020304" pitchFamily="18" charset="0"/>
            </a:endParaRPr>
          </a:p>
          <a:p>
            <a:r>
              <a:rPr lang="tr-TR" sz="1800" dirty="0"/>
              <a:t>M.10: </a:t>
            </a:r>
            <a:r>
              <a:rPr lang="tr-TR" sz="1800" i="1" dirty="0"/>
              <a:t>«Sözleşmeden doğan davalar, </a:t>
            </a:r>
            <a:r>
              <a:rPr lang="tr-TR" sz="1800" i="1" u="sng" dirty="0"/>
              <a:t>sözleşmenin ifa edileceği yer </a:t>
            </a:r>
            <a:r>
              <a:rPr lang="tr-TR" sz="1800" i="1" dirty="0"/>
              <a:t>mahkemesinde de açılabilir.» (yalnızca borçlar hukuku anlamındaki sözleşmeler için geçerli bir maddedir.), sözleşmenin ifası ile kastedilen «edimin </a:t>
            </a:r>
            <a:r>
              <a:rPr lang="tr-TR" sz="1800" i="1" dirty="0" err="1"/>
              <a:t>ifası»dır</a:t>
            </a:r>
            <a:r>
              <a:rPr lang="tr-TR" sz="1800" i="1" dirty="0"/>
              <a:t>.</a:t>
            </a:r>
          </a:p>
          <a:p>
            <a:pPr algn="just"/>
            <a:endParaRPr lang="tr-TR" sz="1800" dirty="0"/>
          </a:p>
          <a:p>
            <a:pPr algn="just"/>
            <a:r>
              <a:rPr lang="tr-TR" sz="1800" dirty="0"/>
              <a:t>Edimin ifa yeri, maddi hukuka (TBK m. 89’a) göre belirlenir.</a:t>
            </a:r>
          </a:p>
          <a:p>
            <a:pPr marL="0" indent="0">
              <a:buNone/>
            </a:pPr>
            <a:endParaRPr lang="tr-TR" sz="1400" i="1" dirty="0">
              <a:latin typeface="Times New Roman" panose="02020603050405020304" pitchFamily="18" charset="0"/>
              <a:cs typeface="Times New Roman" panose="02020603050405020304" pitchFamily="18" charset="0"/>
            </a:endParaRPr>
          </a:p>
          <a:p>
            <a:pPr marL="0" indent="0">
              <a:buNone/>
            </a:pPr>
            <a:r>
              <a:rPr lang="tr-TR" sz="1400" i="1" dirty="0">
                <a:latin typeface="Times New Roman" panose="02020603050405020304" pitchFamily="18" charset="0"/>
                <a:cs typeface="Times New Roman" panose="02020603050405020304" pitchFamily="18" charset="0"/>
              </a:rPr>
              <a:t>TBK m. 89: Borcun ifa yeri, </a:t>
            </a:r>
            <a:r>
              <a:rPr lang="tr-TR" sz="1400" b="1" i="1" dirty="0">
                <a:latin typeface="Times New Roman" panose="02020603050405020304" pitchFamily="18" charset="0"/>
                <a:cs typeface="Times New Roman" panose="02020603050405020304" pitchFamily="18" charset="0"/>
              </a:rPr>
              <a:t>tarafların açık veya örtülü iradelerine göre belirlenir</a:t>
            </a:r>
            <a:r>
              <a:rPr lang="tr-TR" sz="1400" i="1" dirty="0">
                <a:latin typeface="Times New Roman" panose="02020603050405020304" pitchFamily="18" charset="0"/>
                <a:cs typeface="Times New Roman" panose="02020603050405020304" pitchFamily="18" charset="0"/>
              </a:rPr>
              <a:t>. Aksine bir anlaşma yoksa, aşağıdaki hükümler uygulanır;</a:t>
            </a:r>
          </a:p>
          <a:p>
            <a:pPr marL="0" indent="0">
              <a:buNone/>
            </a:pPr>
            <a:r>
              <a:rPr lang="tr-TR" sz="1400" i="1" dirty="0">
                <a:latin typeface="Times New Roman" panose="02020603050405020304" pitchFamily="18" charset="0"/>
                <a:cs typeface="Times New Roman" panose="02020603050405020304" pitchFamily="18" charset="0"/>
              </a:rPr>
              <a:t>1. Para borçları, alacaklının ödeme zamanındaki yerleşim yerinde, (götürülecek borç) </a:t>
            </a:r>
          </a:p>
          <a:p>
            <a:pPr marL="0" indent="0">
              <a:buNone/>
            </a:pPr>
            <a:r>
              <a:rPr lang="tr-TR" sz="1400" i="1" dirty="0">
                <a:latin typeface="Times New Roman" panose="02020603050405020304" pitchFamily="18" charset="0"/>
                <a:cs typeface="Times New Roman" panose="02020603050405020304" pitchFamily="18" charset="0"/>
              </a:rPr>
              <a:t>2. Parça borçları, sözleşmenin kurulduğu sırada borç konusunun bulunduğu yerde, (x plakalı A’ya ait araç)</a:t>
            </a:r>
          </a:p>
          <a:p>
            <a:pPr marL="0" indent="0">
              <a:buNone/>
            </a:pPr>
            <a:r>
              <a:rPr lang="tr-TR" sz="1400" i="1" dirty="0">
                <a:latin typeface="Times New Roman" panose="02020603050405020304" pitchFamily="18" charset="0"/>
                <a:cs typeface="Times New Roman" panose="02020603050405020304" pitchFamily="18" charset="0"/>
              </a:rPr>
              <a:t>3. Bunların dışındaki bütün borçlar, doğumları sırasında borçlunun yerleşim yerinde, (aranacak borç) (kambiyo senedinden doğan alacak)</a:t>
            </a:r>
          </a:p>
          <a:p>
            <a:pPr marL="0" indent="0">
              <a:buNone/>
            </a:pPr>
            <a:r>
              <a:rPr lang="tr-TR" sz="1400" i="1" dirty="0">
                <a:latin typeface="Times New Roman" panose="02020603050405020304" pitchFamily="18" charset="0"/>
                <a:cs typeface="Times New Roman" panose="02020603050405020304" pitchFamily="18" charset="0"/>
              </a:rPr>
              <a:t>ifa edilir.</a:t>
            </a:r>
          </a:p>
          <a:p>
            <a:pPr algn="just"/>
            <a:endParaRPr lang="tr-TR" sz="1800" dirty="0"/>
          </a:p>
          <a:p>
            <a:pPr marL="0" indent="0" algn="just">
              <a:buNone/>
            </a:pPr>
            <a:endParaRPr lang="tr-TR" sz="2000" dirty="0">
              <a:solidFill>
                <a:srgbClr val="000000"/>
              </a:solidFill>
            </a:endParaRPr>
          </a:p>
          <a:p>
            <a:pPr marL="0" indent="0" algn="just">
              <a:buNone/>
            </a:pPr>
            <a:endParaRPr lang="tr-TR" sz="2000"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84BB27D-494D-688D-7E67-824AC0CDE4B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160752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11867</TotalTime>
  <Words>1877</Words>
  <Application>Microsoft Macintosh PowerPoint</Application>
  <PresentationFormat>Ekran Gösterisi (4:3)</PresentationFormat>
  <Paragraphs>303</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Times New Roman</vt:lpstr>
      <vt:lpstr>Office Theme</vt:lpstr>
      <vt:lpstr>Medeni Usul Hukuku</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YETKİ</vt:lpstr>
      <vt:lpstr>  Yargı Yeri Belirlenmesi (m.22)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56579</cp:lastModifiedBy>
  <cp:revision>47</cp:revision>
  <dcterms:created xsi:type="dcterms:W3CDTF">2013-01-27T09:14:16Z</dcterms:created>
  <dcterms:modified xsi:type="dcterms:W3CDTF">2025-11-06T10:43:40Z</dcterms:modified>
  <cp:category/>
</cp:coreProperties>
</file>