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4" r:id="rId5"/>
    <p:sldId id="265" r:id="rId6"/>
    <p:sldId id="259" r:id="rId7"/>
    <p:sldId id="266" r:id="rId8"/>
    <p:sldId id="267" r:id="rId9"/>
    <p:sldId id="268" r:id="rId10"/>
    <p:sldId id="260" r:id="rId11"/>
    <p:sldId id="261" r:id="rId12"/>
    <p:sldId id="262" r:id="rId13"/>
    <p:sldId id="263" r:id="rId14"/>
    <p:sldId id="269" r:id="rId15"/>
    <p:sldId id="270" r:id="rId16"/>
    <p:sldId id="271" r:id="rId17"/>
    <p:sldId id="272" r:id="rId18"/>
    <p:sldId id="273" r:id="rId19"/>
    <p:sldId id="274" r:id="rId20"/>
    <p:sldId id="275" r:id="rId21"/>
    <p:sldId id="276" r:id="rId22"/>
    <p:sldId id="277" r:id="rId23"/>
    <p:sldId id="278" r:id="rId24"/>
    <p:sldId id="279" r:id="rId25"/>
    <p:sldId id="281" r:id="rId26"/>
    <p:sldId id="280" r:id="rId27"/>
    <p:sldId id="282" r:id="rId28"/>
    <p:sldId id="283" r:id="rId29"/>
    <p:sldId id="284" r:id="rId30"/>
    <p:sldId id="285" r:id="rId31"/>
    <p:sldId id="286" r:id="rId32"/>
    <p:sldId id="287" r:id="rId33"/>
    <p:sldId id="288" r:id="rId34"/>
    <p:sldId id="289" r:id="rId35"/>
    <p:sldId id="290" r:id="rId36"/>
    <p:sldId id="291" r:id="rId37"/>
    <p:sldId id="292" r:id="rId3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4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CC44812-C1FC-45F2-B24B-33C4BA83CE76}"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tr-TR"/>
        </a:p>
      </dgm:t>
    </dgm:pt>
    <dgm:pt modelId="{038D62C4-F60A-4A51-9112-5BDD374D94C2}">
      <dgm:prSet phldrT="[Metin]"/>
      <dgm:spPr/>
      <dgm:t>
        <a:bodyPr/>
        <a:lstStyle/>
        <a:p>
          <a:r>
            <a:rPr lang="tr-TR" dirty="0" smtClean="0"/>
            <a:t>Hukuka Aykırı Fiiller</a:t>
          </a:r>
          <a:endParaRPr lang="tr-TR" dirty="0"/>
        </a:p>
      </dgm:t>
    </dgm:pt>
    <dgm:pt modelId="{7FCA0599-30F3-44E8-B7D1-2FCCAADDD50C}" type="parTrans" cxnId="{0F0ECB4C-4C91-41AE-B8CF-E6F232B06AFE}">
      <dgm:prSet/>
      <dgm:spPr/>
      <dgm:t>
        <a:bodyPr/>
        <a:lstStyle/>
        <a:p>
          <a:endParaRPr lang="tr-TR"/>
        </a:p>
      </dgm:t>
    </dgm:pt>
    <dgm:pt modelId="{9CE89FEA-9379-4AED-966B-636E972E4802}" type="sibTrans" cxnId="{0F0ECB4C-4C91-41AE-B8CF-E6F232B06AFE}">
      <dgm:prSet/>
      <dgm:spPr/>
      <dgm:t>
        <a:bodyPr/>
        <a:lstStyle/>
        <a:p>
          <a:endParaRPr lang="tr-TR"/>
        </a:p>
      </dgm:t>
    </dgm:pt>
    <dgm:pt modelId="{69037F1C-6C17-4F88-9FA5-0EDD564024B0}">
      <dgm:prSet phldrT="[Metin]"/>
      <dgm:spPr/>
      <dgm:t>
        <a:bodyPr/>
        <a:lstStyle/>
        <a:p>
          <a:r>
            <a:rPr lang="tr-TR" dirty="0" smtClean="0"/>
            <a:t>Borca Aykırılık Teşkil Eden Fiiller</a:t>
          </a:r>
          <a:endParaRPr lang="tr-TR" dirty="0"/>
        </a:p>
      </dgm:t>
    </dgm:pt>
    <dgm:pt modelId="{1B79592D-A9D4-402D-BF72-B016D649CFF9}" type="parTrans" cxnId="{867A51ED-7ED2-4CEB-B761-A8EF38488E2D}">
      <dgm:prSet/>
      <dgm:spPr/>
      <dgm:t>
        <a:bodyPr/>
        <a:lstStyle/>
        <a:p>
          <a:endParaRPr lang="tr-TR"/>
        </a:p>
      </dgm:t>
    </dgm:pt>
    <dgm:pt modelId="{40B15107-A041-4235-BB43-62C3D1FC4896}" type="sibTrans" cxnId="{867A51ED-7ED2-4CEB-B761-A8EF38488E2D}">
      <dgm:prSet/>
      <dgm:spPr/>
      <dgm:t>
        <a:bodyPr/>
        <a:lstStyle/>
        <a:p>
          <a:endParaRPr lang="tr-TR"/>
        </a:p>
      </dgm:t>
    </dgm:pt>
    <dgm:pt modelId="{AE0C8582-2FD8-4850-A9F3-93069727D96E}">
      <dgm:prSet phldrT="[Metin]"/>
      <dgm:spPr/>
      <dgm:t>
        <a:bodyPr/>
        <a:lstStyle/>
        <a:p>
          <a:r>
            <a:rPr lang="tr-TR" dirty="0" smtClean="0"/>
            <a:t>Haksız Fiiller</a:t>
          </a:r>
          <a:endParaRPr lang="tr-TR" dirty="0"/>
        </a:p>
      </dgm:t>
    </dgm:pt>
    <dgm:pt modelId="{69C4A2A2-E337-4CC7-8B32-A2DCFA07BDEB}" type="parTrans" cxnId="{A266D851-4294-40E7-B149-4AA2467100EE}">
      <dgm:prSet/>
      <dgm:spPr/>
      <dgm:t>
        <a:bodyPr/>
        <a:lstStyle/>
        <a:p>
          <a:endParaRPr lang="tr-TR"/>
        </a:p>
      </dgm:t>
    </dgm:pt>
    <dgm:pt modelId="{BB7A503A-5B68-4FCC-B628-DBEFC70488DC}" type="sibTrans" cxnId="{A266D851-4294-40E7-B149-4AA2467100EE}">
      <dgm:prSet/>
      <dgm:spPr/>
      <dgm:t>
        <a:bodyPr/>
        <a:lstStyle/>
        <a:p>
          <a:endParaRPr lang="tr-TR"/>
        </a:p>
      </dgm:t>
    </dgm:pt>
    <dgm:pt modelId="{7B0B025A-68F5-4C18-8E98-ACEE4D6960DE}" type="pres">
      <dgm:prSet presAssocID="{9CC44812-C1FC-45F2-B24B-33C4BA83CE76}" presName="hierChild1" presStyleCnt="0">
        <dgm:presLayoutVars>
          <dgm:orgChart val="1"/>
          <dgm:chPref val="1"/>
          <dgm:dir/>
          <dgm:animOne val="branch"/>
          <dgm:animLvl val="lvl"/>
          <dgm:resizeHandles/>
        </dgm:presLayoutVars>
      </dgm:prSet>
      <dgm:spPr/>
      <dgm:t>
        <a:bodyPr/>
        <a:lstStyle/>
        <a:p>
          <a:endParaRPr lang="tr-TR"/>
        </a:p>
      </dgm:t>
    </dgm:pt>
    <dgm:pt modelId="{318DAB34-C21A-417F-85AF-1916F166ACAA}" type="pres">
      <dgm:prSet presAssocID="{038D62C4-F60A-4A51-9112-5BDD374D94C2}" presName="hierRoot1" presStyleCnt="0">
        <dgm:presLayoutVars>
          <dgm:hierBranch val="init"/>
        </dgm:presLayoutVars>
      </dgm:prSet>
      <dgm:spPr/>
    </dgm:pt>
    <dgm:pt modelId="{5441AB8C-8D2B-41E5-994E-ED7F63F6A845}" type="pres">
      <dgm:prSet presAssocID="{038D62C4-F60A-4A51-9112-5BDD374D94C2}" presName="rootComposite1" presStyleCnt="0"/>
      <dgm:spPr/>
    </dgm:pt>
    <dgm:pt modelId="{743F4030-5C71-4A7E-BB43-19010A7643A8}" type="pres">
      <dgm:prSet presAssocID="{038D62C4-F60A-4A51-9112-5BDD374D94C2}" presName="rootText1" presStyleLbl="node0" presStyleIdx="0" presStyleCnt="1">
        <dgm:presLayoutVars>
          <dgm:chPref val="3"/>
        </dgm:presLayoutVars>
      </dgm:prSet>
      <dgm:spPr/>
      <dgm:t>
        <a:bodyPr/>
        <a:lstStyle/>
        <a:p>
          <a:endParaRPr lang="tr-TR"/>
        </a:p>
      </dgm:t>
    </dgm:pt>
    <dgm:pt modelId="{1B5A475D-DBC9-4B93-9EC4-9167C2A86752}" type="pres">
      <dgm:prSet presAssocID="{038D62C4-F60A-4A51-9112-5BDD374D94C2}" presName="rootConnector1" presStyleLbl="node1" presStyleIdx="0" presStyleCnt="0"/>
      <dgm:spPr/>
      <dgm:t>
        <a:bodyPr/>
        <a:lstStyle/>
        <a:p>
          <a:endParaRPr lang="tr-TR"/>
        </a:p>
      </dgm:t>
    </dgm:pt>
    <dgm:pt modelId="{30C1ED31-1C00-4520-8821-6A054502EF17}" type="pres">
      <dgm:prSet presAssocID="{038D62C4-F60A-4A51-9112-5BDD374D94C2}" presName="hierChild2" presStyleCnt="0"/>
      <dgm:spPr/>
    </dgm:pt>
    <dgm:pt modelId="{46A8A646-C583-4B3A-B84F-548FAE0C5AE8}" type="pres">
      <dgm:prSet presAssocID="{1B79592D-A9D4-402D-BF72-B016D649CFF9}" presName="Name37" presStyleLbl="parChTrans1D2" presStyleIdx="0" presStyleCnt="2"/>
      <dgm:spPr/>
      <dgm:t>
        <a:bodyPr/>
        <a:lstStyle/>
        <a:p>
          <a:endParaRPr lang="tr-TR"/>
        </a:p>
      </dgm:t>
    </dgm:pt>
    <dgm:pt modelId="{072C26D4-B210-4407-8DD4-131AACC9DDED}" type="pres">
      <dgm:prSet presAssocID="{69037F1C-6C17-4F88-9FA5-0EDD564024B0}" presName="hierRoot2" presStyleCnt="0">
        <dgm:presLayoutVars>
          <dgm:hierBranch val="init"/>
        </dgm:presLayoutVars>
      </dgm:prSet>
      <dgm:spPr/>
    </dgm:pt>
    <dgm:pt modelId="{0EF3E730-CD9B-4573-9C20-A278D6199B8A}" type="pres">
      <dgm:prSet presAssocID="{69037F1C-6C17-4F88-9FA5-0EDD564024B0}" presName="rootComposite" presStyleCnt="0"/>
      <dgm:spPr/>
    </dgm:pt>
    <dgm:pt modelId="{871429D3-1A4F-4C3C-8970-E53023FB2937}" type="pres">
      <dgm:prSet presAssocID="{69037F1C-6C17-4F88-9FA5-0EDD564024B0}" presName="rootText" presStyleLbl="node2" presStyleIdx="0" presStyleCnt="2">
        <dgm:presLayoutVars>
          <dgm:chPref val="3"/>
        </dgm:presLayoutVars>
      </dgm:prSet>
      <dgm:spPr/>
      <dgm:t>
        <a:bodyPr/>
        <a:lstStyle/>
        <a:p>
          <a:endParaRPr lang="tr-TR"/>
        </a:p>
      </dgm:t>
    </dgm:pt>
    <dgm:pt modelId="{1F6C93A1-D7A8-4822-8B78-8D6E030055FB}" type="pres">
      <dgm:prSet presAssocID="{69037F1C-6C17-4F88-9FA5-0EDD564024B0}" presName="rootConnector" presStyleLbl="node2" presStyleIdx="0" presStyleCnt="2"/>
      <dgm:spPr/>
      <dgm:t>
        <a:bodyPr/>
        <a:lstStyle/>
        <a:p>
          <a:endParaRPr lang="tr-TR"/>
        </a:p>
      </dgm:t>
    </dgm:pt>
    <dgm:pt modelId="{1278223F-B3A8-4DC6-A30A-4CDA2E7DD43E}" type="pres">
      <dgm:prSet presAssocID="{69037F1C-6C17-4F88-9FA5-0EDD564024B0}" presName="hierChild4" presStyleCnt="0"/>
      <dgm:spPr/>
    </dgm:pt>
    <dgm:pt modelId="{CE6FB6CB-AB41-4D7D-A453-30B1D0607AF2}" type="pres">
      <dgm:prSet presAssocID="{69037F1C-6C17-4F88-9FA5-0EDD564024B0}" presName="hierChild5" presStyleCnt="0"/>
      <dgm:spPr/>
    </dgm:pt>
    <dgm:pt modelId="{C3FB9643-BF02-47E4-A614-F8E62F127B30}" type="pres">
      <dgm:prSet presAssocID="{69C4A2A2-E337-4CC7-8B32-A2DCFA07BDEB}" presName="Name37" presStyleLbl="parChTrans1D2" presStyleIdx="1" presStyleCnt="2"/>
      <dgm:spPr/>
      <dgm:t>
        <a:bodyPr/>
        <a:lstStyle/>
        <a:p>
          <a:endParaRPr lang="tr-TR"/>
        </a:p>
      </dgm:t>
    </dgm:pt>
    <dgm:pt modelId="{55360D4C-D270-4E91-A13B-34A58E605DDA}" type="pres">
      <dgm:prSet presAssocID="{AE0C8582-2FD8-4850-A9F3-93069727D96E}" presName="hierRoot2" presStyleCnt="0">
        <dgm:presLayoutVars>
          <dgm:hierBranch val="init"/>
        </dgm:presLayoutVars>
      </dgm:prSet>
      <dgm:spPr/>
    </dgm:pt>
    <dgm:pt modelId="{E1B6790C-4B08-40F0-AED9-02B76942C1CB}" type="pres">
      <dgm:prSet presAssocID="{AE0C8582-2FD8-4850-A9F3-93069727D96E}" presName="rootComposite" presStyleCnt="0"/>
      <dgm:spPr/>
    </dgm:pt>
    <dgm:pt modelId="{1DBADB4D-4EAB-4266-83D9-BAA7011C3973}" type="pres">
      <dgm:prSet presAssocID="{AE0C8582-2FD8-4850-A9F3-93069727D96E}" presName="rootText" presStyleLbl="node2" presStyleIdx="1" presStyleCnt="2">
        <dgm:presLayoutVars>
          <dgm:chPref val="3"/>
        </dgm:presLayoutVars>
      </dgm:prSet>
      <dgm:spPr/>
      <dgm:t>
        <a:bodyPr/>
        <a:lstStyle/>
        <a:p>
          <a:endParaRPr lang="tr-TR"/>
        </a:p>
      </dgm:t>
    </dgm:pt>
    <dgm:pt modelId="{FE972428-3C69-4E5A-BE97-55A6882EA855}" type="pres">
      <dgm:prSet presAssocID="{AE0C8582-2FD8-4850-A9F3-93069727D96E}" presName="rootConnector" presStyleLbl="node2" presStyleIdx="1" presStyleCnt="2"/>
      <dgm:spPr/>
      <dgm:t>
        <a:bodyPr/>
        <a:lstStyle/>
        <a:p>
          <a:endParaRPr lang="tr-TR"/>
        </a:p>
      </dgm:t>
    </dgm:pt>
    <dgm:pt modelId="{C832475B-8670-477E-B025-34C4BE7A7697}" type="pres">
      <dgm:prSet presAssocID="{AE0C8582-2FD8-4850-A9F3-93069727D96E}" presName="hierChild4" presStyleCnt="0"/>
      <dgm:spPr/>
    </dgm:pt>
    <dgm:pt modelId="{AB4DCC66-D8D7-4828-98CD-134DF82323EC}" type="pres">
      <dgm:prSet presAssocID="{AE0C8582-2FD8-4850-A9F3-93069727D96E}" presName="hierChild5" presStyleCnt="0"/>
      <dgm:spPr/>
    </dgm:pt>
    <dgm:pt modelId="{4DAE4EA6-4BAF-4D91-8F96-F4491BA79A82}" type="pres">
      <dgm:prSet presAssocID="{038D62C4-F60A-4A51-9112-5BDD374D94C2}" presName="hierChild3" presStyleCnt="0"/>
      <dgm:spPr/>
    </dgm:pt>
  </dgm:ptLst>
  <dgm:cxnLst>
    <dgm:cxn modelId="{FD6C1F44-BEB5-472F-9E61-DF6FA80109A9}" type="presOf" srcId="{038D62C4-F60A-4A51-9112-5BDD374D94C2}" destId="{743F4030-5C71-4A7E-BB43-19010A7643A8}" srcOrd="0" destOrd="0" presId="urn:microsoft.com/office/officeart/2005/8/layout/orgChart1"/>
    <dgm:cxn modelId="{867A51ED-7ED2-4CEB-B761-A8EF38488E2D}" srcId="{038D62C4-F60A-4A51-9112-5BDD374D94C2}" destId="{69037F1C-6C17-4F88-9FA5-0EDD564024B0}" srcOrd="0" destOrd="0" parTransId="{1B79592D-A9D4-402D-BF72-B016D649CFF9}" sibTransId="{40B15107-A041-4235-BB43-62C3D1FC4896}"/>
    <dgm:cxn modelId="{A266D851-4294-40E7-B149-4AA2467100EE}" srcId="{038D62C4-F60A-4A51-9112-5BDD374D94C2}" destId="{AE0C8582-2FD8-4850-A9F3-93069727D96E}" srcOrd="1" destOrd="0" parTransId="{69C4A2A2-E337-4CC7-8B32-A2DCFA07BDEB}" sibTransId="{BB7A503A-5B68-4FCC-B628-DBEFC70488DC}"/>
    <dgm:cxn modelId="{FC3A4072-0AA8-414B-9D69-6E7AA4DDCC50}" type="presOf" srcId="{69037F1C-6C17-4F88-9FA5-0EDD564024B0}" destId="{1F6C93A1-D7A8-4822-8B78-8D6E030055FB}" srcOrd="1" destOrd="0" presId="urn:microsoft.com/office/officeart/2005/8/layout/orgChart1"/>
    <dgm:cxn modelId="{979B5956-FE95-4AFA-97DF-3AEE1D1D3C97}" type="presOf" srcId="{AE0C8582-2FD8-4850-A9F3-93069727D96E}" destId="{1DBADB4D-4EAB-4266-83D9-BAA7011C3973}" srcOrd="0" destOrd="0" presId="urn:microsoft.com/office/officeart/2005/8/layout/orgChart1"/>
    <dgm:cxn modelId="{8C9655E8-2690-40F4-AA64-637E1FB39344}" type="presOf" srcId="{AE0C8582-2FD8-4850-A9F3-93069727D96E}" destId="{FE972428-3C69-4E5A-BE97-55A6882EA855}" srcOrd="1" destOrd="0" presId="urn:microsoft.com/office/officeart/2005/8/layout/orgChart1"/>
    <dgm:cxn modelId="{BE5CFFDC-DA98-426D-B20B-E2358FA3C298}" type="presOf" srcId="{69037F1C-6C17-4F88-9FA5-0EDD564024B0}" destId="{871429D3-1A4F-4C3C-8970-E53023FB2937}" srcOrd="0" destOrd="0" presId="urn:microsoft.com/office/officeart/2005/8/layout/orgChart1"/>
    <dgm:cxn modelId="{9222F755-3C02-4BE7-B1A1-508052D768E5}" type="presOf" srcId="{9CC44812-C1FC-45F2-B24B-33C4BA83CE76}" destId="{7B0B025A-68F5-4C18-8E98-ACEE4D6960DE}" srcOrd="0" destOrd="0" presId="urn:microsoft.com/office/officeart/2005/8/layout/orgChart1"/>
    <dgm:cxn modelId="{6457866B-024D-4903-A780-F81F0D9218A7}" type="presOf" srcId="{1B79592D-A9D4-402D-BF72-B016D649CFF9}" destId="{46A8A646-C583-4B3A-B84F-548FAE0C5AE8}" srcOrd="0" destOrd="0" presId="urn:microsoft.com/office/officeart/2005/8/layout/orgChart1"/>
    <dgm:cxn modelId="{0F0ECB4C-4C91-41AE-B8CF-E6F232B06AFE}" srcId="{9CC44812-C1FC-45F2-B24B-33C4BA83CE76}" destId="{038D62C4-F60A-4A51-9112-5BDD374D94C2}" srcOrd="0" destOrd="0" parTransId="{7FCA0599-30F3-44E8-B7D1-2FCCAADDD50C}" sibTransId="{9CE89FEA-9379-4AED-966B-636E972E4802}"/>
    <dgm:cxn modelId="{6ED89D97-C6E3-4225-A83E-CBB8E45034BF}" type="presOf" srcId="{69C4A2A2-E337-4CC7-8B32-A2DCFA07BDEB}" destId="{C3FB9643-BF02-47E4-A614-F8E62F127B30}" srcOrd="0" destOrd="0" presId="urn:microsoft.com/office/officeart/2005/8/layout/orgChart1"/>
    <dgm:cxn modelId="{0112A1AA-DF44-4C30-8890-72D60EA6E18A}" type="presOf" srcId="{038D62C4-F60A-4A51-9112-5BDD374D94C2}" destId="{1B5A475D-DBC9-4B93-9EC4-9167C2A86752}" srcOrd="1" destOrd="0" presId="urn:microsoft.com/office/officeart/2005/8/layout/orgChart1"/>
    <dgm:cxn modelId="{424C2D6B-6259-4D1A-A4E0-63224131192B}" type="presParOf" srcId="{7B0B025A-68F5-4C18-8E98-ACEE4D6960DE}" destId="{318DAB34-C21A-417F-85AF-1916F166ACAA}" srcOrd="0" destOrd="0" presId="urn:microsoft.com/office/officeart/2005/8/layout/orgChart1"/>
    <dgm:cxn modelId="{B6676321-560B-432E-8A70-99B9FA634A60}" type="presParOf" srcId="{318DAB34-C21A-417F-85AF-1916F166ACAA}" destId="{5441AB8C-8D2B-41E5-994E-ED7F63F6A845}" srcOrd="0" destOrd="0" presId="urn:microsoft.com/office/officeart/2005/8/layout/orgChart1"/>
    <dgm:cxn modelId="{3F941D26-B289-4D7B-A976-CA0F98D63979}" type="presParOf" srcId="{5441AB8C-8D2B-41E5-994E-ED7F63F6A845}" destId="{743F4030-5C71-4A7E-BB43-19010A7643A8}" srcOrd="0" destOrd="0" presId="urn:microsoft.com/office/officeart/2005/8/layout/orgChart1"/>
    <dgm:cxn modelId="{E16C320C-02B8-4CB3-A756-CA9FDE13D917}" type="presParOf" srcId="{5441AB8C-8D2B-41E5-994E-ED7F63F6A845}" destId="{1B5A475D-DBC9-4B93-9EC4-9167C2A86752}" srcOrd="1" destOrd="0" presId="urn:microsoft.com/office/officeart/2005/8/layout/orgChart1"/>
    <dgm:cxn modelId="{DB493890-AAFB-4683-AB45-B008C4D0007E}" type="presParOf" srcId="{318DAB34-C21A-417F-85AF-1916F166ACAA}" destId="{30C1ED31-1C00-4520-8821-6A054502EF17}" srcOrd="1" destOrd="0" presId="urn:microsoft.com/office/officeart/2005/8/layout/orgChart1"/>
    <dgm:cxn modelId="{703FBC26-C43B-4B29-A6D9-BAA14BDB4E55}" type="presParOf" srcId="{30C1ED31-1C00-4520-8821-6A054502EF17}" destId="{46A8A646-C583-4B3A-B84F-548FAE0C5AE8}" srcOrd="0" destOrd="0" presId="urn:microsoft.com/office/officeart/2005/8/layout/orgChart1"/>
    <dgm:cxn modelId="{C5CAC2C3-4143-426D-B6ED-D3EADC730236}" type="presParOf" srcId="{30C1ED31-1C00-4520-8821-6A054502EF17}" destId="{072C26D4-B210-4407-8DD4-131AACC9DDED}" srcOrd="1" destOrd="0" presId="urn:microsoft.com/office/officeart/2005/8/layout/orgChart1"/>
    <dgm:cxn modelId="{5625401E-D656-48CC-9764-302D6AA09E37}" type="presParOf" srcId="{072C26D4-B210-4407-8DD4-131AACC9DDED}" destId="{0EF3E730-CD9B-4573-9C20-A278D6199B8A}" srcOrd="0" destOrd="0" presId="urn:microsoft.com/office/officeart/2005/8/layout/orgChart1"/>
    <dgm:cxn modelId="{910DDFA1-E85B-4953-A4BC-BDA5CED747BC}" type="presParOf" srcId="{0EF3E730-CD9B-4573-9C20-A278D6199B8A}" destId="{871429D3-1A4F-4C3C-8970-E53023FB2937}" srcOrd="0" destOrd="0" presId="urn:microsoft.com/office/officeart/2005/8/layout/orgChart1"/>
    <dgm:cxn modelId="{E7FFC23F-10E5-4EB7-AD52-5BB73AD51C5A}" type="presParOf" srcId="{0EF3E730-CD9B-4573-9C20-A278D6199B8A}" destId="{1F6C93A1-D7A8-4822-8B78-8D6E030055FB}" srcOrd="1" destOrd="0" presId="urn:microsoft.com/office/officeart/2005/8/layout/orgChart1"/>
    <dgm:cxn modelId="{2B5CB3AE-B60E-4B94-8946-D20B8B10C933}" type="presParOf" srcId="{072C26D4-B210-4407-8DD4-131AACC9DDED}" destId="{1278223F-B3A8-4DC6-A30A-4CDA2E7DD43E}" srcOrd="1" destOrd="0" presId="urn:microsoft.com/office/officeart/2005/8/layout/orgChart1"/>
    <dgm:cxn modelId="{E21937CE-3D78-4DFC-8728-73E8D3AC8F60}" type="presParOf" srcId="{072C26D4-B210-4407-8DD4-131AACC9DDED}" destId="{CE6FB6CB-AB41-4D7D-A453-30B1D0607AF2}" srcOrd="2" destOrd="0" presId="urn:microsoft.com/office/officeart/2005/8/layout/orgChart1"/>
    <dgm:cxn modelId="{1DEE3269-2972-424A-B66A-32BA4FAB2CA8}" type="presParOf" srcId="{30C1ED31-1C00-4520-8821-6A054502EF17}" destId="{C3FB9643-BF02-47E4-A614-F8E62F127B30}" srcOrd="2" destOrd="0" presId="urn:microsoft.com/office/officeart/2005/8/layout/orgChart1"/>
    <dgm:cxn modelId="{2F361D52-41DB-45EB-8AB7-E7B6C7EFF6BD}" type="presParOf" srcId="{30C1ED31-1C00-4520-8821-6A054502EF17}" destId="{55360D4C-D270-4E91-A13B-34A58E605DDA}" srcOrd="3" destOrd="0" presId="urn:microsoft.com/office/officeart/2005/8/layout/orgChart1"/>
    <dgm:cxn modelId="{7216A3DD-E88D-4628-B2E2-3030DCFA56C1}" type="presParOf" srcId="{55360D4C-D270-4E91-A13B-34A58E605DDA}" destId="{E1B6790C-4B08-40F0-AED9-02B76942C1CB}" srcOrd="0" destOrd="0" presId="urn:microsoft.com/office/officeart/2005/8/layout/orgChart1"/>
    <dgm:cxn modelId="{098E05CB-DC22-410C-B9A4-8B7490BABC1B}" type="presParOf" srcId="{E1B6790C-4B08-40F0-AED9-02B76942C1CB}" destId="{1DBADB4D-4EAB-4266-83D9-BAA7011C3973}" srcOrd="0" destOrd="0" presId="urn:microsoft.com/office/officeart/2005/8/layout/orgChart1"/>
    <dgm:cxn modelId="{C05A97B8-0988-4866-B644-DC9BA9EB7BDD}" type="presParOf" srcId="{E1B6790C-4B08-40F0-AED9-02B76942C1CB}" destId="{FE972428-3C69-4E5A-BE97-55A6882EA855}" srcOrd="1" destOrd="0" presId="urn:microsoft.com/office/officeart/2005/8/layout/orgChart1"/>
    <dgm:cxn modelId="{0859C1ED-8419-40AD-8A70-6404FEBC31A0}" type="presParOf" srcId="{55360D4C-D270-4E91-A13B-34A58E605DDA}" destId="{C832475B-8670-477E-B025-34C4BE7A7697}" srcOrd="1" destOrd="0" presId="urn:microsoft.com/office/officeart/2005/8/layout/orgChart1"/>
    <dgm:cxn modelId="{5EC04651-C2E6-475B-9ECA-336491D754F0}" type="presParOf" srcId="{55360D4C-D270-4E91-A13B-34A58E605DDA}" destId="{AB4DCC66-D8D7-4828-98CD-134DF82323EC}" srcOrd="2" destOrd="0" presId="urn:microsoft.com/office/officeart/2005/8/layout/orgChart1"/>
    <dgm:cxn modelId="{13C74E5D-0447-4C71-B4AA-36F81B8DFDAC}" type="presParOf" srcId="{318DAB34-C21A-417F-85AF-1916F166ACAA}" destId="{4DAE4EA6-4BAF-4D91-8F96-F4491BA79A82}"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989EF1EA-7B4E-4EAE-B229-3BCD63CC4D3C}" type="datetimeFigureOut">
              <a:rPr lang="tr-TR" smtClean="0"/>
              <a:pPr/>
              <a:t>09.12.2019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0AC1FF0-2C6C-48A4-8210-FC153A70027D}" type="slidenum">
              <a:rPr lang="tr-TR" smtClean="0"/>
              <a:pPr/>
              <a:t>‹#›</a:t>
            </a:fld>
            <a:endParaRPr lang="tr-TR"/>
          </a:p>
        </p:txBody>
      </p:sp>
    </p:spTree>
    <p:extLst>
      <p:ext uri="{BB962C8B-B14F-4D97-AF65-F5344CB8AC3E}">
        <p14:creationId xmlns:p14="http://schemas.microsoft.com/office/powerpoint/2010/main" val="28080713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89EF1EA-7B4E-4EAE-B229-3BCD63CC4D3C}" type="datetimeFigureOut">
              <a:rPr lang="tr-TR" smtClean="0"/>
              <a:pPr/>
              <a:t>09.12.2019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0AC1FF0-2C6C-48A4-8210-FC153A70027D}" type="slidenum">
              <a:rPr lang="tr-TR" smtClean="0"/>
              <a:pPr/>
              <a:t>‹#›</a:t>
            </a:fld>
            <a:endParaRPr lang="tr-TR"/>
          </a:p>
        </p:txBody>
      </p:sp>
    </p:spTree>
    <p:extLst>
      <p:ext uri="{BB962C8B-B14F-4D97-AF65-F5344CB8AC3E}">
        <p14:creationId xmlns:p14="http://schemas.microsoft.com/office/powerpoint/2010/main" val="40541929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89EF1EA-7B4E-4EAE-B229-3BCD63CC4D3C}" type="datetimeFigureOut">
              <a:rPr lang="tr-TR" smtClean="0"/>
              <a:pPr/>
              <a:t>09.12.2019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0AC1FF0-2C6C-48A4-8210-FC153A70027D}" type="slidenum">
              <a:rPr lang="tr-TR" smtClean="0"/>
              <a:pPr/>
              <a:t>‹#›</a:t>
            </a:fld>
            <a:endParaRPr lang="tr-TR"/>
          </a:p>
        </p:txBody>
      </p:sp>
    </p:spTree>
    <p:extLst>
      <p:ext uri="{BB962C8B-B14F-4D97-AF65-F5344CB8AC3E}">
        <p14:creationId xmlns:p14="http://schemas.microsoft.com/office/powerpoint/2010/main" val="2865684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89EF1EA-7B4E-4EAE-B229-3BCD63CC4D3C}" type="datetimeFigureOut">
              <a:rPr lang="tr-TR" smtClean="0"/>
              <a:pPr/>
              <a:t>09.12.2019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0AC1FF0-2C6C-48A4-8210-FC153A70027D}" type="slidenum">
              <a:rPr lang="tr-TR" smtClean="0"/>
              <a:pPr/>
              <a:t>‹#›</a:t>
            </a:fld>
            <a:endParaRPr lang="tr-TR"/>
          </a:p>
        </p:txBody>
      </p:sp>
    </p:spTree>
    <p:extLst>
      <p:ext uri="{BB962C8B-B14F-4D97-AF65-F5344CB8AC3E}">
        <p14:creationId xmlns:p14="http://schemas.microsoft.com/office/powerpoint/2010/main" val="21089261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989EF1EA-7B4E-4EAE-B229-3BCD63CC4D3C}" type="datetimeFigureOut">
              <a:rPr lang="tr-TR" smtClean="0"/>
              <a:pPr/>
              <a:t>09.12.2019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0AC1FF0-2C6C-48A4-8210-FC153A70027D}" type="slidenum">
              <a:rPr lang="tr-TR" smtClean="0"/>
              <a:pPr/>
              <a:t>‹#›</a:t>
            </a:fld>
            <a:endParaRPr lang="tr-TR"/>
          </a:p>
        </p:txBody>
      </p:sp>
    </p:spTree>
    <p:extLst>
      <p:ext uri="{BB962C8B-B14F-4D97-AF65-F5344CB8AC3E}">
        <p14:creationId xmlns:p14="http://schemas.microsoft.com/office/powerpoint/2010/main" val="39091163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989EF1EA-7B4E-4EAE-B229-3BCD63CC4D3C}" type="datetimeFigureOut">
              <a:rPr lang="tr-TR" smtClean="0"/>
              <a:pPr/>
              <a:t>09.12.2019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0AC1FF0-2C6C-48A4-8210-FC153A70027D}" type="slidenum">
              <a:rPr lang="tr-TR" smtClean="0"/>
              <a:pPr/>
              <a:t>‹#›</a:t>
            </a:fld>
            <a:endParaRPr lang="tr-TR"/>
          </a:p>
        </p:txBody>
      </p:sp>
    </p:spTree>
    <p:extLst>
      <p:ext uri="{BB962C8B-B14F-4D97-AF65-F5344CB8AC3E}">
        <p14:creationId xmlns:p14="http://schemas.microsoft.com/office/powerpoint/2010/main" val="15461851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989EF1EA-7B4E-4EAE-B229-3BCD63CC4D3C}" type="datetimeFigureOut">
              <a:rPr lang="tr-TR" smtClean="0"/>
              <a:pPr/>
              <a:t>09.12.2019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00AC1FF0-2C6C-48A4-8210-FC153A70027D}" type="slidenum">
              <a:rPr lang="tr-TR" smtClean="0"/>
              <a:pPr/>
              <a:t>‹#›</a:t>
            </a:fld>
            <a:endParaRPr lang="tr-TR"/>
          </a:p>
        </p:txBody>
      </p:sp>
    </p:spTree>
    <p:extLst>
      <p:ext uri="{BB962C8B-B14F-4D97-AF65-F5344CB8AC3E}">
        <p14:creationId xmlns:p14="http://schemas.microsoft.com/office/powerpoint/2010/main" val="30434756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989EF1EA-7B4E-4EAE-B229-3BCD63CC4D3C}" type="datetimeFigureOut">
              <a:rPr lang="tr-TR" smtClean="0"/>
              <a:pPr/>
              <a:t>09.12.2019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00AC1FF0-2C6C-48A4-8210-FC153A70027D}" type="slidenum">
              <a:rPr lang="tr-TR" smtClean="0"/>
              <a:pPr/>
              <a:t>‹#›</a:t>
            </a:fld>
            <a:endParaRPr lang="tr-TR"/>
          </a:p>
        </p:txBody>
      </p:sp>
    </p:spTree>
    <p:extLst>
      <p:ext uri="{BB962C8B-B14F-4D97-AF65-F5344CB8AC3E}">
        <p14:creationId xmlns:p14="http://schemas.microsoft.com/office/powerpoint/2010/main" val="6155232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989EF1EA-7B4E-4EAE-B229-3BCD63CC4D3C}" type="datetimeFigureOut">
              <a:rPr lang="tr-TR" smtClean="0"/>
              <a:pPr/>
              <a:t>09.12.2019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00AC1FF0-2C6C-48A4-8210-FC153A70027D}" type="slidenum">
              <a:rPr lang="tr-TR" smtClean="0"/>
              <a:pPr/>
              <a:t>‹#›</a:t>
            </a:fld>
            <a:endParaRPr lang="tr-TR"/>
          </a:p>
        </p:txBody>
      </p:sp>
    </p:spTree>
    <p:extLst>
      <p:ext uri="{BB962C8B-B14F-4D97-AF65-F5344CB8AC3E}">
        <p14:creationId xmlns:p14="http://schemas.microsoft.com/office/powerpoint/2010/main" val="20107830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989EF1EA-7B4E-4EAE-B229-3BCD63CC4D3C}" type="datetimeFigureOut">
              <a:rPr lang="tr-TR" smtClean="0"/>
              <a:pPr/>
              <a:t>09.12.2019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0AC1FF0-2C6C-48A4-8210-FC153A70027D}" type="slidenum">
              <a:rPr lang="tr-TR" smtClean="0"/>
              <a:pPr/>
              <a:t>‹#›</a:t>
            </a:fld>
            <a:endParaRPr lang="tr-TR"/>
          </a:p>
        </p:txBody>
      </p:sp>
    </p:spTree>
    <p:extLst>
      <p:ext uri="{BB962C8B-B14F-4D97-AF65-F5344CB8AC3E}">
        <p14:creationId xmlns:p14="http://schemas.microsoft.com/office/powerpoint/2010/main" val="33385881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989EF1EA-7B4E-4EAE-B229-3BCD63CC4D3C}" type="datetimeFigureOut">
              <a:rPr lang="tr-TR" smtClean="0"/>
              <a:pPr/>
              <a:t>09.12.2019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0AC1FF0-2C6C-48A4-8210-FC153A70027D}" type="slidenum">
              <a:rPr lang="tr-TR" smtClean="0"/>
              <a:pPr/>
              <a:t>‹#›</a:t>
            </a:fld>
            <a:endParaRPr lang="tr-TR"/>
          </a:p>
        </p:txBody>
      </p:sp>
    </p:spTree>
    <p:extLst>
      <p:ext uri="{BB962C8B-B14F-4D97-AF65-F5344CB8AC3E}">
        <p14:creationId xmlns:p14="http://schemas.microsoft.com/office/powerpoint/2010/main" val="20895559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9EF1EA-7B4E-4EAE-B229-3BCD63CC4D3C}" type="datetimeFigureOut">
              <a:rPr lang="tr-TR" smtClean="0"/>
              <a:pPr/>
              <a:t>09.12.2019</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AC1FF0-2C6C-48A4-8210-FC153A70027D}" type="slidenum">
              <a:rPr lang="tr-TR" smtClean="0"/>
              <a:pPr/>
              <a:t>‹#›</a:t>
            </a:fld>
            <a:endParaRPr lang="tr-TR"/>
          </a:p>
        </p:txBody>
      </p:sp>
    </p:spTree>
    <p:extLst>
      <p:ext uri="{BB962C8B-B14F-4D97-AF65-F5344CB8AC3E}">
        <p14:creationId xmlns:p14="http://schemas.microsoft.com/office/powerpoint/2010/main" val="25624621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Hakların Kazanılması ve Kaybedilmesi</a:t>
            </a:r>
            <a:endParaRPr lang="tr-TR" dirty="0"/>
          </a:p>
        </p:txBody>
      </p:sp>
      <p:sp>
        <p:nvSpPr>
          <p:cNvPr id="3" name="Alt Başlık 2"/>
          <p:cNvSpPr>
            <a:spLocks noGrp="1"/>
          </p:cNvSpPr>
          <p:nvPr>
            <p:ph type="subTitle" idx="1"/>
          </p:nvPr>
        </p:nvSpPr>
        <p:spPr/>
        <p:txBody>
          <a:bodyPr/>
          <a:lstStyle/>
          <a:p>
            <a:endParaRPr lang="tr-TR" dirty="0"/>
          </a:p>
        </p:txBody>
      </p:sp>
    </p:spTree>
    <p:extLst>
      <p:ext uri="{BB962C8B-B14F-4D97-AF65-F5344CB8AC3E}">
        <p14:creationId xmlns:p14="http://schemas.microsoft.com/office/powerpoint/2010/main" val="96316719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TESİSEN KAZANMA</a:t>
            </a:r>
            <a:endParaRPr lang="tr-TR" dirty="0"/>
          </a:p>
        </p:txBody>
      </p:sp>
      <p:sp>
        <p:nvSpPr>
          <p:cNvPr id="3" name="İçerik Yer Tutucusu 2"/>
          <p:cNvSpPr>
            <a:spLocks noGrp="1"/>
          </p:cNvSpPr>
          <p:nvPr>
            <p:ph idx="1"/>
          </p:nvPr>
        </p:nvSpPr>
        <p:spPr/>
        <p:txBody>
          <a:bodyPr>
            <a:normAutofit fontScale="92500" lnSpcReduction="10000"/>
          </a:bodyPr>
          <a:lstStyle/>
          <a:p>
            <a:pPr algn="just"/>
            <a:r>
              <a:rPr lang="tr-TR" dirty="0" smtClean="0"/>
              <a:t>Bir </a:t>
            </a:r>
            <a:r>
              <a:rPr lang="tr-TR" dirty="0" smtClean="0">
                <a:solidFill>
                  <a:srgbClr val="FF0000"/>
                </a:solidFill>
              </a:rPr>
              <a:t>hakkın devri söz konusu olmaksızın</a:t>
            </a:r>
            <a:r>
              <a:rPr lang="tr-TR" dirty="0" smtClean="0"/>
              <a:t>, bir kimsenin sahip olduğu bir hakka dayanarak, </a:t>
            </a:r>
            <a:r>
              <a:rPr lang="tr-TR" dirty="0" smtClean="0">
                <a:solidFill>
                  <a:srgbClr val="FF0000"/>
                </a:solidFill>
              </a:rPr>
              <a:t>bir başkasına yeni bir hak sağlaması</a:t>
            </a:r>
            <a:r>
              <a:rPr lang="tr-TR" dirty="0" smtClean="0"/>
              <a:t> halinde hakkın </a:t>
            </a:r>
            <a:r>
              <a:rPr lang="tr-TR" u="sng" dirty="0" err="1" smtClean="0"/>
              <a:t>tesisen</a:t>
            </a:r>
            <a:r>
              <a:rPr lang="tr-TR" u="sng" dirty="0" smtClean="0"/>
              <a:t> iktisabı </a:t>
            </a:r>
            <a:r>
              <a:rPr lang="tr-TR" dirty="0" smtClean="0"/>
              <a:t>söz konusudur.</a:t>
            </a:r>
          </a:p>
          <a:p>
            <a:pPr algn="just"/>
            <a:r>
              <a:rPr lang="tr-TR" dirty="0" smtClean="0"/>
              <a:t>Burada hak sahibi, hakkı içinde yer alan yetkilerden birini veya bir kaçını </a:t>
            </a:r>
            <a:r>
              <a:rPr lang="tr-TR" dirty="0" smtClean="0">
                <a:solidFill>
                  <a:srgbClr val="FF0000"/>
                </a:solidFill>
              </a:rPr>
              <a:t>devredip</a:t>
            </a:r>
            <a:r>
              <a:rPr lang="tr-TR" dirty="0" smtClean="0"/>
              <a:t>, diğerlerini </a:t>
            </a:r>
            <a:r>
              <a:rPr lang="tr-TR" dirty="0" smtClean="0">
                <a:solidFill>
                  <a:schemeClr val="tx2"/>
                </a:solidFill>
              </a:rPr>
              <a:t>muhafaza</a:t>
            </a:r>
            <a:r>
              <a:rPr lang="tr-TR" dirty="0" smtClean="0"/>
              <a:t> eder.</a:t>
            </a:r>
          </a:p>
          <a:p>
            <a:pPr algn="just"/>
            <a:r>
              <a:rPr lang="tr-TR" dirty="0" smtClean="0"/>
              <a:t>(A) maliki olduğu bir taşınmazı üzerinde komşusu (B)’nin yararına </a:t>
            </a:r>
            <a:r>
              <a:rPr lang="tr-TR" dirty="0" smtClean="0">
                <a:solidFill>
                  <a:srgbClr val="FF0000"/>
                </a:solidFill>
              </a:rPr>
              <a:t>geçit hakkı </a:t>
            </a:r>
            <a:r>
              <a:rPr lang="tr-TR" dirty="0" smtClean="0"/>
              <a:t>vermesi</a:t>
            </a:r>
          </a:p>
          <a:p>
            <a:pPr algn="just"/>
            <a:r>
              <a:rPr lang="tr-TR" dirty="0" smtClean="0"/>
              <a:t>Kişinin alacaklısı lehine </a:t>
            </a:r>
            <a:r>
              <a:rPr lang="tr-TR" dirty="0" smtClean="0">
                <a:solidFill>
                  <a:srgbClr val="FF0000"/>
                </a:solidFill>
              </a:rPr>
              <a:t>ipotek</a:t>
            </a:r>
            <a:r>
              <a:rPr lang="tr-TR" dirty="0" smtClean="0"/>
              <a:t> tesis etmesi...</a:t>
            </a:r>
          </a:p>
          <a:p>
            <a:pPr algn="just"/>
            <a:endParaRPr lang="tr-TR" dirty="0"/>
          </a:p>
          <a:p>
            <a:pPr marL="0" indent="0">
              <a:buNone/>
            </a:pPr>
            <a:endParaRPr lang="tr-TR" dirty="0"/>
          </a:p>
        </p:txBody>
      </p:sp>
    </p:spTree>
    <p:extLst>
      <p:ext uri="{BB962C8B-B14F-4D97-AF65-F5344CB8AC3E}">
        <p14:creationId xmlns:p14="http://schemas.microsoft.com/office/powerpoint/2010/main" val="5889366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HAKLARIN KAYBEDİLMESİ</a:t>
            </a:r>
            <a:endParaRPr lang="tr-TR" dirty="0"/>
          </a:p>
        </p:txBody>
      </p:sp>
      <p:sp>
        <p:nvSpPr>
          <p:cNvPr id="3" name="İçerik Yer Tutucusu 2"/>
          <p:cNvSpPr>
            <a:spLocks noGrp="1"/>
          </p:cNvSpPr>
          <p:nvPr>
            <p:ph idx="1"/>
          </p:nvPr>
        </p:nvSpPr>
        <p:spPr/>
        <p:txBody>
          <a:bodyPr>
            <a:normAutofit fontScale="85000" lnSpcReduction="10000"/>
          </a:bodyPr>
          <a:lstStyle/>
          <a:p>
            <a:pPr algn="just"/>
            <a:r>
              <a:rPr lang="tr-TR" dirty="0" smtClean="0"/>
              <a:t>Bir hakkın sahibinden ayrılmasına, hakkın kaybedilmesi veya hakkın elden çıkması denir.</a:t>
            </a:r>
          </a:p>
          <a:p>
            <a:pPr algn="just"/>
            <a:r>
              <a:rPr lang="tr-TR" dirty="0" smtClean="0"/>
              <a:t>Hakların kaybedilmesi genel olarak iki şekilde olmaktadır.</a:t>
            </a:r>
          </a:p>
          <a:p>
            <a:pPr algn="just"/>
            <a:r>
              <a:rPr lang="tr-TR" b="1" dirty="0" smtClean="0"/>
              <a:t>Nispi kayıp</a:t>
            </a:r>
            <a:r>
              <a:rPr lang="tr-TR" dirty="0" smtClean="0"/>
              <a:t>, bir hak bir kişiden başka bir kişiye geçtiği zaman, yeni hak sahibi hakkı kazanırken eski hak sahibi de hakkı kaybetmektedir. Örneğin kişinin bisikletini satması gibi..</a:t>
            </a:r>
          </a:p>
          <a:p>
            <a:pPr algn="just"/>
            <a:r>
              <a:rPr lang="tr-TR" b="1" dirty="0" smtClean="0"/>
              <a:t>Mutlak kayıp</a:t>
            </a:r>
            <a:r>
              <a:rPr lang="tr-TR" dirty="0" smtClean="0"/>
              <a:t>, bir hakkın kaybı, hakkın tamamen ortadan kalkması şeklinde olursa buna hakkın mutlak kaybı denir. Bir kimsenin okuduğu gazeteyi çöpe atması</a:t>
            </a:r>
            <a:endParaRPr lang="tr-TR" dirty="0"/>
          </a:p>
        </p:txBody>
      </p:sp>
    </p:spTree>
    <p:extLst>
      <p:ext uri="{BB962C8B-B14F-4D97-AF65-F5344CB8AC3E}">
        <p14:creationId xmlns:p14="http://schemas.microsoft.com/office/powerpoint/2010/main" val="2584691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HAKLARI KAZANDIRDAN VE KAYBETTİREN ETKENLER</a:t>
            </a:r>
            <a:endParaRPr lang="tr-TR" dirty="0"/>
          </a:p>
        </p:txBody>
      </p:sp>
      <p:sp>
        <p:nvSpPr>
          <p:cNvPr id="3" name="İçerik Yer Tutucusu 2"/>
          <p:cNvSpPr>
            <a:spLocks noGrp="1"/>
          </p:cNvSpPr>
          <p:nvPr>
            <p:ph idx="1"/>
          </p:nvPr>
        </p:nvSpPr>
        <p:spPr>
          <a:xfrm>
            <a:off x="457200" y="2071679"/>
            <a:ext cx="8229600" cy="3714776"/>
          </a:xfrm>
        </p:spPr>
        <p:txBody>
          <a:bodyPr/>
          <a:lstStyle/>
          <a:p>
            <a:pPr algn="just"/>
            <a:r>
              <a:rPr lang="tr-TR" dirty="0" smtClean="0"/>
              <a:t>Hakların kazanılması veya kaybedilmesinin çeşitli etkenleri vardır. </a:t>
            </a:r>
            <a:endParaRPr lang="tr-TR" dirty="0"/>
          </a:p>
          <a:p>
            <a:pPr algn="just"/>
            <a:r>
              <a:rPr lang="tr-TR" dirty="0" smtClean="0"/>
              <a:t>Bunlar; </a:t>
            </a:r>
            <a:r>
              <a:rPr lang="tr-TR" b="1" i="1" u="sng" dirty="0" smtClean="0"/>
              <a:t>hukuki olay, hukuki fiil</a:t>
            </a:r>
            <a:r>
              <a:rPr lang="tr-TR" dirty="0" smtClean="0"/>
              <a:t> ve </a:t>
            </a:r>
            <a:r>
              <a:rPr lang="tr-TR" b="1" i="1" u="sng" dirty="0" smtClean="0"/>
              <a:t>hukuki işlem</a:t>
            </a:r>
            <a:r>
              <a:rPr lang="tr-TR" dirty="0" smtClean="0"/>
              <a:t>dir.</a:t>
            </a:r>
            <a:endParaRPr lang="tr-TR" dirty="0"/>
          </a:p>
        </p:txBody>
      </p:sp>
    </p:spTree>
    <p:extLst>
      <p:ext uri="{BB962C8B-B14F-4D97-AF65-F5344CB8AC3E}">
        <p14:creationId xmlns:p14="http://schemas.microsoft.com/office/powerpoint/2010/main" val="29698512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HUKUKİ OLAYLAR</a:t>
            </a:r>
            <a:endParaRPr lang="tr-TR" dirty="0"/>
          </a:p>
        </p:txBody>
      </p:sp>
      <p:sp>
        <p:nvSpPr>
          <p:cNvPr id="3" name="İçerik Yer Tutucusu 2"/>
          <p:cNvSpPr>
            <a:spLocks noGrp="1"/>
          </p:cNvSpPr>
          <p:nvPr>
            <p:ph idx="1"/>
          </p:nvPr>
        </p:nvSpPr>
        <p:spPr/>
        <p:txBody>
          <a:bodyPr>
            <a:normAutofit fontScale="85000" lnSpcReduction="20000"/>
          </a:bodyPr>
          <a:lstStyle/>
          <a:p>
            <a:pPr algn="just"/>
            <a:r>
              <a:rPr lang="tr-TR" dirty="0" smtClean="0"/>
              <a:t>Genel olarak olay, insan iradesinden kaynaklanan ya da insan iradesinin dışında meydana gelen her türlü değişikliklerdir. Örneğin yağmur yağması; sel felaketi, trafik kazası, bir yerden başka bir yere göç...</a:t>
            </a:r>
          </a:p>
          <a:p>
            <a:r>
              <a:rPr lang="tr-TR" dirty="0" smtClean="0"/>
              <a:t>Olayların tümü hukuki açıdan önemli değildir. Önemli olabilmesi için, diğer bir ifade ile, bir olayın hukuki olabilmesi için, hukuk düzeni tarafından kendisine hukuki sonuç bağlanması gerekir.</a:t>
            </a:r>
          </a:p>
          <a:p>
            <a:r>
              <a:rPr lang="tr-TR" dirty="0" smtClean="0"/>
              <a:t>Doğada gerçekleşen bütün olaylar hukuki olay değildir. </a:t>
            </a:r>
          </a:p>
          <a:p>
            <a:r>
              <a:rPr lang="tr-TR" dirty="0" smtClean="0"/>
              <a:t>Hukuki olay; hukuk düzeninin, insan iradesinin sonucu olup olmadığına bakılmaksızın, kendisine hukuki sonuç bağladığı veya tanıdığı her türlü olaylardır. </a:t>
            </a:r>
            <a:endParaRPr lang="tr-TR" dirty="0"/>
          </a:p>
        </p:txBody>
      </p:sp>
    </p:spTree>
    <p:extLst>
      <p:ext uri="{BB962C8B-B14F-4D97-AF65-F5344CB8AC3E}">
        <p14:creationId xmlns:p14="http://schemas.microsoft.com/office/powerpoint/2010/main" val="34607343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HUKUKİ OLAYLAR</a:t>
            </a:r>
            <a:endParaRPr lang="tr-TR" dirty="0"/>
          </a:p>
        </p:txBody>
      </p:sp>
      <p:sp>
        <p:nvSpPr>
          <p:cNvPr id="3" name="2 İçerik Yer Tutucusu"/>
          <p:cNvSpPr>
            <a:spLocks noGrp="1"/>
          </p:cNvSpPr>
          <p:nvPr>
            <p:ph idx="1"/>
          </p:nvPr>
        </p:nvSpPr>
        <p:spPr/>
        <p:txBody>
          <a:bodyPr>
            <a:normAutofit fontScale="92500"/>
          </a:bodyPr>
          <a:lstStyle/>
          <a:p>
            <a:pPr algn="just"/>
            <a:r>
              <a:rPr lang="tr-TR" dirty="0" smtClean="0"/>
              <a:t>Örneğin bir insanın doğması; ölmesi..</a:t>
            </a:r>
          </a:p>
          <a:p>
            <a:pPr algn="just"/>
            <a:r>
              <a:rPr lang="tr-TR" dirty="0" smtClean="0"/>
              <a:t>Doğum kişiliğin başlangıcıdır; ölüm ise sona ermesidir. Ölümün gerçekleşmesi ile insan kişiliği sona ere ve malvarlığında yasa gereği değişiklik meydana gelir. Tüm malvarlığı mirasçılara geçer. Kişi aleyhine açılan bütün ceza davaları düşer. </a:t>
            </a:r>
          </a:p>
          <a:p>
            <a:pPr algn="just"/>
            <a:r>
              <a:rPr lang="tr-TR" dirty="0" smtClean="0"/>
              <a:t>Hukuki olay arz etmeyen bazı doğa olaylarına </a:t>
            </a:r>
            <a:r>
              <a:rPr lang="tr-TR" i="1" u="sng" dirty="0" smtClean="0"/>
              <a:t>hukuki olay </a:t>
            </a:r>
            <a:r>
              <a:rPr lang="tr-TR" dirty="0" smtClean="0"/>
              <a:t>niteliği kazandırmak mümkündür. Örneğin sigorta...</a:t>
            </a:r>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HUKUKİ OLAYLAR</a:t>
            </a:r>
            <a:endParaRPr lang="tr-TR" dirty="0"/>
          </a:p>
        </p:txBody>
      </p:sp>
      <p:sp>
        <p:nvSpPr>
          <p:cNvPr id="3" name="2 İçerik Yer Tutucusu"/>
          <p:cNvSpPr>
            <a:spLocks noGrp="1"/>
          </p:cNvSpPr>
          <p:nvPr>
            <p:ph idx="1"/>
          </p:nvPr>
        </p:nvSpPr>
        <p:spPr>
          <a:xfrm>
            <a:off x="457200" y="2000240"/>
            <a:ext cx="8229600" cy="4125923"/>
          </a:xfrm>
        </p:spPr>
        <p:txBody>
          <a:bodyPr/>
          <a:lstStyle/>
          <a:p>
            <a:pPr algn="just"/>
            <a:r>
              <a:rPr lang="tr-TR" dirty="0" smtClean="0"/>
              <a:t>İnsan iradesine dayanan hukuki olaylar ve insan iradesine dayanmayan hukuki olaylar olarak ikiye ayırmak mümkündür.</a:t>
            </a:r>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HUKUKİ FİİLLER</a:t>
            </a:r>
            <a:endParaRPr lang="tr-TR" dirty="0"/>
          </a:p>
        </p:txBody>
      </p:sp>
      <p:sp>
        <p:nvSpPr>
          <p:cNvPr id="3" name="2 İçerik Yer Tutucusu"/>
          <p:cNvSpPr>
            <a:spLocks noGrp="1"/>
          </p:cNvSpPr>
          <p:nvPr>
            <p:ph idx="1"/>
          </p:nvPr>
        </p:nvSpPr>
        <p:spPr/>
        <p:txBody>
          <a:bodyPr>
            <a:normAutofit fontScale="85000" lnSpcReduction="10000"/>
          </a:bodyPr>
          <a:lstStyle/>
          <a:p>
            <a:pPr algn="just"/>
            <a:r>
              <a:rPr lang="tr-TR" dirty="0" smtClean="0"/>
              <a:t>Fiil; bilinçli insan iradesine dayanan hareket tarzıdır.</a:t>
            </a:r>
          </a:p>
          <a:p>
            <a:pPr algn="just"/>
            <a:r>
              <a:rPr lang="tr-TR" dirty="0" smtClean="0"/>
              <a:t>Fiiller; insanların bilerek ve isteyerek yaptıkları eylem veya davranışlardır.</a:t>
            </a:r>
          </a:p>
          <a:p>
            <a:pPr algn="just"/>
            <a:r>
              <a:rPr lang="tr-TR" dirty="0" smtClean="0"/>
              <a:t>Ancak tüm insan iradesine fiillerin hukuki fiil olduğu söylenemez. </a:t>
            </a:r>
          </a:p>
          <a:p>
            <a:pPr algn="just"/>
            <a:r>
              <a:rPr lang="tr-TR" dirty="0" smtClean="0"/>
              <a:t>Hukuk düzeni tarafından kendisine hüküm ve sonuç bağlanan insan eylemlerine </a:t>
            </a:r>
            <a:r>
              <a:rPr lang="tr-TR" b="1" i="1" u="sng" dirty="0" smtClean="0"/>
              <a:t>hukuki fiil </a:t>
            </a:r>
            <a:r>
              <a:rPr lang="tr-TR" dirty="0" smtClean="0"/>
              <a:t>denir. </a:t>
            </a:r>
          </a:p>
          <a:p>
            <a:pPr algn="just"/>
            <a:r>
              <a:rPr lang="tr-TR" dirty="0" smtClean="0"/>
              <a:t>Hukuki fiiller yapılan eylemin hukuka uygun olup olmadığına göre; </a:t>
            </a:r>
            <a:r>
              <a:rPr lang="tr-TR" b="1" i="1" u="sng" dirty="0" smtClean="0"/>
              <a:t>hukuka uygun fiiller </a:t>
            </a:r>
            <a:r>
              <a:rPr lang="tr-TR" dirty="0" smtClean="0"/>
              <a:t>ve </a:t>
            </a:r>
            <a:r>
              <a:rPr lang="tr-TR" b="1" i="1" u="sng" dirty="0" smtClean="0"/>
              <a:t>hukuka aykırı fiiller </a:t>
            </a:r>
            <a:r>
              <a:rPr lang="tr-TR" b="1" i="1" dirty="0" smtClean="0"/>
              <a:t> </a:t>
            </a:r>
            <a:r>
              <a:rPr lang="tr-TR" dirty="0" smtClean="0"/>
              <a:t>olmak üzere 2’ye ayrılır. </a:t>
            </a:r>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Hukuka Aykırı Filler</a:t>
            </a:r>
            <a:endParaRPr lang="tr-TR" dirty="0"/>
          </a:p>
        </p:txBody>
      </p:sp>
      <p:sp>
        <p:nvSpPr>
          <p:cNvPr id="3" name="2 İçerik Yer Tutucusu"/>
          <p:cNvSpPr>
            <a:spLocks noGrp="1"/>
          </p:cNvSpPr>
          <p:nvPr>
            <p:ph idx="1"/>
          </p:nvPr>
        </p:nvSpPr>
        <p:spPr>
          <a:xfrm>
            <a:off x="457200" y="1785926"/>
            <a:ext cx="8229600" cy="4340237"/>
          </a:xfrm>
        </p:spPr>
        <p:txBody>
          <a:bodyPr/>
          <a:lstStyle/>
          <a:p>
            <a:r>
              <a:rPr lang="tr-TR" dirty="0" smtClean="0"/>
              <a:t>Hukuka aykırı fiiller; hukuk düzeninin onaylamadığı ve kendilerine hukuki sonuc bağlandığı insan eylem ve davranışlarıdır. </a:t>
            </a:r>
          </a:p>
          <a:p>
            <a:r>
              <a:rPr lang="tr-TR" dirty="0" smtClean="0"/>
              <a:t>Bu fiiller hukuk düzenini ihlal ettiği için hukuki sonuç meydana getirirler. </a:t>
            </a:r>
            <a:endParaRPr lang="tr-T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İçerik Yer Tutucusu"/>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4 Başlık"/>
          <p:cNvSpPr>
            <a:spLocks noGrp="1"/>
          </p:cNvSpPr>
          <p:nvPr>
            <p:ph type="title"/>
          </p:nvPr>
        </p:nvSpPr>
        <p:spPr/>
        <p:txBody>
          <a:bodyPr/>
          <a:lstStyle/>
          <a:p>
            <a:endParaRPr lang="tr-T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Hukuka Aykırı Fiiller</a:t>
            </a:r>
            <a:endParaRPr lang="tr-TR" dirty="0"/>
          </a:p>
        </p:txBody>
      </p:sp>
      <p:sp>
        <p:nvSpPr>
          <p:cNvPr id="3" name="2 İçerik Yer Tutucusu"/>
          <p:cNvSpPr>
            <a:spLocks noGrp="1"/>
          </p:cNvSpPr>
          <p:nvPr>
            <p:ph idx="1"/>
          </p:nvPr>
        </p:nvSpPr>
        <p:spPr/>
        <p:txBody>
          <a:bodyPr>
            <a:normAutofit fontScale="85000" lnSpcReduction="20000"/>
          </a:bodyPr>
          <a:lstStyle/>
          <a:p>
            <a:pPr algn="just"/>
            <a:r>
              <a:rPr lang="tr-TR" b="1" i="1" u="sng" dirty="0" smtClean="0"/>
              <a:t>Haksız fiil</a:t>
            </a:r>
            <a:r>
              <a:rPr lang="tr-TR" dirty="0" smtClean="0"/>
              <a:t>; başkasının malvarlığını ve şahısvarlığını ihlal eden kusurlu fiillerdir.</a:t>
            </a:r>
          </a:p>
          <a:p>
            <a:pPr algn="just"/>
            <a:r>
              <a:rPr lang="tr-TR" b="1" i="1" u="sng" dirty="0" smtClean="0"/>
              <a:t>Borca aykırılık teşkil eden fiiller; </a:t>
            </a:r>
            <a:r>
              <a:rPr lang="tr-TR" dirty="0" smtClean="0"/>
              <a:t>mevcut bir hukuki ilişkiden doğan yükümlülüğün yerine getirilmemesidir. Özellikle sözleşmelerde borçlunun, sözleşmeden doğan borcunu hiç veya gereği gibi yerine getirmemesidir. Borçlu, karşı tarafın uğradığı zararı tazmin etmek zorunda kalır. </a:t>
            </a:r>
          </a:p>
          <a:p>
            <a:pPr algn="just"/>
            <a:r>
              <a:rPr lang="tr-TR" dirty="0" smtClean="0"/>
              <a:t>İkisinin arasındaki temel fark; haksız fiilde zarar gören ile zarar veren arasında haksız fiilin işlenmesinden önce herhangi bir ilişki bulunmazken; borca aykırılıkta mevcut hukuki ilişkinin ihlalinin söz konusu olmasıdır. </a:t>
            </a:r>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Hakkın Kazanılması</a:t>
            </a:r>
            <a:endParaRPr lang="tr-TR" dirty="0"/>
          </a:p>
        </p:txBody>
      </p:sp>
      <p:sp>
        <p:nvSpPr>
          <p:cNvPr id="3" name="İçerik Yer Tutucusu 2"/>
          <p:cNvSpPr>
            <a:spLocks noGrp="1"/>
          </p:cNvSpPr>
          <p:nvPr>
            <p:ph idx="1"/>
          </p:nvPr>
        </p:nvSpPr>
        <p:spPr/>
        <p:txBody>
          <a:bodyPr/>
          <a:lstStyle/>
          <a:p>
            <a:pPr algn="just"/>
            <a:r>
              <a:rPr lang="tr-TR" dirty="0" smtClean="0"/>
              <a:t>Hakkın kazanılmasından amaç, bir hakkın kişinin malvarlığı veya şahıs varlığı çevresine girmesidir.</a:t>
            </a:r>
          </a:p>
          <a:p>
            <a:r>
              <a:rPr lang="tr-TR" dirty="0" smtClean="0"/>
              <a:t>Hak, </a:t>
            </a:r>
            <a:r>
              <a:rPr lang="tr-TR" dirty="0" smtClean="0">
                <a:solidFill>
                  <a:srgbClr val="FF0000"/>
                </a:solidFill>
              </a:rPr>
              <a:t>aslen, devren </a:t>
            </a:r>
            <a:r>
              <a:rPr lang="tr-TR" dirty="0" smtClean="0"/>
              <a:t>ve </a:t>
            </a:r>
            <a:r>
              <a:rPr lang="tr-TR" dirty="0" err="1" smtClean="0">
                <a:solidFill>
                  <a:srgbClr val="FF0000"/>
                </a:solidFill>
              </a:rPr>
              <a:t>tesisen</a:t>
            </a:r>
            <a:r>
              <a:rPr lang="tr-TR" dirty="0" smtClean="0"/>
              <a:t> kazanılabilir.</a:t>
            </a:r>
            <a:endParaRPr lang="tr-TR" dirty="0"/>
          </a:p>
        </p:txBody>
      </p:sp>
    </p:spTree>
    <p:extLst>
      <p:ext uri="{BB962C8B-B14F-4D97-AF65-F5344CB8AC3E}">
        <p14:creationId xmlns:p14="http://schemas.microsoft.com/office/powerpoint/2010/main" val="79827370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Hukuka Uygun Fiiller</a:t>
            </a:r>
            <a:endParaRPr lang="tr-TR" dirty="0"/>
          </a:p>
        </p:txBody>
      </p:sp>
      <p:sp>
        <p:nvSpPr>
          <p:cNvPr id="3" name="2 İçerik Yer Tutucusu"/>
          <p:cNvSpPr>
            <a:spLocks noGrp="1"/>
          </p:cNvSpPr>
          <p:nvPr>
            <p:ph idx="1"/>
          </p:nvPr>
        </p:nvSpPr>
        <p:spPr/>
        <p:txBody>
          <a:bodyPr/>
          <a:lstStyle/>
          <a:p>
            <a:pPr algn="just"/>
            <a:r>
              <a:rPr lang="tr-TR" dirty="0" smtClean="0"/>
              <a:t>Hukuk düzenini bozmayan ve hukuki sonuç doğuran insan eylem ve fiilleridir.</a:t>
            </a:r>
          </a:p>
          <a:p>
            <a:pPr algn="just"/>
            <a:r>
              <a:rPr lang="tr-TR" dirty="0" smtClean="0"/>
              <a:t>Üçe ayrılır; </a:t>
            </a:r>
            <a:r>
              <a:rPr lang="tr-TR" b="1" i="1" dirty="0" smtClean="0"/>
              <a:t>duygu açıklamaları, bilgi açıklamaları, irade açıklamaları</a:t>
            </a:r>
            <a:r>
              <a:rPr lang="tr-TR" dirty="0" smtClean="0"/>
              <a:t>.</a:t>
            </a:r>
            <a:endParaRPr lang="tr-T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Duygu Açıklamaları</a:t>
            </a:r>
            <a:endParaRPr lang="tr-TR" dirty="0"/>
          </a:p>
        </p:txBody>
      </p:sp>
      <p:sp>
        <p:nvSpPr>
          <p:cNvPr id="3" name="2 İçerik Yer Tutucusu"/>
          <p:cNvSpPr>
            <a:spLocks noGrp="1"/>
          </p:cNvSpPr>
          <p:nvPr>
            <p:ph idx="1"/>
          </p:nvPr>
        </p:nvSpPr>
        <p:spPr/>
        <p:txBody>
          <a:bodyPr>
            <a:normAutofit fontScale="92500" lnSpcReduction="20000"/>
          </a:bodyPr>
          <a:lstStyle/>
          <a:p>
            <a:pPr algn="just"/>
            <a:r>
              <a:rPr lang="tr-TR" dirty="0" smtClean="0"/>
              <a:t>Kişinin bir olay karşısında hislerini veya duygusunu açığa vurmasıdır. </a:t>
            </a:r>
          </a:p>
          <a:p>
            <a:pPr algn="just"/>
            <a:r>
              <a:rPr lang="tr-TR" dirty="0" smtClean="0"/>
              <a:t>Hukuk genelde kişilerin kin, nefret, sevgi gibi duygu açıklamalarına sonuç bağlamaz. </a:t>
            </a:r>
          </a:p>
          <a:p>
            <a:pPr algn="just"/>
            <a:r>
              <a:rPr lang="tr-TR" dirty="0" smtClean="0"/>
              <a:t>Ancak istisnaen hukuki sonuç bağlandığı durumlarda hukuki fiil söz konusu olur.</a:t>
            </a:r>
          </a:p>
          <a:p>
            <a:pPr algn="just"/>
            <a:r>
              <a:rPr lang="tr-TR" dirty="0" smtClean="0"/>
              <a:t>Örneğin; zina bir mutlak boşanma sebebidir. Ancak eşlerden birisi zina eden eşini affederse, zina sebebiyle boşanma davası açma hakkı düşer. (MK. m.161/3 “...</a:t>
            </a:r>
            <a:r>
              <a:rPr lang="tr-TR" i="1" dirty="0" smtClean="0"/>
              <a:t>affeden tarafın dava hakkı yoktur</a:t>
            </a:r>
            <a:r>
              <a:rPr lang="tr-TR" dirty="0" smtClean="0"/>
              <a:t>”)</a:t>
            </a:r>
            <a:endParaRPr lang="tr-T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Bilgi Açıklamaları</a:t>
            </a:r>
            <a:endParaRPr lang="tr-TR" dirty="0"/>
          </a:p>
        </p:txBody>
      </p:sp>
      <p:sp>
        <p:nvSpPr>
          <p:cNvPr id="3" name="2 İçerik Yer Tutucusu"/>
          <p:cNvSpPr>
            <a:spLocks noGrp="1"/>
          </p:cNvSpPr>
          <p:nvPr>
            <p:ph idx="1"/>
          </p:nvPr>
        </p:nvSpPr>
        <p:spPr/>
        <p:txBody>
          <a:bodyPr/>
          <a:lstStyle/>
          <a:p>
            <a:pPr algn="just"/>
            <a:r>
              <a:rPr lang="tr-TR" dirty="0" smtClean="0"/>
              <a:t>Bilgi açıklamasında bir bilginin veya tasavvurun açıklanması söz konusudur. Böylece, bir kimse hukuken önem arz eden bir olayın varlığını, bir bilgiyi veya bir talimatı beyan etmektedir. </a:t>
            </a:r>
          </a:p>
          <a:p>
            <a:pPr algn="just"/>
            <a:r>
              <a:rPr lang="tr-TR" dirty="0" smtClean="0"/>
              <a:t>Örneğin; borcun ödendiğine dair makbuz gösterilmesi.</a:t>
            </a:r>
            <a:endParaRPr lang="tr-T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İrade Açıklamaları</a:t>
            </a:r>
            <a:endParaRPr lang="tr-TR" dirty="0"/>
          </a:p>
        </p:txBody>
      </p:sp>
      <p:sp>
        <p:nvSpPr>
          <p:cNvPr id="3" name="2 İçerik Yer Tutucusu"/>
          <p:cNvSpPr>
            <a:spLocks noGrp="1"/>
          </p:cNvSpPr>
          <p:nvPr>
            <p:ph idx="1"/>
          </p:nvPr>
        </p:nvSpPr>
        <p:spPr/>
        <p:txBody>
          <a:bodyPr/>
          <a:lstStyle/>
          <a:p>
            <a:pPr algn="just"/>
            <a:r>
              <a:rPr lang="tr-TR" dirty="0" smtClean="0"/>
              <a:t>İrade açıklamaları; kişi iradesini doğrudan doğruya ortaya koyan ve dış dünyaya çıkaran fiilerdir. </a:t>
            </a:r>
          </a:p>
          <a:p>
            <a:pPr algn="just"/>
            <a:r>
              <a:rPr lang="tr-TR" dirty="0" smtClean="0"/>
              <a:t>Üçe ayrılır; </a:t>
            </a:r>
            <a:r>
              <a:rPr lang="tr-TR" b="1" i="1" dirty="0" smtClean="0"/>
              <a:t>Maddi fiiller, hukuki işlem benzeri fiiller ve hukuki işlemler</a:t>
            </a:r>
            <a:r>
              <a:rPr lang="tr-TR" dirty="0" smtClean="0"/>
              <a:t>.</a:t>
            </a:r>
            <a:endParaRPr lang="tr-T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Maddi Fiiller</a:t>
            </a:r>
            <a:endParaRPr lang="tr-TR" dirty="0"/>
          </a:p>
        </p:txBody>
      </p:sp>
      <p:sp>
        <p:nvSpPr>
          <p:cNvPr id="3" name="2 İçerik Yer Tutucusu"/>
          <p:cNvSpPr>
            <a:spLocks noGrp="1"/>
          </p:cNvSpPr>
          <p:nvPr>
            <p:ph idx="1"/>
          </p:nvPr>
        </p:nvSpPr>
        <p:spPr/>
        <p:txBody>
          <a:bodyPr>
            <a:normAutofit fontScale="77500" lnSpcReduction="20000"/>
          </a:bodyPr>
          <a:lstStyle/>
          <a:p>
            <a:pPr algn="just"/>
            <a:r>
              <a:rPr lang="tr-TR" dirty="0" smtClean="0"/>
              <a:t>Bunlar hukuk alanına girmeyen bir takım fiillerdir. Bu fiiler dış dünyada yeni bir durum meydana getirmek için yapılır. </a:t>
            </a:r>
          </a:p>
          <a:p>
            <a:pPr algn="just"/>
            <a:r>
              <a:rPr lang="tr-TR" dirty="0" smtClean="0"/>
              <a:t>Hukuk düzeni bunlara hukuki sonuç bağlayınca hukuki fiil söz konusu olur. Burada bu fiili yapanın söz konusu hukuki sonucu isteyip istemediğinin hiç bir önemi yoktur. </a:t>
            </a:r>
          </a:p>
          <a:p>
            <a:pPr algn="just"/>
            <a:r>
              <a:rPr lang="tr-TR" dirty="0" smtClean="0"/>
              <a:t>Bu sebeple hukuk düzeni iradenin açıklanmasına değil daha çok dış dünyada meydana getirdiği değişikliğe hüküm ve sonuç bağlar. Örneğin; MK. m. 19 Yerleşim yeri edinme...</a:t>
            </a:r>
          </a:p>
          <a:p>
            <a:pPr algn="just"/>
            <a:r>
              <a:rPr lang="tr-TR" dirty="0" smtClean="0"/>
              <a:t>Şairin şiir yapması, ressamın resim yapması da maddi fiillere örnektir. Maddi fiillere hukuki işlemlere ilişkin esasların uygulanması mümkün değildir. </a:t>
            </a:r>
            <a:endParaRPr lang="tr-T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Hukuki İşlem Benzeri Fiiller</a:t>
            </a:r>
            <a:endParaRPr lang="tr-TR" dirty="0"/>
          </a:p>
        </p:txBody>
      </p:sp>
      <p:sp>
        <p:nvSpPr>
          <p:cNvPr id="3" name="2 İçerik Yer Tutucusu"/>
          <p:cNvSpPr>
            <a:spLocks noGrp="1"/>
          </p:cNvSpPr>
          <p:nvPr>
            <p:ph idx="1"/>
          </p:nvPr>
        </p:nvSpPr>
        <p:spPr/>
        <p:txBody>
          <a:bodyPr>
            <a:normAutofit fontScale="62500" lnSpcReduction="20000"/>
          </a:bodyPr>
          <a:lstStyle/>
          <a:p>
            <a:pPr algn="just"/>
            <a:r>
              <a:rPr lang="tr-TR" dirty="0" smtClean="0"/>
              <a:t>Bu gibi fiillerde, hukuk düzeni, irade açıklamasına değil de, dış dünyadaki sonuca bir hüküm bağlamaktadır. (iradeden bağımsız)</a:t>
            </a:r>
          </a:p>
          <a:p>
            <a:pPr algn="just"/>
            <a:r>
              <a:rPr lang="tr-TR" dirty="0" smtClean="0"/>
              <a:t>Bağlanan hukuki sonucun, irade açıklamasında bulunan kişi tarafından bilinmesine veya istenmesine gerek yoktur. </a:t>
            </a:r>
          </a:p>
          <a:p>
            <a:pPr algn="just"/>
            <a:r>
              <a:rPr lang="tr-TR" dirty="0" smtClean="0"/>
              <a:t>Örneğin; borçlunun borcunu zamanından ödememesi durumunda, alacaklının borçluya ihtarda bulunması bir irade açıklamasıdır. Fakat bir hukuki işlem değildir. Çünkü ihtar ile alacaklı borcun ödenmesini sağlamayı amaçlar. İhtarın meydana getirdiği hukuki sonuç olan temerrüt alacaklının ihtar olarak açıkladığı ihtarın içinde mevcut değildir. Temerrüdü öeydana getiren, alacaklının bu ihtarı değil, ihtardan sonra borçlunun borcunu ödememesidir. </a:t>
            </a:r>
          </a:p>
          <a:p>
            <a:pPr algn="just"/>
            <a:r>
              <a:rPr lang="tr-TR" dirty="0" smtClean="0"/>
              <a:t>Alacaklı borçludan ifayı istemekte, aksine onun temerrüde düşmesini istememektedir. İşte bu nedenle temerrüt, alacaklı istesede istemese de ve hatta böyle bir hukuki sonucun doğacağını bilmesede doğrudan doğruya kanundan doğar.</a:t>
            </a:r>
          </a:p>
          <a:p>
            <a:pPr algn="just"/>
            <a:r>
              <a:rPr lang="tr-TR" dirty="0" smtClean="0"/>
              <a:t>Eğer ihtar hukuki işlem olsaydı, hukuki sonuç temerrüt değil ödeme olurdur. </a:t>
            </a:r>
            <a:endParaRPr lang="tr-T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Hukuki İşlemler</a:t>
            </a:r>
            <a:endParaRPr lang="tr-TR" dirty="0"/>
          </a:p>
        </p:txBody>
      </p:sp>
      <p:sp>
        <p:nvSpPr>
          <p:cNvPr id="3" name="2 İçerik Yer Tutucusu"/>
          <p:cNvSpPr>
            <a:spLocks noGrp="1"/>
          </p:cNvSpPr>
          <p:nvPr>
            <p:ph idx="1"/>
          </p:nvPr>
        </p:nvSpPr>
        <p:spPr/>
        <p:txBody>
          <a:bodyPr/>
          <a:lstStyle/>
          <a:p>
            <a:pPr algn="just"/>
            <a:r>
              <a:rPr lang="tr-TR" dirty="0" smtClean="0"/>
              <a:t>Hukuki işlemler hukuki sonuç doğurmaya yönelmiş irade beyanı veya beyanlardır. Hakların kazanılması ve kaybedilmesinde büyük rol oynar. </a:t>
            </a:r>
          </a:p>
          <a:p>
            <a:pPr algn="just"/>
            <a:r>
              <a:rPr lang="tr-TR" dirty="0" smtClean="0"/>
              <a:t>Hukuki işlem bir kimsenin hukuki sonuç elde etmesi için iradesini açıklamasıdır. </a:t>
            </a:r>
            <a:endParaRPr lang="tr-T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just"/>
            <a:r>
              <a:rPr lang="tr-TR" dirty="0" smtClean="0"/>
              <a:t>Hukuki 	İşlemin Geçerlilik Unsurları</a:t>
            </a:r>
            <a:endParaRPr lang="tr-TR" dirty="0"/>
          </a:p>
        </p:txBody>
      </p:sp>
      <p:sp>
        <p:nvSpPr>
          <p:cNvPr id="3" name="2 İçerik Yer Tutucusu"/>
          <p:cNvSpPr>
            <a:spLocks noGrp="1"/>
          </p:cNvSpPr>
          <p:nvPr>
            <p:ph idx="1"/>
          </p:nvPr>
        </p:nvSpPr>
        <p:spPr/>
        <p:txBody>
          <a:bodyPr/>
          <a:lstStyle/>
          <a:p>
            <a:pPr algn="just"/>
            <a:r>
              <a:rPr lang="tr-TR" dirty="0" smtClean="0"/>
              <a:t>Bir hukuki işlemin geçerli olabilmesi için, bir takım unsurların varlığı gerekmektedir.</a:t>
            </a:r>
          </a:p>
          <a:p>
            <a:pPr algn="just"/>
            <a:r>
              <a:rPr lang="tr-TR" dirty="0" smtClean="0"/>
              <a:t>Bu unsurlar; kurucu unsurlar ve ek unsurlardır.</a:t>
            </a:r>
          </a:p>
          <a:p>
            <a:pPr algn="just"/>
            <a:r>
              <a:rPr lang="tr-TR" dirty="0" smtClean="0"/>
              <a:t>Bunlar; “</a:t>
            </a:r>
            <a:r>
              <a:rPr lang="tr-TR" i="1" dirty="0" smtClean="0"/>
              <a:t>bütün hukuki işlemler için aranan geçerlilik şartları</a:t>
            </a:r>
            <a:r>
              <a:rPr lang="tr-TR" dirty="0" smtClean="0"/>
              <a:t>” ve “</a:t>
            </a:r>
            <a:r>
              <a:rPr lang="tr-TR" i="1" dirty="0" smtClean="0"/>
              <a:t>bazı hukuki işlemler için arana geçerlilik şartları” </a:t>
            </a:r>
            <a:r>
              <a:rPr lang="tr-TR" dirty="0" smtClean="0"/>
              <a:t>olarak ikiye ayrılır.  </a:t>
            </a:r>
            <a:endParaRPr lang="tr-T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İşlem Ehliyeti</a:t>
            </a:r>
            <a:endParaRPr lang="tr-TR" dirty="0"/>
          </a:p>
        </p:txBody>
      </p:sp>
      <p:sp>
        <p:nvSpPr>
          <p:cNvPr id="3" name="2 İçerik Yer Tutucusu"/>
          <p:cNvSpPr>
            <a:spLocks noGrp="1"/>
          </p:cNvSpPr>
          <p:nvPr>
            <p:ph idx="1"/>
          </p:nvPr>
        </p:nvSpPr>
        <p:spPr/>
        <p:txBody>
          <a:bodyPr>
            <a:normAutofit fontScale="92500" lnSpcReduction="10000"/>
          </a:bodyPr>
          <a:lstStyle/>
          <a:p>
            <a:pPr algn="just"/>
            <a:r>
              <a:rPr lang="tr-TR" dirty="0" smtClean="0"/>
              <a:t>Bütün hukuki işlemlerin geçerli olabilmesi için aranan ilk şart işlem ehliyetidir.</a:t>
            </a:r>
          </a:p>
          <a:p>
            <a:pPr algn="just"/>
            <a:r>
              <a:rPr lang="tr-TR" dirty="0" smtClean="0"/>
              <a:t>İşlem ehliyeti, kişinin bizzat kendi fiil ve işlemleri ile haklar ve borçlar yaratabilme iktidarıdır. </a:t>
            </a:r>
          </a:p>
          <a:p>
            <a:pPr algn="just"/>
            <a:r>
              <a:rPr lang="tr-TR" dirty="0" smtClean="0"/>
              <a:t>İşlem ehliyetine fiil ehliyetide denir.</a:t>
            </a:r>
          </a:p>
          <a:p>
            <a:pPr algn="just"/>
            <a:r>
              <a:rPr lang="tr-TR" dirty="0" smtClean="0"/>
              <a:t>Fiil ehliyetinin 3 şartı vardır; </a:t>
            </a:r>
            <a:r>
              <a:rPr lang="tr-TR" i="1" dirty="0" smtClean="0"/>
              <a:t>ayırt etme gücüne sahip olmak, ergin olmak, kısıtlı olmamak</a:t>
            </a:r>
            <a:r>
              <a:rPr lang="tr-TR" dirty="0" smtClean="0"/>
              <a:t>. </a:t>
            </a:r>
          </a:p>
          <a:p>
            <a:pPr algn="just"/>
            <a:r>
              <a:rPr lang="tr-TR" dirty="0" smtClean="0"/>
              <a:t>İşlem ehliyeti olmayan kimsenin yaptığı fiiller batıldır. </a:t>
            </a:r>
            <a:endParaRPr lang="tr-T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Sözleşme Serbestisinin Sınırları</a:t>
            </a:r>
            <a:endParaRPr lang="tr-TR" dirty="0"/>
          </a:p>
        </p:txBody>
      </p:sp>
      <p:sp>
        <p:nvSpPr>
          <p:cNvPr id="3" name="2 İçerik Yer Tutucusu"/>
          <p:cNvSpPr>
            <a:spLocks noGrp="1"/>
          </p:cNvSpPr>
          <p:nvPr>
            <p:ph idx="1"/>
          </p:nvPr>
        </p:nvSpPr>
        <p:spPr/>
        <p:txBody>
          <a:bodyPr>
            <a:normAutofit fontScale="92500" lnSpcReduction="20000"/>
          </a:bodyPr>
          <a:lstStyle/>
          <a:p>
            <a:pPr algn="just"/>
            <a:r>
              <a:rPr lang="tr-TR" dirty="0" smtClean="0"/>
              <a:t>Borçlar hukukunda geçerli olan ilkelerden birisi sözleşme serbestisidir. Taraflar bir sözleşmenin içeriğini kanunda öngörülen sınırlar çerçevesinde serbestçe belirleyebilirler. </a:t>
            </a:r>
          </a:p>
          <a:p>
            <a:pPr algn="just"/>
            <a:r>
              <a:rPr lang="tr-TR" dirty="0" smtClean="0"/>
              <a:t>Bu sınırlara göre; sözleşmede kesin hükümsüzlük halleri olmamalı, aşırı yararlanma söz konusu olmamalıdır.</a:t>
            </a:r>
          </a:p>
          <a:p>
            <a:pPr algn="just"/>
            <a:r>
              <a:rPr lang="tr-TR" dirty="0" smtClean="0"/>
              <a:t>Ayrıca sözleşmenin konusu, kanunun emredici hükümlerine, ahlaka, kamu düzenine, kişilik haklarına aykırı olmamalıdır. Sözleşmenin konusu imkansız olmamalıdır. </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ASLEN KAZANMA</a:t>
            </a:r>
            <a:endParaRPr lang="tr-TR" dirty="0"/>
          </a:p>
        </p:txBody>
      </p:sp>
      <p:sp>
        <p:nvSpPr>
          <p:cNvPr id="3" name="İçerik Yer Tutucusu 2"/>
          <p:cNvSpPr>
            <a:spLocks noGrp="1"/>
          </p:cNvSpPr>
          <p:nvPr>
            <p:ph idx="1"/>
          </p:nvPr>
        </p:nvSpPr>
        <p:spPr/>
        <p:txBody>
          <a:bodyPr>
            <a:normAutofit fontScale="77500" lnSpcReduction="20000"/>
          </a:bodyPr>
          <a:lstStyle/>
          <a:p>
            <a:pPr algn="just"/>
            <a:r>
              <a:rPr lang="tr-TR" dirty="0" smtClean="0"/>
              <a:t>Hakkın </a:t>
            </a:r>
            <a:r>
              <a:rPr lang="tr-TR" dirty="0" smtClean="0">
                <a:solidFill>
                  <a:srgbClr val="FF0000"/>
                </a:solidFill>
              </a:rPr>
              <a:t>aslen</a:t>
            </a:r>
            <a:r>
              <a:rPr lang="tr-TR" dirty="0" smtClean="0"/>
              <a:t> kazanılması (</a:t>
            </a:r>
            <a:r>
              <a:rPr lang="tr-TR" dirty="0" smtClean="0">
                <a:solidFill>
                  <a:srgbClr val="FF0000"/>
                </a:solidFill>
              </a:rPr>
              <a:t>ilk el </a:t>
            </a:r>
            <a:r>
              <a:rPr lang="tr-TR" dirty="0" smtClean="0"/>
              <a:t>olarak kazanma), başkasının iradesine dayanmaksızın bir hukuki olay veya hukuki fiil ile hakkın doğrudan doğruya kazanılmasıdır.</a:t>
            </a:r>
          </a:p>
          <a:p>
            <a:pPr algn="just"/>
            <a:r>
              <a:rPr lang="tr-TR" dirty="0" smtClean="0"/>
              <a:t>Aslen kazanmada genellikle </a:t>
            </a:r>
            <a:r>
              <a:rPr lang="tr-TR" dirty="0" smtClean="0">
                <a:solidFill>
                  <a:srgbClr val="C00000"/>
                </a:solidFill>
              </a:rPr>
              <a:t>önceden hiçbir kimseye ait olmayan</a:t>
            </a:r>
            <a:r>
              <a:rPr lang="tr-TR" dirty="0" smtClean="0"/>
              <a:t> bir hakkın bir kişi tarafından </a:t>
            </a:r>
            <a:r>
              <a:rPr lang="tr-TR" dirty="0" smtClean="0">
                <a:solidFill>
                  <a:srgbClr val="C00000"/>
                </a:solidFill>
              </a:rPr>
              <a:t>ilk olarak </a:t>
            </a:r>
            <a:r>
              <a:rPr lang="tr-TR" dirty="0" smtClean="0"/>
              <a:t>elde edilmesi söz konusu olmakla birlikte bu şart değildir. </a:t>
            </a:r>
          </a:p>
          <a:p>
            <a:pPr algn="just"/>
            <a:r>
              <a:rPr lang="tr-TR" dirty="0" smtClean="0"/>
              <a:t>(Başkasına ait taşınır veya taşınmazın zamanaşımı yolu ile kazanılması aslen kazanmadır. Çünkü belli sürenin geçmesi ile önceki kişinin mülkiyet hakkı sona ermiş ve yeni malik sona eren mülkiyet hakkından bağımsız bir mülkiyet kazanmıştır.)</a:t>
            </a:r>
          </a:p>
          <a:p>
            <a:pPr algn="just"/>
            <a:r>
              <a:rPr lang="tr-TR" dirty="0">
                <a:solidFill>
                  <a:srgbClr val="C00000"/>
                </a:solidFill>
              </a:rPr>
              <a:t>G</a:t>
            </a:r>
            <a:r>
              <a:rPr lang="tr-TR" dirty="0" smtClean="0">
                <a:solidFill>
                  <a:srgbClr val="C00000"/>
                </a:solidFill>
              </a:rPr>
              <a:t>ölde tutulan balık</a:t>
            </a:r>
          </a:p>
        </p:txBody>
      </p:sp>
    </p:spTree>
    <p:extLst>
      <p:ext uri="{BB962C8B-B14F-4D97-AF65-F5344CB8AC3E}">
        <p14:creationId xmlns:p14="http://schemas.microsoft.com/office/powerpoint/2010/main" val="404755807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Sözleşme Serbestisinin Sınırları</a:t>
            </a:r>
            <a:endParaRPr lang="tr-TR" dirty="0"/>
          </a:p>
        </p:txBody>
      </p:sp>
      <p:sp>
        <p:nvSpPr>
          <p:cNvPr id="3" name="2 İçerik Yer Tutucusu"/>
          <p:cNvSpPr>
            <a:spLocks noGrp="1"/>
          </p:cNvSpPr>
          <p:nvPr>
            <p:ph idx="1"/>
          </p:nvPr>
        </p:nvSpPr>
        <p:spPr/>
        <p:txBody>
          <a:bodyPr/>
          <a:lstStyle/>
          <a:p>
            <a:pPr algn="just"/>
            <a:r>
              <a:rPr lang="tr-TR" dirty="0" smtClean="0"/>
              <a:t>Hukuki işlemin yapıldığı sırada taraflardan birinin iradesinin sakatlanmaması, açıkladığı irade ile gerçek iradenin uyuşması gerekir. </a:t>
            </a:r>
          </a:p>
          <a:p>
            <a:pPr algn="just"/>
            <a:r>
              <a:rPr lang="tr-TR" dirty="0" smtClean="0"/>
              <a:t>İrade ile irade açıklaması arasında uygunsuzluk var ise sözleşme geçersiz olacaktır. Bu haller; muvazaa, gabin, hata, hile, tehdittir. </a:t>
            </a:r>
            <a:endParaRPr lang="tr-T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Muvazaa </a:t>
            </a:r>
            <a:endParaRPr lang="tr-TR" dirty="0"/>
          </a:p>
        </p:txBody>
      </p:sp>
      <p:sp>
        <p:nvSpPr>
          <p:cNvPr id="3" name="2 İçerik Yer Tutucusu"/>
          <p:cNvSpPr>
            <a:spLocks noGrp="1"/>
          </p:cNvSpPr>
          <p:nvPr>
            <p:ph idx="1"/>
          </p:nvPr>
        </p:nvSpPr>
        <p:spPr/>
        <p:txBody>
          <a:bodyPr>
            <a:normAutofit lnSpcReduction="10000"/>
          </a:bodyPr>
          <a:lstStyle/>
          <a:p>
            <a:pPr algn="just"/>
            <a:r>
              <a:rPr lang="tr-TR" dirty="0" smtClean="0"/>
              <a:t>Bir hukuki işlemde tarafların gerçekte istemedikleri halde üçüncü kişileri aldatmak amacıyla hareket etmeleridir. </a:t>
            </a:r>
          </a:p>
          <a:p>
            <a:pPr algn="just"/>
            <a:r>
              <a:rPr lang="tr-TR" dirty="0" smtClean="0"/>
              <a:t>Taraflar hiç bir hukuki işlem yapmak istemedikleri halde, görünürde işlem yapıyorlarsa </a:t>
            </a:r>
            <a:r>
              <a:rPr lang="tr-TR" b="1" i="1" dirty="0" smtClean="0"/>
              <a:t>mutlak muvazaa</a:t>
            </a:r>
            <a:r>
              <a:rPr lang="tr-TR" dirty="0" smtClean="0"/>
              <a:t>; gerçekte istedikleri hukuki işlemi gizlemek için görünürde başka bir hukuki işlem yapıyorlarsa </a:t>
            </a:r>
            <a:r>
              <a:rPr lang="tr-TR" b="1" i="1" dirty="0" smtClean="0"/>
              <a:t>nispi muvazaa </a:t>
            </a:r>
            <a:r>
              <a:rPr lang="tr-TR" dirty="0" smtClean="0"/>
              <a:t>vardır. </a:t>
            </a:r>
            <a:endParaRPr lang="tr-T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Gabin (Aşırı Oransızlık)</a:t>
            </a:r>
            <a:endParaRPr lang="tr-TR" dirty="0"/>
          </a:p>
        </p:txBody>
      </p:sp>
      <p:sp>
        <p:nvSpPr>
          <p:cNvPr id="3" name="2 İçerik Yer Tutucusu"/>
          <p:cNvSpPr>
            <a:spLocks noGrp="1"/>
          </p:cNvSpPr>
          <p:nvPr>
            <p:ph idx="1"/>
          </p:nvPr>
        </p:nvSpPr>
        <p:spPr/>
        <p:txBody>
          <a:bodyPr>
            <a:normAutofit fontScale="77500" lnSpcReduction="20000"/>
          </a:bodyPr>
          <a:lstStyle/>
          <a:p>
            <a:pPr algn="just"/>
            <a:r>
              <a:rPr lang="tr-TR" dirty="0" smtClean="0"/>
              <a:t>Bir sözleşmede karşılıklı edimler arasında açık bir oransızlık, zarar görenin zor durumda kalmasından veya düşüncesizliğinden ya da deneyimsizliğinden yararlanmak suretiyle gerçekleştirildiği takdirde, zarar görenin, durumun özelliğine göre sözleşmeyle bağlı olmadığını bildirerek edimin geri verilmesini isteyebilmesi ya da sözleşmeye bağlı kalarak edimler arasındaki oransızlığın giderilmesini talep edebilmesine denir. </a:t>
            </a:r>
          </a:p>
          <a:p>
            <a:pPr algn="just"/>
            <a:r>
              <a:rPr lang="tr-TR" dirty="0" smtClean="0"/>
              <a:t>Zarar gören bu hakkını, düşüncesizlik veya deneyimsizliği öğrendiği; zor durumda kalmada ise bu durumun ortadan kalktığı tarihten başlayarak 1 yıl herhalde sözleşmenin kurulduğu tarihten itibaren 5 yıl içinde kullanabilir. </a:t>
            </a:r>
            <a:endParaRPr lang="tr-T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928670"/>
            <a:ext cx="8229600" cy="5197493"/>
          </a:xfrm>
        </p:spPr>
        <p:txBody>
          <a:bodyPr/>
          <a:lstStyle/>
          <a:p>
            <a:pPr algn="just"/>
            <a:r>
              <a:rPr lang="tr-TR" dirty="0" smtClean="0"/>
              <a:t>Hukuki işlemde irade, hata, hile veya tehdit sonucu sakatlanırsa, hukuki işlem geçersiz değil iptal edilebilir bir işlemdir. </a:t>
            </a:r>
          </a:p>
          <a:p>
            <a:pPr algn="just"/>
            <a:r>
              <a:rPr lang="tr-TR" dirty="0" smtClean="0"/>
              <a:t>İradesi sakatlanan taraf hata ve hileyi öğrendiği; tehditin ortadan kalktığı andan başlayarak 1 yıl içinde sözleşmeyle bağlı olmadığını bildirmez veya verdiği şeyi geri istemezse, sözleşmeyi onamış sayılır.</a:t>
            </a:r>
            <a:endParaRPr lang="tr-TR"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Özel Geçerlilik Şartları</a:t>
            </a:r>
            <a:endParaRPr lang="tr-TR" dirty="0"/>
          </a:p>
        </p:txBody>
      </p:sp>
      <p:sp>
        <p:nvSpPr>
          <p:cNvPr id="3" name="2 İçerik Yer Tutucusu"/>
          <p:cNvSpPr>
            <a:spLocks noGrp="1"/>
          </p:cNvSpPr>
          <p:nvPr>
            <p:ph idx="1"/>
          </p:nvPr>
        </p:nvSpPr>
        <p:spPr/>
        <p:txBody>
          <a:bodyPr/>
          <a:lstStyle/>
          <a:p>
            <a:pPr algn="just"/>
            <a:r>
              <a:rPr lang="tr-TR" dirty="0" smtClean="0"/>
              <a:t>Kanun bazı hukuki işlemlerin geçerli olabilmesi için ek bazı özel şartlar öngörmüştür. </a:t>
            </a:r>
          </a:p>
          <a:p>
            <a:pPr algn="just"/>
            <a:r>
              <a:rPr lang="tr-TR" dirty="0" smtClean="0"/>
              <a:t>Sözleşmelerin belli şekillerde yapılması, sözleşmeye kesinlik sağlar, açıklık getirir, ispat kolaylığı sağlar, tarafları düşünmeye sevk eder, aleniyet ve güveni sağlar. </a:t>
            </a:r>
          </a:p>
          <a:p>
            <a:pPr algn="just">
              <a:buNone/>
            </a:pPr>
            <a:endParaRPr lang="tr-TR"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Şekil Türleri</a:t>
            </a:r>
            <a:endParaRPr lang="tr-TR" dirty="0"/>
          </a:p>
        </p:txBody>
      </p:sp>
      <p:sp>
        <p:nvSpPr>
          <p:cNvPr id="3" name="2 İçerik Yer Tutucusu"/>
          <p:cNvSpPr>
            <a:spLocks noGrp="1"/>
          </p:cNvSpPr>
          <p:nvPr>
            <p:ph idx="1"/>
          </p:nvPr>
        </p:nvSpPr>
        <p:spPr/>
        <p:txBody>
          <a:bodyPr/>
          <a:lstStyle/>
          <a:p>
            <a:pPr>
              <a:buNone/>
            </a:pPr>
            <a:r>
              <a:rPr lang="tr-TR" dirty="0" smtClean="0"/>
              <a:t>Amaçları bakımından şekil türleri;</a:t>
            </a:r>
          </a:p>
          <a:p>
            <a:pPr>
              <a:buNone/>
            </a:pPr>
            <a:r>
              <a:rPr lang="tr-TR" dirty="0" smtClean="0"/>
              <a:t>	1- Geçerlilik şartı olarak şekil</a:t>
            </a:r>
          </a:p>
          <a:p>
            <a:pPr>
              <a:buNone/>
            </a:pPr>
            <a:r>
              <a:rPr lang="tr-TR" dirty="0" smtClean="0"/>
              <a:t>	a) İradi Şekil</a:t>
            </a:r>
          </a:p>
          <a:p>
            <a:pPr>
              <a:buNone/>
            </a:pPr>
            <a:r>
              <a:rPr lang="tr-TR" dirty="0" smtClean="0"/>
              <a:t>	b)Kanuni Şekil</a:t>
            </a:r>
          </a:p>
          <a:p>
            <a:pPr>
              <a:buNone/>
            </a:pPr>
            <a:r>
              <a:rPr lang="tr-TR" dirty="0" smtClean="0"/>
              <a:t>	2- İspat Şartı olarak şekil </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Şekil Türleri</a:t>
            </a:r>
            <a:endParaRPr lang="tr-TR" dirty="0"/>
          </a:p>
        </p:txBody>
      </p:sp>
      <p:sp>
        <p:nvSpPr>
          <p:cNvPr id="3" name="2 İçerik Yer Tutucusu"/>
          <p:cNvSpPr>
            <a:spLocks noGrp="1"/>
          </p:cNvSpPr>
          <p:nvPr>
            <p:ph idx="1"/>
          </p:nvPr>
        </p:nvSpPr>
        <p:spPr/>
        <p:txBody>
          <a:bodyPr/>
          <a:lstStyle/>
          <a:p>
            <a:pPr>
              <a:buNone/>
            </a:pPr>
            <a:r>
              <a:rPr lang="tr-TR" dirty="0" smtClean="0"/>
              <a:t>Yapılış tarzına göre şekil türleri;</a:t>
            </a:r>
          </a:p>
          <a:p>
            <a:pPr>
              <a:buNone/>
            </a:pPr>
            <a:r>
              <a:rPr lang="tr-TR" dirty="0" smtClean="0"/>
              <a:t>1- adi yazılı şekil</a:t>
            </a:r>
          </a:p>
          <a:p>
            <a:pPr>
              <a:buNone/>
            </a:pPr>
            <a:r>
              <a:rPr lang="tr-TR" dirty="0" smtClean="0"/>
              <a:t>2- mevsut yazılı şekil</a:t>
            </a:r>
          </a:p>
          <a:p>
            <a:pPr>
              <a:buNone/>
            </a:pPr>
            <a:r>
              <a:rPr lang="tr-TR" dirty="0" smtClean="0"/>
              <a:t>3- resmi şekil</a:t>
            </a:r>
          </a:p>
          <a:p>
            <a:pPr>
              <a:buNone/>
            </a:pPr>
            <a:r>
              <a:rPr lang="tr-TR" dirty="0" smtClean="0"/>
              <a:t>4- resmi sicillere tescil</a:t>
            </a:r>
          </a:p>
          <a:p>
            <a:pPr>
              <a:buNone/>
            </a:pPr>
            <a:r>
              <a:rPr lang="tr-TR" dirty="0" smtClean="0"/>
              <a:t>5- ilan</a:t>
            </a:r>
          </a:p>
          <a:p>
            <a:pPr>
              <a:buNone/>
            </a:pPr>
            <a:r>
              <a:rPr lang="tr-TR" dirty="0" smtClean="0"/>
              <a:t>6- sözlü şekil</a:t>
            </a:r>
            <a:endParaRPr lang="tr-TR"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Şekil </a:t>
            </a:r>
            <a:endParaRPr lang="tr-TR" dirty="0"/>
          </a:p>
        </p:txBody>
      </p:sp>
      <p:sp>
        <p:nvSpPr>
          <p:cNvPr id="3" name="2 İçerik Yer Tutucusu"/>
          <p:cNvSpPr>
            <a:spLocks noGrp="1"/>
          </p:cNvSpPr>
          <p:nvPr>
            <p:ph idx="1"/>
          </p:nvPr>
        </p:nvSpPr>
        <p:spPr/>
        <p:txBody>
          <a:bodyPr>
            <a:normAutofit fontScale="92500" lnSpcReduction="10000"/>
          </a:bodyPr>
          <a:lstStyle/>
          <a:p>
            <a:pPr algn="just"/>
            <a:r>
              <a:rPr lang="tr-TR" dirty="0" smtClean="0"/>
              <a:t>Bazı hukuki işlemlerin geçerliliği, yasada öngörülen şekle uygun yapılmasına bağlıdır. Aksi halde hukuki işlem geçerlilik kazanamaz. Örneğin; sınırlı ayni hak tesisinin tapuya tescili...</a:t>
            </a:r>
          </a:p>
          <a:p>
            <a:pPr algn="just"/>
            <a:r>
              <a:rPr lang="tr-TR" dirty="0" smtClean="0"/>
              <a:t>Ancak genel kural, sözleşmenin geçerliliği yasada açıkça gösterilmedikçe hiç bir şekle tabi değildir.  </a:t>
            </a:r>
            <a:r>
              <a:rPr lang="tr-TR" smtClean="0"/>
              <a:t>Eğer, kanunda, sözleşmenin geçerliliği için özel bir şart öngörülmüşse, bu durumda söz konusu sözleşme öngörülen şekilde yapılmadıkça geçerlilik kazanmaz. </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ASLEN KAZANMA</a:t>
            </a:r>
            <a:endParaRPr lang="tr-TR" dirty="0"/>
          </a:p>
        </p:txBody>
      </p:sp>
      <p:sp>
        <p:nvSpPr>
          <p:cNvPr id="3" name="2 İçerik Yer Tutucusu"/>
          <p:cNvSpPr>
            <a:spLocks noGrp="1"/>
          </p:cNvSpPr>
          <p:nvPr>
            <p:ph idx="1"/>
          </p:nvPr>
        </p:nvSpPr>
        <p:spPr/>
        <p:txBody>
          <a:bodyPr/>
          <a:lstStyle/>
          <a:p>
            <a:pPr algn="just"/>
            <a:r>
              <a:rPr lang="tr-TR" dirty="0" smtClean="0"/>
              <a:t>Hakların aslen kazanılması, </a:t>
            </a:r>
            <a:r>
              <a:rPr lang="tr-TR" dirty="0" smtClean="0">
                <a:solidFill>
                  <a:srgbClr val="C00000"/>
                </a:solidFill>
              </a:rPr>
              <a:t>maddi mallar </a:t>
            </a:r>
            <a:r>
              <a:rPr lang="tr-TR" dirty="0" smtClean="0"/>
              <a:t>(eşya) üzerinde olabileceği gibi, </a:t>
            </a:r>
            <a:r>
              <a:rPr lang="tr-TR" dirty="0" smtClean="0">
                <a:solidFill>
                  <a:srgbClr val="C00000"/>
                </a:solidFill>
              </a:rPr>
              <a:t>maddi olmayan mallar veya kişiler üzerindeki haklara </a:t>
            </a:r>
            <a:r>
              <a:rPr lang="tr-TR" dirty="0" smtClean="0"/>
              <a:t>ilişkinde olabilir. </a:t>
            </a:r>
          </a:p>
          <a:p>
            <a:pPr algn="just"/>
            <a:r>
              <a:rPr lang="tr-TR" dirty="0" smtClean="0"/>
              <a:t>Bilim adamının eseri üzerindeki </a:t>
            </a:r>
            <a:r>
              <a:rPr lang="tr-TR" dirty="0" smtClean="0">
                <a:solidFill>
                  <a:schemeClr val="tx2"/>
                </a:solidFill>
              </a:rPr>
              <a:t>telif hakkı</a:t>
            </a:r>
          </a:p>
          <a:p>
            <a:pPr algn="just"/>
            <a:r>
              <a:rPr lang="tr-TR" dirty="0" smtClean="0"/>
              <a:t>Anne-babanın çocuğu üzerindeki </a:t>
            </a:r>
            <a:r>
              <a:rPr lang="tr-TR" dirty="0" smtClean="0">
                <a:solidFill>
                  <a:schemeClr val="tx2"/>
                </a:solidFill>
              </a:rPr>
              <a:t>velayet hakkı</a:t>
            </a:r>
          </a:p>
          <a:p>
            <a:r>
              <a:rPr lang="tr-TR" dirty="0" smtClean="0"/>
              <a:t>Bu örneklerdeki haklarda başkasından devralınmamakta, </a:t>
            </a:r>
            <a:r>
              <a:rPr lang="tr-TR" dirty="0" smtClean="0">
                <a:solidFill>
                  <a:srgbClr val="FF0000"/>
                </a:solidFill>
              </a:rPr>
              <a:t>aslen</a:t>
            </a:r>
            <a:r>
              <a:rPr lang="tr-TR" dirty="0" smtClean="0"/>
              <a:t> kazanılmaktadır.</a:t>
            </a:r>
            <a:endParaRPr lang="tr-T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00034" y="714356"/>
            <a:ext cx="8229600" cy="1143000"/>
          </a:xfrm>
        </p:spPr>
        <p:txBody>
          <a:bodyPr/>
          <a:lstStyle/>
          <a:p>
            <a:r>
              <a:rPr lang="tr-TR" dirty="0" smtClean="0"/>
              <a:t>ASLEN KAZANMA</a:t>
            </a:r>
            <a:endParaRPr lang="tr-TR" dirty="0"/>
          </a:p>
        </p:txBody>
      </p:sp>
      <p:sp>
        <p:nvSpPr>
          <p:cNvPr id="3" name="2 İçerik Yer Tutucusu"/>
          <p:cNvSpPr>
            <a:spLocks noGrp="1"/>
          </p:cNvSpPr>
          <p:nvPr>
            <p:ph idx="1"/>
          </p:nvPr>
        </p:nvSpPr>
        <p:spPr>
          <a:xfrm>
            <a:off x="457200" y="2143116"/>
            <a:ext cx="8229600" cy="3983047"/>
          </a:xfrm>
        </p:spPr>
        <p:txBody>
          <a:bodyPr/>
          <a:lstStyle/>
          <a:p>
            <a:pPr algn="just"/>
            <a:r>
              <a:rPr lang="tr-TR" dirty="0" smtClean="0"/>
              <a:t>Sahipsiz bir taşınır mal üzerinde mülkiyet kazanılması, hakimiyet kurulması, </a:t>
            </a:r>
            <a:r>
              <a:rPr lang="tr-TR" i="1" u="sng" dirty="0" smtClean="0">
                <a:solidFill>
                  <a:srgbClr val="FF0000"/>
                </a:solidFill>
              </a:rPr>
              <a:t>sahiplenme</a:t>
            </a:r>
            <a:r>
              <a:rPr lang="tr-TR" dirty="0" smtClean="0"/>
              <a:t> olarak adlandırılır.</a:t>
            </a:r>
          </a:p>
          <a:p>
            <a:pPr algn="just"/>
            <a:r>
              <a:rPr lang="tr-TR" smtClean="0"/>
              <a:t>Taşınmaz </a:t>
            </a:r>
            <a:r>
              <a:rPr lang="tr-TR" dirty="0" smtClean="0"/>
              <a:t>bir mal üzerinde mülkiyet kazanılması ise </a:t>
            </a:r>
            <a:r>
              <a:rPr lang="tr-TR" i="1" u="sng" dirty="0" smtClean="0">
                <a:solidFill>
                  <a:srgbClr val="FF0000"/>
                </a:solidFill>
              </a:rPr>
              <a:t>işgal</a:t>
            </a:r>
            <a:r>
              <a:rPr lang="tr-TR" dirty="0" smtClean="0">
                <a:solidFill>
                  <a:srgbClr val="FF0000"/>
                </a:solidFill>
              </a:rPr>
              <a:t> </a:t>
            </a:r>
            <a:r>
              <a:rPr lang="tr-TR" dirty="0" smtClean="0"/>
              <a:t>olarak adlandırılır.</a:t>
            </a:r>
            <a:endParaRPr lang="tr-T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DEVREN KAZANMA</a:t>
            </a:r>
            <a:endParaRPr lang="tr-TR" dirty="0"/>
          </a:p>
        </p:txBody>
      </p:sp>
      <p:sp>
        <p:nvSpPr>
          <p:cNvPr id="3" name="İçerik Yer Tutucusu 2"/>
          <p:cNvSpPr>
            <a:spLocks noGrp="1"/>
          </p:cNvSpPr>
          <p:nvPr>
            <p:ph idx="1"/>
          </p:nvPr>
        </p:nvSpPr>
        <p:spPr/>
        <p:txBody>
          <a:bodyPr>
            <a:normAutofit fontScale="92500"/>
          </a:bodyPr>
          <a:lstStyle/>
          <a:p>
            <a:pPr algn="just"/>
            <a:r>
              <a:rPr lang="tr-TR" dirty="0" smtClean="0"/>
              <a:t>Hakkın en sık ve normal kazanılması hallerinden biridir. Burada, bir </a:t>
            </a:r>
            <a:r>
              <a:rPr lang="tr-TR" dirty="0" smtClean="0">
                <a:solidFill>
                  <a:srgbClr val="FF0000"/>
                </a:solidFill>
              </a:rPr>
              <a:t>hakkın bir kişiden bir başkasına tüm kapsamı ile geçmesi</a:t>
            </a:r>
            <a:r>
              <a:rPr lang="tr-TR" dirty="0" smtClean="0"/>
              <a:t> söz konusudur. Yeni hak sahibinin hakkı edinme, kazanma tarzı, </a:t>
            </a:r>
            <a:r>
              <a:rPr lang="tr-TR" dirty="0" smtClean="0">
                <a:solidFill>
                  <a:srgbClr val="FF0000"/>
                </a:solidFill>
              </a:rPr>
              <a:t>devren iktisap</a:t>
            </a:r>
            <a:r>
              <a:rPr lang="tr-TR" dirty="0" smtClean="0"/>
              <a:t>tır. Buna </a:t>
            </a:r>
            <a:r>
              <a:rPr lang="tr-TR" dirty="0" smtClean="0">
                <a:solidFill>
                  <a:srgbClr val="FF0000"/>
                </a:solidFill>
              </a:rPr>
              <a:t>hakkın intikali </a:t>
            </a:r>
            <a:r>
              <a:rPr lang="tr-TR" dirty="0" smtClean="0"/>
              <a:t>de denir.</a:t>
            </a:r>
          </a:p>
          <a:p>
            <a:pPr algn="just"/>
            <a:r>
              <a:rPr lang="tr-TR" dirty="0" smtClean="0"/>
              <a:t>Devren kazanmada bir hak eski sahibinden </a:t>
            </a:r>
            <a:r>
              <a:rPr lang="tr-TR" dirty="0" smtClean="0">
                <a:solidFill>
                  <a:schemeClr val="tx2"/>
                </a:solidFill>
              </a:rPr>
              <a:t>yeni bir hak sahibinin malvarlığına geçmekte</a:t>
            </a:r>
            <a:r>
              <a:rPr lang="tr-TR" dirty="0" smtClean="0"/>
              <a:t>; bir kişi hakkı kaybederken diğeri devren kazanmaktadır.</a:t>
            </a:r>
          </a:p>
          <a:p>
            <a:r>
              <a:rPr lang="tr-TR" dirty="0" smtClean="0">
                <a:solidFill>
                  <a:srgbClr val="FF0000"/>
                </a:solidFill>
              </a:rPr>
              <a:t>Gölde tutulan balığı satın alan alıcı</a:t>
            </a:r>
          </a:p>
        </p:txBody>
      </p:sp>
    </p:spTree>
    <p:extLst>
      <p:ext uri="{BB962C8B-B14F-4D97-AF65-F5344CB8AC3E}">
        <p14:creationId xmlns:p14="http://schemas.microsoft.com/office/powerpoint/2010/main" val="327488949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DEVREN KAZANMA</a:t>
            </a:r>
            <a:endParaRPr lang="tr-TR" dirty="0"/>
          </a:p>
        </p:txBody>
      </p:sp>
      <p:sp>
        <p:nvSpPr>
          <p:cNvPr id="3" name="2 İçerik Yer Tutucusu"/>
          <p:cNvSpPr>
            <a:spLocks noGrp="1"/>
          </p:cNvSpPr>
          <p:nvPr>
            <p:ph idx="1"/>
          </p:nvPr>
        </p:nvSpPr>
        <p:spPr/>
        <p:txBody>
          <a:bodyPr>
            <a:normAutofit fontScale="92500" lnSpcReduction="20000"/>
          </a:bodyPr>
          <a:lstStyle/>
          <a:p>
            <a:pPr algn="just"/>
            <a:r>
              <a:rPr lang="tr-TR" dirty="0" smtClean="0"/>
              <a:t>Hakkın devir yoluyla kazanılması, kapsam itibariyle </a:t>
            </a:r>
            <a:r>
              <a:rPr lang="tr-TR" dirty="0" smtClean="0">
                <a:solidFill>
                  <a:srgbClr val="FF0000"/>
                </a:solidFill>
              </a:rPr>
              <a:t>iki şekilde </a:t>
            </a:r>
            <a:r>
              <a:rPr lang="tr-TR" dirty="0" smtClean="0"/>
              <a:t>ortaya çıkar.</a:t>
            </a:r>
          </a:p>
          <a:p>
            <a:pPr algn="just"/>
            <a:r>
              <a:rPr lang="tr-TR" dirty="0" smtClean="0"/>
              <a:t>İlk halde bir veya birkaç hakkın devren kazanılması söz konusudur ki bu durum </a:t>
            </a:r>
            <a:r>
              <a:rPr lang="tr-TR" i="1" u="sng" dirty="0" smtClean="0">
                <a:solidFill>
                  <a:srgbClr val="FF0000"/>
                </a:solidFill>
              </a:rPr>
              <a:t>cüzi halefiyet </a:t>
            </a:r>
            <a:r>
              <a:rPr lang="tr-TR" dirty="0" smtClean="0"/>
              <a:t>olarak adlandırılır. Örneğin bir evin veya arabanın (veya her ikisinin birlikte) başkasına devredilmesi gibi.</a:t>
            </a:r>
          </a:p>
          <a:p>
            <a:pPr algn="just"/>
            <a:r>
              <a:rPr lang="tr-TR" dirty="0" smtClean="0"/>
              <a:t>İkinci halde ise parasal değer taşıyan hak ve borçların meydana getirdiği malvarlığın tamamı bir bütün olarak bir kişiden başkasına geçmektedir. Burada ise </a:t>
            </a:r>
            <a:r>
              <a:rPr lang="tr-TR" i="1" u="sng" dirty="0" smtClean="0">
                <a:solidFill>
                  <a:srgbClr val="FF0000"/>
                </a:solidFill>
              </a:rPr>
              <a:t>külli halefiyet </a:t>
            </a:r>
            <a:r>
              <a:rPr lang="tr-TR" dirty="0" smtClean="0"/>
              <a:t>vardır. </a:t>
            </a:r>
            <a:endParaRPr lang="tr-T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DEVREN KAZANMA</a:t>
            </a:r>
            <a:endParaRPr lang="tr-TR" dirty="0"/>
          </a:p>
        </p:txBody>
      </p:sp>
      <p:sp>
        <p:nvSpPr>
          <p:cNvPr id="3" name="2 İçerik Yer Tutucusu"/>
          <p:cNvSpPr>
            <a:spLocks noGrp="1"/>
          </p:cNvSpPr>
          <p:nvPr>
            <p:ph idx="1"/>
          </p:nvPr>
        </p:nvSpPr>
        <p:spPr/>
        <p:txBody>
          <a:bodyPr/>
          <a:lstStyle/>
          <a:p>
            <a:pPr algn="just">
              <a:buNone/>
            </a:pPr>
            <a:r>
              <a:rPr lang="tr-TR" dirty="0" smtClean="0"/>
              <a:t>	</a:t>
            </a:r>
            <a:r>
              <a:rPr lang="tr-TR" u="sng" dirty="0" smtClean="0"/>
              <a:t>Cüzi İntikalde;</a:t>
            </a:r>
          </a:p>
          <a:p>
            <a:pPr algn="just"/>
            <a:r>
              <a:rPr lang="tr-TR" dirty="0" smtClean="0">
                <a:solidFill>
                  <a:srgbClr val="FF0000"/>
                </a:solidFill>
              </a:rPr>
              <a:t>Taşınır</a:t>
            </a:r>
            <a:r>
              <a:rPr lang="tr-TR" dirty="0" smtClean="0"/>
              <a:t> mülkiyetinin </a:t>
            </a:r>
            <a:r>
              <a:rPr lang="tr-TR" dirty="0" smtClean="0">
                <a:solidFill>
                  <a:srgbClr val="FF0000"/>
                </a:solidFill>
              </a:rPr>
              <a:t>devri</a:t>
            </a:r>
            <a:r>
              <a:rPr lang="tr-TR" dirty="0" smtClean="0"/>
              <a:t> için; tarafların anlaşması ve </a:t>
            </a:r>
            <a:r>
              <a:rPr lang="tr-TR" u="sng" dirty="0" smtClean="0">
                <a:solidFill>
                  <a:srgbClr val="FF0000"/>
                </a:solidFill>
              </a:rPr>
              <a:t>malın teslimi </a:t>
            </a:r>
            <a:r>
              <a:rPr lang="tr-TR" dirty="0" smtClean="0"/>
              <a:t>şarttır.</a:t>
            </a:r>
          </a:p>
          <a:p>
            <a:pPr algn="just"/>
            <a:r>
              <a:rPr lang="tr-TR" dirty="0" smtClean="0">
                <a:solidFill>
                  <a:schemeClr val="tx2"/>
                </a:solidFill>
              </a:rPr>
              <a:t>Taşınmaz</a:t>
            </a:r>
            <a:r>
              <a:rPr lang="tr-TR" dirty="0" smtClean="0"/>
              <a:t> mülkiyetinin </a:t>
            </a:r>
            <a:r>
              <a:rPr lang="tr-TR" dirty="0" smtClean="0">
                <a:solidFill>
                  <a:schemeClr val="tx2"/>
                </a:solidFill>
              </a:rPr>
              <a:t>devri</a:t>
            </a:r>
            <a:r>
              <a:rPr lang="tr-TR" dirty="0" smtClean="0"/>
              <a:t> için; geçerli bir borçlandırıcı işleme dayanarak </a:t>
            </a:r>
            <a:r>
              <a:rPr lang="tr-TR" u="sng" dirty="0" smtClean="0">
                <a:solidFill>
                  <a:schemeClr val="tx2"/>
                </a:solidFill>
              </a:rPr>
              <a:t>tapuda tescil</a:t>
            </a:r>
            <a:r>
              <a:rPr lang="tr-TR" u="sng" dirty="0" smtClean="0"/>
              <a:t> </a:t>
            </a:r>
            <a:r>
              <a:rPr lang="tr-TR" dirty="0" smtClean="0"/>
              <a:t>yapılması gerekir.</a:t>
            </a:r>
          </a:p>
          <a:p>
            <a:pPr algn="just"/>
            <a:r>
              <a:rPr lang="tr-TR" dirty="0" smtClean="0">
                <a:solidFill>
                  <a:schemeClr val="accent3"/>
                </a:solidFill>
              </a:rPr>
              <a:t>Alacağın devri </a:t>
            </a:r>
            <a:r>
              <a:rPr lang="tr-TR" dirty="0" smtClean="0"/>
              <a:t>için ise </a:t>
            </a:r>
            <a:r>
              <a:rPr lang="tr-TR" u="sng" dirty="0" smtClean="0">
                <a:solidFill>
                  <a:schemeClr val="accent3"/>
                </a:solidFill>
              </a:rPr>
              <a:t>yazılı temlik sözleşmesi </a:t>
            </a:r>
            <a:r>
              <a:rPr lang="tr-TR" dirty="0" smtClean="0"/>
              <a:t>yapılması gerekir. </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DEVREN KAZANMA</a:t>
            </a:r>
            <a:endParaRPr lang="tr-TR" dirty="0"/>
          </a:p>
        </p:txBody>
      </p:sp>
      <p:sp>
        <p:nvSpPr>
          <p:cNvPr id="3" name="2 İçerik Yer Tutucusu"/>
          <p:cNvSpPr>
            <a:spLocks noGrp="1"/>
          </p:cNvSpPr>
          <p:nvPr>
            <p:ph idx="1"/>
          </p:nvPr>
        </p:nvSpPr>
        <p:spPr/>
        <p:txBody>
          <a:bodyPr>
            <a:normAutofit fontScale="85000" lnSpcReduction="20000"/>
          </a:bodyPr>
          <a:lstStyle/>
          <a:p>
            <a:pPr algn="just">
              <a:buNone/>
            </a:pPr>
            <a:r>
              <a:rPr lang="tr-TR" dirty="0" smtClean="0"/>
              <a:t>	Külli İntikalde;</a:t>
            </a:r>
          </a:p>
          <a:p>
            <a:pPr algn="just"/>
            <a:r>
              <a:rPr lang="tr-TR" dirty="0" smtClean="0"/>
              <a:t>Bir kimsenin sahip olduğu hak ve borçlardan oluşan </a:t>
            </a:r>
            <a:r>
              <a:rPr lang="tr-TR" dirty="0" smtClean="0">
                <a:solidFill>
                  <a:srgbClr val="FF0000"/>
                </a:solidFill>
              </a:rPr>
              <a:t>malvarlığının tamamı (tüm aktif ve pasifiyle) bir başka kişiye intikal eder. </a:t>
            </a:r>
          </a:p>
          <a:p>
            <a:pPr algn="just"/>
            <a:r>
              <a:rPr lang="tr-TR" dirty="0" smtClean="0"/>
              <a:t>Külli halefiyette </a:t>
            </a:r>
            <a:r>
              <a:rPr lang="tr-TR" dirty="0" smtClean="0">
                <a:solidFill>
                  <a:srgbClr val="FF0000"/>
                </a:solidFill>
              </a:rPr>
              <a:t>hakların geçişi </a:t>
            </a:r>
            <a:r>
              <a:rPr lang="tr-TR" u="sng" dirty="0" smtClean="0"/>
              <a:t>hukuk düzenince </a:t>
            </a:r>
            <a:r>
              <a:rPr lang="tr-TR" dirty="0" smtClean="0">
                <a:solidFill>
                  <a:srgbClr val="FF0000"/>
                </a:solidFill>
              </a:rPr>
              <a:t>öngörülmiş bir olayın </a:t>
            </a:r>
            <a:r>
              <a:rPr lang="tr-TR" dirty="0" smtClean="0"/>
              <a:t>veya </a:t>
            </a:r>
            <a:r>
              <a:rPr lang="tr-TR" dirty="0" smtClean="0">
                <a:solidFill>
                  <a:srgbClr val="FF0000"/>
                </a:solidFill>
              </a:rPr>
              <a:t>işlemin</a:t>
            </a:r>
            <a:r>
              <a:rPr lang="tr-TR" dirty="0" smtClean="0"/>
              <a:t> gerçekleşmesi ile </a:t>
            </a:r>
            <a:r>
              <a:rPr lang="tr-TR" dirty="0" smtClean="0">
                <a:solidFill>
                  <a:srgbClr val="FF0000"/>
                </a:solidFill>
              </a:rPr>
              <a:t>kendiliğinden</a:t>
            </a:r>
            <a:r>
              <a:rPr lang="tr-TR" dirty="0" smtClean="0"/>
              <a:t> gerçekleşir.</a:t>
            </a:r>
          </a:p>
          <a:p>
            <a:pPr algn="just"/>
            <a:r>
              <a:rPr lang="tr-TR" dirty="0" smtClean="0"/>
              <a:t>En belirgin örnek; </a:t>
            </a:r>
            <a:r>
              <a:rPr lang="tr-TR" u="sng" dirty="0" smtClean="0"/>
              <a:t>mirastır.</a:t>
            </a:r>
            <a:r>
              <a:rPr lang="tr-TR" dirty="0" smtClean="0"/>
              <a:t> Miras bırakanın malvarlığı kanun gereğince veya bir bütün olarak mirasçılara intikal eder. Bunun için ölüm olayının gerçekleşmesi yeterli olup bunun dışında herhangi bir işleme gerek yoktur.</a:t>
            </a:r>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442</TotalTime>
  <Words>1894</Words>
  <Application>Microsoft Office PowerPoint</Application>
  <PresentationFormat>On-screen Show (4:3)</PresentationFormat>
  <Paragraphs>148</Paragraphs>
  <Slides>37</Slides>
  <Notes>0</Notes>
  <HiddenSlides>0</HiddenSlides>
  <MMClips>0</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Ofis Teması</vt:lpstr>
      <vt:lpstr>Hakların Kazanılması ve Kaybedilmesi</vt:lpstr>
      <vt:lpstr>Hakkın Kazanılması</vt:lpstr>
      <vt:lpstr>ASLEN KAZANMA</vt:lpstr>
      <vt:lpstr>ASLEN KAZANMA</vt:lpstr>
      <vt:lpstr>ASLEN KAZANMA</vt:lpstr>
      <vt:lpstr>DEVREN KAZANMA</vt:lpstr>
      <vt:lpstr>DEVREN KAZANMA</vt:lpstr>
      <vt:lpstr>DEVREN KAZANMA</vt:lpstr>
      <vt:lpstr>DEVREN KAZANMA</vt:lpstr>
      <vt:lpstr>TESİSEN KAZANMA</vt:lpstr>
      <vt:lpstr>HAKLARIN KAYBEDİLMESİ</vt:lpstr>
      <vt:lpstr>HAKLARI KAZANDIRDAN VE KAYBETTİREN ETKENLER</vt:lpstr>
      <vt:lpstr>HUKUKİ OLAYLAR</vt:lpstr>
      <vt:lpstr>HUKUKİ OLAYLAR</vt:lpstr>
      <vt:lpstr>HUKUKİ OLAYLAR</vt:lpstr>
      <vt:lpstr>HUKUKİ FİİLLER</vt:lpstr>
      <vt:lpstr>Hukuka Aykırı Filler</vt:lpstr>
      <vt:lpstr>PowerPoint Presentation</vt:lpstr>
      <vt:lpstr>Hukuka Aykırı Fiiller</vt:lpstr>
      <vt:lpstr>Hukuka Uygun Fiiller</vt:lpstr>
      <vt:lpstr>Duygu Açıklamaları</vt:lpstr>
      <vt:lpstr>Bilgi Açıklamaları</vt:lpstr>
      <vt:lpstr>İrade Açıklamaları</vt:lpstr>
      <vt:lpstr>Maddi Fiiller</vt:lpstr>
      <vt:lpstr>Hukuki İşlem Benzeri Fiiller</vt:lpstr>
      <vt:lpstr>Hukuki İşlemler</vt:lpstr>
      <vt:lpstr>Hukuki  İşlemin Geçerlilik Unsurları</vt:lpstr>
      <vt:lpstr>İşlem Ehliyeti</vt:lpstr>
      <vt:lpstr>Sözleşme Serbestisinin Sınırları</vt:lpstr>
      <vt:lpstr>Sözleşme Serbestisinin Sınırları</vt:lpstr>
      <vt:lpstr>Muvazaa </vt:lpstr>
      <vt:lpstr>Gabin (Aşırı Oransızlık)</vt:lpstr>
      <vt:lpstr>PowerPoint Presentation</vt:lpstr>
      <vt:lpstr>Özel Geçerlilik Şartları</vt:lpstr>
      <vt:lpstr>Şekil Türleri</vt:lpstr>
      <vt:lpstr>Şekil Türleri</vt:lpstr>
      <vt:lpstr>Şekil </vt:lpstr>
    </vt:vector>
  </TitlesOfParts>
  <Company>Progressive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Venüs CÖMERT</dc:creator>
  <cp:lastModifiedBy>ÇAĞ UNIVERSITY</cp:lastModifiedBy>
  <cp:revision>36</cp:revision>
  <dcterms:created xsi:type="dcterms:W3CDTF">2014-11-17T07:08:47Z</dcterms:created>
  <dcterms:modified xsi:type="dcterms:W3CDTF">2019-12-09T11:55:30Z</dcterms:modified>
</cp:coreProperties>
</file>