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3" r:id="rId6"/>
    <p:sldId id="264" r:id="rId7"/>
    <p:sldId id="260" r:id="rId8"/>
    <p:sldId id="262" r:id="rId9"/>
    <p:sldId id="261" r:id="rId10"/>
    <p:sldId id="301" r:id="rId11"/>
    <p:sldId id="270" r:id="rId12"/>
    <p:sldId id="271" r:id="rId13"/>
    <p:sldId id="272" r:id="rId14"/>
    <p:sldId id="273" r:id="rId15"/>
    <p:sldId id="274" r:id="rId16"/>
    <p:sldId id="280" r:id="rId17"/>
    <p:sldId id="281" r:id="rId18"/>
    <p:sldId id="282" r:id="rId19"/>
    <p:sldId id="283" r:id="rId20"/>
    <p:sldId id="284" r:id="rId21"/>
    <p:sldId id="285" r:id="rId22"/>
    <p:sldId id="279" r:id="rId23"/>
    <p:sldId id="302" r:id="rId24"/>
    <p:sldId id="277" r:id="rId25"/>
    <p:sldId id="278" r:id="rId26"/>
    <p:sldId id="275" r:id="rId27"/>
    <p:sldId id="276" r:id="rId28"/>
    <p:sldId id="265" r:id="rId29"/>
    <p:sldId id="286" r:id="rId30"/>
    <p:sldId id="288" r:id="rId31"/>
    <p:sldId id="287" r:id="rId32"/>
    <p:sldId id="303" r:id="rId33"/>
    <p:sldId id="289" r:id="rId34"/>
    <p:sldId id="290" r:id="rId35"/>
    <p:sldId id="267" r:id="rId36"/>
    <p:sldId id="298" r:id="rId37"/>
    <p:sldId id="291" r:id="rId38"/>
    <p:sldId id="292" r:id="rId39"/>
    <p:sldId id="293" r:id="rId40"/>
    <p:sldId id="294" r:id="rId41"/>
    <p:sldId id="295" r:id="rId42"/>
    <p:sldId id="297" r:id="rId43"/>
    <p:sldId id="296" r:id="rId44"/>
    <p:sldId id="266"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tr-TR"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tr-TR"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27/10/18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27/10/18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tr-TR"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27/10/18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27/10/18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Click to edit Master text styles</a:t>
            </a:r>
          </a:p>
          <a:p>
            <a:pPr lvl="1" eaLnBrk="1" latinLnBrk="0" hangingPunct="1"/>
            <a:r>
              <a:rPr kumimoji="0" lang="tr-TR" smtClean="0"/>
              <a:t>Second level</a:t>
            </a:r>
          </a:p>
          <a:p>
            <a:pPr lvl="2" eaLnBrk="1" latinLnBrk="0" hangingPunct="1"/>
            <a:r>
              <a:rPr kumimoji="0" lang="tr-TR" smtClean="0"/>
              <a:t>Third level</a:t>
            </a:r>
          </a:p>
          <a:p>
            <a:pPr lvl="3" eaLnBrk="1" latinLnBrk="0" hangingPunct="1"/>
            <a:r>
              <a:rPr kumimoji="0" lang="tr-TR" smtClean="0"/>
              <a:t>Fourth level</a:t>
            </a:r>
          </a:p>
          <a:p>
            <a:pPr lvl="4" eaLnBrk="1" latinLnBrk="0" hangingPunct="1"/>
            <a:r>
              <a:rPr kumimoji="0" lang="tr-TR"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tr-TR" dirty="0" smtClean="0"/>
          </a:p>
          <a:p>
            <a:r>
              <a:rPr lang="tr-TR" dirty="0" smtClean="0"/>
              <a:t>İLETİŞİM VE İKNA</a:t>
            </a:r>
          </a:p>
          <a:p>
            <a:endParaRPr lang="tr-TR" dirty="0" smtClean="0"/>
          </a:p>
          <a:p>
            <a:r>
              <a:rPr lang="tr-TR" dirty="0" smtClean="0"/>
              <a:t>DUYGU GÜR</a:t>
            </a:r>
            <a:endParaRPr lang="tr-TR" dirty="0"/>
          </a:p>
        </p:txBody>
      </p:sp>
      <p:sp>
        <p:nvSpPr>
          <p:cNvPr id="3" name="Title 2"/>
          <p:cNvSpPr>
            <a:spLocks noGrp="1"/>
          </p:cNvSpPr>
          <p:nvPr>
            <p:ph type="ctrTitle"/>
          </p:nvPr>
        </p:nvSpPr>
        <p:spPr/>
        <p:txBody>
          <a:bodyPr/>
          <a:lstStyle/>
          <a:p>
            <a:r>
              <a:rPr lang="tr-TR" dirty="0" smtClean="0"/>
              <a:t>SÖZSÜZ İLETİŞİM</a:t>
            </a:r>
            <a:endParaRPr lang="tr-TR" dirty="0"/>
          </a:p>
        </p:txBody>
      </p:sp>
    </p:spTree>
    <p:extLst>
      <p:ext uri="{BB962C8B-B14F-4D97-AF65-F5344CB8AC3E}">
        <p14:creationId xmlns:p14="http://schemas.microsoft.com/office/powerpoint/2010/main" val="393781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ve Kültür</a:t>
            </a:r>
          </a:p>
        </p:txBody>
      </p:sp>
      <p:sp>
        <p:nvSpPr>
          <p:cNvPr id="3" name="Content Placeholder 2"/>
          <p:cNvSpPr>
            <a:spLocks noGrp="1"/>
          </p:cNvSpPr>
          <p:nvPr>
            <p:ph sz="quarter" idx="1"/>
          </p:nvPr>
        </p:nvSpPr>
        <p:spPr/>
        <p:txBody>
          <a:bodyPr>
            <a:normAutofit fontScale="92500" lnSpcReduction="20000"/>
          </a:bodyPr>
          <a:lstStyle/>
          <a:p>
            <a:r>
              <a:rPr lang="tr-TR" sz="2800" b="1" dirty="0">
                <a:solidFill>
                  <a:srgbClr val="463E38"/>
                </a:solidFill>
              </a:rPr>
              <a:t>Dokunma</a:t>
            </a:r>
            <a:r>
              <a:rPr lang="tr-TR" sz="2800" dirty="0">
                <a:solidFill>
                  <a:srgbClr val="463E38"/>
                </a:solidFill>
              </a:rPr>
              <a:t> ile çok fazla sayıda kültürel ifade elde etmek mümkündür</a:t>
            </a:r>
            <a:r>
              <a:rPr lang="tr-TR" sz="2800" dirty="0" smtClean="0">
                <a:solidFill>
                  <a:srgbClr val="463E38"/>
                </a:solidFill>
              </a:rPr>
              <a:t>.</a:t>
            </a:r>
          </a:p>
          <a:p>
            <a:r>
              <a:rPr lang="tr-TR" sz="2800" dirty="0" smtClean="0">
                <a:solidFill>
                  <a:srgbClr val="463E38"/>
                </a:solidFill>
              </a:rPr>
              <a:t>Amerika’da </a:t>
            </a:r>
            <a:r>
              <a:rPr lang="tr-TR" sz="2800" dirty="0">
                <a:solidFill>
                  <a:srgbClr val="463E38"/>
                </a:solidFill>
              </a:rPr>
              <a:t>sıkı bir şekilde el sıkışmak , bir iş uzmanını yada yabancıyı selamlamak için uygun kabul edilir</a:t>
            </a:r>
            <a:r>
              <a:rPr lang="tr-TR" sz="2800" dirty="0" smtClean="0">
                <a:solidFill>
                  <a:srgbClr val="463E38"/>
                </a:solidFill>
              </a:rPr>
              <a:t>.</a:t>
            </a:r>
          </a:p>
          <a:p>
            <a:r>
              <a:rPr lang="tr-TR" sz="2800" dirty="0" smtClean="0">
                <a:solidFill>
                  <a:srgbClr val="463E38"/>
                </a:solidFill>
              </a:rPr>
              <a:t>Örneğin </a:t>
            </a:r>
            <a:r>
              <a:rPr lang="tr-TR" sz="2800" dirty="0">
                <a:solidFill>
                  <a:srgbClr val="463E38"/>
                </a:solidFill>
              </a:rPr>
              <a:t>Fransa’da her iki yanağından selamlanan birinin öpülmesi gayet uygun kabul </a:t>
            </a:r>
            <a:r>
              <a:rPr lang="tr-TR" sz="2800" dirty="0" smtClean="0">
                <a:solidFill>
                  <a:srgbClr val="463E38"/>
                </a:solidFill>
              </a:rPr>
              <a:t>edilmektedir</a:t>
            </a:r>
          </a:p>
          <a:p>
            <a:r>
              <a:rPr lang="tr-TR" sz="2800" dirty="0" smtClean="0">
                <a:solidFill>
                  <a:srgbClr val="463E38"/>
                </a:solidFill>
              </a:rPr>
              <a:t>Kuzey </a:t>
            </a:r>
            <a:r>
              <a:rPr lang="tr-TR" sz="2800" dirty="0">
                <a:solidFill>
                  <a:srgbClr val="463E38"/>
                </a:solidFill>
              </a:rPr>
              <a:t>Amerika’da çocuklara kafa ile dokunmak normaldir</a:t>
            </a:r>
            <a:r>
              <a:rPr lang="tr-TR" sz="2800" dirty="0" smtClean="0">
                <a:solidFill>
                  <a:srgbClr val="463E38"/>
                </a:solidFill>
              </a:rPr>
              <a:t>. Bunun </a:t>
            </a:r>
            <a:r>
              <a:rPr lang="tr-TR" sz="2800" dirty="0">
                <a:solidFill>
                  <a:srgbClr val="463E38"/>
                </a:solidFill>
              </a:rPr>
              <a:t>aksine Asya’da kafa vücudun kutsal bir parçası kabul edildiğinden bu hareket uygun bulunmamaktadır</a:t>
            </a:r>
            <a:r>
              <a:rPr lang="tr-TR" sz="2800" dirty="0" smtClean="0">
                <a:solidFill>
                  <a:srgbClr val="463E38"/>
                </a:solidFill>
              </a:rPr>
              <a:t>.</a:t>
            </a:r>
          </a:p>
          <a:p>
            <a:r>
              <a:rPr lang="tr-TR" sz="2800" dirty="0" smtClean="0">
                <a:solidFill>
                  <a:srgbClr val="463E38"/>
                </a:solidFill>
              </a:rPr>
              <a:t>Orta </a:t>
            </a:r>
            <a:r>
              <a:rPr lang="tr-TR" sz="2800" dirty="0">
                <a:solidFill>
                  <a:srgbClr val="463E38"/>
                </a:solidFill>
              </a:rPr>
              <a:t>Doğu’da sol el hijyenle mücadele için kutsal kabul </a:t>
            </a:r>
            <a:r>
              <a:rPr lang="tr-TR" sz="2800" dirty="0" err="1">
                <a:solidFill>
                  <a:srgbClr val="463E38"/>
                </a:solidFill>
              </a:rPr>
              <a:t>edilmektedir.Selam</a:t>
            </a:r>
            <a:r>
              <a:rPr lang="tr-TR" sz="2800" dirty="0">
                <a:solidFill>
                  <a:srgbClr val="463E38"/>
                </a:solidFill>
              </a:rPr>
              <a:t> verilirken yada </a:t>
            </a:r>
            <a:r>
              <a:rPr lang="tr-TR" sz="2800" dirty="0" err="1">
                <a:solidFill>
                  <a:srgbClr val="463E38"/>
                </a:solidFill>
              </a:rPr>
              <a:t>tokalaşılırken</a:t>
            </a:r>
            <a:r>
              <a:rPr lang="tr-TR" sz="2800" dirty="0">
                <a:solidFill>
                  <a:srgbClr val="463E38"/>
                </a:solidFill>
              </a:rPr>
              <a:t> bu eli kullanmak kabalık kabul edilir.</a:t>
            </a:r>
            <a:endParaRPr lang="tr-TR" dirty="0">
              <a:solidFill>
                <a:srgbClr val="463E38"/>
              </a:solidFill>
            </a:endParaRPr>
          </a:p>
        </p:txBody>
      </p:sp>
    </p:spTree>
    <p:extLst>
      <p:ext uri="{BB962C8B-B14F-4D97-AF65-F5344CB8AC3E}">
        <p14:creationId xmlns:p14="http://schemas.microsoft.com/office/powerpoint/2010/main" val="96473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Sözsüz İletişimin Sınıflandırılması</a:t>
            </a:r>
            <a:endParaRPr lang="tr-TR" dirty="0"/>
          </a:p>
        </p:txBody>
      </p:sp>
      <p:sp>
        <p:nvSpPr>
          <p:cNvPr id="3" name="Content Placeholder 2"/>
          <p:cNvSpPr>
            <a:spLocks noGrp="1"/>
          </p:cNvSpPr>
          <p:nvPr>
            <p:ph sz="quarter" idx="1"/>
          </p:nvPr>
        </p:nvSpPr>
        <p:spPr/>
        <p:txBody>
          <a:bodyPr/>
          <a:lstStyle/>
          <a:p>
            <a:pPr algn="ctr"/>
            <a:r>
              <a:rPr lang="tr-TR" dirty="0" smtClean="0"/>
              <a:t> Zaman</a:t>
            </a:r>
          </a:p>
          <a:p>
            <a:pPr algn="ctr"/>
            <a:r>
              <a:rPr lang="tr-TR" dirty="0" smtClean="0"/>
              <a:t>Mekan</a:t>
            </a:r>
          </a:p>
          <a:p>
            <a:pPr algn="ctr"/>
            <a:r>
              <a:rPr lang="tr-TR" dirty="0" smtClean="0"/>
              <a:t>Birey</a:t>
            </a:r>
          </a:p>
          <a:p>
            <a:pPr algn="ctr"/>
            <a:r>
              <a:rPr lang="tr-TR" dirty="0" smtClean="0"/>
              <a:t>Kıyafet</a:t>
            </a:r>
          </a:p>
          <a:p>
            <a:pPr algn="ctr"/>
            <a:r>
              <a:rPr lang="tr-TR" dirty="0" smtClean="0"/>
              <a:t>Materyal </a:t>
            </a:r>
          </a:p>
          <a:p>
            <a:pPr algn="ctr"/>
            <a:r>
              <a:rPr lang="tr-TR" dirty="0" smtClean="0"/>
              <a:t>İlişki</a:t>
            </a:r>
          </a:p>
          <a:p>
            <a:pPr marL="0" indent="0" algn="ctr">
              <a:buNone/>
            </a:pPr>
            <a:endParaRPr lang="tr-TR" dirty="0" smtClean="0"/>
          </a:p>
          <a:p>
            <a:r>
              <a:rPr lang="tr-TR" dirty="0" smtClean="0"/>
              <a:t>Bu sınıflandırmalara göre belirlenen sözsüz iletişim türleri:</a:t>
            </a:r>
            <a:endParaRPr lang="tr-TR" dirty="0"/>
          </a:p>
        </p:txBody>
      </p:sp>
    </p:spTree>
    <p:extLst>
      <p:ext uri="{BB962C8B-B14F-4D97-AF65-F5344CB8AC3E}">
        <p14:creationId xmlns:p14="http://schemas.microsoft.com/office/powerpoint/2010/main" val="1936155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Sözsüz </a:t>
            </a:r>
            <a:r>
              <a:rPr lang="tr-TR" dirty="0"/>
              <a:t>İ</a:t>
            </a:r>
            <a:r>
              <a:rPr lang="tr-TR" dirty="0" smtClean="0"/>
              <a:t>letişim Türleri</a:t>
            </a:r>
            <a:endParaRPr lang="tr-TR" dirty="0"/>
          </a:p>
        </p:txBody>
      </p:sp>
      <p:sp>
        <p:nvSpPr>
          <p:cNvPr id="3" name="Content Placeholder 2"/>
          <p:cNvSpPr>
            <a:spLocks noGrp="1"/>
          </p:cNvSpPr>
          <p:nvPr>
            <p:ph sz="quarter" idx="1"/>
          </p:nvPr>
        </p:nvSpPr>
        <p:spPr/>
        <p:txBody>
          <a:bodyPr/>
          <a:lstStyle/>
          <a:p>
            <a:r>
              <a:rPr lang="tr-TR" b="1" u="sng" dirty="0" smtClean="0"/>
              <a:t>Hazırlık</a:t>
            </a:r>
          </a:p>
          <a:p>
            <a:r>
              <a:rPr lang="tr-TR" dirty="0" smtClean="0"/>
              <a:t>Görüşmeden önce gerçekleşen çalışmaları kapsar. </a:t>
            </a:r>
          </a:p>
          <a:p>
            <a:pPr lvl="1"/>
            <a:r>
              <a:rPr lang="tr-TR" dirty="0" smtClean="0"/>
              <a:t>Toplantı öncesi yapılan hazırlıklar gibi.</a:t>
            </a:r>
          </a:p>
          <a:p>
            <a:pPr lvl="1"/>
            <a:r>
              <a:rPr lang="tr-TR" dirty="0" smtClean="0"/>
              <a:t>Hazırlık yapılması konuyla ilgili olunduğunu ortaya koyar.</a:t>
            </a:r>
          </a:p>
          <a:p>
            <a:pPr lvl="1"/>
            <a:r>
              <a:rPr lang="tr-TR" dirty="0" smtClean="0"/>
              <a:t>Karşı tarafa güven verir ve iletişimin başarıya ulaşmasını sağlar.</a:t>
            </a:r>
          </a:p>
          <a:p>
            <a:pPr lvl="1"/>
            <a:r>
              <a:rPr lang="tr-TR" dirty="0" smtClean="0"/>
              <a:t>Aksi takdirde güvensizlik ve çözümsüzlük durumu oluşabilir ve iletişim ileriki bir zamana ertelenmek zorunda kalabilir.</a:t>
            </a:r>
            <a:endParaRPr lang="tr-TR" dirty="0"/>
          </a:p>
        </p:txBody>
      </p:sp>
    </p:spTree>
    <p:extLst>
      <p:ext uri="{BB962C8B-B14F-4D97-AF65-F5344CB8AC3E}">
        <p14:creationId xmlns:p14="http://schemas.microsoft.com/office/powerpoint/2010/main" val="1888037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normAutofit lnSpcReduction="10000"/>
          </a:bodyPr>
          <a:lstStyle/>
          <a:p>
            <a:r>
              <a:rPr lang="tr-TR" b="1" u="sng" dirty="0" smtClean="0"/>
              <a:t>Odanın Düzenlenmesi</a:t>
            </a:r>
          </a:p>
          <a:p>
            <a:r>
              <a:rPr lang="tr-TR" dirty="0" smtClean="0"/>
              <a:t>Bireyin çalışma ortamı kendi hakkında fikir verir.</a:t>
            </a:r>
          </a:p>
          <a:p>
            <a:pPr lvl="1"/>
            <a:r>
              <a:rPr lang="tr-TR" dirty="0" err="1" smtClean="0"/>
              <a:t>Örn</a:t>
            </a:r>
            <a:r>
              <a:rPr lang="tr-TR" dirty="0" smtClean="0"/>
              <a:t>. Oda düzenlemesinde </a:t>
            </a:r>
            <a:r>
              <a:rPr lang="tr-TR" b="1" dirty="0" smtClean="0">
                <a:solidFill>
                  <a:srgbClr val="FF0000"/>
                </a:solidFill>
              </a:rPr>
              <a:t>statü sembolü </a:t>
            </a:r>
            <a:r>
              <a:rPr lang="tr-TR" dirty="0" smtClean="0"/>
              <a:t>olarak kullanılan mobilya, döşeme, bilgisayar, halı, renkler, bayrak, fon vb. Bu sayede kişinin konumuna, statüsüne uygun bir oda hazırlanır. </a:t>
            </a:r>
          </a:p>
          <a:p>
            <a:pPr lvl="2"/>
            <a:r>
              <a:rPr lang="tr-TR" dirty="0" smtClean="0"/>
              <a:t>Bu da kişi adına bir sözsüz mesaj olarak dış dünyaya iletilir.</a:t>
            </a:r>
          </a:p>
          <a:p>
            <a:pPr lvl="2"/>
            <a:r>
              <a:rPr lang="tr-TR" dirty="0" smtClean="0"/>
              <a:t>Aynı zamanda oda düzenlemesi </a:t>
            </a:r>
            <a:r>
              <a:rPr lang="tr-TR" b="1" dirty="0" smtClean="0">
                <a:solidFill>
                  <a:srgbClr val="FF0000"/>
                </a:solidFill>
              </a:rPr>
              <a:t>kişinin ne kadar düzenli, çalışkan </a:t>
            </a:r>
            <a:r>
              <a:rPr lang="tr-TR" b="1" dirty="0" err="1" smtClean="0">
                <a:solidFill>
                  <a:srgbClr val="FF0000"/>
                </a:solidFill>
              </a:rPr>
              <a:t>vb</a:t>
            </a:r>
            <a:r>
              <a:rPr lang="tr-TR" b="1" dirty="0" smtClean="0">
                <a:solidFill>
                  <a:srgbClr val="FF0000"/>
                </a:solidFill>
              </a:rPr>
              <a:t> olup olmadığını </a:t>
            </a:r>
            <a:r>
              <a:rPr lang="tr-TR" dirty="0" smtClean="0"/>
              <a:t>ortaya koyar.</a:t>
            </a:r>
          </a:p>
          <a:p>
            <a:r>
              <a:rPr lang="tr-TR" dirty="0" smtClean="0"/>
              <a:t>Eğer bir toplantı ortamı olacaksa oda herkesin konuşmacıyı duyabileceği, söz alabileceği, kürsü kullanılabilecek </a:t>
            </a:r>
            <a:r>
              <a:rPr lang="tr-TR" dirty="0" err="1" smtClean="0"/>
              <a:t>vb</a:t>
            </a:r>
            <a:r>
              <a:rPr lang="tr-TR" dirty="0" smtClean="0"/>
              <a:t> şekilde iletişim türüne göre ayarlanmalıdır.</a:t>
            </a:r>
          </a:p>
          <a:p>
            <a:pPr lvl="2"/>
            <a:endParaRPr lang="tr-TR" dirty="0" smtClean="0"/>
          </a:p>
        </p:txBody>
      </p:sp>
    </p:spTree>
    <p:extLst>
      <p:ext uri="{BB962C8B-B14F-4D97-AF65-F5344CB8AC3E}">
        <p14:creationId xmlns:p14="http://schemas.microsoft.com/office/powerpoint/2010/main" val="3914978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lstStyle/>
          <a:p>
            <a:r>
              <a:rPr lang="tr-TR" b="1" u="sng" dirty="0" smtClean="0"/>
              <a:t>Giyim ve görünüm</a:t>
            </a:r>
          </a:p>
          <a:p>
            <a:r>
              <a:rPr lang="tr-TR" dirty="0" smtClean="0"/>
              <a:t>Dış dünyanın insanı algılaması açısından önemlidir. </a:t>
            </a:r>
          </a:p>
          <a:p>
            <a:pPr lvl="1"/>
            <a:r>
              <a:rPr lang="tr-TR" dirty="0" err="1" smtClean="0"/>
              <a:t>Örn</a:t>
            </a:r>
            <a:r>
              <a:rPr lang="tr-TR" dirty="0" smtClean="0"/>
              <a:t>. Temiz ve bakımlı giysiler</a:t>
            </a:r>
          </a:p>
          <a:p>
            <a:pPr lvl="1"/>
            <a:r>
              <a:rPr lang="tr-TR" dirty="0" smtClean="0"/>
              <a:t>Kişinin kendisi ve dünya ile barışık olduğunu gösterir.</a:t>
            </a:r>
          </a:p>
          <a:p>
            <a:r>
              <a:rPr lang="tr-TR" dirty="0" smtClean="0"/>
              <a:t>Giyim tarzı kişinin dünya görüşünü önemli ölçüde belli eder. </a:t>
            </a:r>
          </a:p>
          <a:p>
            <a:pPr lvl="1"/>
            <a:r>
              <a:rPr lang="tr-TR" dirty="0" err="1" smtClean="0"/>
              <a:t>Örn</a:t>
            </a:r>
            <a:r>
              <a:rPr lang="tr-TR" dirty="0" smtClean="0"/>
              <a:t>. Gençlerde </a:t>
            </a:r>
            <a:r>
              <a:rPr lang="tr-TR" dirty="0" err="1" smtClean="0"/>
              <a:t>jean</a:t>
            </a:r>
            <a:r>
              <a:rPr lang="tr-TR" dirty="0" smtClean="0"/>
              <a:t>, parka modası</a:t>
            </a:r>
            <a:endParaRPr lang="tr-TR" dirty="0"/>
          </a:p>
        </p:txBody>
      </p:sp>
    </p:spTree>
    <p:extLst>
      <p:ext uri="{BB962C8B-B14F-4D97-AF65-F5344CB8AC3E}">
        <p14:creationId xmlns:p14="http://schemas.microsoft.com/office/powerpoint/2010/main" val="2755422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normAutofit fontScale="92500"/>
          </a:bodyPr>
          <a:lstStyle/>
          <a:p>
            <a:r>
              <a:rPr lang="tr-TR" b="1" u="sng" dirty="0" smtClean="0"/>
              <a:t>Beden Dili</a:t>
            </a:r>
          </a:p>
          <a:p>
            <a:r>
              <a:rPr lang="tr-TR" dirty="0" smtClean="0"/>
              <a:t>Söz ve ses kullanmadan bedenle iletişim kurulmasıdır.</a:t>
            </a:r>
          </a:p>
          <a:p>
            <a:r>
              <a:rPr lang="tr-TR" dirty="0" smtClean="0"/>
              <a:t> Duygu ve düşüncelerimizin yansımasıdır.</a:t>
            </a:r>
          </a:p>
          <a:p>
            <a:pPr lvl="1"/>
            <a:r>
              <a:rPr lang="tr-TR" dirty="0" smtClean="0"/>
              <a:t>Jestlerimiz: el, kol hareketleri, mimik; yüz hareketleri yapar ve bedenimize türlü biçimler veririz.</a:t>
            </a:r>
          </a:p>
          <a:p>
            <a:r>
              <a:rPr lang="tr-TR" dirty="0" smtClean="0"/>
              <a:t>Beden dilinin ne ifade ettiğini bilen, ne karşısındakinin hareketlerine aldanır ne de sözlerine kanar. </a:t>
            </a:r>
          </a:p>
          <a:p>
            <a:r>
              <a:rPr lang="tr-TR" dirty="0" smtClean="0"/>
              <a:t>Bazen iyi ilişkiler kurmak isteyen insan, bunun için uygun sözleri bulamaz, bu durumda bedensel dışavurum doğru yorumlanmaya yardım eder. </a:t>
            </a:r>
          </a:p>
          <a:p>
            <a:endParaRPr lang="tr-TR" dirty="0"/>
          </a:p>
        </p:txBody>
      </p:sp>
    </p:spTree>
    <p:extLst>
      <p:ext uri="{BB962C8B-B14F-4D97-AF65-F5344CB8AC3E}">
        <p14:creationId xmlns:p14="http://schemas.microsoft.com/office/powerpoint/2010/main" val="715389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rcRect t="14108" b="14108"/>
          <a:stretch>
            <a:fillRect/>
          </a:stretch>
        </p:blipFill>
        <p:spPr>
          <a:xfrm>
            <a:off x="403225" y="892175"/>
            <a:ext cx="8504238" cy="4572000"/>
          </a:xfrm>
        </p:spPr>
      </p:pic>
    </p:spTree>
    <p:extLst>
      <p:ext uri="{BB962C8B-B14F-4D97-AF65-F5344CB8AC3E}">
        <p14:creationId xmlns:p14="http://schemas.microsoft.com/office/powerpoint/2010/main" val="39667256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171386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 y="2044700"/>
            <a:ext cx="8140700" cy="2768600"/>
          </a:xfrm>
          <a:prstGeom prst="rect">
            <a:avLst/>
          </a:prstGeom>
        </p:spPr>
      </p:pic>
    </p:spTree>
    <p:extLst>
      <p:ext uri="{BB962C8B-B14F-4D97-AF65-F5344CB8AC3E}">
        <p14:creationId xmlns:p14="http://schemas.microsoft.com/office/powerpoint/2010/main" val="3252567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81" y="178187"/>
            <a:ext cx="5451413" cy="6308063"/>
          </a:xfrm>
          <a:prstGeom prst="rect">
            <a:avLst/>
          </a:prstGeom>
        </p:spPr>
      </p:pic>
    </p:spTree>
    <p:extLst>
      <p:ext uri="{BB962C8B-B14F-4D97-AF65-F5344CB8AC3E}">
        <p14:creationId xmlns:p14="http://schemas.microsoft.com/office/powerpoint/2010/main" val="2943287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Sözsüz İletişim</a:t>
            </a:r>
            <a:endParaRPr lang="tr-TR" dirty="0"/>
          </a:p>
        </p:txBody>
      </p:sp>
      <p:sp>
        <p:nvSpPr>
          <p:cNvPr id="3" name="Content Placeholder 2"/>
          <p:cNvSpPr>
            <a:spLocks noGrp="1"/>
          </p:cNvSpPr>
          <p:nvPr>
            <p:ph sz="quarter" idx="1"/>
          </p:nvPr>
        </p:nvSpPr>
        <p:spPr/>
        <p:txBody>
          <a:bodyPr>
            <a:normAutofit fontScale="92500"/>
          </a:bodyPr>
          <a:lstStyle/>
          <a:p>
            <a:r>
              <a:rPr lang="tr-TR" dirty="0" smtClean="0"/>
              <a:t>Kişiler arası iletişimin 3 ana öğesi vardır:</a:t>
            </a:r>
          </a:p>
          <a:p>
            <a:pPr lvl="1"/>
            <a:r>
              <a:rPr lang="tr-TR" dirty="0" smtClean="0"/>
              <a:t>Sözcükler   %10</a:t>
            </a:r>
          </a:p>
          <a:p>
            <a:pPr lvl="1"/>
            <a:r>
              <a:rPr lang="tr-TR" dirty="0" smtClean="0"/>
              <a:t>Ses tonu	 %30		İletişime etki oranları</a:t>
            </a:r>
          </a:p>
          <a:p>
            <a:pPr lvl="1"/>
            <a:r>
              <a:rPr lang="tr-TR" dirty="0" smtClean="0"/>
              <a:t>Beden dili  %60 </a:t>
            </a:r>
          </a:p>
          <a:p>
            <a:r>
              <a:rPr lang="tr-TR" dirty="0" smtClean="0"/>
              <a:t>Sözsüz iletişim, iletişimin temel yönlerindendir.</a:t>
            </a:r>
          </a:p>
          <a:p>
            <a:r>
              <a:rPr lang="tr-TR" dirty="0" smtClean="0"/>
              <a:t>Bilincinde olmaksızın ve kaçınılmaz olarak sürekli kullanırız.</a:t>
            </a:r>
          </a:p>
          <a:p>
            <a:r>
              <a:rPr lang="tr-TR" dirty="0" smtClean="0"/>
              <a:t>Beden dili insanların ilk anlaşma aracı ve dili olmuştur.</a:t>
            </a:r>
          </a:p>
          <a:p>
            <a:r>
              <a:rPr lang="tr-TR" dirty="0" smtClean="0"/>
              <a:t>Dış görünüşümüz, hareketlerimiz dış dünyaya kendimiz hakkında çeşitli mesajlar verir. İnsan bu sayede kendi doğasını, düşüncelerini ve bakış açısını ortaya koyar. </a:t>
            </a:r>
          </a:p>
        </p:txBody>
      </p:sp>
      <p:sp>
        <p:nvSpPr>
          <p:cNvPr id="4" name="Right Brace 3"/>
          <p:cNvSpPr/>
          <p:nvPr/>
        </p:nvSpPr>
        <p:spPr>
          <a:xfrm>
            <a:off x="2958296" y="2060111"/>
            <a:ext cx="402700" cy="11772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94950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0466" y="991336"/>
            <a:ext cx="5016077" cy="4180064"/>
          </a:xfrm>
          <a:prstGeom prst="rect">
            <a:avLst/>
          </a:prstGeom>
        </p:spPr>
      </p:pic>
    </p:spTree>
    <p:extLst>
      <p:ext uri="{BB962C8B-B14F-4D97-AF65-F5344CB8AC3E}">
        <p14:creationId xmlns:p14="http://schemas.microsoft.com/office/powerpoint/2010/main" val="7054208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400" y="698500"/>
            <a:ext cx="8318500" cy="5461000"/>
          </a:xfrm>
          <a:prstGeom prst="rect">
            <a:avLst/>
          </a:prstGeom>
        </p:spPr>
      </p:pic>
    </p:spTree>
    <p:extLst>
      <p:ext uri="{BB962C8B-B14F-4D97-AF65-F5344CB8AC3E}">
        <p14:creationId xmlns:p14="http://schemas.microsoft.com/office/powerpoint/2010/main" val="23364516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Beden dili</a:t>
            </a:r>
            <a:endParaRPr lang="tr-TR" dirty="0"/>
          </a:p>
        </p:txBody>
      </p:sp>
      <p:sp>
        <p:nvSpPr>
          <p:cNvPr id="3" name="Content Placeholder 2"/>
          <p:cNvSpPr>
            <a:spLocks noGrp="1"/>
          </p:cNvSpPr>
          <p:nvPr>
            <p:ph sz="quarter" idx="1"/>
          </p:nvPr>
        </p:nvSpPr>
        <p:spPr/>
        <p:txBody>
          <a:bodyPr>
            <a:normAutofit lnSpcReduction="10000"/>
          </a:bodyPr>
          <a:lstStyle/>
          <a:p>
            <a:r>
              <a:rPr lang="tr-TR" dirty="0" smtClean="0"/>
              <a:t>İnsanlar konuşma yoluyla gerçek düşüncelerini gözleyebiliyor, ama beden diliyle gözleyemezler.</a:t>
            </a:r>
          </a:p>
          <a:p>
            <a:r>
              <a:rPr lang="tr-TR" dirty="0" smtClean="0"/>
              <a:t>Beden diliyle yalan söylemek zordur.</a:t>
            </a:r>
          </a:p>
          <a:p>
            <a:r>
              <a:rPr lang="tr-TR" dirty="0" smtClean="0"/>
              <a:t>En önemli yanı samimiyetidir. </a:t>
            </a:r>
          </a:p>
          <a:p>
            <a:r>
              <a:rPr lang="tr-TR" dirty="0" smtClean="0"/>
              <a:t>Bir kısmı bilinçli, bir kısmı bilinçsiz olarak yapılan hareketlerdir.</a:t>
            </a:r>
          </a:p>
          <a:p>
            <a:pPr lvl="1"/>
            <a:r>
              <a:rPr lang="tr-TR" dirty="0" smtClean="0"/>
              <a:t>Havaya kalkmış ve sıkılmış yumruk tehdit ifadesidir, bilinçli olarak yapılır.</a:t>
            </a:r>
          </a:p>
          <a:p>
            <a:pPr lvl="1"/>
            <a:r>
              <a:rPr lang="tr-TR" dirty="0" smtClean="0"/>
              <a:t>Bir şey ilgi uyandırdığında göz bebeklerin büyümesi, gerilim içindeyken omuzların kalkması ise bilinçsiz olarak yapılan hareketlerdir. </a:t>
            </a:r>
            <a:endParaRPr lang="tr-TR" dirty="0"/>
          </a:p>
        </p:txBody>
      </p:sp>
    </p:spTree>
    <p:extLst>
      <p:ext uri="{BB962C8B-B14F-4D97-AF65-F5344CB8AC3E}">
        <p14:creationId xmlns:p14="http://schemas.microsoft.com/office/powerpoint/2010/main" val="35524856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rcRect l="-19753" r="-19753"/>
          <a:stretch>
            <a:fillRect/>
          </a:stretch>
        </p:blipFill>
        <p:spPr>
          <a:xfrm>
            <a:off x="77449" y="551332"/>
            <a:ext cx="9461923" cy="5086865"/>
          </a:xfrm>
        </p:spPr>
      </p:pic>
    </p:spTree>
    <p:extLst>
      <p:ext uri="{BB962C8B-B14F-4D97-AF65-F5344CB8AC3E}">
        <p14:creationId xmlns:p14="http://schemas.microsoft.com/office/powerpoint/2010/main" val="251564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Beden dilindeki önemli noktalar</a:t>
            </a:r>
            <a:endParaRPr lang="tr-TR" dirty="0"/>
          </a:p>
        </p:txBody>
      </p:sp>
      <p:sp>
        <p:nvSpPr>
          <p:cNvPr id="3" name="Content Placeholder 2"/>
          <p:cNvSpPr>
            <a:spLocks noGrp="1"/>
          </p:cNvSpPr>
          <p:nvPr>
            <p:ph sz="quarter" idx="1"/>
          </p:nvPr>
        </p:nvSpPr>
        <p:spPr/>
        <p:txBody>
          <a:bodyPr/>
          <a:lstStyle/>
          <a:p>
            <a:r>
              <a:rPr lang="tr-TR" b="1" u="sng" dirty="0">
                <a:solidFill>
                  <a:srgbClr val="FF0000"/>
                </a:solidFill>
              </a:rPr>
              <a:t>Vücudun duruş biçimi:</a:t>
            </a:r>
          </a:p>
          <a:p>
            <a:r>
              <a:rPr lang="tr-TR" dirty="0"/>
              <a:t>İnsanlarla ilişkilerimizde çok farklı beden duruşları kullanırız. İlk izlenim açısından çok önemlidir.</a:t>
            </a:r>
          </a:p>
          <a:p>
            <a:pPr lvl="1"/>
            <a:r>
              <a:rPr lang="tr-TR" dirty="0" err="1"/>
              <a:t>Örn</a:t>
            </a:r>
            <a:r>
              <a:rPr lang="tr-TR" dirty="0"/>
              <a:t>. Özel bir konudan bahsederken karşımızdakine doğru hafifçe eğiliriz. </a:t>
            </a:r>
          </a:p>
          <a:p>
            <a:pPr lvl="1"/>
            <a:r>
              <a:rPr lang="tr-TR" dirty="0"/>
              <a:t>Karşımızdaki insana doğru dimdik ve mesafe koyduğumuz duruş ise güvenimizi belli eder.</a:t>
            </a:r>
          </a:p>
          <a:p>
            <a:pPr lvl="1"/>
            <a:r>
              <a:rPr lang="tr-TR" dirty="0"/>
              <a:t>Karşımızdaki kişiye göre durmak ve oturmak önemlidir.—İş dünyasında özellikle</a:t>
            </a:r>
          </a:p>
          <a:p>
            <a:endParaRPr lang="tr-TR" dirty="0"/>
          </a:p>
        </p:txBody>
      </p:sp>
      <p:pic>
        <p:nvPicPr>
          <p:cNvPr id="4" name="Picture 3"/>
          <p:cNvPicPr>
            <a:picLocks noChangeAspect="1"/>
          </p:cNvPicPr>
          <p:nvPr/>
        </p:nvPicPr>
        <p:blipFill>
          <a:blip r:embed="rId2"/>
          <a:stretch>
            <a:fillRect/>
          </a:stretch>
        </p:blipFill>
        <p:spPr>
          <a:xfrm>
            <a:off x="5978546" y="4838086"/>
            <a:ext cx="2679180" cy="2009385"/>
          </a:xfrm>
          <a:prstGeom prst="rect">
            <a:avLst/>
          </a:prstGeom>
        </p:spPr>
      </p:pic>
    </p:spTree>
    <p:extLst>
      <p:ext uri="{BB962C8B-B14F-4D97-AF65-F5344CB8AC3E}">
        <p14:creationId xmlns:p14="http://schemas.microsoft.com/office/powerpoint/2010/main" val="889521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Beden dilindeki önemli noktalar</a:t>
            </a:r>
            <a:endParaRPr lang="tr-TR" dirty="0"/>
          </a:p>
        </p:txBody>
      </p:sp>
      <p:sp>
        <p:nvSpPr>
          <p:cNvPr id="3" name="Content Placeholder 2"/>
          <p:cNvSpPr>
            <a:spLocks noGrp="1"/>
          </p:cNvSpPr>
          <p:nvPr>
            <p:ph sz="quarter" idx="1"/>
          </p:nvPr>
        </p:nvSpPr>
        <p:spPr/>
        <p:txBody>
          <a:bodyPr/>
          <a:lstStyle/>
          <a:p>
            <a:r>
              <a:rPr lang="tr-TR" dirty="0" smtClean="0"/>
              <a:t>Günlük hayatta beden dili</a:t>
            </a:r>
          </a:p>
          <a:p>
            <a:r>
              <a:rPr lang="tr-TR" dirty="0" err="1"/>
              <a:t>https</a:t>
            </a:r>
            <a:r>
              <a:rPr lang="tr-TR" dirty="0"/>
              <a:t>://</a:t>
            </a:r>
            <a:r>
              <a:rPr lang="tr-TR" dirty="0" err="1"/>
              <a:t>www.youtube.com</a:t>
            </a:r>
            <a:r>
              <a:rPr lang="tr-TR" dirty="0"/>
              <a:t>/</a:t>
            </a:r>
            <a:r>
              <a:rPr lang="tr-TR" dirty="0" err="1"/>
              <a:t>watch?v</a:t>
            </a:r>
            <a:r>
              <a:rPr lang="tr-TR" dirty="0"/>
              <a:t>=AfVRqJbn3qU</a:t>
            </a:r>
            <a:endParaRPr lang="tr-TR" dirty="0" smtClean="0"/>
          </a:p>
          <a:p>
            <a:r>
              <a:rPr lang="tr-TR" dirty="0" smtClean="0"/>
              <a:t>İş görüşmesinde beden dili</a:t>
            </a:r>
            <a:endParaRPr lang="tr-TR" dirty="0"/>
          </a:p>
          <a:p>
            <a:r>
              <a:rPr lang="tr-TR" dirty="0" err="1" smtClean="0"/>
              <a:t>https</a:t>
            </a:r>
            <a:r>
              <a:rPr lang="tr-TR" dirty="0"/>
              <a:t>://</a:t>
            </a:r>
            <a:r>
              <a:rPr lang="tr-TR" dirty="0" err="1"/>
              <a:t>www.youtube.com</a:t>
            </a:r>
            <a:r>
              <a:rPr lang="tr-TR" dirty="0"/>
              <a:t>/</a:t>
            </a:r>
            <a:r>
              <a:rPr lang="tr-TR" dirty="0" err="1"/>
              <a:t>watch?v</a:t>
            </a:r>
            <a:r>
              <a:rPr lang="tr-TR" dirty="0"/>
              <a:t>=u5ABcT1SXvI</a:t>
            </a:r>
          </a:p>
        </p:txBody>
      </p:sp>
    </p:spTree>
    <p:extLst>
      <p:ext uri="{BB962C8B-B14F-4D97-AF65-F5344CB8AC3E}">
        <p14:creationId xmlns:p14="http://schemas.microsoft.com/office/powerpoint/2010/main" val="25249131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Beden dilindeki önemli noktalar</a:t>
            </a:r>
          </a:p>
        </p:txBody>
      </p:sp>
      <p:sp>
        <p:nvSpPr>
          <p:cNvPr id="3" name="Content Placeholder 2"/>
          <p:cNvSpPr>
            <a:spLocks noGrp="1"/>
          </p:cNvSpPr>
          <p:nvPr>
            <p:ph sz="quarter" idx="1"/>
          </p:nvPr>
        </p:nvSpPr>
        <p:spPr/>
        <p:txBody>
          <a:bodyPr/>
          <a:lstStyle/>
          <a:p>
            <a:r>
              <a:rPr lang="tr-TR" b="1" u="sng" dirty="0" smtClean="0"/>
              <a:t>Yön: </a:t>
            </a:r>
            <a:r>
              <a:rPr lang="tr-TR" dirty="0" smtClean="0"/>
              <a:t>Konuşma esnasında vücudun yönünü ifade eder. </a:t>
            </a:r>
          </a:p>
          <a:p>
            <a:r>
              <a:rPr lang="tr-TR" dirty="0" smtClean="0"/>
              <a:t>Vücudun konuşulan kişiye dönük olması ilgiyi, tersi durum ise ilgisizliği gösterir.</a:t>
            </a:r>
          </a:p>
          <a:p>
            <a:r>
              <a:rPr lang="tr-TR" dirty="0" smtClean="0"/>
              <a:t>Ayakların yönü vücudun yönünün tamamlayıcısıdır. </a:t>
            </a:r>
          </a:p>
          <a:p>
            <a:r>
              <a:rPr lang="tr-TR" dirty="0" smtClean="0"/>
              <a:t>Vücut karşıdakine dönükken ayakların başka tarafa meyilli olması, başka bir varlığı ve ya uzun konuşmak istemeyişi ifade eder.</a:t>
            </a:r>
            <a:endParaRPr lang="tr-TR" dirty="0"/>
          </a:p>
        </p:txBody>
      </p:sp>
    </p:spTree>
    <p:extLst>
      <p:ext uri="{BB962C8B-B14F-4D97-AF65-F5344CB8AC3E}">
        <p14:creationId xmlns:p14="http://schemas.microsoft.com/office/powerpoint/2010/main" val="18689023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Beden dilindeki önemli noktalar</a:t>
            </a:r>
          </a:p>
        </p:txBody>
      </p:sp>
      <p:sp>
        <p:nvSpPr>
          <p:cNvPr id="3" name="Content Placeholder 2"/>
          <p:cNvSpPr>
            <a:spLocks noGrp="1"/>
          </p:cNvSpPr>
          <p:nvPr>
            <p:ph sz="quarter" idx="1"/>
          </p:nvPr>
        </p:nvSpPr>
        <p:spPr/>
        <p:txBody>
          <a:bodyPr>
            <a:normAutofit fontScale="92500"/>
          </a:bodyPr>
          <a:lstStyle/>
          <a:p>
            <a:r>
              <a:rPr lang="tr-TR" b="1" u="sng" dirty="0" smtClean="0"/>
              <a:t>Biçim: </a:t>
            </a:r>
            <a:r>
              <a:rPr lang="tr-TR" dirty="0" smtClean="0"/>
              <a:t>Biçim, vücudun duruş pozisyonudur. Önde oturup dikkatle konuşmacıya eğilen kişi konuya olan ilgisini belli eder.</a:t>
            </a:r>
          </a:p>
          <a:p>
            <a:r>
              <a:rPr lang="tr-TR" dirty="0" smtClean="0"/>
              <a:t>Aksine sandalyesinin arkasında dayanan, halıya bakan bir kişi ilgi ve konsantrasyonunu kaybetmiş demektir.</a:t>
            </a:r>
          </a:p>
          <a:p>
            <a:r>
              <a:rPr lang="tr-TR" dirty="0" smtClean="0"/>
              <a:t>Kavuşturulmuş kollar ve kambur duruş, savunmaya yönelik tehdit edilmişlik mesajı verir. –</a:t>
            </a:r>
            <a:r>
              <a:rPr lang="tr-TR" b="1" dirty="0" smtClean="0"/>
              <a:t>Kapalı duruş</a:t>
            </a:r>
          </a:p>
          <a:p>
            <a:r>
              <a:rPr lang="tr-TR" dirty="0" smtClean="0"/>
              <a:t>Geriye doğru kaykılarak baş arkasında ellerin kavuşturulması ise aşırı güveni vurgular.-</a:t>
            </a:r>
            <a:r>
              <a:rPr lang="tr-TR" b="1" dirty="0" smtClean="0"/>
              <a:t>Açık duruş</a:t>
            </a:r>
            <a:endParaRPr lang="tr-TR" b="1" dirty="0"/>
          </a:p>
        </p:txBody>
      </p:sp>
    </p:spTree>
    <p:extLst>
      <p:ext uri="{BB962C8B-B14F-4D97-AF65-F5344CB8AC3E}">
        <p14:creationId xmlns:p14="http://schemas.microsoft.com/office/powerpoint/2010/main" val="1868902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Beden dilindeki önemli noktalar</a:t>
            </a:r>
            <a:endParaRPr lang="tr-TR" dirty="0"/>
          </a:p>
        </p:txBody>
      </p:sp>
      <p:sp>
        <p:nvSpPr>
          <p:cNvPr id="3" name="Content Placeholder 2"/>
          <p:cNvSpPr>
            <a:spLocks noGrp="1"/>
          </p:cNvSpPr>
          <p:nvPr>
            <p:ph sz="quarter" idx="1"/>
          </p:nvPr>
        </p:nvSpPr>
        <p:spPr/>
        <p:txBody>
          <a:bodyPr/>
          <a:lstStyle/>
          <a:p>
            <a:r>
              <a:rPr lang="tr-TR" b="1" u="sng" dirty="0" smtClean="0"/>
              <a:t>Temas: </a:t>
            </a:r>
            <a:r>
              <a:rPr lang="tr-TR" dirty="0" smtClean="0"/>
              <a:t>İnsan ilişkisinin vurgulanması ve düzenlenmesi açısından önemlidir.</a:t>
            </a:r>
          </a:p>
          <a:p>
            <a:r>
              <a:rPr lang="tr-TR" dirty="0" smtClean="0"/>
              <a:t>İkna ve ya motive etmede, tokalaşmalarda, sevmede vs. Temas sözle anlatılamayacak çoğu mesajın karşı tarafa aktarılmasını sağlar. </a:t>
            </a:r>
          </a:p>
          <a:p>
            <a:r>
              <a:rPr lang="tr-TR" dirty="0" smtClean="0"/>
              <a:t>Temas- sihirli dokunuştur.</a:t>
            </a:r>
            <a:endParaRPr lang="tr-TR" dirty="0"/>
          </a:p>
        </p:txBody>
      </p:sp>
    </p:spTree>
    <p:extLst>
      <p:ext uri="{BB962C8B-B14F-4D97-AF65-F5344CB8AC3E}">
        <p14:creationId xmlns:p14="http://schemas.microsoft.com/office/powerpoint/2010/main" val="9249240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Beden dilindeki önemli noktalar</a:t>
            </a:r>
          </a:p>
        </p:txBody>
      </p:sp>
      <p:sp>
        <p:nvSpPr>
          <p:cNvPr id="3" name="Content Placeholder 2"/>
          <p:cNvSpPr>
            <a:spLocks noGrp="1"/>
          </p:cNvSpPr>
          <p:nvPr>
            <p:ph sz="quarter" idx="1"/>
          </p:nvPr>
        </p:nvSpPr>
        <p:spPr/>
        <p:txBody>
          <a:bodyPr/>
          <a:lstStyle/>
          <a:p>
            <a:r>
              <a:rPr lang="tr-TR" b="1" u="sng" dirty="0" smtClean="0"/>
              <a:t>Mesafe: </a:t>
            </a:r>
            <a:r>
              <a:rPr lang="tr-TR" dirty="0" smtClean="0"/>
              <a:t>İletişimde bulunulan kişi ve ya kişilerle arada bırakılan uzaklığı ifade eder. </a:t>
            </a:r>
          </a:p>
          <a:p>
            <a:r>
              <a:rPr lang="tr-TR" dirty="0" smtClean="0"/>
              <a:t>Uzaklık iletişim kurulan kişi ile olan ilişkinin türüne göre değişir. </a:t>
            </a:r>
          </a:p>
          <a:p>
            <a:r>
              <a:rPr lang="tr-TR" dirty="0" smtClean="0"/>
              <a:t>Kişinin çevresinde tuttuğu, görünmeyen bu çember ‘kişisel mekan’ olarak tanımlanır.  Her kültürde bulunur.</a:t>
            </a:r>
          </a:p>
          <a:p>
            <a:r>
              <a:rPr lang="tr-TR" dirty="0" smtClean="0"/>
              <a:t>4 </a:t>
            </a:r>
            <a:r>
              <a:rPr lang="tr-TR" b="1" dirty="0" smtClean="0"/>
              <a:t>farklı mesafe vardır:</a:t>
            </a:r>
          </a:p>
          <a:p>
            <a:r>
              <a:rPr lang="tr-TR" b="1" dirty="0" smtClean="0"/>
              <a:t>Mahrem mesafe, kişisel samimi mesafe, sosyal mesafe ve genel topluma açık mesafe.</a:t>
            </a:r>
            <a:endParaRPr lang="tr-TR" b="1" dirty="0"/>
          </a:p>
        </p:txBody>
      </p:sp>
    </p:spTree>
    <p:extLst>
      <p:ext uri="{BB962C8B-B14F-4D97-AF65-F5344CB8AC3E}">
        <p14:creationId xmlns:p14="http://schemas.microsoft.com/office/powerpoint/2010/main" val="1485576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a:t>
            </a:r>
          </a:p>
        </p:txBody>
      </p:sp>
      <p:sp>
        <p:nvSpPr>
          <p:cNvPr id="3" name="Content Placeholder 2"/>
          <p:cNvSpPr>
            <a:spLocks noGrp="1"/>
          </p:cNvSpPr>
          <p:nvPr>
            <p:ph sz="quarter" idx="1"/>
          </p:nvPr>
        </p:nvSpPr>
        <p:spPr/>
        <p:txBody>
          <a:bodyPr/>
          <a:lstStyle/>
          <a:p>
            <a:r>
              <a:rPr lang="tr-TR" dirty="0" smtClean="0"/>
              <a:t>Mesajların yazılı ve ya sözlü iletilmesi dışında karşılıklı olarak gönderilen tüm mesajlara denir. </a:t>
            </a:r>
          </a:p>
          <a:p>
            <a:endParaRPr lang="tr-TR" dirty="0" smtClean="0"/>
          </a:p>
          <a:p>
            <a:r>
              <a:rPr lang="tr-TR" dirty="0" smtClean="0"/>
              <a:t>İnsanların </a:t>
            </a:r>
            <a:r>
              <a:rPr lang="tr-TR" b="1" dirty="0" smtClean="0"/>
              <a:t>kıyafet, saç yapısı, hareket, jest-mimik, yürüyüş ve duruş biçimleri ve benzeri yollarla çevrelerine gönderdikleri mesajlar</a:t>
            </a:r>
            <a:r>
              <a:rPr lang="tr-TR" dirty="0" smtClean="0"/>
              <a:t> </a:t>
            </a:r>
            <a:r>
              <a:rPr lang="tr-TR" dirty="0" smtClean="0">
                <a:solidFill>
                  <a:srgbClr val="FF0000"/>
                </a:solidFill>
              </a:rPr>
              <a:t>sözsüz iletişimdir</a:t>
            </a:r>
            <a:r>
              <a:rPr lang="tr-TR" dirty="0" smtClean="0"/>
              <a:t>.</a:t>
            </a:r>
          </a:p>
          <a:p>
            <a:endParaRPr lang="tr-TR" dirty="0"/>
          </a:p>
        </p:txBody>
      </p:sp>
    </p:spTree>
    <p:extLst>
      <p:ext uri="{BB962C8B-B14F-4D97-AF65-F5344CB8AC3E}">
        <p14:creationId xmlns:p14="http://schemas.microsoft.com/office/powerpoint/2010/main" val="64915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Beden dilindeki önemli noktalar</a:t>
            </a:r>
          </a:p>
        </p:txBody>
      </p:sp>
      <p:sp>
        <p:nvSpPr>
          <p:cNvPr id="3" name="Content Placeholder 2"/>
          <p:cNvSpPr>
            <a:spLocks noGrp="1"/>
          </p:cNvSpPr>
          <p:nvPr>
            <p:ph sz="quarter" idx="1"/>
          </p:nvPr>
        </p:nvSpPr>
        <p:spPr/>
        <p:txBody>
          <a:bodyPr>
            <a:normAutofit fontScale="92500" lnSpcReduction="10000"/>
          </a:bodyPr>
          <a:lstStyle/>
          <a:p>
            <a:r>
              <a:rPr lang="tr-TR" b="1" dirty="0"/>
              <a:t>Mahrem </a:t>
            </a:r>
            <a:r>
              <a:rPr lang="tr-TR" b="1" dirty="0" smtClean="0"/>
              <a:t>mesafe: </a:t>
            </a:r>
            <a:r>
              <a:rPr lang="tr-TR" dirty="0" smtClean="0"/>
              <a:t>30-35 cm </a:t>
            </a:r>
            <a:r>
              <a:rPr lang="tr-TR" dirty="0" err="1" smtClean="0"/>
              <a:t>lik</a:t>
            </a:r>
            <a:r>
              <a:rPr lang="tr-TR" dirty="0" smtClean="0"/>
              <a:t> mesafeyi kapsar. İçli dışlı olup, duygusal açıdan çok yakı n hissedilen insanların bu bölgeye girmelerine izin verilir.</a:t>
            </a:r>
            <a:endParaRPr lang="tr-TR" b="1" dirty="0"/>
          </a:p>
          <a:p>
            <a:r>
              <a:rPr lang="tr-TR" b="1" dirty="0"/>
              <a:t>K</a:t>
            </a:r>
            <a:r>
              <a:rPr lang="tr-TR" b="1" dirty="0" smtClean="0"/>
              <a:t>işisel </a:t>
            </a:r>
            <a:r>
              <a:rPr lang="tr-TR" b="1" dirty="0"/>
              <a:t>samimi </a:t>
            </a:r>
            <a:r>
              <a:rPr lang="tr-TR" b="1" dirty="0" smtClean="0"/>
              <a:t>mesafe: </a:t>
            </a:r>
            <a:r>
              <a:rPr lang="tr-TR" dirty="0" smtClean="0"/>
              <a:t>40-80cm arasında değişir. Birbirini tanıyan ve rahat konuşan iki insan, bu mesafede kendilerini rahat hissederler.</a:t>
            </a:r>
            <a:endParaRPr lang="tr-TR" b="1" dirty="0"/>
          </a:p>
          <a:p>
            <a:r>
              <a:rPr lang="tr-TR" b="1" dirty="0"/>
              <a:t>S</a:t>
            </a:r>
            <a:r>
              <a:rPr lang="tr-TR" b="1" dirty="0" smtClean="0"/>
              <a:t>osyal mesafe: </a:t>
            </a:r>
            <a:r>
              <a:rPr lang="tr-TR" dirty="0" smtClean="0"/>
              <a:t>80-200cm  arasında değişir. İşlerin rahatça konuşulduğu, resmi ilişkilerin sürdürüldüğü bölgedir. Müşteriler, çalışanlar arasında kullanılır.</a:t>
            </a:r>
            <a:endParaRPr lang="tr-TR" b="1" dirty="0"/>
          </a:p>
          <a:p>
            <a:r>
              <a:rPr lang="tr-TR" b="1" dirty="0"/>
              <a:t>G</a:t>
            </a:r>
            <a:r>
              <a:rPr lang="tr-TR" b="1" dirty="0" smtClean="0"/>
              <a:t>enel </a:t>
            </a:r>
            <a:r>
              <a:rPr lang="tr-TR" b="1" dirty="0"/>
              <a:t>topluma açık </a:t>
            </a:r>
            <a:r>
              <a:rPr lang="tr-TR" b="1" dirty="0" smtClean="0"/>
              <a:t>mesafe: </a:t>
            </a:r>
            <a:r>
              <a:rPr lang="tr-TR" dirty="0" smtClean="0"/>
              <a:t>2m ‘den başlayarak uzar. Topluma açık, tanımadığımız kişiler içindir. Mesafe ne kadar uzarsa, iletişimi olumsuz etkiler. </a:t>
            </a:r>
            <a:endParaRPr lang="tr-TR" dirty="0"/>
          </a:p>
        </p:txBody>
      </p:sp>
    </p:spTree>
    <p:extLst>
      <p:ext uri="{BB962C8B-B14F-4D97-AF65-F5344CB8AC3E}">
        <p14:creationId xmlns:p14="http://schemas.microsoft.com/office/powerpoint/2010/main" val="3661175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Beden dilindeki önemli noktalar</a:t>
            </a:r>
          </a:p>
        </p:txBody>
      </p:sp>
      <p:sp>
        <p:nvSpPr>
          <p:cNvPr id="3" name="Content Placeholder 2"/>
          <p:cNvSpPr>
            <a:spLocks noGrp="1"/>
          </p:cNvSpPr>
          <p:nvPr>
            <p:ph sz="quarter" idx="1"/>
          </p:nvPr>
        </p:nvSpPr>
        <p:spPr/>
        <p:txBody>
          <a:bodyPr/>
          <a:lstStyle/>
          <a:p>
            <a:r>
              <a:rPr lang="tr-TR" b="1" u="sng" dirty="0" smtClean="0"/>
              <a:t>Jest ve mimikleri: </a:t>
            </a:r>
            <a:r>
              <a:rPr lang="tr-TR" dirty="0" smtClean="0"/>
              <a:t>Jestler, el ve kol hareketlerini, mimikler ise yüz hareketlerini ifade eder. </a:t>
            </a:r>
          </a:p>
          <a:p>
            <a:r>
              <a:rPr lang="tr-TR" dirty="0" smtClean="0"/>
              <a:t>El, kol ve yüz hareketleri, konuşmacıya anlattığı konuyu daha anlaşılır kılmak, karşı tarafın daha net ve doğru biçimde anlamasını sağlamak bakımından destek sağlar. </a:t>
            </a:r>
          </a:p>
          <a:p>
            <a:pPr lvl="1"/>
            <a:r>
              <a:rPr lang="tr-TR" dirty="0" smtClean="0"/>
              <a:t>Açık ve içi görünen eller dürüstlüğü, işaret parmağının uzatılması hedef göstermeyi, parmağın sallanması sinirliliği gösterir.</a:t>
            </a:r>
          </a:p>
          <a:p>
            <a:r>
              <a:rPr lang="tr-TR" dirty="0" smtClean="0"/>
              <a:t>Jest ve mimiklerin ölçülü kullanılması önemlidir.</a:t>
            </a:r>
            <a:endParaRPr lang="tr-TR" dirty="0"/>
          </a:p>
        </p:txBody>
      </p:sp>
    </p:spTree>
    <p:extLst>
      <p:ext uri="{BB962C8B-B14F-4D97-AF65-F5344CB8AC3E}">
        <p14:creationId xmlns:p14="http://schemas.microsoft.com/office/powerpoint/2010/main" val="19513438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sz="quarter" idx="1"/>
          </p:nvPr>
        </p:nvPicPr>
        <p:blipFill>
          <a:blip r:embed="rId2"/>
          <a:srcRect l="-18004" r="-18004"/>
          <a:stretch>
            <a:fillRect/>
          </a:stretch>
        </p:blipFill>
        <p:spPr>
          <a:xfrm>
            <a:off x="301625" y="1527175"/>
            <a:ext cx="8504238" cy="4572000"/>
          </a:xfrm>
        </p:spPr>
      </p:pic>
    </p:spTree>
    <p:extLst>
      <p:ext uri="{BB962C8B-B14F-4D97-AF65-F5344CB8AC3E}">
        <p14:creationId xmlns:p14="http://schemas.microsoft.com/office/powerpoint/2010/main" val="1605686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normAutofit/>
          </a:bodyPr>
          <a:lstStyle/>
          <a:p>
            <a:r>
              <a:rPr lang="tr-TR" b="1" u="sng" dirty="0" smtClean="0"/>
              <a:t>Araçlar: </a:t>
            </a:r>
            <a:r>
              <a:rPr lang="tr-TR" dirty="0" smtClean="0"/>
              <a:t>Rozetler, takılar takmak, kokular sürmek, belirli kıyafetlere bürünmek.</a:t>
            </a:r>
          </a:p>
          <a:p>
            <a:pPr lvl="1"/>
            <a:r>
              <a:rPr lang="tr-TR" b="1" u="sng" dirty="0" err="1" smtClean="0"/>
              <a:t>Örn</a:t>
            </a:r>
            <a:r>
              <a:rPr lang="tr-TR" b="1" u="sng" dirty="0" smtClean="0"/>
              <a:t>.</a:t>
            </a:r>
            <a:r>
              <a:rPr lang="tr-TR" b="1" dirty="0" smtClean="0"/>
              <a:t> Ressama poz veren kralın elindeki iktidar sembolleri, ordulara ait alemler, bayraklar iletişim aracıdır. </a:t>
            </a:r>
          </a:p>
          <a:p>
            <a:r>
              <a:rPr lang="tr-TR" dirty="0" smtClean="0"/>
              <a:t>Araçlar, kişisel mesafenin dış çevreye ilan edilmesinde ve ya sahip olunan statünün çevreye vurgulanmasında kullanılır. </a:t>
            </a:r>
          </a:p>
          <a:p>
            <a:pPr lvl="1"/>
            <a:r>
              <a:rPr lang="tr-TR" b="1" dirty="0" err="1" smtClean="0"/>
              <a:t>Örn</a:t>
            </a:r>
            <a:r>
              <a:rPr lang="tr-TR" b="1" dirty="0" smtClean="0"/>
              <a:t>. Kullanılan masanın büyüklüğü, yönetici ve çalışan sandalyelerinin ayrılması</a:t>
            </a:r>
          </a:p>
          <a:p>
            <a:r>
              <a:rPr lang="tr-TR" b="1" u="sng" dirty="0" smtClean="0"/>
              <a:t>Makam araçları:</a:t>
            </a:r>
          </a:p>
        </p:txBody>
      </p:sp>
    </p:spTree>
    <p:extLst>
      <p:ext uri="{BB962C8B-B14F-4D97-AF65-F5344CB8AC3E}">
        <p14:creationId xmlns:p14="http://schemas.microsoft.com/office/powerpoint/2010/main" val="40204294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normAutofit/>
          </a:bodyPr>
          <a:lstStyle/>
          <a:p>
            <a:r>
              <a:rPr lang="tr-TR" b="1" u="sng" dirty="0"/>
              <a:t>Binalar</a:t>
            </a:r>
            <a:r>
              <a:rPr lang="tr-TR" b="1" u="sng" dirty="0" smtClean="0"/>
              <a:t>: </a:t>
            </a:r>
            <a:r>
              <a:rPr lang="tr-TR" dirty="0" smtClean="0"/>
              <a:t>Ülkeyi temsil makamında olan yetkililerin makam olarak, misafirlerini ağırladıkları, karşılama ve törenlerin organize edildiği ve ya çalışma yeri tarzında kullandıkları binalar, kurumların içerisinde faaliyet gösterdikleri yapılar, şirketlerin holding binaları sözsüz iletişim öğesidir.</a:t>
            </a:r>
          </a:p>
          <a:p>
            <a:pPr lvl="1"/>
            <a:r>
              <a:rPr lang="tr-TR" dirty="0" smtClean="0"/>
              <a:t>Bunların büyüklüğü, sanatsal yönü, bölmeler, merdiven, koridor, bekleme alanları, açık alanları, bahçe düzenlemeleri </a:t>
            </a:r>
            <a:r>
              <a:rPr lang="tr-TR" dirty="0" err="1" smtClean="0"/>
              <a:t>vb</a:t>
            </a:r>
            <a:r>
              <a:rPr lang="tr-TR" dirty="0" smtClean="0"/>
              <a:t> öğelerin hepsi</a:t>
            </a:r>
          </a:p>
          <a:p>
            <a:r>
              <a:rPr lang="tr-TR" b="1" u="sng" dirty="0" smtClean="0"/>
              <a:t>Eserler: </a:t>
            </a:r>
            <a:r>
              <a:rPr lang="tr-TR" dirty="0" smtClean="0"/>
              <a:t>Bina, köprü, cami, kitap, hat yazısı, resim </a:t>
            </a:r>
            <a:r>
              <a:rPr lang="tr-TR" dirty="0" err="1" smtClean="0"/>
              <a:t>vb</a:t>
            </a:r>
            <a:r>
              <a:rPr lang="tr-TR" dirty="0" smtClean="0"/>
              <a:t> olabilir. </a:t>
            </a:r>
            <a:endParaRPr lang="tr-TR" b="1" u="sng" dirty="0"/>
          </a:p>
          <a:p>
            <a:endParaRPr lang="tr-TR" dirty="0"/>
          </a:p>
        </p:txBody>
      </p:sp>
    </p:spTree>
    <p:extLst>
      <p:ext uri="{BB962C8B-B14F-4D97-AF65-F5344CB8AC3E}">
        <p14:creationId xmlns:p14="http://schemas.microsoft.com/office/powerpoint/2010/main" val="11754682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normAutofit lnSpcReduction="10000"/>
          </a:bodyPr>
          <a:lstStyle/>
          <a:p>
            <a:r>
              <a:rPr lang="tr-TR" b="1" dirty="0" smtClean="0"/>
              <a:t>Renklerin dili:</a:t>
            </a:r>
          </a:p>
          <a:p>
            <a:r>
              <a:rPr lang="tr-TR" dirty="0" smtClean="0"/>
              <a:t>İnsan </a:t>
            </a:r>
            <a:r>
              <a:rPr lang="tr-TR" dirty="0"/>
              <a:t>psikolojisi, </a:t>
            </a:r>
            <a:r>
              <a:rPr lang="tr-TR" dirty="0" err="1"/>
              <a:t>kişiliği</a:t>
            </a:r>
            <a:r>
              <a:rPr lang="tr-TR" dirty="0"/>
              <a:t> ve ruh </a:t>
            </a:r>
            <a:r>
              <a:rPr lang="tr-TR" dirty="0" err="1"/>
              <a:t>dünyası</a:t>
            </a:r>
            <a:r>
              <a:rPr lang="tr-TR" dirty="0"/>
              <a:t> ile renkler arasında bir </a:t>
            </a:r>
            <a:r>
              <a:rPr lang="tr-TR" dirty="0" err="1"/>
              <a:t>ilişki</a:t>
            </a:r>
            <a:r>
              <a:rPr lang="tr-TR" dirty="0"/>
              <a:t> </a:t>
            </a:r>
            <a:r>
              <a:rPr lang="tr-TR" dirty="0" err="1"/>
              <a:t>olduğu</a:t>
            </a:r>
            <a:r>
              <a:rPr lang="tr-TR" dirty="0"/>
              <a:t> ortaya </a:t>
            </a:r>
            <a:r>
              <a:rPr lang="tr-TR" dirty="0" err="1"/>
              <a:t>koyulmuştur</a:t>
            </a:r>
            <a:r>
              <a:rPr lang="tr-TR" dirty="0" smtClean="0"/>
              <a:t>.</a:t>
            </a:r>
          </a:p>
          <a:p>
            <a:r>
              <a:rPr lang="tr-TR" dirty="0" smtClean="0"/>
              <a:t> </a:t>
            </a:r>
            <a:r>
              <a:rPr lang="tr-TR" dirty="0" err="1"/>
              <a:t>Günlük</a:t>
            </a:r>
            <a:r>
              <a:rPr lang="tr-TR" dirty="0"/>
              <a:t> </a:t>
            </a:r>
            <a:r>
              <a:rPr lang="tr-TR" dirty="0" err="1"/>
              <a:t>yaşamda</a:t>
            </a:r>
            <a:r>
              <a:rPr lang="tr-TR" dirty="0"/>
              <a:t> </a:t>
            </a:r>
            <a:r>
              <a:rPr lang="tr-TR" dirty="0" err="1"/>
              <a:t>karşılaşılan</a:t>
            </a:r>
            <a:r>
              <a:rPr lang="tr-TR" dirty="0"/>
              <a:t> bazı renkler bireyde heyecan, mutluluk duygularını uyandırırken; bazı renkler de can sıkıntısı, depresyon gibi duyguları tetiklemektedir. </a:t>
            </a:r>
            <a:endParaRPr lang="tr-TR" dirty="0" smtClean="0"/>
          </a:p>
          <a:p>
            <a:r>
              <a:rPr lang="tr-TR" dirty="0" smtClean="0"/>
              <a:t>Farkında </a:t>
            </a:r>
            <a:r>
              <a:rPr lang="tr-TR" dirty="0"/>
              <a:t>olunmasa bile renkler bireyler </a:t>
            </a:r>
            <a:r>
              <a:rPr lang="tr-TR" dirty="0" err="1"/>
              <a:t>üzerinde</a:t>
            </a:r>
            <a:r>
              <a:rPr lang="tr-TR" dirty="0"/>
              <a:t> </a:t>
            </a:r>
            <a:r>
              <a:rPr lang="tr-TR" dirty="0" err="1"/>
              <a:t>büyük</a:t>
            </a:r>
            <a:r>
              <a:rPr lang="tr-TR" dirty="0"/>
              <a:t> etkiler yaratarak onları etkilemektedir ve </a:t>
            </a:r>
            <a:r>
              <a:rPr lang="tr-TR" dirty="0" err="1"/>
              <a:t>kişilerin</a:t>
            </a:r>
            <a:r>
              <a:rPr lang="tr-TR" dirty="0"/>
              <a:t> giyim tarzlarını ve estetik algılarını, renkler </a:t>
            </a:r>
            <a:r>
              <a:rPr lang="tr-TR" dirty="0" err="1"/>
              <a:t>oluşturmaktadır</a:t>
            </a:r>
            <a:r>
              <a:rPr lang="tr-TR" dirty="0"/>
              <a:t>.</a:t>
            </a:r>
          </a:p>
        </p:txBody>
      </p:sp>
    </p:spTree>
    <p:extLst>
      <p:ext uri="{BB962C8B-B14F-4D97-AF65-F5344CB8AC3E}">
        <p14:creationId xmlns:p14="http://schemas.microsoft.com/office/powerpoint/2010/main" val="6114362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p:txBody>
          <a:bodyPr>
            <a:normAutofit fontScale="92500"/>
          </a:bodyPr>
          <a:lstStyle/>
          <a:p>
            <a:r>
              <a:rPr lang="en-US" dirty="0" err="1"/>
              <a:t>Renklerin</a:t>
            </a:r>
            <a:r>
              <a:rPr lang="en-US" dirty="0"/>
              <a:t> </a:t>
            </a:r>
            <a:r>
              <a:rPr lang="en-US" dirty="0" err="1"/>
              <a:t>sahip</a:t>
            </a:r>
            <a:r>
              <a:rPr lang="en-US" dirty="0"/>
              <a:t> </a:t>
            </a:r>
            <a:r>
              <a:rPr lang="en-US" dirty="0" err="1"/>
              <a:t>oldukları</a:t>
            </a:r>
            <a:r>
              <a:rPr lang="en-US" dirty="0"/>
              <a:t> </a:t>
            </a:r>
            <a:r>
              <a:rPr lang="en-US" dirty="0" err="1"/>
              <a:t>etkiler</a:t>
            </a:r>
            <a:r>
              <a:rPr lang="en-US" dirty="0"/>
              <a:t> </a:t>
            </a:r>
            <a:r>
              <a:rPr lang="en-US" b="1" dirty="0" err="1"/>
              <a:t>sadece</a:t>
            </a:r>
            <a:r>
              <a:rPr lang="en-US" b="1" dirty="0"/>
              <a:t> </a:t>
            </a:r>
            <a:r>
              <a:rPr lang="en-US" b="1" dirty="0" err="1"/>
              <a:t>toplumlarla</a:t>
            </a:r>
            <a:r>
              <a:rPr lang="en-US" b="1" dirty="0"/>
              <a:t> </a:t>
            </a:r>
            <a:r>
              <a:rPr lang="en-US" b="1" dirty="0" err="1"/>
              <a:t>sınırlı</a:t>
            </a:r>
            <a:r>
              <a:rPr lang="en-US" b="1" dirty="0"/>
              <a:t> </a:t>
            </a:r>
            <a:r>
              <a:rPr lang="en-US" b="1" dirty="0" err="1"/>
              <a:t>kalmayıp</a:t>
            </a:r>
            <a:r>
              <a:rPr lang="en-US" b="1" dirty="0"/>
              <a:t> </a:t>
            </a:r>
            <a:r>
              <a:rPr lang="en-US" b="1" dirty="0" err="1"/>
              <a:t>evrensel</a:t>
            </a:r>
            <a:r>
              <a:rPr lang="en-US" b="1" dirty="0"/>
              <a:t> </a:t>
            </a:r>
            <a:r>
              <a:rPr lang="en-US" b="1" dirty="0" err="1"/>
              <a:t>boyutlara</a:t>
            </a:r>
            <a:r>
              <a:rPr lang="en-US" b="1" dirty="0"/>
              <a:t> </a:t>
            </a:r>
            <a:r>
              <a:rPr lang="en-US" b="1" dirty="0" err="1"/>
              <a:t>ulaşabilmektedir</a:t>
            </a:r>
            <a:r>
              <a:rPr lang="en-US" dirty="0"/>
              <a:t>. Bu </a:t>
            </a:r>
            <a:r>
              <a:rPr lang="en-US" dirty="0" err="1"/>
              <a:t>nedenle</a:t>
            </a:r>
            <a:r>
              <a:rPr lang="en-US" dirty="0"/>
              <a:t> </a:t>
            </a:r>
            <a:r>
              <a:rPr lang="en-US" dirty="0" err="1"/>
              <a:t>renklerin</a:t>
            </a:r>
            <a:r>
              <a:rPr lang="en-US" dirty="0"/>
              <a:t> </a:t>
            </a:r>
            <a:r>
              <a:rPr lang="en-US" dirty="0" err="1"/>
              <a:t>çağrışımlarını</a:t>
            </a:r>
            <a:r>
              <a:rPr lang="en-US" dirty="0"/>
              <a:t> </a:t>
            </a:r>
            <a:r>
              <a:rPr lang="en-US" dirty="0" err="1"/>
              <a:t>bilmek</a:t>
            </a:r>
            <a:r>
              <a:rPr lang="en-US" dirty="0"/>
              <a:t> </a:t>
            </a:r>
            <a:r>
              <a:rPr lang="en-US" dirty="0" err="1"/>
              <a:t>insanları</a:t>
            </a:r>
            <a:r>
              <a:rPr lang="en-US" dirty="0"/>
              <a:t> </a:t>
            </a:r>
            <a:r>
              <a:rPr lang="en-US" dirty="0" err="1"/>
              <a:t>yönlendirmek</a:t>
            </a:r>
            <a:r>
              <a:rPr lang="en-US" dirty="0"/>
              <a:t>, </a:t>
            </a:r>
            <a:r>
              <a:rPr lang="en-US" dirty="0" err="1"/>
              <a:t>sosyal</a:t>
            </a:r>
            <a:r>
              <a:rPr lang="en-US" dirty="0"/>
              <a:t> </a:t>
            </a:r>
            <a:r>
              <a:rPr lang="en-US" dirty="0" err="1"/>
              <a:t>birliktelik</a:t>
            </a:r>
            <a:r>
              <a:rPr lang="en-US" dirty="0"/>
              <a:t> </a:t>
            </a:r>
            <a:r>
              <a:rPr lang="en-US" dirty="0" err="1"/>
              <a:t>sağlamak</a:t>
            </a:r>
            <a:r>
              <a:rPr lang="en-US" dirty="0"/>
              <a:t> </a:t>
            </a:r>
            <a:r>
              <a:rPr lang="en-US" dirty="0" err="1"/>
              <a:t>açısından</a:t>
            </a:r>
            <a:r>
              <a:rPr lang="en-US" dirty="0"/>
              <a:t> </a:t>
            </a:r>
            <a:r>
              <a:rPr lang="en-US" dirty="0" err="1"/>
              <a:t>oldukça</a:t>
            </a:r>
            <a:r>
              <a:rPr lang="en-US" dirty="0"/>
              <a:t> </a:t>
            </a:r>
            <a:r>
              <a:rPr lang="en-US" dirty="0" err="1"/>
              <a:t>büyük</a:t>
            </a:r>
            <a:r>
              <a:rPr lang="en-US" dirty="0"/>
              <a:t> </a:t>
            </a:r>
            <a:r>
              <a:rPr lang="en-US" dirty="0" err="1"/>
              <a:t>öneme</a:t>
            </a:r>
            <a:r>
              <a:rPr lang="en-US" dirty="0"/>
              <a:t> </a:t>
            </a:r>
            <a:r>
              <a:rPr lang="en-US" dirty="0" err="1" smtClean="0"/>
              <a:t>sahiptir</a:t>
            </a:r>
            <a:r>
              <a:rPr lang="en-US" dirty="0" smtClean="0"/>
              <a:t>.</a:t>
            </a:r>
          </a:p>
          <a:p>
            <a:r>
              <a:rPr lang="en-US" dirty="0" err="1" smtClean="0"/>
              <a:t>Farkına</a:t>
            </a:r>
            <a:r>
              <a:rPr lang="en-US" dirty="0" smtClean="0"/>
              <a:t> </a:t>
            </a:r>
            <a:r>
              <a:rPr lang="en-US" dirty="0" err="1"/>
              <a:t>varılmasa</a:t>
            </a:r>
            <a:r>
              <a:rPr lang="en-US" dirty="0"/>
              <a:t> bile </a:t>
            </a:r>
            <a:r>
              <a:rPr lang="en-US" dirty="0" err="1"/>
              <a:t>renkler</a:t>
            </a:r>
            <a:r>
              <a:rPr lang="en-US" dirty="0"/>
              <a:t> </a:t>
            </a:r>
            <a:r>
              <a:rPr lang="en-US" dirty="0" err="1"/>
              <a:t>günlük</a:t>
            </a:r>
            <a:r>
              <a:rPr lang="en-US" dirty="0"/>
              <a:t> </a:t>
            </a:r>
            <a:r>
              <a:rPr lang="en-US" dirty="0" err="1"/>
              <a:t>yaşamda</a:t>
            </a:r>
            <a:r>
              <a:rPr lang="en-US" dirty="0"/>
              <a:t> </a:t>
            </a:r>
            <a:r>
              <a:rPr lang="en-US" dirty="0" err="1"/>
              <a:t>oldukça</a:t>
            </a:r>
            <a:r>
              <a:rPr lang="en-US" dirty="0"/>
              <a:t> </a:t>
            </a:r>
            <a:r>
              <a:rPr lang="en-US" dirty="0" err="1"/>
              <a:t>etkilidir</a:t>
            </a:r>
            <a:r>
              <a:rPr lang="en-US" dirty="0"/>
              <a:t>. </a:t>
            </a:r>
            <a:endParaRPr lang="en-US" dirty="0" smtClean="0"/>
          </a:p>
          <a:p>
            <a:r>
              <a:rPr lang="en-US" dirty="0" err="1" smtClean="0"/>
              <a:t>Örneğin</a:t>
            </a:r>
            <a:r>
              <a:rPr lang="en-US" dirty="0"/>
              <a:t>; </a:t>
            </a:r>
            <a:r>
              <a:rPr lang="en-US" dirty="0" err="1"/>
              <a:t>trafikteki</a:t>
            </a:r>
            <a:r>
              <a:rPr lang="en-US" dirty="0"/>
              <a:t> </a:t>
            </a:r>
            <a:r>
              <a:rPr lang="en-US" dirty="0" err="1"/>
              <a:t>yasaklar</a:t>
            </a:r>
            <a:r>
              <a:rPr lang="en-US" dirty="0"/>
              <a:t>, </a:t>
            </a:r>
            <a:r>
              <a:rPr lang="en-US" dirty="0" err="1"/>
              <a:t>tehlikelerden</a:t>
            </a:r>
            <a:r>
              <a:rPr lang="en-US" dirty="0"/>
              <a:t> </a:t>
            </a:r>
            <a:r>
              <a:rPr lang="en-US" dirty="0" err="1"/>
              <a:t>bahsetmek</a:t>
            </a:r>
            <a:r>
              <a:rPr lang="en-US" dirty="0"/>
              <a:t> </a:t>
            </a:r>
            <a:r>
              <a:rPr lang="en-US" dirty="0" err="1"/>
              <a:t>için</a:t>
            </a:r>
            <a:r>
              <a:rPr lang="en-US" dirty="0"/>
              <a:t> </a:t>
            </a:r>
            <a:r>
              <a:rPr lang="en-US" dirty="0" err="1"/>
              <a:t>kırmızı</a:t>
            </a:r>
            <a:r>
              <a:rPr lang="en-US" dirty="0"/>
              <a:t> </a:t>
            </a:r>
            <a:r>
              <a:rPr lang="en-US" dirty="0" err="1"/>
              <a:t>ve</a:t>
            </a:r>
            <a:r>
              <a:rPr lang="en-US" dirty="0"/>
              <a:t> </a:t>
            </a:r>
            <a:r>
              <a:rPr lang="en-US" dirty="0" err="1"/>
              <a:t>uyarılarda</a:t>
            </a:r>
            <a:r>
              <a:rPr lang="en-US" dirty="0"/>
              <a:t> </a:t>
            </a:r>
            <a:r>
              <a:rPr lang="en-US" dirty="0" err="1"/>
              <a:t>ise</a:t>
            </a:r>
            <a:r>
              <a:rPr lang="en-US" dirty="0"/>
              <a:t> sarı </a:t>
            </a:r>
            <a:r>
              <a:rPr lang="en-US" dirty="0" err="1"/>
              <a:t>renk</a:t>
            </a:r>
            <a:r>
              <a:rPr lang="en-US" dirty="0"/>
              <a:t> </a:t>
            </a:r>
            <a:r>
              <a:rPr lang="en-US" dirty="0" err="1"/>
              <a:t>sıkça</a:t>
            </a:r>
            <a:r>
              <a:rPr lang="en-US" dirty="0"/>
              <a:t> </a:t>
            </a:r>
            <a:r>
              <a:rPr lang="en-US" dirty="0" err="1"/>
              <a:t>kullanılmaktadır</a:t>
            </a:r>
            <a:r>
              <a:rPr lang="en-US" dirty="0"/>
              <a:t>; </a:t>
            </a:r>
            <a:r>
              <a:rPr lang="en-US" dirty="0" err="1"/>
              <a:t>yeşil</a:t>
            </a:r>
            <a:r>
              <a:rPr lang="en-US" dirty="0"/>
              <a:t> </a:t>
            </a:r>
            <a:r>
              <a:rPr lang="en-US" dirty="0" err="1"/>
              <a:t>ise</a:t>
            </a:r>
            <a:r>
              <a:rPr lang="en-US" dirty="0"/>
              <a:t> her </a:t>
            </a:r>
            <a:r>
              <a:rPr lang="en-US" dirty="0" err="1"/>
              <a:t>şeyin</a:t>
            </a:r>
            <a:r>
              <a:rPr lang="en-US" dirty="0"/>
              <a:t> normal </a:t>
            </a:r>
            <a:r>
              <a:rPr lang="en-US" dirty="0" err="1"/>
              <a:t>olduğunu</a:t>
            </a:r>
            <a:r>
              <a:rPr lang="en-US" dirty="0"/>
              <a:t>, </a:t>
            </a:r>
            <a:r>
              <a:rPr lang="en-US" dirty="0" err="1"/>
              <a:t>tehlikenin</a:t>
            </a:r>
            <a:r>
              <a:rPr lang="en-US" dirty="0"/>
              <a:t> </a:t>
            </a:r>
            <a:r>
              <a:rPr lang="en-US" dirty="0" err="1"/>
              <a:t>yokluğunu</a:t>
            </a:r>
            <a:r>
              <a:rPr lang="en-US" dirty="0"/>
              <a:t> </a:t>
            </a:r>
            <a:r>
              <a:rPr lang="en-US" dirty="0" err="1"/>
              <a:t>simgelemektedir</a:t>
            </a:r>
            <a:r>
              <a:rPr lang="en-US" dirty="0"/>
              <a:t> </a:t>
            </a:r>
            <a:endParaRPr lang="en-US" dirty="0"/>
          </a:p>
          <a:p>
            <a:endParaRPr lang="tr-TR" dirty="0"/>
          </a:p>
        </p:txBody>
      </p:sp>
    </p:spTree>
    <p:extLst>
      <p:ext uri="{BB962C8B-B14F-4D97-AF65-F5344CB8AC3E}">
        <p14:creationId xmlns:p14="http://schemas.microsoft.com/office/powerpoint/2010/main" val="1943069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Renklerin Dili</a:t>
            </a:r>
            <a:endParaRPr lang="tr-TR" dirty="0"/>
          </a:p>
        </p:txBody>
      </p:sp>
      <p:sp>
        <p:nvSpPr>
          <p:cNvPr id="3" name="Content Placeholder 2"/>
          <p:cNvSpPr>
            <a:spLocks noGrp="1"/>
          </p:cNvSpPr>
          <p:nvPr>
            <p:ph sz="quarter" idx="1"/>
          </p:nvPr>
        </p:nvSpPr>
        <p:spPr/>
        <p:txBody>
          <a:bodyPr>
            <a:normAutofit fontScale="92500" lnSpcReduction="20000"/>
          </a:bodyPr>
          <a:lstStyle/>
          <a:p>
            <a:r>
              <a:rPr lang="tr-TR" dirty="0" smtClean="0">
                <a:solidFill>
                  <a:srgbClr val="FF0000"/>
                </a:solidFill>
              </a:rPr>
              <a:t>Kırmızı: </a:t>
            </a:r>
            <a:r>
              <a:rPr lang="tr-TR" dirty="0" smtClean="0">
                <a:solidFill>
                  <a:srgbClr val="000000"/>
                </a:solidFill>
              </a:rPr>
              <a:t>İnsanı uyandıran ve harekete geçiren, tetikte tutan bir renktir.  Coşku, heyecan ve mutluluk hissi uyandırır. </a:t>
            </a:r>
            <a:endParaRPr lang="tr-TR" dirty="0">
              <a:solidFill>
                <a:srgbClr val="000000"/>
              </a:solidFill>
            </a:endParaRPr>
          </a:p>
          <a:p>
            <a:r>
              <a:rPr lang="tr-TR" dirty="0" smtClean="0">
                <a:solidFill>
                  <a:srgbClr val="000000"/>
                </a:solidFill>
              </a:rPr>
              <a:t>Tembelliğin karşıtıdır.</a:t>
            </a:r>
          </a:p>
          <a:p>
            <a:r>
              <a:rPr lang="tr-TR" dirty="0" smtClean="0">
                <a:solidFill>
                  <a:srgbClr val="000000"/>
                </a:solidFill>
              </a:rPr>
              <a:t>İştah açar.</a:t>
            </a:r>
          </a:p>
          <a:p>
            <a:r>
              <a:rPr lang="tr-TR" dirty="0" smtClean="0">
                <a:solidFill>
                  <a:srgbClr val="000000"/>
                </a:solidFill>
              </a:rPr>
              <a:t>Tansiyonu yükseltir, kan akışını hızlandırır.</a:t>
            </a:r>
          </a:p>
          <a:p>
            <a:r>
              <a:rPr lang="tr-TR" dirty="0" smtClean="0">
                <a:solidFill>
                  <a:srgbClr val="000000"/>
                </a:solidFill>
              </a:rPr>
              <a:t>Kırmızı sevenler genelde iletişimi güçlü ve hareketlidirler.</a:t>
            </a:r>
          </a:p>
          <a:p>
            <a:r>
              <a:rPr lang="tr-TR" dirty="0" smtClean="0">
                <a:solidFill>
                  <a:srgbClr val="000000"/>
                </a:solidFill>
              </a:rPr>
              <a:t>Enerji ve heyecan veren bir renk olduğu için ülke bayraklarının %45’inde kullanılır. </a:t>
            </a:r>
          </a:p>
          <a:p>
            <a:r>
              <a:rPr lang="tr-TR" dirty="0" smtClean="0">
                <a:solidFill>
                  <a:srgbClr val="000000"/>
                </a:solidFill>
              </a:rPr>
              <a:t>Kırmızı sevenler, dışa dönük, enerjik, ateşli, mücadeleci ve aktif bir kişiliğe sahiptir.</a:t>
            </a:r>
            <a:endParaRPr lang="tr-TR" dirty="0">
              <a:solidFill>
                <a:srgbClr val="000000"/>
              </a:solidFill>
            </a:endParaRPr>
          </a:p>
        </p:txBody>
      </p:sp>
    </p:spTree>
    <p:extLst>
      <p:ext uri="{BB962C8B-B14F-4D97-AF65-F5344CB8AC3E}">
        <p14:creationId xmlns:p14="http://schemas.microsoft.com/office/powerpoint/2010/main" val="319053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p:txBody>
          <a:bodyPr>
            <a:normAutofit fontScale="92500"/>
          </a:bodyPr>
          <a:lstStyle/>
          <a:p>
            <a:r>
              <a:rPr lang="tr-TR" dirty="0" smtClean="0">
                <a:solidFill>
                  <a:srgbClr val="3366FF"/>
                </a:solidFill>
              </a:rPr>
              <a:t>Mavi: </a:t>
            </a:r>
            <a:r>
              <a:rPr lang="tr-TR" dirty="0" smtClean="0"/>
              <a:t>Ruhsal dünyanızın ve içinizden gelen derin tutkuların ifadesidir. Sakinliği, güven ve sadakati temsil eder, yeteneğin,</a:t>
            </a:r>
            <a:r>
              <a:rPr lang="tr-TR" dirty="0"/>
              <a:t> </a:t>
            </a:r>
            <a:r>
              <a:rPr lang="tr-TR" dirty="0" smtClean="0"/>
              <a:t>güzelliğin ve sorumluluğun rengidir. </a:t>
            </a:r>
          </a:p>
          <a:p>
            <a:r>
              <a:rPr lang="tr-TR" dirty="0" smtClean="0">
                <a:solidFill>
                  <a:srgbClr val="3366FF"/>
                </a:solidFill>
              </a:rPr>
              <a:t>Barışı, sevgiyi ve şifayı sunar.</a:t>
            </a:r>
          </a:p>
          <a:p>
            <a:r>
              <a:rPr lang="tr-TR" dirty="0" smtClean="0">
                <a:solidFill>
                  <a:srgbClr val="000000"/>
                </a:solidFill>
              </a:rPr>
              <a:t>Umut, inanç, özgürlük duygularını aşılar. </a:t>
            </a:r>
          </a:p>
          <a:p>
            <a:r>
              <a:rPr lang="tr-TR" dirty="0" smtClean="0">
                <a:solidFill>
                  <a:srgbClr val="000000"/>
                </a:solidFill>
              </a:rPr>
              <a:t>Sakinleşme, stres atma, dinlenme amaçlı olan yerlerde kullanılabilir.</a:t>
            </a:r>
          </a:p>
          <a:p>
            <a:r>
              <a:rPr lang="tr-TR" dirty="0" smtClean="0">
                <a:solidFill>
                  <a:srgbClr val="000000"/>
                </a:solidFill>
              </a:rPr>
              <a:t>Hareketliliğin ve çalışmanın çok olduğu yerlerde kullanılmamalıdır. </a:t>
            </a:r>
          </a:p>
          <a:p>
            <a:r>
              <a:rPr lang="tr-TR" dirty="0" smtClean="0">
                <a:solidFill>
                  <a:srgbClr val="000000"/>
                </a:solidFill>
              </a:rPr>
              <a:t>Melankoliye yatkın kişiler bu renkten uzak durmalıdır.</a:t>
            </a:r>
            <a:endParaRPr lang="tr-TR" dirty="0">
              <a:solidFill>
                <a:srgbClr val="000000"/>
              </a:solidFill>
            </a:endParaRPr>
          </a:p>
        </p:txBody>
      </p:sp>
    </p:spTree>
    <p:extLst>
      <p:ext uri="{BB962C8B-B14F-4D97-AF65-F5344CB8AC3E}">
        <p14:creationId xmlns:p14="http://schemas.microsoft.com/office/powerpoint/2010/main" val="1300219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p:txBody>
          <a:bodyPr/>
          <a:lstStyle/>
          <a:p>
            <a:r>
              <a:rPr lang="tr-TR" dirty="0" smtClean="0">
                <a:solidFill>
                  <a:srgbClr val="FFFF00"/>
                </a:solidFill>
              </a:rPr>
              <a:t>Sarı: </a:t>
            </a:r>
            <a:r>
              <a:rPr lang="tr-TR" dirty="0" smtClean="0"/>
              <a:t>Parlak, neşeli ve sevecendir. Etrafına umut saçar. Alçak gönüllülük, bilgiyi ve bilgeliği temsil eder. </a:t>
            </a:r>
          </a:p>
          <a:p>
            <a:r>
              <a:rPr lang="tr-TR" dirty="0" smtClean="0"/>
              <a:t>İlham vericidir ve kaynak göstericidir. </a:t>
            </a:r>
          </a:p>
          <a:p>
            <a:r>
              <a:rPr lang="tr-TR" dirty="0" smtClean="0"/>
              <a:t>Olumsuzluğa, iki yüzlülük ve aldatmaya eğilim şeklinde ortaya çıkabilir.</a:t>
            </a:r>
          </a:p>
          <a:p>
            <a:r>
              <a:rPr lang="tr-TR" dirty="0" smtClean="0"/>
              <a:t>Çalışma odalarında asla kullanılmamalıdır, zihni bulandırıp, karışıklığa sebep olabilir.</a:t>
            </a:r>
          </a:p>
          <a:p>
            <a:r>
              <a:rPr lang="tr-TR" b="1" dirty="0" smtClean="0"/>
              <a:t>Aynı zamanda geçiciliği ifade ettiğinden dünyadaki tüm taksiler sarı renktir. </a:t>
            </a:r>
            <a:endParaRPr lang="tr-TR" b="1" dirty="0"/>
          </a:p>
        </p:txBody>
      </p:sp>
    </p:spTree>
    <p:extLst>
      <p:ext uri="{BB962C8B-B14F-4D97-AF65-F5344CB8AC3E}">
        <p14:creationId xmlns:p14="http://schemas.microsoft.com/office/powerpoint/2010/main" val="12733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a:t>
            </a:r>
          </a:p>
        </p:txBody>
      </p:sp>
      <p:sp>
        <p:nvSpPr>
          <p:cNvPr id="3" name="Content Placeholder 2"/>
          <p:cNvSpPr>
            <a:spLocks noGrp="1"/>
          </p:cNvSpPr>
          <p:nvPr>
            <p:ph sz="quarter" idx="1"/>
          </p:nvPr>
        </p:nvSpPr>
        <p:spPr/>
        <p:txBody>
          <a:bodyPr>
            <a:normAutofit fontScale="92500" lnSpcReduction="10000"/>
          </a:bodyPr>
          <a:lstStyle/>
          <a:p>
            <a:r>
              <a:rPr lang="tr-TR" dirty="0" smtClean="0"/>
              <a:t>Sözsüz iletişimde anlamlar açık ve net biçimde, sembolleştirilerek karşı tarafa</a:t>
            </a:r>
            <a:r>
              <a:rPr lang="tr-TR" b="1" dirty="0" smtClean="0"/>
              <a:t> aktarılmaz. Aksine, diğer kişilerce anlaşılmaya çalışılır. </a:t>
            </a:r>
          </a:p>
          <a:p>
            <a:pPr lvl="1"/>
            <a:r>
              <a:rPr lang="tr-TR" b="1" dirty="0" smtClean="0"/>
              <a:t>Bu sebeple, zaman zaman yanlış anlaşılmalar olsa da, en sade, gösterişsiz ve yalın iletişim biçimidir.</a:t>
            </a:r>
          </a:p>
          <a:p>
            <a:r>
              <a:rPr lang="tr-TR" dirty="0" smtClean="0"/>
              <a:t>Kişiler arası, yüz yüze iletişimde kullanılan ses tonlamaları, yüz ifadeleri, mimikler, beden hareketleri, jestler </a:t>
            </a:r>
            <a:r>
              <a:rPr lang="tr-TR" b="1" dirty="0" smtClean="0"/>
              <a:t>sözlü iletişime yardımcı olur ve anlamını pekiştirir.</a:t>
            </a:r>
          </a:p>
          <a:p>
            <a:r>
              <a:rPr lang="tr-TR" dirty="0" smtClean="0"/>
              <a:t>Elimiz, kollarımız ile yaptığımız hareketler, işaretler konuşmanın etkisini arttırır. </a:t>
            </a:r>
          </a:p>
          <a:p>
            <a:r>
              <a:rPr lang="tr-TR" dirty="0" smtClean="0"/>
              <a:t>Yüz ifadesi ile karşı tarafın ilgilenme durumunu anlarız.</a:t>
            </a:r>
            <a:endParaRPr lang="tr-TR" dirty="0"/>
          </a:p>
        </p:txBody>
      </p:sp>
    </p:spTree>
    <p:extLst>
      <p:ext uri="{BB962C8B-B14F-4D97-AF65-F5344CB8AC3E}">
        <p14:creationId xmlns:p14="http://schemas.microsoft.com/office/powerpoint/2010/main" val="3557636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p:txBody>
          <a:bodyPr>
            <a:normAutofit fontScale="92500" lnSpcReduction="20000"/>
          </a:bodyPr>
          <a:lstStyle/>
          <a:p>
            <a:r>
              <a:rPr lang="tr-TR" dirty="0" smtClean="0">
                <a:solidFill>
                  <a:srgbClr val="008000"/>
                </a:solidFill>
              </a:rPr>
              <a:t>Yeşil: </a:t>
            </a:r>
            <a:r>
              <a:rPr lang="tr-TR" dirty="0" smtClean="0"/>
              <a:t>Paylaşmanın, işbirliğinin, cömertliğin ve uyumun rengidir. İnsanı yatıştırır, kişiye güven ve huzur verir.</a:t>
            </a:r>
          </a:p>
          <a:p>
            <a:r>
              <a:rPr lang="tr-TR" dirty="0" smtClean="0">
                <a:solidFill>
                  <a:srgbClr val="000000"/>
                </a:solidFill>
              </a:rPr>
              <a:t>Özgürlüğün doğal enerjisidir. </a:t>
            </a:r>
          </a:p>
          <a:p>
            <a:r>
              <a:rPr lang="tr-TR" dirty="0" smtClean="0">
                <a:solidFill>
                  <a:srgbClr val="000000"/>
                </a:solidFill>
              </a:rPr>
              <a:t>Yaşamın, yenilenmenin ve değişimin rengidir.</a:t>
            </a:r>
          </a:p>
          <a:p>
            <a:r>
              <a:rPr lang="tr-TR" dirty="0" smtClean="0">
                <a:solidFill>
                  <a:srgbClr val="000000"/>
                </a:solidFill>
              </a:rPr>
              <a:t>Olumsuzluğu umursamazlık, kıskançlık, şüphelenme ve bencillik duygusu olarak ortaya çıkar. </a:t>
            </a:r>
          </a:p>
          <a:p>
            <a:r>
              <a:rPr lang="tr-TR" dirty="0" smtClean="0">
                <a:solidFill>
                  <a:srgbClr val="000000"/>
                </a:solidFill>
              </a:rPr>
              <a:t>Hastane odalarında hastaları ve ziyaretçileri yatıştırıcı özellik taşır.</a:t>
            </a:r>
          </a:p>
          <a:p>
            <a:r>
              <a:rPr lang="tr-TR" dirty="0" err="1" smtClean="0"/>
              <a:t>Yeşil</a:t>
            </a:r>
            <a:r>
              <a:rPr lang="tr-TR" dirty="0" smtClean="0"/>
              <a:t> </a:t>
            </a:r>
            <a:r>
              <a:rPr lang="tr-TR" dirty="0" err="1"/>
              <a:t>ağaçların</a:t>
            </a:r>
            <a:r>
              <a:rPr lang="tr-TR" dirty="0"/>
              <a:t> ve </a:t>
            </a:r>
            <a:r>
              <a:rPr lang="tr-TR" dirty="0" err="1"/>
              <a:t>doğanın</a:t>
            </a:r>
            <a:r>
              <a:rPr lang="tr-TR" dirty="0"/>
              <a:t> simgesi </a:t>
            </a:r>
            <a:r>
              <a:rPr lang="tr-TR" dirty="0" err="1"/>
              <a:t>şeklindedir</a:t>
            </a:r>
            <a:r>
              <a:rPr lang="tr-TR" dirty="0"/>
              <a:t>. Bu nedenle de gıdaların taze ve </a:t>
            </a:r>
            <a:r>
              <a:rPr lang="tr-TR" dirty="0" err="1"/>
              <a:t>doğal</a:t>
            </a:r>
            <a:r>
              <a:rPr lang="tr-TR" dirty="0"/>
              <a:t> </a:t>
            </a:r>
            <a:r>
              <a:rPr lang="tr-TR" dirty="0" err="1"/>
              <a:t>olduğu</a:t>
            </a:r>
            <a:r>
              <a:rPr lang="tr-TR" dirty="0"/>
              <a:t> izlenimi yaratmak </a:t>
            </a:r>
            <a:r>
              <a:rPr lang="tr-TR" dirty="0" err="1"/>
              <a:t>için</a:t>
            </a:r>
            <a:r>
              <a:rPr lang="tr-TR" dirty="0"/>
              <a:t> gıda pazarında, ambalajlarda </a:t>
            </a:r>
            <a:r>
              <a:rPr lang="tr-TR" dirty="0" err="1"/>
              <a:t>oldukça</a:t>
            </a:r>
            <a:r>
              <a:rPr lang="tr-TR" dirty="0"/>
              <a:t> </a:t>
            </a:r>
            <a:r>
              <a:rPr lang="tr-TR" dirty="0" err="1"/>
              <a:t>sıkça</a:t>
            </a:r>
            <a:r>
              <a:rPr lang="tr-TR" dirty="0"/>
              <a:t> kullanılmaktadır. </a:t>
            </a:r>
            <a:endParaRPr lang="tr-TR" dirty="0"/>
          </a:p>
          <a:p>
            <a:endParaRPr lang="tr-TR" dirty="0">
              <a:solidFill>
                <a:srgbClr val="000000"/>
              </a:solidFill>
            </a:endParaRPr>
          </a:p>
        </p:txBody>
      </p:sp>
    </p:spTree>
    <p:extLst>
      <p:ext uri="{BB962C8B-B14F-4D97-AF65-F5344CB8AC3E}">
        <p14:creationId xmlns:p14="http://schemas.microsoft.com/office/powerpoint/2010/main" val="314963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p:txBody>
          <a:bodyPr/>
          <a:lstStyle/>
          <a:p>
            <a:r>
              <a:rPr lang="tr-TR" dirty="0" smtClean="0">
                <a:solidFill>
                  <a:srgbClr val="FF6600"/>
                </a:solidFill>
              </a:rPr>
              <a:t>Turuncu: </a:t>
            </a:r>
            <a:r>
              <a:rPr lang="tr-TR" dirty="0" smtClean="0">
                <a:solidFill>
                  <a:srgbClr val="000000"/>
                </a:solidFill>
              </a:rPr>
              <a:t>Kırmızı gibi</a:t>
            </a:r>
            <a:r>
              <a:rPr lang="tr-TR" dirty="0" smtClean="0">
                <a:solidFill>
                  <a:srgbClr val="FF6600"/>
                </a:solidFill>
              </a:rPr>
              <a:t> </a:t>
            </a:r>
            <a:r>
              <a:rPr lang="tr-TR" dirty="0" smtClean="0"/>
              <a:t>dışa dönük, heyecan verici bir renktir, ama daha yapıcıdır.</a:t>
            </a:r>
          </a:p>
          <a:p>
            <a:r>
              <a:rPr lang="tr-TR" dirty="0" smtClean="0">
                <a:solidFill>
                  <a:srgbClr val="000000"/>
                </a:solidFill>
              </a:rPr>
              <a:t>Sağlık, hareketlilik, yaratıcılık, güven, cesaret ve iletişim kurma özellikleri vardır. </a:t>
            </a:r>
          </a:p>
          <a:p>
            <a:r>
              <a:rPr lang="tr-TR" dirty="0" smtClean="0">
                <a:solidFill>
                  <a:srgbClr val="000000"/>
                </a:solidFill>
              </a:rPr>
              <a:t>Mutluluk verir.</a:t>
            </a:r>
          </a:p>
          <a:p>
            <a:r>
              <a:rPr lang="tr-TR" dirty="0"/>
              <a:t>F</a:t>
            </a:r>
            <a:r>
              <a:rPr lang="tr-TR" dirty="0" smtClean="0"/>
              <a:t>arklı </a:t>
            </a:r>
            <a:r>
              <a:rPr lang="tr-TR" dirty="0" err="1"/>
              <a:t>kültürlerde</a:t>
            </a:r>
            <a:r>
              <a:rPr lang="tr-TR" dirty="0"/>
              <a:t> turuncunun </a:t>
            </a:r>
            <a:r>
              <a:rPr lang="tr-TR" dirty="0" err="1"/>
              <a:t>uyandırdığı</a:t>
            </a:r>
            <a:r>
              <a:rPr lang="tr-TR" dirty="0"/>
              <a:t> anlamları </a:t>
            </a:r>
            <a:r>
              <a:rPr lang="tr-TR" dirty="0" err="1"/>
              <a:t>Çin</a:t>
            </a:r>
            <a:r>
              <a:rPr lang="tr-TR" dirty="0"/>
              <a:t> ve Japonya da mutluluk ve </a:t>
            </a:r>
            <a:r>
              <a:rPr lang="tr-TR" dirty="0" err="1"/>
              <a:t>aşk</a:t>
            </a:r>
            <a:r>
              <a:rPr lang="tr-TR" dirty="0"/>
              <a:t>, Hindistan’da </a:t>
            </a:r>
            <a:r>
              <a:rPr lang="tr-TR" dirty="0" err="1"/>
              <a:t>alçakgönüllülük</a:t>
            </a:r>
            <a:r>
              <a:rPr lang="tr-TR" dirty="0"/>
              <a:t> ve </a:t>
            </a:r>
            <a:r>
              <a:rPr lang="tr-TR" dirty="0" err="1"/>
              <a:t>fedakârlık</a:t>
            </a:r>
            <a:r>
              <a:rPr lang="tr-TR" dirty="0"/>
              <a:t>, Batı’da Cadılar Bayramı (siyahla birlikte),yaratıcılık ve sonbahar olarak ifade eder. </a:t>
            </a:r>
            <a:endParaRPr lang="tr-TR" dirty="0"/>
          </a:p>
          <a:p>
            <a:endParaRPr lang="tr-TR" dirty="0">
              <a:solidFill>
                <a:srgbClr val="000000"/>
              </a:solidFill>
            </a:endParaRPr>
          </a:p>
        </p:txBody>
      </p:sp>
    </p:spTree>
    <p:extLst>
      <p:ext uri="{BB962C8B-B14F-4D97-AF65-F5344CB8AC3E}">
        <p14:creationId xmlns:p14="http://schemas.microsoft.com/office/powerpoint/2010/main" val="3980673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p:txBody>
          <a:bodyPr>
            <a:normAutofit fontScale="85000" lnSpcReduction="10000"/>
          </a:bodyPr>
          <a:lstStyle/>
          <a:p>
            <a:r>
              <a:rPr lang="tr-TR" dirty="0" err="1" smtClean="0">
                <a:solidFill>
                  <a:schemeClr val="accent4">
                    <a:lumMod val="50000"/>
                  </a:schemeClr>
                </a:solidFill>
              </a:rPr>
              <a:t>Kahverengi:</a:t>
            </a:r>
            <a:r>
              <a:rPr lang="tr-TR" dirty="0" err="1"/>
              <a:t>K</a:t>
            </a:r>
            <a:r>
              <a:rPr lang="tr-TR" dirty="0" err="1" smtClean="0"/>
              <a:t>ullanım</a:t>
            </a:r>
            <a:r>
              <a:rPr lang="tr-TR" dirty="0" smtClean="0"/>
              <a:t> </a:t>
            </a:r>
            <a:r>
              <a:rPr lang="tr-TR" dirty="0"/>
              <a:t>alanına </a:t>
            </a:r>
            <a:r>
              <a:rPr lang="tr-TR" dirty="0" err="1"/>
              <a:t>göre</a:t>
            </a:r>
            <a:r>
              <a:rPr lang="tr-TR" dirty="0"/>
              <a:t> farklı anlamlara </a:t>
            </a:r>
            <a:r>
              <a:rPr lang="tr-TR" dirty="0" err="1"/>
              <a:t>bürünebilmektedir</a:t>
            </a:r>
            <a:r>
              <a:rPr lang="tr-TR" dirty="0"/>
              <a:t>. </a:t>
            </a:r>
            <a:endParaRPr lang="tr-TR" dirty="0" smtClean="0"/>
          </a:p>
          <a:p>
            <a:r>
              <a:rPr lang="tr-TR" dirty="0" smtClean="0"/>
              <a:t>Herhangi </a:t>
            </a:r>
            <a:r>
              <a:rPr lang="tr-TR" dirty="0"/>
              <a:t>bir </a:t>
            </a:r>
            <a:r>
              <a:rPr lang="tr-TR" dirty="0" err="1"/>
              <a:t>mekân</a:t>
            </a:r>
            <a:r>
              <a:rPr lang="tr-TR" dirty="0"/>
              <a:t> </a:t>
            </a:r>
            <a:r>
              <a:rPr lang="tr-TR" dirty="0" err="1"/>
              <a:t>için</a:t>
            </a:r>
            <a:r>
              <a:rPr lang="tr-TR" dirty="0"/>
              <a:t> kullanılıyorsa mutsuz, kederli bir ortam yaratıp gelenleri bir an </a:t>
            </a:r>
            <a:r>
              <a:rPr lang="tr-TR" dirty="0" err="1"/>
              <a:t>önce</a:t>
            </a:r>
            <a:r>
              <a:rPr lang="tr-TR" dirty="0"/>
              <a:t> gitmek </a:t>
            </a:r>
            <a:r>
              <a:rPr lang="tr-TR" dirty="0" err="1"/>
              <a:t>için</a:t>
            </a:r>
            <a:r>
              <a:rPr lang="tr-TR" dirty="0"/>
              <a:t> </a:t>
            </a:r>
            <a:r>
              <a:rPr lang="tr-TR" dirty="0" err="1"/>
              <a:t>teşvik</a:t>
            </a:r>
            <a:r>
              <a:rPr lang="tr-TR" dirty="0"/>
              <a:t> </a:t>
            </a:r>
            <a:r>
              <a:rPr lang="tr-TR" dirty="0" smtClean="0"/>
              <a:t>edecektir</a:t>
            </a:r>
          </a:p>
          <a:p>
            <a:r>
              <a:rPr lang="tr-TR" dirty="0" smtClean="0"/>
              <a:t>Mobilyalarda </a:t>
            </a:r>
            <a:r>
              <a:rPr lang="tr-TR" dirty="0"/>
              <a:t>ve duvarlarda bulunan kahverengi </a:t>
            </a:r>
            <a:r>
              <a:rPr lang="tr-TR" dirty="0" err="1"/>
              <a:t>yoğunluğu</a:t>
            </a:r>
            <a:r>
              <a:rPr lang="tr-TR" dirty="0"/>
              <a:t> bireyi huzursuz ederek bulundukları yerden </a:t>
            </a:r>
            <a:r>
              <a:rPr lang="tr-TR" dirty="0" err="1"/>
              <a:t>uzaklaşmaları</a:t>
            </a:r>
            <a:r>
              <a:rPr lang="tr-TR" dirty="0"/>
              <a:t> </a:t>
            </a:r>
            <a:r>
              <a:rPr lang="tr-TR" dirty="0" err="1"/>
              <a:t>için</a:t>
            </a:r>
            <a:r>
              <a:rPr lang="tr-TR" dirty="0"/>
              <a:t> harekete </a:t>
            </a:r>
            <a:r>
              <a:rPr lang="tr-TR" dirty="0" err="1"/>
              <a:t>geçirebilir</a:t>
            </a:r>
            <a:r>
              <a:rPr lang="tr-TR" dirty="0"/>
              <a:t>. Fakat bu renk sarı veya beyaz ile </a:t>
            </a:r>
            <a:r>
              <a:rPr lang="tr-TR" dirty="0" err="1"/>
              <a:t>birleştirilirse</a:t>
            </a:r>
            <a:r>
              <a:rPr lang="tr-TR" dirty="0"/>
              <a:t> dinlenme ve rahatlamaya yardımcı olacaktır. </a:t>
            </a:r>
            <a:endParaRPr lang="tr-TR" dirty="0"/>
          </a:p>
          <a:p>
            <a:r>
              <a:rPr lang="tr-TR" dirty="0"/>
              <a:t>Bireyler kıyafetlerinde bu rengi kullanırlarsa resmiyetten uzak, rahat bir ortam </a:t>
            </a:r>
            <a:r>
              <a:rPr lang="tr-TR" dirty="0" smtClean="0"/>
              <a:t>sunabilirler (</a:t>
            </a:r>
            <a:r>
              <a:rPr lang="tr-TR" dirty="0" err="1" smtClean="0"/>
              <a:t>Starbucks</a:t>
            </a:r>
            <a:r>
              <a:rPr lang="tr-TR" dirty="0" smtClean="0"/>
              <a:t> iç dekorasyon). </a:t>
            </a:r>
            <a:r>
              <a:rPr lang="tr-TR" dirty="0"/>
              <a:t>Yani kahverengi </a:t>
            </a:r>
            <a:r>
              <a:rPr lang="tr-TR" dirty="0" err="1"/>
              <a:t>karşıdaki</a:t>
            </a:r>
            <a:r>
              <a:rPr lang="tr-TR" dirty="0"/>
              <a:t> bireyin daha rahat hissederek </a:t>
            </a:r>
            <a:r>
              <a:rPr lang="tr-TR" dirty="0" err="1"/>
              <a:t>düşüncelerini</a:t>
            </a:r>
            <a:r>
              <a:rPr lang="tr-TR" dirty="0"/>
              <a:t> </a:t>
            </a:r>
            <a:r>
              <a:rPr lang="tr-TR" dirty="0" err="1"/>
              <a:t>karşıya</a:t>
            </a:r>
            <a:r>
              <a:rPr lang="tr-TR" dirty="0"/>
              <a:t> iletmelerinde itici bir </a:t>
            </a:r>
            <a:r>
              <a:rPr lang="tr-TR" dirty="0" err="1" smtClean="0"/>
              <a:t>güçtür</a:t>
            </a:r>
            <a:r>
              <a:rPr lang="tr-TR" dirty="0"/>
              <a:t>.</a:t>
            </a:r>
            <a:endParaRPr lang="tr-TR" dirty="0"/>
          </a:p>
          <a:p>
            <a:endParaRPr lang="tr-TR" dirty="0"/>
          </a:p>
        </p:txBody>
      </p:sp>
    </p:spTree>
    <p:extLst>
      <p:ext uri="{BB962C8B-B14F-4D97-AF65-F5344CB8AC3E}">
        <p14:creationId xmlns:p14="http://schemas.microsoft.com/office/powerpoint/2010/main" val="943312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Renklerin Dili</a:t>
            </a:r>
          </a:p>
        </p:txBody>
      </p:sp>
      <p:sp>
        <p:nvSpPr>
          <p:cNvPr id="3" name="Content Placeholder 2"/>
          <p:cNvSpPr>
            <a:spLocks noGrp="1"/>
          </p:cNvSpPr>
          <p:nvPr>
            <p:ph sz="quarter" idx="1"/>
          </p:nvPr>
        </p:nvSpPr>
        <p:spPr>
          <a:xfrm>
            <a:off x="301752" y="1527048"/>
            <a:ext cx="8503920" cy="5330952"/>
          </a:xfrm>
        </p:spPr>
        <p:txBody>
          <a:bodyPr>
            <a:normAutofit fontScale="92500"/>
          </a:bodyPr>
          <a:lstStyle/>
          <a:p>
            <a:r>
              <a:rPr lang="tr-T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Beyaz</a:t>
            </a:r>
            <a:r>
              <a:rPr lang="tr-TR" dirty="0" smtClean="0"/>
              <a:t>: </a:t>
            </a:r>
            <a:r>
              <a:rPr lang="tr-TR" dirty="0" err="1"/>
              <a:t>Saflığı</a:t>
            </a:r>
            <a:r>
              <a:rPr lang="tr-TR" dirty="0"/>
              <a:t> </a:t>
            </a:r>
            <a:r>
              <a:rPr lang="tr-TR" dirty="0" err="1"/>
              <a:t>çağrıştırır</a:t>
            </a:r>
            <a:r>
              <a:rPr lang="tr-TR" dirty="0"/>
              <a:t>. Bu nedenle Batı’ da gelinlikler genel olarak beyaz olarak tercih </a:t>
            </a:r>
            <a:r>
              <a:rPr lang="tr-TR" dirty="0" smtClean="0"/>
              <a:t>edilmektedir.</a:t>
            </a:r>
            <a:endParaRPr lang="tr-TR" dirty="0"/>
          </a:p>
          <a:p>
            <a:r>
              <a:rPr lang="tr-TR" dirty="0" smtClean="0"/>
              <a:t>Masumiyet </a:t>
            </a:r>
            <a:r>
              <a:rPr lang="tr-TR" dirty="0"/>
              <a:t>ile </a:t>
            </a:r>
            <a:r>
              <a:rPr lang="tr-TR" dirty="0" err="1"/>
              <a:t>ilişkilendirilen</a:t>
            </a:r>
            <a:r>
              <a:rPr lang="tr-TR" dirty="0"/>
              <a:t> bu renk beraberinde akla </a:t>
            </a:r>
            <a:r>
              <a:rPr lang="tr-TR" dirty="0" err="1"/>
              <a:t>mutluluğu</a:t>
            </a:r>
            <a:r>
              <a:rPr lang="tr-TR" dirty="0"/>
              <a:t> da </a:t>
            </a:r>
            <a:r>
              <a:rPr lang="tr-TR" dirty="0" smtClean="0"/>
              <a:t>getirmektedir.</a:t>
            </a:r>
          </a:p>
          <a:p>
            <a:pPr lvl="1"/>
            <a:r>
              <a:rPr lang="tr-TR" dirty="0" smtClean="0"/>
              <a:t>Asya</a:t>
            </a:r>
            <a:r>
              <a:rPr lang="tr-TR" dirty="0"/>
              <a:t>’ </a:t>
            </a:r>
            <a:r>
              <a:rPr lang="tr-TR" dirty="0" err="1"/>
              <a:t>daki</a:t>
            </a:r>
            <a:r>
              <a:rPr lang="tr-TR" dirty="0"/>
              <a:t> matem ve yasın ifadesi olarak belirtilmektedir. </a:t>
            </a:r>
            <a:r>
              <a:rPr lang="tr-TR" dirty="0" err="1"/>
              <a:t>Örneğin</a:t>
            </a:r>
            <a:r>
              <a:rPr lang="tr-TR" dirty="0"/>
              <a:t>; Japonya’ da beyaz karanfil </a:t>
            </a:r>
            <a:r>
              <a:rPr lang="tr-TR" dirty="0" err="1"/>
              <a:t>ölüm</a:t>
            </a:r>
            <a:r>
              <a:rPr lang="tr-TR" dirty="0"/>
              <a:t> ile </a:t>
            </a:r>
            <a:r>
              <a:rPr lang="tr-TR" dirty="0" err="1"/>
              <a:t>ilişkilendirilmiştir</a:t>
            </a:r>
            <a:r>
              <a:rPr lang="tr-TR" dirty="0"/>
              <a:t>. Yine aynı </a:t>
            </a:r>
            <a:r>
              <a:rPr lang="tr-TR" dirty="0" err="1"/>
              <a:t>şekilde</a:t>
            </a:r>
            <a:r>
              <a:rPr lang="tr-TR" dirty="0"/>
              <a:t> </a:t>
            </a:r>
            <a:r>
              <a:rPr lang="tr-TR" dirty="0" err="1"/>
              <a:t>Çin’de</a:t>
            </a:r>
            <a:r>
              <a:rPr lang="tr-TR" dirty="0"/>
              <a:t> beyaz gelinlik tercih edilmemektedir </a:t>
            </a:r>
            <a:r>
              <a:rPr lang="tr-TR" dirty="0" err="1"/>
              <a:t>çünku</a:t>
            </a:r>
            <a:r>
              <a:rPr lang="tr-TR" dirty="0"/>
              <a:t>̈ beyaz renk o </a:t>
            </a:r>
            <a:r>
              <a:rPr lang="tr-TR" dirty="0" err="1"/>
              <a:t>kültürde</a:t>
            </a:r>
            <a:r>
              <a:rPr lang="tr-TR" dirty="0"/>
              <a:t> yası simgelemektedir </a:t>
            </a:r>
            <a:endParaRPr lang="tr-TR" dirty="0"/>
          </a:p>
          <a:p>
            <a:r>
              <a:rPr lang="tr-TR" b="1" dirty="0" err="1" smtClean="0"/>
              <a:t>Siyah</a:t>
            </a:r>
            <a:r>
              <a:rPr lang="tr-TR" dirty="0" err="1" smtClean="0"/>
              <a:t>:</a:t>
            </a:r>
            <a:r>
              <a:rPr lang="tr-TR" dirty="0" err="1"/>
              <a:t>matemi</a:t>
            </a:r>
            <a:r>
              <a:rPr lang="tr-TR" dirty="0"/>
              <a:t> </a:t>
            </a:r>
            <a:r>
              <a:rPr lang="tr-TR" dirty="0" err="1"/>
              <a:t>çağrıştırır</a:t>
            </a:r>
            <a:r>
              <a:rPr lang="tr-TR" dirty="0"/>
              <a:t> ve korku, </a:t>
            </a:r>
            <a:r>
              <a:rPr lang="tr-TR" dirty="0" err="1"/>
              <a:t>ölüm</a:t>
            </a:r>
            <a:r>
              <a:rPr lang="tr-TR" dirty="0"/>
              <a:t>, umutsuzluk gibi duyguları ifade </a:t>
            </a:r>
            <a:r>
              <a:rPr lang="tr-TR" dirty="0" smtClean="0"/>
              <a:t>eder.</a:t>
            </a:r>
            <a:r>
              <a:rPr lang="tr-TR" dirty="0"/>
              <a:t> </a:t>
            </a:r>
            <a:endParaRPr lang="tr-TR" dirty="0" smtClean="0"/>
          </a:p>
          <a:p>
            <a:r>
              <a:rPr lang="tr-TR" dirty="0" smtClean="0"/>
              <a:t>Bu </a:t>
            </a:r>
            <a:r>
              <a:rPr lang="tr-TR" dirty="0" err="1"/>
              <a:t>çağrışımlarının</a:t>
            </a:r>
            <a:r>
              <a:rPr lang="tr-TR" dirty="0"/>
              <a:t> yanında </a:t>
            </a:r>
            <a:r>
              <a:rPr lang="tr-TR" dirty="0" err="1" smtClean="0"/>
              <a:t>güc</a:t>
            </a:r>
            <a:r>
              <a:rPr lang="tr-TR" dirty="0" err="1"/>
              <a:t>ü</a:t>
            </a:r>
            <a:r>
              <a:rPr lang="tr-TR" dirty="0" smtClean="0"/>
              <a:t>, </a:t>
            </a:r>
            <a:r>
              <a:rPr lang="tr-TR" dirty="0" err="1"/>
              <a:t>soyluluğu</a:t>
            </a:r>
            <a:r>
              <a:rPr lang="tr-TR" dirty="0"/>
              <a:t>, </a:t>
            </a:r>
            <a:r>
              <a:rPr lang="tr-TR" dirty="0" err="1"/>
              <a:t>ağırbaşlılığı</a:t>
            </a:r>
            <a:r>
              <a:rPr lang="tr-TR" dirty="0"/>
              <a:t>, otoriteyi, aklı, </a:t>
            </a:r>
            <a:r>
              <a:rPr lang="tr-TR" dirty="0" err="1" smtClean="0"/>
              <a:t>güc</a:t>
            </a:r>
            <a:r>
              <a:rPr lang="tr-TR" dirty="0" err="1"/>
              <a:t>ü</a:t>
            </a:r>
            <a:r>
              <a:rPr lang="tr-TR" dirty="0" smtClean="0"/>
              <a:t>, </a:t>
            </a:r>
            <a:r>
              <a:rPr lang="tr-TR" dirty="0"/>
              <a:t>erdemi, gizemi de temsil etmektedir </a:t>
            </a:r>
            <a:endParaRPr lang="tr-TR" dirty="0"/>
          </a:p>
          <a:p>
            <a:endParaRPr lang="tr-TR" dirty="0"/>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1675684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 Türleri</a:t>
            </a:r>
          </a:p>
        </p:txBody>
      </p:sp>
      <p:sp>
        <p:nvSpPr>
          <p:cNvPr id="3" name="Content Placeholder 2"/>
          <p:cNvSpPr>
            <a:spLocks noGrp="1"/>
          </p:cNvSpPr>
          <p:nvPr>
            <p:ph sz="quarter" idx="1"/>
          </p:nvPr>
        </p:nvSpPr>
        <p:spPr/>
        <p:txBody>
          <a:bodyPr>
            <a:normAutofit fontScale="92500" lnSpcReduction="10000"/>
          </a:bodyPr>
          <a:lstStyle/>
          <a:p>
            <a:pPr algn="just"/>
            <a:r>
              <a:rPr lang="tr-TR" b="1" dirty="0" smtClean="0"/>
              <a:t>Kokuların fonksiyonu:</a:t>
            </a:r>
          </a:p>
          <a:p>
            <a:pPr algn="just"/>
            <a:r>
              <a:rPr lang="tr-TR" sz="2800" b="1" dirty="0" smtClean="0">
                <a:solidFill>
                  <a:srgbClr val="262626"/>
                </a:solidFill>
                <a:latin typeface="SourceSansPro-Regular"/>
              </a:rPr>
              <a:t>İnsanda </a:t>
            </a:r>
            <a:r>
              <a:rPr lang="tr-TR" sz="2800" b="1" dirty="0">
                <a:solidFill>
                  <a:srgbClr val="262626"/>
                </a:solidFill>
                <a:latin typeface="SourceSansPro-Regular"/>
              </a:rPr>
              <a:t>koku duyusunun, günlük duyguların %75’ini etkilediğini ve hafızada önemli bir rol oynağını belirtiyor</a:t>
            </a:r>
            <a:endParaRPr lang="tr-TR" b="1" dirty="0" smtClean="0"/>
          </a:p>
          <a:p>
            <a:pPr algn="just"/>
            <a:r>
              <a:rPr lang="tr-TR" sz="2800" dirty="0">
                <a:solidFill>
                  <a:srgbClr val="262626"/>
                </a:solidFill>
                <a:latin typeface="SourceSansPro-Regular"/>
              </a:rPr>
              <a:t>Güzel bir koku kişiyi canlandırıyor. Coşku, mutluluk, özgüven gibi iyi hissetme duyguları verebiliyor. </a:t>
            </a:r>
            <a:endParaRPr lang="tr-TR" sz="2800" dirty="0" smtClean="0">
              <a:solidFill>
                <a:srgbClr val="262626"/>
              </a:solidFill>
              <a:latin typeface="SourceSansPro-Regular"/>
            </a:endParaRPr>
          </a:p>
          <a:p>
            <a:pPr algn="just"/>
            <a:r>
              <a:rPr lang="tr-TR" sz="2800" dirty="0" smtClean="0">
                <a:solidFill>
                  <a:srgbClr val="262626"/>
                </a:solidFill>
                <a:latin typeface="SourceSansPro-Regular"/>
              </a:rPr>
              <a:t>Bazı </a:t>
            </a:r>
            <a:r>
              <a:rPr lang="tr-TR" sz="2800" dirty="0">
                <a:solidFill>
                  <a:srgbClr val="262626"/>
                </a:solidFill>
                <a:latin typeface="SourceSansPro-Regular"/>
              </a:rPr>
              <a:t>kokuların yatıştırıcı, dinlendirici etkileri var. Kokusunu beğenmediğimiz bir yere bir daha gitmek istemiyoruz. </a:t>
            </a:r>
            <a:endParaRPr lang="tr-TR" sz="2800" dirty="0" smtClean="0">
              <a:solidFill>
                <a:srgbClr val="262626"/>
              </a:solidFill>
              <a:latin typeface="SourceSansPro-Regular"/>
            </a:endParaRPr>
          </a:p>
          <a:p>
            <a:pPr algn="just"/>
            <a:r>
              <a:rPr lang="tr-TR" sz="2800" dirty="0" smtClean="0">
                <a:solidFill>
                  <a:srgbClr val="262626"/>
                </a:solidFill>
                <a:latin typeface="SourceSansPro-Regular"/>
              </a:rPr>
              <a:t>Kokusu </a:t>
            </a:r>
            <a:r>
              <a:rPr lang="tr-TR" sz="2800" dirty="0">
                <a:solidFill>
                  <a:srgbClr val="262626"/>
                </a:solidFill>
                <a:latin typeface="SourceSansPro-Regular"/>
              </a:rPr>
              <a:t>yüzünden yaklaşmak istemediğimiz hatta sırf bu yüzden görüşmekten kaçındığımız kişiler olabiliyor.</a:t>
            </a:r>
            <a:endParaRPr lang="tr-TR" dirty="0"/>
          </a:p>
        </p:txBody>
      </p:sp>
    </p:spTree>
    <p:extLst>
      <p:ext uri="{BB962C8B-B14F-4D97-AF65-F5344CB8AC3E}">
        <p14:creationId xmlns:p14="http://schemas.microsoft.com/office/powerpoint/2010/main" val="907728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Kokuların fonksiyonu:</a:t>
            </a:r>
          </a:p>
        </p:txBody>
      </p:sp>
      <p:sp>
        <p:nvSpPr>
          <p:cNvPr id="3" name="Content Placeholder 2"/>
          <p:cNvSpPr>
            <a:spLocks noGrp="1"/>
          </p:cNvSpPr>
          <p:nvPr>
            <p:ph sz="quarter" idx="1"/>
          </p:nvPr>
        </p:nvSpPr>
        <p:spPr/>
        <p:txBody>
          <a:bodyPr>
            <a:normAutofit fontScale="85000" lnSpcReduction="10000"/>
          </a:bodyPr>
          <a:lstStyle/>
          <a:p>
            <a:r>
              <a:rPr lang="tr-TR" sz="2800" dirty="0">
                <a:solidFill>
                  <a:srgbClr val="343434"/>
                </a:solidFill>
                <a:latin typeface="SourceSansPro-Regular"/>
              </a:rPr>
              <a:t>Koku molekülleri burnumuzun içindeki koku reseptörleri tarafından beynimize ulaştırılıp kokusal hafızamızı harekete geçirerek, anılarımız, düşüncelerimiz ve duygularımız üzerinde büyük etkiler yaratma özelliğine sahiptir.</a:t>
            </a:r>
          </a:p>
          <a:p>
            <a:r>
              <a:rPr lang="tr-TR" sz="2800" dirty="0">
                <a:solidFill>
                  <a:srgbClr val="343434"/>
                </a:solidFill>
                <a:latin typeface="SourceSansPro-Regular"/>
              </a:rPr>
              <a:t>Kokular çok güçlü fiziksel reaksiyonlar yaratır</a:t>
            </a:r>
            <a:r>
              <a:rPr lang="tr-TR" sz="2800" dirty="0" smtClean="0">
                <a:solidFill>
                  <a:srgbClr val="343434"/>
                </a:solidFill>
                <a:latin typeface="SourceSansPro-Regular"/>
              </a:rPr>
              <a:t>.</a:t>
            </a:r>
          </a:p>
          <a:p>
            <a:r>
              <a:rPr lang="tr-TR" sz="2800" dirty="0">
                <a:solidFill>
                  <a:srgbClr val="343434"/>
                </a:solidFill>
                <a:latin typeface="SourceSansPro-Regular"/>
              </a:rPr>
              <a:t>Bir Japon firmasının yaptığı araştırmaya göre, iş yeri limon yağı ile kokulandırıldığında bilgisayar operatörlerinin % 54 oranında daha az hata yaptığı tespit edilmiş</a:t>
            </a:r>
            <a:r>
              <a:rPr lang="tr-TR" sz="2800" dirty="0" smtClean="0">
                <a:solidFill>
                  <a:srgbClr val="343434"/>
                </a:solidFill>
                <a:latin typeface="SourceSansPro-Regular"/>
              </a:rPr>
              <a:t>.</a:t>
            </a:r>
            <a:endParaRPr lang="tr-TR" sz="2800" dirty="0">
              <a:solidFill>
                <a:srgbClr val="343434"/>
              </a:solidFill>
              <a:latin typeface="SourceSansPro-Regular"/>
            </a:endParaRPr>
          </a:p>
          <a:p>
            <a:r>
              <a:rPr lang="tr-TR" sz="2800" dirty="0">
                <a:solidFill>
                  <a:srgbClr val="343434"/>
                </a:solidFill>
                <a:latin typeface="SourceSansPro-Regular"/>
              </a:rPr>
              <a:t>Amerika'da yapılan bir araştırmaya göre ise, </a:t>
            </a:r>
            <a:r>
              <a:rPr lang="tr-TR" sz="2800" dirty="0" err="1">
                <a:solidFill>
                  <a:srgbClr val="343434"/>
                </a:solidFill>
                <a:latin typeface="SourceSansPro-Regular"/>
              </a:rPr>
              <a:t>Las</a:t>
            </a:r>
            <a:r>
              <a:rPr lang="tr-TR" sz="2800" dirty="0">
                <a:solidFill>
                  <a:srgbClr val="343434"/>
                </a:solidFill>
                <a:latin typeface="SourceSansPro-Regular"/>
              </a:rPr>
              <a:t> </a:t>
            </a:r>
            <a:r>
              <a:rPr lang="tr-TR" sz="2800" dirty="0" err="1">
                <a:solidFill>
                  <a:srgbClr val="343434"/>
                </a:solidFill>
                <a:latin typeface="SourceSansPro-Regular"/>
              </a:rPr>
              <a:t>Vegas'da</a:t>
            </a:r>
            <a:r>
              <a:rPr lang="tr-TR" sz="2800" dirty="0">
                <a:solidFill>
                  <a:srgbClr val="343434"/>
                </a:solidFill>
                <a:latin typeface="SourceSansPro-Regular"/>
              </a:rPr>
              <a:t> kumar makinelerinin bulunduğu bölge kokulandırıldığında % 45 oranında müşteri artışı gözlenmiş.</a:t>
            </a:r>
            <a:endParaRPr lang="tr-TR" dirty="0"/>
          </a:p>
        </p:txBody>
      </p:sp>
    </p:spTree>
    <p:extLst>
      <p:ext uri="{BB962C8B-B14F-4D97-AF65-F5344CB8AC3E}">
        <p14:creationId xmlns:p14="http://schemas.microsoft.com/office/powerpoint/2010/main" val="4127975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Kokuların fonksiyonu:</a:t>
            </a:r>
            <a:endParaRPr lang="tr-TR" dirty="0"/>
          </a:p>
        </p:txBody>
      </p:sp>
      <p:sp>
        <p:nvSpPr>
          <p:cNvPr id="3" name="Content Placeholder 2"/>
          <p:cNvSpPr>
            <a:spLocks noGrp="1"/>
          </p:cNvSpPr>
          <p:nvPr>
            <p:ph sz="quarter" idx="1"/>
          </p:nvPr>
        </p:nvSpPr>
        <p:spPr/>
        <p:txBody>
          <a:bodyPr>
            <a:noAutofit/>
          </a:bodyPr>
          <a:lstStyle/>
          <a:p>
            <a:r>
              <a:rPr lang="tr-TR" sz="2800" b="1" dirty="0">
                <a:solidFill>
                  <a:srgbClr val="262626"/>
                </a:solidFill>
                <a:latin typeface="SourceSansPro-Regular"/>
              </a:rPr>
              <a:t>Stres </a:t>
            </a:r>
            <a:r>
              <a:rPr lang="tr-TR" sz="2800" b="1" dirty="0">
                <a:solidFill>
                  <a:srgbClr val="262626"/>
                </a:solidFill>
                <a:latin typeface="SourceSansPro-Regular"/>
              </a:rPr>
              <a:t>verici meslek dallarında </a:t>
            </a:r>
            <a:r>
              <a:rPr lang="tr-TR" sz="2800" dirty="0">
                <a:solidFill>
                  <a:srgbClr val="262626"/>
                </a:solidFill>
                <a:latin typeface="SourceSansPro-Regular"/>
              </a:rPr>
              <a:t>çalışanlar ve uyku problemi olanlar </a:t>
            </a:r>
            <a:r>
              <a:rPr lang="tr-TR" sz="2800" b="1" dirty="0">
                <a:solidFill>
                  <a:srgbClr val="262626"/>
                </a:solidFill>
                <a:latin typeface="SourceSansPro-Regular"/>
              </a:rPr>
              <a:t>lavanta kokusu, çörek otu ve üzerlik tohumu kokusu</a:t>
            </a:r>
            <a:r>
              <a:rPr lang="tr-TR" sz="2800" dirty="0">
                <a:solidFill>
                  <a:srgbClr val="262626"/>
                </a:solidFill>
                <a:latin typeface="SourceSansPro-Regular"/>
              </a:rPr>
              <a:t> kullanabilir. Aynı kokular, sürekli ağlayan bebeklerin rahatlamasına yardımcı olur</a:t>
            </a:r>
            <a:r>
              <a:rPr lang="tr-TR" sz="2800" dirty="0">
                <a:solidFill>
                  <a:srgbClr val="262626"/>
                </a:solidFill>
                <a:latin typeface="SourceSansPro-Regular"/>
              </a:rPr>
              <a:t>.</a:t>
            </a:r>
          </a:p>
          <a:p>
            <a:r>
              <a:rPr lang="tr-TR" sz="2800" dirty="0">
                <a:solidFill>
                  <a:srgbClr val="262626"/>
                </a:solidFill>
                <a:latin typeface="SourceSansPro-Regular"/>
              </a:rPr>
              <a:t>ABD'de bir süpermarkette, unlu mamuller reyonunun satışları ortama yeni pişmiş ekmek kokusu verildikten sonra üçe katlamıştır. </a:t>
            </a:r>
            <a:endParaRPr lang="tr-TR" sz="2800" dirty="0">
              <a:solidFill>
                <a:srgbClr val="262626"/>
              </a:solidFill>
              <a:latin typeface="SourceSansPro-Regular"/>
            </a:endParaRPr>
          </a:p>
          <a:p>
            <a:r>
              <a:rPr lang="tr-TR" sz="2800" dirty="0">
                <a:solidFill>
                  <a:srgbClr val="262626"/>
                </a:solidFill>
                <a:latin typeface="SourceSansPro-Regular"/>
              </a:rPr>
              <a:t>İ</a:t>
            </a:r>
            <a:r>
              <a:rPr lang="tr-TR" sz="2800" dirty="0">
                <a:solidFill>
                  <a:srgbClr val="262626"/>
                </a:solidFill>
                <a:latin typeface="SourceSansPro-Regular"/>
              </a:rPr>
              <a:t>ş </a:t>
            </a:r>
            <a:r>
              <a:rPr lang="tr-TR" sz="2800" dirty="0">
                <a:solidFill>
                  <a:srgbClr val="262626"/>
                </a:solidFill>
                <a:latin typeface="SourceSansPro-Regular"/>
              </a:rPr>
              <a:t>yerinde molalar sırasında ortama lavanta kokusu verilmesinin iş performansında düşüşü önlediği belirlenmiştir.</a:t>
            </a:r>
          </a:p>
        </p:txBody>
      </p:sp>
    </p:spTree>
    <p:extLst>
      <p:ext uri="{BB962C8B-B14F-4D97-AF65-F5344CB8AC3E}">
        <p14:creationId xmlns:p14="http://schemas.microsoft.com/office/powerpoint/2010/main" val="27308703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a:t>
            </a:r>
          </a:p>
        </p:txBody>
      </p:sp>
      <p:sp>
        <p:nvSpPr>
          <p:cNvPr id="3" name="Content Placeholder 2"/>
          <p:cNvSpPr>
            <a:spLocks noGrp="1"/>
          </p:cNvSpPr>
          <p:nvPr>
            <p:ph sz="quarter" idx="1"/>
          </p:nvPr>
        </p:nvSpPr>
        <p:spPr>
          <a:xfrm>
            <a:off x="301752" y="1527047"/>
            <a:ext cx="8503920" cy="4978565"/>
          </a:xfrm>
        </p:spPr>
        <p:txBody>
          <a:bodyPr>
            <a:normAutofit fontScale="92500" lnSpcReduction="10000"/>
          </a:bodyPr>
          <a:lstStyle/>
          <a:p>
            <a:r>
              <a:rPr lang="tr-TR" dirty="0" smtClean="0"/>
              <a:t>Sözsüz iletişimin 2 önemli işlevi:</a:t>
            </a:r>
          </a:p>
          <a:p>
            <a:pPr marL="457200" indent="-457200">
              <a:buFont typeface="+mj-lt"/>
              <a:buAutoNum type="arabicPeriod"/>
            </a:pPr>
            <a:r>
              <a:rPr lang="tr-TR" dirty="0" smtClean="0"/>
              <a:t>Sözsüz iletişim yoluyla bir takım </a:t>
            </a:r>
            <a:r>
              <a:rPr lang="tr-TR" b="1" dirty="0" smtClean="0"/>
              <a:t>anlamlar iletilebilir.</a:t>
            </a:r>
          </a:p>
          <a:p>
            <a:pPr lvl="1"/>
            <a:r>
              <a:rPr lang="tr-TR" dirty="0" err="1" smtClean="0"/>
              <a:t>Örn</a:t>
            </a:r>
            <a:r>
              <a:rPr lang="tr-TR" dirty="0" smtClean="0"/>
              <a:t>. Yakamıza taktığımız rozetle mesleğimizi</a:t>
            </a:r>
          </a:p>
          <a:p>
            <a:pPr lvl="2"/>
            <a:r>
              <a:rPr lang="tr-TR" dirty="0"/>
              <a:t>B</a:t>
            </a:r>
            <a:r>
              <a:rPr lang="tr-TR" dirty="0" smtClean="0"/>
              <a:t>aşımızı sallayarak bir görüşü onayladığımızı / onaylamadığımızı</a:t>
            </a:r>
          </a:p>
          <a:p>
            <a:pPr lvl="2"/>
            <a:r>
              <a:rPr lang="tr-TR" dirty="0"/>
              <a:t>D</a:t>
            </a:r>
            <a:r>
              <a:rPr lang="tr-TR" dirty="0" smtClean="0"/>
              <a:t>ostumuzun elini tutarak onu sevdiğimizi ifade ederiz.</a:t>
            </a:r>
          </a:p>
          <a:p>
            <a:pPr marL="514350" indent="-514350">
              <a:buFont typeface="+mj-lt"/>
              <a:buAutoNum type="arabicPeriod"/>
            </a:pPr>
            <a:r>
              <a:rPr lang="tr-TR" dirty="0" smtClean="0"/>
              <a:t>Sözsüz iletişim, </a:t>
            </a:r>
            <a:r>
              <a:rPr lang="tr-TR" b="1" dirty="0" smtClean="0"/>
              <a:t>sözlü iletişimi destekler, onun akıcılığına katkıda bulunur.</a:t>
            </a:r>
          </a:p>
          <a:p>
            <a:pPr lvl="1"/>
            <a:r>
              <a:rPr lang="tr-TR" dirty="0" smtClean="0"/>
              <a:t>Konuşan kişi yüzünü ve bedenini kullanarak sözlü anlatımı destekler.</a:t>
            </a:r>
          </a:p>
          <a:p>
            <a:pPr lvl="1"/>
            <a:r>
              <a:rPr lang="tr-TR" dirty="0" smtClean="0"/>
              <a:t>Dinleyen kişi ise sergilediği yüz ve beden ifadeleri ile konuşana geri bildirim verir.</a:t>
            </a:r>
          </a:p>
          <a:p>
            <a:pPr lvl="1"/>
            <a:r>
              <a:rPr lang="tr-TR" dirty="0" smtClean="0"/>
              <a:t>Konuşan kişi, karşıdakinin söylediklerini anlayıp anlamadığını ya da sıkılıp sıkılmadığını onun davranışlarına bakarak tahmin etmeye çalışır. - - </a:t>
            </a:r>
            <a:r>
              <a:rPr lang="tr-TR" b="1" dirty="0" smtClean="0">
                <a:solidFill>
                  <a:srgbClr val="FF0000"/>
                </a:solidFill>
              </a:rPr>
              <a:t>Göz kontağı ve beden dili </a:t>
            </a:r>
            <a:r>
              <a:rPr lang="tr-TR" b="1" dirty="0" smtClean="0"/>
              <a:t>çok önemli</a:t>
            </a:r>
          </a:p>
          <a:p>
            <a:pPr lvl="1"/>
            <a:endParaRPr lang="tr-TR" dirty="0" smtClean="0"/>
          </a:p>
          <a:p>
            <a:pPr lvl="1"/>
            <a:endParaRPr lang="tr-TR" dirty="0"/>
          </a:p>
        </p:txBody>
      </p:sp>
    </p:spTree>
    <p:extLst>
      <p:ext uri="{BB962C8B-B14F-4D97-AF65-F5344CB8AC3E}">
        <p14:creationId xmlns:p14="http://schemas.microsoft.com/office/powerpoint/2010/main" val="4073010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a:t>
            </a:r>
          </a:p>
        </p:txBody>
      </p:sp>
      <p:sp>
        <p:nvSpPr>
          <p:cNvPr id="3" name="Content Placeholder 2"/>
          <p:cNvSpPr>
            <a:spLocks noGrp="1"/>
          </p:cNvSpPr>
          <p:nvPr>
            <p:ph sz="quarter" idx="1"/>
          </p:nvPr>
        </p:nvSpPr>
        <p:spPr/>
        <p:txBody>
          <a:bodyPr>
            <a:normAutofit lnSpcReduction="10000"/>
          </a:bodyPr>
          <a:lstStyle/>
          <a:p>
            <a:r>
              <a:rPr lang="tr-TR" dirty="0" smtClean="0"/>
              <a:t>Sözsüz iletişim:</a:t>
            </a:r>
          </a:p>
          <a:p>
            <a:pPr lvl="1"/>
            <a:r>
              <a:rPr lang="tr-TR" b="1" dirty="0" smtClean="0">
                <a:solidFill>
                  <a:schemeClr val="tx1"/>
                </a:solidFill>
              </a:rPr>
              <a:t>İletişimin yokluğunu imkansız kılar</a:t>
            </a:r>
            <a:r>
              <a:rPr lang="tr-TR" dirty="0" smtClean="0">
                <a:solidFill>
                  <a:schemeClr val="tx1"/>
                </a:solidFill>
              </a:rPr>
              <a:t>. Suskunluk , giyim kuşam, yüz ifadesi, duyguları, kişinin statüsünü ve ilişkileri aktarmada rol oynar. </a:t>
            </a:r>
          </a:p>
          <a:p>
            <a:pPr lvl="1"/>
            <a:r>
              <a:rPr lang="tr-TR" b="1" dirty="0" smtClean="0">
                <a:solidFill>
                  <a:schemeClr val="tx1"/>
                </a:solidFill>
              </a:rPr>
              <a:t>Konuşma dilinin duyguları aktarmadaki sınırlılığı sözsüz iletişimle aşılabilir</a:t>
            </a:r>
            <a:r>
              <a:rPr lang="tr-TR" dirty="0" smtClean="0">
                <a:solidFill>
                  <a:schemeClr val="tx1"/>
                </a:solidFill>
              </a:rPr>
              <a:t>.  -- Mimik, jest, bakış, dokunuş, uzak duruş, el, kol, baş sallamak</a:t>
            </a:r>
          </a:p>
          <a:p>
            <a:pPr lvl="1"/>
            <a:r>
              <a:rPr lang="tr-TR" b="1" dirty="0" smtClean="0">
                <a:solidFill>
                  <a:schemeClr val="tx1"/>
                </a:solidFill>
              </a:rPr>
              <a:t>İlişkileri tanımlama ve belirlemede rol oynar. </a:t>
            </a:r>
            <a:r>
              <a:rPr lang="tr-TR" dirty="0" smtClean="0">
                <a:solidFill>
                  <a:schemeClr val="tx1"/>
                </a:solidFill>
              </a:rPr>
              <a:t>Kişinin ses tonu, uzak duruşu, giyimi onunla ilişkilerimizi belirlememize yardımcı olur.—Sıcak bir tonla, samimi tavırla konuşan dostun, resmi davranıp, mesafe koyması.</a:t>
            </a:r>
          </a:p>
          <a:p>
            <a:pPr lvl="1"/>
            <a:r>
              <a:rPr lang="tr-TR" b="1" dirty="0" smtClean="0">
                <a:solidFill>
                  <a:schemeClr val="tx1"/>
                </a:solidFill>
              </a:rPr>
              <a:t>Sözlü iletişimin içeriği hakkında bilgi verir. </a:t>
            </a:r>
            <a:r>
              <a:rPr lang="tr-TR" dirty="0" smtClean="0">
                <a:solidFill>
                  <a:schemeClr val="tx1"/>
                </a:solidFill>
              </a:rPr>
              <a:t>Yumuşak, sert ses tonu, güler yüz, çatık kaş.</a:t>
            </a:r>
          </a:p>
          <a:p>
            <a:pPr lvl="1"/>
            <a:endParaRPr lang="tr-TR" b="1" dirty="0">
              <a:solidFill>
                <a:schemeClr val="tx1"/>
              </a:solidFill>
            </a:endParaRPr>
          </a:p>
        </p:txBody>
      </p:sp>
    </p:spTree>
    <p:extLst>
      <p:ext uri="{BB962C8B-B14F-4D97-AF65-F5344CB8AC3E}">
        <p14:creationId xmlns:p14="http://schemas.microsoft.com/office/powerpoint/2010/main" val="4166321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Sözsüz İletişimin Özellikleri</a:t>
            </a:r>
            <a:endParaRPr lang="tr-TR" dirty="0"/>
          </a:p>
        </p:txBody>
      </p:sp>
      <p:sp>
        <p:nvSpPr>
          <p:cNvPr id="3" name="Content Placeholder 2"/>
          <p:cNvSpPr>
            <a:spLocks noGrp="1"/>
          </p:cNvSpPr>
          <p:nvPr>
            <p:ph sz="quarter" idx="1"/>
          </p:nvPr>
        </p:nvSpPr>
        <p:spPr/>
        <p:txBody>
          <a:bodyPr>
            <a:normAutofit/>
          </a:bodyPr>
          <a:lstStyle/>
          <a:p>
            <a:r>
              <a:rPr lang="tr-TR" dirty="0" smtClean="0"/>
              <a:t>Sözsüz iletişim etkilidir</a:t>
            </a:r>
            <a:r>
              <a:rPr lang="tr-TR" dirty="0" smtClean="0"/>
              <a:t>.</a:t>
            </a:r>
          </a:p>
          <a:p>
            <a:pPr lvl="1"/>
            <a:r>
              <a:rPr lang="tr-TR" dirty="0" smtClean="0"/>
              <a:t>Duygu ve ilişkiyle ilgili en etkili mesajlar sözsüzdür.</a:t>
            </a:r>
            <a:endParaRPr lang="tr-TR" dirty="0" smtClean="0"/>
          </a:p>
          <a:p>
            <a:r>
              <a:rPr lang="tr-TR" dirty="0" smtClean="0"/>
              <a:t>Sözsüz iletişim duyguları belirtir</a:t>
            </a:r>
            <a:r>
              <a:rPr lang="tr-TR" dirty="0" smtClean="0"/>
              <a:t>.</a:t>
            </a:r>
          </a:p>
          <a:p>
            <a:pPr lvl="1"/>
            <a:r>
              <a:rPr lang="tr-TR" dirty="0" smtClean="0"/>
              <a:t>Kızgınlık, yorgunluk, üzüntü</a:t>
            </a:r>
            <a:endParaRPr lang="tr-TR" dirty="0" smtClean="0"/>
          </a:p>
          <a:p>
            <a:r>
              <a:rPr lang="tr-TR" dirty="0" smtClean="0"/>
              <a:t>Sözsüz iletişim çift anlamlıdır</a:t>
            </a:r>
            <a:r>
              <a:rPr lang="tr-TR" dirty="0" smtClean="0"/>
              <a:t>.</a:t>
            </a:r>
          </a:p>
          <a:p>
            <a:pPr lvl="2"/>
            <a:r>
              <a:rPr lang="tr-TR" dirty="0" smtClean="0"/>
              <a:t>Sözlü ve sözsüz iletişim bazen farklı anlamlar taşır. Karşı tarafı iyi okuyan kişi, daha derin ilişkiler kurar.</a:t>
            </a:r>
            <a:endParaRPr lang="tr-TR" dirty="0" smtClean="0"/>
          </a:p>
          <a:p>
            <a:r>
              <a:rPr lang="tr-TR" dirty="0" smtClean="0"/>
              <a:t>Sözsüz iletişim belirsizdir. </a:t>
            </a:r>
            <a:endParaRPr lang="tr-TR" dirty="0" smtClean="0"/>
          </a:p>
          <a:p>
            <a:pPr lvl="1"/>
            <a:r>
              <a:rPr lang="tr-TR" dirty="0" smtClean="0"/>
              <a:t>Sessizlik, durgunluk moral bozukluğu, üzüntü, kızgınlığa işaret olabilir. Bazen ancak sözlü mesajla açığa çıkar.</a:t>
            </a:r>
          </a:p>
        </p:txBody>
      </p:sp>
    </p:spTree>
    <p:extLst>
      <p:ext uri="{BB962C8B-B14F-4D97-AF65-F5344CB8AC3E}">
        <p14:creationId xmlns:p14="http://schemas.microsoft.com/office/powerpoint/2010/main" val="3027373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Sözsüz İletişimin Özellikleri</a:t>
            </a:r>
          </a:p>
        </p:txBody>
      </p:sp>
      <p:sp>
        <p:nvSpPr>
          <p:cNvPr id="3" name="Content Placeholder 2"/>
          <p:cNvSpPr>
            <a:spLocks noGrp="1"/>
          </p:cNvSpPr>
          <p:nvPr>
            <p:ph sz="quarter" idx="1"/>
          </p:nvPr>
        </p:nvSpPr>
        <p:spPr/>
        <p:txBody>
          <a:bodyPr>
            <a:normAutofit lnSpcReduction="10000"/>
          </a:bodyPr>
          <a:lstStyle/>
          <a:p>
            <a:r>
              <a:rPr lang="tr-TR" dirty="0"/>
              <a:t>Sözsüz iletişim insanlar arasındaki ilişkileri tanımlar.</a:t>
            </a:r>
          </a:p>
          <a:p>
            <a:pPr lvl="1"/>
            <a:r>
              <a:rPr lang="tr-TR" dirty="0"/>
              <a:t>Konulan mesafe, giyim kuşam, vücudun duruşu vb. iletişim kişilerin nasıl anlaşılması gerektiğini tanımlar.</a:t>
            </a:r>
          </a:p>
          <a:p>
            <a:r>
              <a:rPr lang="tr-TR" dirty="0"/>
              <a:t>Sözsüz iletişim sözel içerik hakkında bilgi verir.</a:t>
            </a:r>
          </a:p>
          <a:p>
            <a:pPr lvl="1"/>
            <a:r>
              <a:rPr lang="tr-TR" dirty="0"/>
              <a:t>Sözlü iletişimin yorumlanmasında ipuçları verir.</a:t>
            </a:r>
          </a:p>
          <a:p>
            <a:pPr lvl="1"/>
            <a:r>
              <a:rPr lang="tr-TR" dirty="0"/>
              <a:t>Aynı söz değişik ton ve beden diliyle söylendiğinde farklı anlamlar içerir. </a:t>
            </a:r>
          </a:p>
          <a:p>
            <a:r>
              <a:rPr lang="tr-TR" dirty="0"/>
              <a:t>Sözsüz iletişim kültürüne göre biçimlenir. </a:t>
            </a:r>
          </a:p>
          <a:p>
            <a:pPr lvl="1"/>
            <a:r>
              <a:rPr lang="tr-TR" dirty="0"/>
              <a:t>Sözsüz iletişim daha evrenseldir ama kültüre göre değişir.</a:t>
            </a:r>
          </a:p>
          <a:p>
            <a:pPr lvl="1"/>
            <a:r>
              <a:rPr lang="tr-TR" dirty="0"/>
              <a:t>Gülme insanın sevincini, bir şeyi komik bulmasını gösteren evrensel bir davranışken, kim, nerede, neye güler kültürel bir olgudur. </a:t>
            </a:r>
          </a:p>
          <a:p>
            <a:endParaRPr lang="tr-TR" dirty="0"/>
          </a:p>
        </p:txBody>
      </p:sp>
    </p:spTree>
    <p:extLst>
      <p:ext uri="{BB962C8B-B14F-4D97-AF65-F5344CB8AC3E}">
        <p14:creationId xmlns:p14="http://schemas.microsoft.com/office/powerpoint/2010/main" val="792417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Sözsüz İletişim ve Kültür</a:t>
            </a:r>
            <a:endParaRPr lang="tr-TR" dirty="0"/>
          </a:p>
        </p:txBody>
      </p:sp>
      <p:sp>
        <p:nvSpPr>
          <p:cNvPr id="3" name="Content Placeholder 2"/>
          <p:cNvSpPr>
            <a:spLocks noGrp="1"/>
          </p:cNvSpPr>
          <p:nvPr>
            <p:ph sz="quarter" idx="1"/>
          </p:nvPr>
        </p:nvSpPr>
        <p:spPr/>
        <p:txBody>
          <a:bodyPr>
            <a:normAutofit lnSpcReduction="10000"/>
          </a:bodyPr>
          <a:lstStyle/>
          <a:p>
            <a:r>
              <a:rPr lang="tr-TR" sz="2800" b="1" dirty="0">
                <a:solidFill>
                  <a:srgbClr val="463E38"/>
                </a:solidFill>
              </a:rPr>
              <a:t>Göz teması</a:t>
            </a:r>
            <a:r>
              <a:rPr lang="tr-TR" sz="2800" dirty="0">
                <a:solidFill>
                  <a:srgbClr val="463E38"/>
                </a:solidFill>
              </a:rPr>
              <a:t> yapılıp yapılmadığı , kimin yapıp yapmadığı , ne kadar sürüp sürmediği büyük ölçüde çeşitlilik göstermektedir</a:t>
            </a:r>
            <a:r>
              <a:rPr lang="tr-TR" sz="2800" dirty="0" smtClean="0">
                <a:solidFill>
                  <a:srgbClr val="463E38"/>
                </a:solidFill>
              </a:rPr>
              <a:t>.</a:t>
            </a:r>
          </a:p>
          <a:p>
            <a:r>
              <a:rPr lang="tr-TR" sz="2800" dirty="0" smtClean="0">
                <a:solidFill>
                  <a:srgbClr val="463E38"/>
                </a:solidFill>
              </a:rPr>
              <a:t>Asya </a:t>
            </a:r>
            <a:r>
              <a:rPr lang="tr-TR" sz="2800" dirty="0">
                <a:solidFill>
                  <a:srgbClr val="463E38"/>
                </a:solidFill>
              </a:rPr>
              <a:t>kültürünün çoğunda göz teması kurmak saygısızlık olarak gösterilmektedir</a:t>
            </a:r>
            <a:r>
              <a:rPr lang="tr-TR" sz="2800" dirty="0" smtClean="0">
                <a:solidFill>
                  <a:srgbClr val="463E38"/>
                </a:solidFill>
              </a:rPr>
              <a:t>.</a:t>
            </a:r>
          </a:p>
          <a:p>
            <a:r>
              <a:rPr lang="tr-TR" sz="2800" dirty="0" smtClean="0">
                <a:solidFill>
                  <a:srgbClr val="463E38"/>
                </a:solidFill>
              </a:rPr>
              <a:t>Latin </a:t>
            </a:r>
            <a:r>
              <a:rPr lang="tr-TR" sz="2800" dirty="0">
                <a:solidFill>
                  <a:srgbClr val="463E38"/>
                </a:solidFill>
              </a:rPr>
              <a:t>ve Kuzey Amerika’da ise göz teması kurmak eşitlik için önemlidir</a:t>
            </a:r>
            <a:r>
              <a:rPr lang="tr-TR" sz="2800" dirty="0" smtClean="0">
                <a:solidFill>
                  <a:srgbClr val="463E38"/>
                </a:solidFill>
              </a:rPr>
              <a:t>.</a:t>
            </a:r>
          </a:p>
          <a:p>
            <a:r>
              <a:rPr lang="tr-TR" sz="2800" dirty="0" smtClean="0">
                <a:solidFill>
                  <a:srgbClr val="463E38"/>
                </a:solidFill>
              </a:rPr>
              <a:t>Örneğin </a:t>
            </a:r>
            <a:r>
              <a:rPr lang="tr-TR" sz="2800" dirty="0">
                <a:solidFill>
                  <a:srgbClr val="463E38"/>
                </a:solidFill>
              </a:rPr>
              <a:t>Gana isimli ülkede bir yetişkin genç birinin gözüne bakarsa bu bir meydan okuma anlamına gelmektedir.</a:t>
            </a:r>
            <a:endParaRPr lang="tr-TR" dirty="0">
              <a:solidFill>
                <a:srgbClr val="463E38"/>
              </a:solidFill>
            </a:endParaRPr>
          </a:p>
        </p:txBody>
      </p:sp>
    </p:spTree>
    <p:extLst>
      <p:ext uri="{BB962C8B-B14F-4D97-AF65-F5344CB8AC3E}">
        <p14:creationId xmlns:p14="http://schemas.microsoft.com/office/powerpoint/2010/main" val="17852910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2713</TotalTime>
  <Words>2530</Words>
  <Application>Microsoft Macintosh PowerPoint</Application>
  <PresentationFormat>On-screen Show (4:3)</PresentationFormat>
  <Paragraphs>238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Civic</vt:lpstr>
      <vt:lpstr>SÖZSÜZ İLETİŞİM</vt:lpstr>
      <vt:lpstr>Sözsüz İletişim</vt:lpstr>
      <vt:lpstr>Sözsüz İletişim</vt:lpstr>
      <vt:lpstr>Sözsüz İletişim</vt:lpstr>
      <vt:lpstr>Sözsüz İletişim</vt:lpstr>
      <vt:lpstr>Sözsüz İletişim</vt:lpstr>
      <vt:lpstr>Sözsüz İletişimin Özellikleri</vt:lpstr>
      <vt:lpstr>Sözsüz İletişimin Özellikleri</vt:lpstr>
      <vt:lpstr>Sözsüz İletişim ve Kültür</vt:lpstr>
      <vt:lpstr>Sözsüz İletişim ve Kültür</vt:lpstr>
      <vt:lpstr>Sözsüz İletişimin Sınıflandırılması</vt:lpstr>
      <vt:lpstr>Sözsüz İletişim Türleri</vt:lpstr>
      <vt:lpstr>Sözsüz İletişim Türleri</vt:lpstr>
      <vt:lpstr>Sözsüz İletişim Türleri</vt:lpstr>
      <vt:lpstr>Sözsüz İletişim Türleri</vt:lpstr>
      <vt:lpstr>PowerPoint Presentation</vt:lpstr>
      <vt:lpstr>PowerPoint Presentation</vt:lpstr>
      <vt:lpstr>PowerPoint Presentation</vt:lpstr>
      <vt:lpstr>PowerPoint Presentation</vt:lpstr>
      <vt:lpstr>PowerPoint Presentation</vt:lpstr>
      <vt:lpstr>PowerPoint Presentation</vt:lpstr>
      <vt:lpstr>Beden dili</vt:lpstr>
      <vt:lpstr>PowerPoint Presentation</vt:lpstr>
      <vt:lpstr>Beden dilindeki önemli noktalar</vt:lpstr>
      <vt:lpstr>Beden dilindeki önemli noktalar</vt:lpstr>
      <vt:lpstr>Beden dilindeki önemli noktalar</vt:lpstr>
      <vt:lpstr>Beden dilindeki önemli noktalar</vt:lpstr>
      <vt:lpstr>Beden dilindeki önemli noktalar</vt:lpstr>
      <vt:lpstr>Beden dilindeki önemli noktalar</vt:lpstr>
      <vt:lpstr>Beden dilindeki önemli noktalar</vt:lpstr>
      <vt:lpstr>Beden dilindeki önemli noktalar</vt:lpstr>
      <vt:lpstr>PowerPoint Presentation</vt:lpstr>
      <vt:lpstr>Sözsüz İletişim Türleri</vt:lpstr>
      <vt:lpstr>Sözsüz İletişim Türleri</vt:lpstr>
      <vt:lpstr>Sözsüz İletişim Türleri</vt:lpstr>
      <vt:lpstr>Renklerin Dili</vt:lpstr>
      <vt:lpstr>Renklerin Dili</vt:lpstr>
      <vt:lpstr>Renklerin Dili</vt:lpstr>
      <vt:lpstr>Renklerin Dili</vt:lpstr>
      <vt:lpstr>Renklerin Dili</vt:lpstr>
      <vt:lpstr>Renklerin Dili</vt:lpstr>
      <vt:lpstr>Renklerin Dili</vt:lpstr>
      <vt:lpstr>Renklerin Dili</vt:lpstr>
      <vt:lpstr>Sözsüz İletişim Türleri</vt:lpstr>
      <vt:lpstr>Kokuların fonksiyonu:</vt:lpstr>
      <vt:lpstr>Kokuların fonksiyonu: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SÖZSÜZ İLETİŞİM</dc:title>
  <dc:creator>DUYGU DEMIRCAN</dc:creator>
  <cp:lastModifiedBy>DUYGU DEMIRCAN</cp:lastModifiedBy>
  <cp:revision>33</cp:revision>
  <dcterms:created xsi:type="dcterms:W3CDTF">2018-10-25T12:27:02Z</dcterms:created>
  <dcterms:modified xsi:type="dcterms:W3CDTF">2018-10-28T22:00:03Z</dcterms:modified>
</cp:coreProperties>
</file>