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382" r:id="rId2"/>
    <p:sldId id="338" r:id="rId3"/>
    <p:sldId id="340" r:id="rId4"/>
    <p:sldId id="367" r:id="rId5"/>
    <p:sldId id="364" r:id="rId6"/>
    <p:sldId id="369" r:id="rId7"/>
    <p:sldId id="368" r:id="rId8"/>
    <p:sldId id="365" r:id="rId9"/>
    <p:sldId id="366" r:id="rId10"/>
    <p:sldId id="341" r:id="rId11"/>
    <p:sldId id="352" r:id="rId12"/>
    <p:sldId id="342" r:id="rId13"/>
    <p:sldId id="343" r:id="rId14"/>
    <p:sldId id="344" r:id="rId15"/>
    <p:sldId id="353" r:id="rId16"/>
    <p:sldId id="345" r:id="rId17"/>
    <p:sldId id="292" r:id="rId18"/>
    <p:sldId id="312" r:id="rId19"/>
    <p:sldId id="294" r:id="rId20"/>
    <p:sldId id="258" r:id="rId21"/>
    <p:sldId id="286" r:id="rId22"/>
    <p:sldId id="379" r:id="rId23"/>
    <p:sldId id="377" r:id="rId24"/>
    <p:sldId id="290" r:id="rId25"/>
    <p:sldId id="354" r:id="rId26"/>
    <p:sldId id="259" r:id="rId27"/>
    <p:sldId id="260" r:id="rId28"/>
    <p:sldId id="261" r:id="rId29"/>
    <p:sldId id="347" r:id="rId30"/>
    <p:sldId id="287" r:id="rId31"/>
    <p:sldId id="358" r:id="rId32"/>
    <p:sldId id="262" r:id="rId33"/>
    <p:sldId id="357" r:id="rId34"/>
    <p:sldId id="380" r:id="rId35"/>
    <p:sldId id="295" r:id="rId36"/>
    <p:sldId id="348" r:id="rId37"/>
    <p:sldId id="266" r:id="rId38"/>
    <p:sldId id="349" r:id="rId39"/>
    <p:sldId id="359" r:id="rId40"/>
    <p:sldId id="268" r:id="rId41"/>
    <p:sldId id="381" r:id="rId4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9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E6E6E6"/>
    <a:srgbClr val="E4A96E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364" autoAdjust="0"/>
  </p:normalViewPr>
  <p:slideViewPr>
    <p:cSldViewPr>
      <p:cViewPr>
        <p:scale>
          <a:sx n="81" d="100"/>
          <a:sy n="81" d="100"/>
        </p:scale>
        <p:origin x="-1080" y="-198"/>
      </p:cViewPr>
      <p:guideLst>
        <p:guide orient="horz" pos="2160"/>
        <p:guide pos="2880"/>
        <p:guide pos="2980"/>
      </p:guideLst>
    </p:cSldViewPr>
  </p:slideViewPr>
  <p:outlineViewPr>
    <p:cViewPr>
      <p:scale>
        <a:sx n="33" d="100"/>
        <a:sy n="33" d="100"/>
      </p:scale>
      <p:origin x="0" y="-128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CB873-1230-4ED5-B37E-229FB9F3252A}" type="datetimeFigureOut">
              <a:rPr lang="tr-TR" smtClean="0"/>
              <a:t>6.11.2024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8BAAF-32C3-4AD7-BE69-F0EE219F61AE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dirty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6.11.2024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PSİKOLOJİYE GİRİŞ-3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61284" y="5289860"/>
            <a:ext cx="6034030" cy="608497"/>
          </a:xfrm>
        </p:spPr>
        <p:txBody>
          <a:bodyPr>
            <a:normAutofit/>
          </a:bodyPr>
          <a:lstStyle/>
          <a:p>
            <a:r>
              <a:rPr lang="az-Latn-AZ" sz="3200" b="1" dirty="0">
                <a:solidFill>
                  <a:srgbClr val="005A9E"/>
                </a:solidFill>
              </a:rPr>
              <a:t>ÖĞRENME</a:t>
            </a:r>
            <a:endParaRPr lang="tr-TR" sz="3200" dirty="0">
              <a:solidFill>
                <a:srgbClr val="005A9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2924296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64388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1" dirty="0">
                <a:solidFill>
                  <a:schemeClr val="bg1"/>
                </a:solidFill>
              </a:rPr>
              <a:t>Malzeme ile ilgili olanlar (dışsal): 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5A9E"/>
                </a:solidFill>
              </a:rPr>
              <a:t>telaffuz edilebilirlik </a:t>
            </a:r>
            <a:r>
              <a:rPr lang="tr-TR" sz="2400" i="1" dirty="0">
                <a:solidFill>
                  <a:schemeClr val="bg1"/>
                </a:solidFill>
              </a:rPr>
              <a:t>(öğretilecek malzemenin anlaşılır olması*); 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5A9E"/>
                </a:solidFill>
              </a:rPr>
              <a:t>algısal ayırt edilebilirlik </a:t>
            </a:r>
            <a:r>
              <a:rPr lang="tr-TR" sz="2400" i="1" dirty="0">
                <a:solidFill>
                  <a:schemeClr val="bg1"/>
                </a:solidFill>
              </a:rPr>
              <a:t>(bir önemli parçanı seçme, altını çizme, önemli yere vurguyu artırmak, not alma); 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5A9E"/>
                </a:solidFill>
              </a:rPr>
              <a:t>anlamsal çağırışım faktörü </a:t>
            </a:r>
            <a:r>
              <a:rPr lang="tr-TR" sz="2400" i="1" dirty="0">
                <a:solidFill>
                  <a:schemeClr val="bg1"/>
                </a:solidFill>
              </a:rPr>
              <a:t>(öğretilecek olan bilginin öğrenenin çevresi ve eski bilgileri ile ilişkilendirilmesi, benzerliklerden, farklılıklardan, zıtlıklardan faydalanma; örneğin Van gölü ve İngilizce </a:t>
            </a:r>
            <a:r>
              <a:rPr lang="tr-TR" sz="2400" i="1" dirty="0" err="1">
                <a:solidFill>
                  <a:schemeClr val="bg1"/>
                </a:solidFill>
              </a:rPr>
              <a:t>one</a:t>
            </a:r>
            <a:r>
              <a:rPr lang="tr-TR" sz="2400" i="1" dirty="0">
                <a:solidFill>
                  <a:schemeClr val="bg1"/>
                </a:solidFill>
              </a:rPr>
              <a:t> (bir) kelimesinin ilişkilendirilerek öğretilmesi);</a:t>
            </a:r>
          </a:p>
          <a:p>
            <a:pPr algn="just">
              <a:buFontTx/>
              <a:buChar char="-"/>
            </a:pPr>
            <a:r>
              <a:rPr lang="tr-TR" sz="2400" dirty="0" err="1">
                <a:solidFill>
                  <a:srgbClr val="005A9E"/>
                </a:solidFill>
              </a:rPr>
              <a:t>çağırımsal</a:t>
            </a:r>
            <a:r>
              <a:rPr lang="tr-TR" sz="2400" dirty="0">
                <a:solidFill>
                  <a:srgbClr val="005A9E"/>
                </a:solidFill>
              </a:rPr>
              <a:t> basamaklar dizini </a:t>
            </a:r>
            <a:r>
              <a:rPr lang="tr-TR" sz="2400" i="1" dirty="0">
                <a:solidFill>
                  <a:schemeClr val="bg1"/>
                </a:solidFill>
              </a:rPr>
              <a:t>(bir bilginin hatırlatılarak öğretilmesi, piknik kavramı ile akla gelenler: kebap, et, kuzu); 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5A9E"/>
                </a:solidFill>
              </a:rPr>
              <a:t>kavramsal basamaklar dizini </a:t>
            </a:r>
            <a:r>
              <a:rPr lang="tr-TR" sz="2400" i="1" dirty="0">
                <a:solidFill>
                  <a:schemeClr val="bg1"/>
                </a:solidFill>
              </a:rPr>
              <a:t>(bir konu ile ilgili alt kavramların sıralanması, örneğin, </a:t>
            </a:r>
            <a:r>
              <a:rPr lang="tr-TR" sz="2400" b="1" i="1" dirty="0">
                <a:solidFill>
                  <a:schemeClr val="bg1"/>
                </a:solidFill>
              </a:rPr>
              <a:t>varlık, tür</a:t>
            </a:r>
            <a:r>
              <a:rPr lang="tr-TR" sz="2400" i="1" dirty="0">
                <a:solidFill>
                  <a:schemeClr val="bg1"/>
                </a:solidFill>
              </a:rPr>
              <a:t> kavramı); </a:t>
            </a:r>
          </a:p>
          <a:p>
            <a:pPr algn="just">
              <a:buFontTx/>
              <a:buChar char="-"/>
            </a:pPr>
            <a:r>
              <a:rPr lang="tr-TR" sz="2400" dirty="0">
                <a:solidFill>
                  <a:srgbClr val="005A9E"/>
                </a:solidFill>
              </a:rPr>
              <a:t>kavramsal gruplama </a:t>
            </a:r>
            <a:r>
              <a:rPr lang="tr-TR" sz="2400" i="1" dirty="0">
                <a:solidFill>
                  <a:schemeClr val="bg1"/>
                </a:solidFill>
              </a:rPr>
              <a:t>(kavramları aralarındaki ilişki türlerine göre sınıflandırmak- örneğin, kitap dükkânında kitapların sınıflandırılması).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</a:rPr>
              <a:t>Öğrenmeyi etkileyen faktörler</a:t>
            </a:r>
            <a:endParaRPr lang="az-Latn-AZ" sz="3200" dirty="0"/>
          </a:p>
        </p:txBody>
      </p:sp>
    </p:spTree>
    <p:extLst>
      <p:ext uri="{BB962C8B-B14F-4D97-AF65-F5344CB8AC3E}">
        <p14:creationId xmlns:p14="http://schemas.microsoft.com/office/powerpoint/2010/main" val="2007252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620688"/>
            <a:ext cx="8496944" cy="5763103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chemeClr val="bg1"/>
                </a:solidFill>
              </a:rPr>
              <a:t>Klasik koşullanma gece dışarı bakıp kar gördüğümüzde </a:t>
            </a:r>
            <a:r>
              <a:rPr lang="tr-TR" sz="2800" b="1" dirty="0">
                <a:solidFill>
                  <a:srgbClr val="005A9E"/>
                </a:solidFill>
              </a:rPr>
              <a:t>içimizin üşümesi, </a:t>
            </a:r>
            <a:r>
              <a:rPr lang="tr-TR" sz="2800" dirty="0">
                <a:solidFill>
                  <a:schemeClr val="bg1"/>
                </a:solidFill>
              </a:rPr>
              <a:t>korkulu bir film izlerken kalp atışlarımızın hızlanması gibi davranışlarımızı açıklamaya yardımcı olur.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Klasik koşullanmaya niye “klasik” denilmektedir diye düşünüyorsanız, cevap sanıldığından basittir. Yalnızca </a:t>
            </a:r>
            <a:r>
              <a:rPr lang="tr-TR" sz="2800" b="1" dirty="0">
                <a:solidFill>
                  <a:srgbClr val="005A9E"/>
                </a:solidFill>
              </a:rPr>
              <a:t>ilk bulunan koşullanma türü olduğu için </a:t>
            </a:r>
            <a:r>
              <a:rPr lang="tr-TR" sz="2800" dirty="0">
                <a:solidFill>
                  <a:schemeClr val="bg1"/>
                </a:solidFill>
              </a:rPr>
              <a:t>böyle denilmektedir.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Klasik koşullanmanın keşfini, </a:t>
            </a:r>
            <a:r>
              <a:rPr lang="tr-TR" sz="2800" b="1" dirty="0" err="1">
                <a:solidFill>
                  <a:srgbClr val="005A9E"/>
                </a:solidFill>
              </a:rPr>
              <a:t>Pavlov’a</a:t>
            </a:r>
            <a:r>
              <a:rPr lang="tr-TR" sz="2800" b="1" dirty="0">
                <a:solidFill>
                  <a:srgbClr val="005A9E"/>
                </a:solidFill>
              </a:rPr>
              <a:t> (ve şüphesiz </a:t>
            </a:r>
            <a:r>
              <a:rPr lang="tr-TR" sz="2800" b="1" dirty="0" err="1">
                <a:solidFill>
                  <a:srgbClr val="005A9E"/>
                </a:solidFill>
              </a:rPr>
              <a:t>Pavlovun</a:t>
            </a:r>
            <a:r>
              <a:rPr lang="tr-TR" sz="2800" b="1" dirty="0">
                <a:solidFill>
                  <a:srgbClr val="005A9E"/>
                </a:solidFill>
              </a:rPr>
              <a:t> köpeklerine*)</a:t>
            </a:r>
            <a:r>
              <a:rPr lang="tr-TR" sz="2800" dirty="0">
                <a:solidFill>
                  <a:schemeClr val="bg1"/>
                </a:solidFill>
              </a:rPr>
              <a:t> borçluyuz.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tr-TR" sz="3200" i="1" dirty="0">
              <a:solidFill>
                <a:srgbClr val="005A9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114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764704"/>
            <a:ext cx="8784975" cy="55857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Ağza konulan yiyecek miktarıyla üretilen salya miktarının bağlantılarını inceleyen </a:t>
            </a:r>
            <a:r>
              <a:rPr lang="tr-TR" dirty="0" err="1">
                <a:solidFill>
                  <a:schemeClr val="bg1"/>
                </a:solidFill>
              </a:rPr>
              <a:t>Pavlov</a:t>
            </a:r>
            <a:r>
              <a:rPr lang="tr-TR" dirty="0">
                <a:solidFill>
                  <a:schemeClr val="bg1"/>
                </a:solidFill>
              </a:rPr>
              <a:t>, çalışmanın ilerleyen aşamalarında, köpeklerin henüz ağızlarına yiyecek konmadan, </a:t>
            </a:r>
            <a:r>
              <a:rPr lang="tr-TR" b="1" dirty="0">
                <a:solidFill>
                  <a:srgbClr val="005A9E"/>
                </a:solidFill>
              </a:rPr>
              <a:t>yiyeceği, yiyecek getireni gördükleri ve hatta ayak sesini duydukları zaman </a:t>
            </a:r>
            <a:r>
              <a:rPr lang="tr-TR" dirty="0">
                <a:solidFill>
                  <a:schemeClr val="bg1"/>
                </a:solidFill>
              </a:rPr>
              <a:t>salya salgıladıklarını gözlemlemiştir.</a:t>
            </a:r>
            <a:endParaRPr lang="tr-TR" sz="2800" i="1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dirty="0"/>
          </a:p>
        </p:txBody>
      </p:sp>
    </p:spTree>
    <p:extLst>
      <p:ext uri="{BB962C8B-B14F-4D97-AF65-F5344CB8AC3E}">
        <p14:creationId xmlns:p14="http://schemas.microsoft.com/office/powerpoint/2010/main" val="3831851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620688"/>
            <a:ext cx="8424936" cy="5729748"/>
          </a:xfrm>
        </p:spPr>
        <p:txBody>
          <a:bodyPr>
            <a:noAutofit/>
          </a:bodyPr>
          <a:lstStyle/>
          <a:p>
            <a:pPr algn="just"/>
            <a:r>
              <a:rPr lang="tr-TR" sz="3200" dirty="0" err="1">
                <a:solidFill>
                  <a:schemeClr val="bg1"/>
                </a:solidFill>
              </a:rPr>
              <a:t>Pavlov</a:t>
            </a:r>
            <a:r>
              <a:rPr lang="tr-TR" sz="3200" dirty="0">
                <a:solidFill>
                  <a:schemeClr val="bg1"/>
                </a:solidFill>
              </a:rPr>
              <a:t>, durumu, köpeklerin ses, ışık, görüntü gibi yiyecekle bir ilgisi olmayan uyaranların yiyecekle ilişkisini kurmayı öğrenmesi ile açıklamış ve bu yeni salyaya </a:t>
            </a:r>
            <a:r>
              <a:rPr lang="tr-TR" sz="3200" b="1" dirty="0">
                <a:solidFill>
                  <a:srgbClr val="005A9E"/>
                </a:solidFill>
              </a:rPr>
              <a:t>“psişik salya” </a:t>
            </a:r>
            <a:r>
              <a:rPr lang="tr-TR" sz="3200" dirty="0">
                <a:solidFill>
                  <a:schemeClr val="bg1"/>
                </a:solidFill>
              </a:rPr>
              <a:t>adını vermiştir.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Klasik koşullanma, </a:t>
            </a:r>
            <a:r>
              <a:rPr lang="tr-TR" sz="3200" b="1" dirty="0">
                <a:solidFill>
                  <a:srgbClr val="005A9E"/>
                </a:solidFill>
              </a:rPr>
              <a:t>nötr</a:t>
            </a:r>
            <a:r>
              <a:rPr lang="tr-TR" sz="3200" dirty="0">
                <a:solidFill>
                  <a:schemeClr val="bg1"/>
                </a:solidFill>
              </a:rPr>
              <a:t> bir uyarıcının (yemek verenin ayak sesi), tepkiye sebep olan </a:t>
            </a:r>
            <a:r>
              <a:rPr lang="tr-TR" sz="3200" b="1" dirty="0">
                <a:solidFill>
                  <a:srgbClr val="005A9E"/>
                </a:solidFill>
              </a:rPr>
              <a:t>asıl</a:t>
            </a:r>
            <a:r>
              <a:rPr lang="tr-TR" sz="3200" b="1" dirty="0">
                <a:solidFill>
                  <a:schemeClr val="bg1"/>
                </a:solidFill>
              </a:rPr>
              <a:t> </a:t>
            </a:r>
            <a:r>
              <a:rPr lang="tr-TR" sz="3200" dirty="0">
                <a:solidFill>
                  <a:schemeClr val="bg1"/>
                </a:solidFill>
              </a:rPr>
              <a:t>uyarıcıyla (yemek gibi) </a:t>
            </a:r>
            <a:r>
              <a:rPr lang="tr-TR" sz="3200" b="1" dirty="0">
                <a:solidFill>
                  <a:schemeClr val="bg1"/>
                </a:solidFill>
              </a:rPr>
              <a:t>eşleşmesiyle</a:t>
            </a:r>
            <a:r>
              <a:rPr lang="tr-TR" sz="3200" dirty="0">
                <a:solidFill>
                  <a:schemeClr val="bg1"/>
                </a:solidFill>
              </a:rPr>
              <a:t> birlikte, tepkiye </a:t>
            </a:r>
            <a:r>
              <a:rPr lang="tr-TR" sz="3200" b="1" dirty="0">
                <a:solidFill>
                  <a:schemeClr val="bg1"/>
                </a:solidFill>
              </a:rPr>
              <a:t>tek başına sebep olabilen </a:t>
            </a:r>
            <a:r>
              <a:rPr lang="tr-TR" sz="3200" dirty="0">
                <a:solidFill>
                  <a:schemeClr val="bg1"/>
                </a:solidFill>
              </a:rPr>
              <a:t>bir uyarıcı haline gelmesidir.</a:t>
            </a:r>
            <a:endParaRPr lang="az-Latn-AZ" sz="32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360040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dirty="0"/>
          </a:p>
        </p:txBody>
      </p:sp>
    </p:spTree>
    <p:extLst>
      <p:ext uri="{BB962C8B-B14F-4D97-AF65-F5344CB8AC3E}">
        <p14:creationId xmlns:p14="http://schemas.microsoft.com/office/powerpoint/2010/main" val="992186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621736"/>
          </a:xfrm>
        </p:spPr>
        <p:txBody>
          <a:bodyPr>
            <a:noAutofit/>
          </a:bodyPr>
          <a:lstStyle/>
          <a:p>
            <a:pPr algn="just"/>
            <a:r>
              <a:rPr lang="tr-TR" sz="2700" dirty="0">
                <a:solidFill>
                  <a:schemeClr val="bg1"/>
                </a:solidFill>
              </a:rPr>
              <a:t>Deney zamanı </a:t>
            </a:r>
            <a:r>
              <a:rPr lang="tr-TR" sz="2700" dirty="0" err="1">
                <a:solidFill>
                  <a:schemeClr val="bg1"/>
                </a:solidFill>
              </a:rPr>
              <a:t>Pavlov</a:t>
            </a:r>
            <a:r>
              <a:rPr lang="tr-TR" sz="2700" dirty="0">
                <a:solidFill>
                  <a:schemeClr val="bg1"/>
                </a:solidFill>
              </a:rPr>
              <a:t> köpeğe yemek vermeyi kestikten sonra bile köpek </a:t>
            </a:r>
            <a:r>
              <a:rPr lang="tr-TR" sz="2700" b="1" dirty="0">
                <a:solidFill>
                  <a:srgbClr val="005A9E"/>
                </a:solidFill>
              </a:rPr>
              <a:t>zil sesine salya </a:t>
            </a:r>
            <a:r>
              <a:rPr lang="tr-TR" sz="2700" dirty="0">
                <a:solidFill>
                  <a:schemeClr val="bg1"/>
                </a:solidFill>
              </a:rPr>
              <a:t>sağlamıştır. Köpek, zil sesine salya sağlamaya klasik olarak koşullanmıştır.</a:t>
            </a:r>
          </a:p>
          <a:p>
            <a:pPr marL="0" indent="0" algn="just">
              <a:buNone/>
            </a:pPr>
            <a:endParaRPr lang="tr-TR" sz="2700" b="1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Dediğimiz gibi zil nötr uyarıcıdır, yani koşullanmadan önce istediğimiz tepkiye, </a:t>
            </a:r>
            <a:r>
              <a:rPr lang="tr-TR" sz="2700" b="1" dirty="0">
                <a:solidFill>
                  <a:srgbClr val="005A9E"/>
                </a:solidFill>
              </a:rPr>
              <a:t>salya tepkisine sebep olabilen </a:t>
            </a:r>
            <a:r>
              <a:rPr lang="tr-TR" sz="2700" dirty="0">
                <a:solidFill>
                  <a:schemeClr val="bg1"/>
                </a:solidFill>
              </a:rPr>
              <a:t>bir uyarıcı değildir.</a:t>
            </a:r>
          </a:p>
          <a:p>
            <a:pPr marL="0" indent="0" algn="just">
              <a:buNone/>
            </a:pPr>
            <a:endParaRPr lang="tr-TR" sz="2700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Yemek ise istediğimiz tepkiyi yaratabilen bir uyarıcıdır. Bu yüzden yemek </a:t>
            </a:r>
            <a:r>
              <a:rPr lang="tr-TR" sz="2700" b="1" dirty="0">
                <a:solidFill>
                  <a:srgbClr val="005A9E"/>
                </a:solidFill>
              </a:rPr>
              <a:t>koşulsuz (öğrenilmemiş-doğal) uyarıcıdır </a:t>
            </a:r>
            <a:r>
              <a:rPr lang="tr-TR" sz="2700" dirty="0">
                <a:solidFill>
                  <a:schemeClr val="bg1"/>
                </a:solidFill>
              </a:rPr>
              <a:t>(</a:t>
            </a:r>
            <a:r>
              <a:rPr lang="tr-TR" sz="2700" dirty="0" err="1">
                <a:solidFill>
                  <a:schemeClr val="bg1"/>
                </a:solidFill>
              </a:rPr>
              <a:t>unconditioned</a:t>
            </a:r>
            <a:r>
              <a:rPr lang="tr-TR" sz="2700" dirty="0">
                <a:solidFill>
                  <a:schemeClr val="bg1"/>
                </a:solidFill>
              </a:rPr>
              <a:t> </a:t>
            </a:r>
            <a:r>
              <a:rPr lang="tr-TR" sz="2700" dirty="0" err="1">
                <a:solidFill>
                  <a:schemeClr val="bg1"/>
                </a:solidFill>
              </a:rPr>
              <a:t>stımulus</a:t>
            </a:r>
            <a:r>
              <a:rPr lang="tr-TR" sz="2700" dirty="0">
                <a:solidFill>
                  <a:schemeClr val="bg1"/>
                </a:solidFill>
              </a:rPr>
              <a:t>-UCS), çünkü yemek köpeğin ağzındayken otomatik olarak salya tepkisine sebep olur.</a:t>
            </a:r>
            <a:endParaRPr lang="az-Latn-AZ" sz="27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dirty="0"/>
          </a:p>
        </p:txBody>
      </p:sp>
    </p:spTree>
    <p:extLst>
      <p:ext uri="{BB962C8B-B14F-4D97-AF65-F5344CB8AC3E}">
        <p14:creationId xmlns:p14="http://schemas.microsoft.com/office/powerpoint/2010/main" val="280630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908720"/>
            <a:ext cx="8424936" cy="5441716"/>
          </a:xfrm>
        </p:spPr>
        <p:txBody>
          <a:bodyPr>
            <a:normAutofit/>
          </a:bodyPr>
          <a:lstStyle/>
          <a:p>
            <a:pPr algn="just"/>
            <a:r>
              <a:rPr lang="tr-TR" sz="3200" dirty="0">
                <a:solidFill>
                  <a:schemeClr val="bg1"/>
                </a:solidFill>
              </a:rPr>
              <a:t>Salya tepkisi de </a:t>
            </a:r>
            <a:r>
              <a:rPr lang="tr-TR" sz="3200" b="1" dirty="0">
                <a:solidFill>
                  <a:srgbClr val="005A9E"/>
                </a:solidFill>
              </a:rPr>
              <a:t>koşulsuz tepki</a:t>
            </a:r>
            <a:r>
              <a:rPr lang="tr-TR" sz="3200" dirty="0">
                <a:solidFill>
                  <a:schemeClr val="bg1"/>
                </a:solidFill>
              </a:rPr>
              <a:t> olarak adlandırılır çünkü </a:t>
            </a:r>
            <a:r>
              <a:rPr lang="tr-TR" sz="3200" b="1" dirty="0">
                <a:solidFill>
                  <a:schemeClr val="bg1"/>
                </a:solidFill>
              </a:rPr>
              <a:t>doğal ve doğuştan olan, önceki bir öğrenmeyle ilişkisiz olan </a:t>
            </a:r>
            <a:r>
              <a:rPr lang="tr-TR" sz="3200" dirty="0">
                <a:solidFill>
                  <a:schemeClr val="bg1"/>
                </a:solidFill>
              </a:rPr>
              <a:t>bir tepkidir.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Bir uyarıcının koşulsuz uyarıcı olup olmadığının bir yolu </a:t>
            </a:r>
            <a:r>
              <a:rPr lang="tr-TR" sz="3200" b="1" dirty="0">
                <a:solidFill>
                  <a:srgbClr val="005A9E"/>
                </a:solidFill>
              </a:rPr>
              <a:t>her kişide aynı tepkiye yani koşulsuz bir tepkiye </a:t>
            </a:r>
            <a:r>
              <a:rPr lang="tr-TR" sz="3200" dirty="0">
                <a:solidFill>
                  <a:schemeClr val="bg1"/>
                </a:solidFill>
              </a:rPr>
              <a:t>yol açıp açmayacağıdır.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511814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63340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585732"/>
          </a:xfrm>
        </p:spPr>
        <p:txBody>
          <a:bodyPr>
            <a:normAutofit/>
          </a:bodyPr>
          <a:lstStyle/>
          <a:p>
            <a:pPr algn="just"/>
            <a:r>
              <a:rPr lang="tr-TR" sz="3200" dirty="0">
                <a:solidFill>
                  <a:schemeClr val="bg1"/>
                </a:solidFill>
              </a:rPr>
              <a:t>Koşullanma gerçekleştiğinde, artık zil nötr bir uyarıcı değil, </a:t>
            </a:r>
            <a:r>
              <a:rPr lang="tr-TR" sz="3200" b="1" dirty="0">
                <a:solidFill>
                  <a:srgbClr val="005A9E"/>
                </a:solidFill>
              </a:rPr>
              <a:t>koşullu</a:t>
            </a:r>
            <a:r>
              <a:rPr lang="tr-TR" sz="3200" dirty="0">
                <a:solidFill>
                  <a:schemeClr val="bg1"/>
                </a:solidFill>
              </a:rPr>
              <a:t> (öğrenilmiş) bir uyarıcıdır </a:t>
            </a: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Koşullu uyarıcıya olan salya davranışı, koşullu tepkidir. Koşullanma gerçekleştikten sonra, </a:t>
            </a:r>
            <a:r>
              <a:rPr lang="tr-TR" sz="3200" b="1" dirty="0">
                <a:solidFill>
                  <a:srgbClr val="005A9E"/>
                </a:solidFill>
              </a:rPr>
              <a:t>zil tek başına da koşullu tepkiyi </a:t>
            </a:r>
            <a:r>
              <a:rPr lang="tr-TR" sz="3200" dirty="0">
                <a:solidFill>
                  <a:schemeClr val="bg1"/>
                </a:solidFill>
              </a:rPr>
              <a:t>ortaya çıkarır.</a:t>
            </a:r>
            <a:endParaRPr lang="az-Latn-AZ" sz="32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dirty="0"/>
          </a:p>
        </p:txBody>
      </p:sp>
    </p:spTree>
    <p:extLst>
      <p:ext uri="{BB962C8B-B14F-4D97-AF65-F5344CB8AC3E}">
        <p14:creationId xmlns:p14="http://schemas.microsoft.com/office/powerpoint/2010/main" val="423211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74536" y="620688"/>
            <a:ext cx="8545936" cy="5741014"/>
          </a:xfrm>
        </p:spPr>
        <p:txBody>
          <a:bodyPr>
            <a:noAutofit/>
          </a:bodyPr>
          <a:lstStyle/>
          <a:p>
            <a:pPr algn="just"/>
            <a:r>
              <a:rPr lang="tr-TR" sz="2700" dirty="0">
                <a:solidFill>
                  <a:schemeClr val="bg1"/>
                </a:solidFill>
              </a:rPr>
              <a:t>John </a:t>
            </a:r>
            <a:r>
              <a:rPr lang="tr-TR" sz="2700" dirty="0" err="1">
                <a:solidFill>
                  <a:schemeClr val="bg1"/>
                </a:solidFill>
              </a:rPr>
              <a:t>B.Watson</a:t>
            </a:r>
            <a:r>
              <a:rPr lang="tr-TR" sz="2700" dirty="0">
                <a:solidFill>
                  <a:schemeClr val="bg1"/>
                </a:solidFill>
              </a:rPr>
              <a:t> ve </a:t>
            </a:r>
            <a:r>
              <a:rPr lang="tr-TR" sz="2700" dirty="0" err="1">
                <a:solidFill>
                  <a:schemeClr val="bg1"/>
                </a:solidFill>
              </a:rPr>
              <a:t>Rosalie</a:t>
            </a:r>
            <a:r>
              <a:rPr lang="tr-TR" sz="2700" dirty="0">
                <a:solidFill>
                  <a:schemeClr val="bg1"/>
                </a:solidFill>
              </a:rPr>
              <a:t> </a:t>
            </a:r>
            <a:r>
              <a:rPr lang="tr-TR" sz="2700" dirty="0" err="1">
                <a:solidFill>
                  <a:schemeClr val="bg1"/>
                </a:solidFill>
              </a:rPr>
              <a:t>Rayner</a:t>
            </a:r>
            <a:r>
              <a:rPr lang="tr-TR" sz="2700" dirty="0">
                <a:solidFill>
                  <a:schemeClr val="bg1"/>
                </a:solidFill>
              </a:rPr>
              <a:t> </a:t>
            </a:r>
            <a:r>
              <a:rPr lang="tr-TR" sz="2700" b="1" dirty="0">
                <a:solidFill>
                  <a:srgbClr val="005A9E"/>
                </a:solidFill>
              </a:rPr>
              <a:t>ünlü Küçük Albert deneyi</a:t>
            </a:r>
            <a:r>
              <a:rPr lang="tr-TR" sz="2700" dirty="0">
                <a:solidFill>
                  <a:schemeClr val="bg1"/>
                </a:solidFill>
              </a:rPr>
              <a:t> ile klasik koşullanmayı </a:t>
            </a:r>
            <a:r>
              <a:rPr lang="tr-TR" sz="2700" b="1" dirty="0">
                <a:solidFill>
                  <a:schemeClr val="bg1"/>
                </a:solidFill>
              </a:rPr>
              <a:t>insan üzerinde </a:t>
            </a:r>
            <a:r>
              <a:rPr lang="tr-TR" sz="2700" dirty="0">
                <a:solidFill>
                  <a:schemeClr val="bg1"/>
                </a:solidFill>
              </a:rPr>
              <a:t>de göstermeleriyle psikoloji alanında bir çığır açmışlar.</a:t>
            </a:r>
          </a:p>
          <a:p>
            <a:pPr marL="0" indent="0" algn="just">
              <a:buNone/>
            </a:pPr>
            <a:endParaRPr lang="tr-TR" sz="2700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11 aylık Küçük Albert önce farelerden korkmuyor olsa da </a:t>
            </a:r>
            <a:r>
              <a:rPr lang="tr-TR" sz="2700" b="1" dirty="0">
                <a:solidFill>
                  <a:srgbClr val="005A9E"/>
                </a:solidFill>
              </a:rPr>
              <a:t>yüksek seslerle (koşulsuz uyarıcı) korkutularak </a:t>
            </a:r>
            <a:r>
              <a:rPr lang="tr-TR" sz="2700" dirty="0">
                <a:solidFill>
                  <a:schemeClr val="bg1"/>
                </a:solidFill>
              </a:rPr>
              <a:t>fareye de (nötr uyarıcı) korku tepkisi vermeye koşullanmıştır. </a:t>
            </a:r>
          </a:p>
          <a:p>
            <a:pPr marL="0" indent="0" algn="just">
              <a:buNone/>
            </a:pPr>
            <a:endParaRPr lang="tr-TR" sz="2700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Albert beyaz ve tüylü bir fareye her dokunduğunda ortama yüksek bir ses verilmiştir. Ses çocuğun </a:t>
            </a:r>
            <a:r>
              <a:rPr lang="tr-TR" sz="2700" b="1" dirty="0">
                <a:solidFill>
                  <a:srgbClr val="005A9E"/>
                </a:solidFill>
              </a:rPr>
              <a:t>korkmasına (koşulsuz tepki) </a:t>
            </a:r>
            <a:r>
              <a:rPr lang="tr-TR" sz="2700" dirty="0">
                <a:solidFill>
                  <a:schemeClr val="bg1"/>
                </a:solidFill>
              </a:rPr>
              <a:t>sebep olmuştur.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74536" y="188640"/>
            <a:ext cx="8640960" cy="432048"/>
          </a:xfrm>
        </p:spPr>
        <p:txBody>
          <a:bodyPr>
            <a:normAutofit fontScale="90000"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az-Latn-AZ" sz="4400" b="1" i="1" dirty="0">
                <a:effectLst/>
              </a:rPr>
              <a:t/>
            </a:r>
            <a:br>
              <a:rPr lang="az-Latn-AZ" sz="4400" b="1" i="1" dirty="0">
                <a:effectLst/>
              </a:rPr>
            </a:br>
            <a:r>
              <a:rPr lang="tr-TR" sz="4400" dirty="0">
                <a:effectLst/>
              </a:rPr>
              <a:t/>
            </a:r>
            <a:br>
              <a:rPr lang="tr-TR" sz="4400" dirty="0">
                <a:effectLst/>
              </a:rPr>
            </a:br>
            <a:r>
              <a:rPr lang="az-Latn-AZ" sz="4400" dirty="0">
                <a:effectLst/>
              </a:rPr>
              <a:t/>
            </a:r>
            <a:br>
              <a:rPr lang="az-Latn-AZ" sz="4400" dirty="0">
                <a:effectLst/>
              </a:rPr>
            </a:br>
            <a:r>
              <a:rPr lang="az-Latn-AZ" sz="4000" i="1" dirty="0">
                <a:solidFill>
                  <a:schemeClr val="bg1"/>
                </a:solidFill>
              </a:rPr>
              <a:t/>
            </a:r>
            <a:br>
              <a:rPr lang="az-Latn-AZ" sz="4000" i="1" dirty="0">
                <a:solidFill>
                  <a:schemeClr val="bg1"/>
                </a:solidFill>
              </a:rPr>
            </a:br>
            <a:r>
              <a:rPr lang="az-Latn-AZ" sz="3600" b="1" i="1" dirty="0">
                <a:solidFill>
                  <a:schemeClr val="bg1"/>
                </a:solidFill>
              </a:rPr>
              <a:t/>
            </a:r>
            <a:br>
              <a:rPr lang="az-Latn-AZ" sz="3600" b="1" i="1" dirty="0">
                <a:solidFill>
                  <a:schemeClr val="bg1"/>
                </a:solidFill>
              </a:rPr>
            </a:br>
            <a:r>
              <a:rPr lang="tr-TR" sz="3600" b="1" dirty="0">
                <a:solidFill>
                  <a:srgbClr val="005A9E"/>
                </a:solidFill>
              </a:rPr>
              <a:t/>
            </a:r>
            <a:br>
              <a:rPr lang="tr-TR" sz="3600" b="1" dirty="0">
                <a:solidFill>
                  <a:srgbClr val="005A9E"/>
                </a:solidFill>
              </a:rPr>
            </a:br>
            <a:r>
              <a:rPr lang="tr-TR" sz="3600" b="1" dirty="0">
                <a:solidFill>
                  <a:srgbClr val="005A9E"/>
                </a:solidFill>
              </a:rPr>
              <a:t/>
            </a:r>
            <a:br>
              <a:rPr lang="tr-TR" sz="3600" b="1" dirty="0">
                <a:solidFill>
                  <a:srgbClr val="005A9E"/>
                </a:solidFill>
              </a:rPr>
            </a:br>
            <a:r>
              <a:rPr lang="tr-TR" sz="3600" b="1" dirty="0">
                <a:solidFill>
                  <a:srgbClr val="005A9E"/>
                </a:solidFill>
              </a:rPr>
              <a:t/>
            </a:r>
            <a:br>
              <a:rPr lang="tr-TR" sz="3600" b="1" dirty="0">
                <a:solidFill>
                  <a:srgbClr val="005A9E"/>
                </a:solidFill>
              </a:rPr>
            </a:br>
            <a:r>
              <a:rPr lang="tr-TR" sz="3600" b="1" dirty="0">
                <a:solidFill>
                  <a:srgbClr val="005A9E"/>
                </a:solidFill>
              </a:rPr>
              <a:t/>
            </a:r>
            <a:br>
              <a:rPr lang="tr-TR" sz="3600" b="1" dirty="0">
                <a:solidFill>
                  <a:srgbClr val="005A9E"/>
                </a:solidFill>
              </a:rPr>
            </a:br>
            <a:r>
              <a:rPr lang="tr-TR" sz="3600" b="1" dirty="0">
                <a:solidFill>
                  <a:srgbClr val="005A9E"/>
                </a:solidFill>
              </a:rPr>
              <a:t/>
            </a:r>
            <a:br>
              <a:rPr lang="tr-TR" sz="3600" b="1" dirty="0">
                <a:solidFill>
                  <a:srgbClr val="005A9E"/>
                </a:solidFill>
              </a:rPr>
            </a:br>
            <a:r>
              <a:rPr lang="tr-TR" sz="3600" b="1" dirty="0">
                <a:solidFill>
                  <a:srgbClr val="005A9E"/>
                </a:solidFill>
              </a:rPr>
              <a:t/>
            </a:r>
            <a:br>
              <a:rPr lang="tr-TR" sz="3600" b="1" dirty="0">
                <a:solidFill>
                  <a:srgbClr val="005A9E"/>
                </a:solidFill>
              </a:rPr>
            </a:br>
            <a:r>
              <a:rPr lang="tr-TR" sz="3300" b="1" dirty="0">
                <a:solidFill>
                  <a:srgbClr val="005A9E"/>
                </a:solidFill>
              </a:rPr>
              <a:t/>
            </a:r>
            <a:br>
              <a:rPr lang="tr-TR" sz="3300" b="1" dirty="0">
                <a:solidFill>
                  <a:srgbClr val="005A9E"/>
                </a:solidFill>
              </a:rPr>
            </a:br>
            <a:r>
              <a:rPr lang="tr-TR" sz="36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altLang="tr-TR" sz="3600" b="1" i="1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5024" y="-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2401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5969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400" dirty="0">
                <a:solidFill>
                  <a:schemeClr val="bg1"/>
                </a:solidFill>
              </a:rPr>
              <a:t>Ses ve fare ikilisi birkaç defa sunulduktan sonra Albert tek fare sunulduğunda da korkmaya başlamış, </a:t>
            </a:r>
            <a:r>
              <a:rPr lang="tr-TR" sz="3400" b="1" dirty="0">
                <a:solidFill>
                  <a:srgbClr val="005A9E"/>
                </a:solidFill>
              </a:rPr>
              <a:t>fare tek başına koşullu uyaran olmuş</a:t>
            </a:r>
            <a:r>
              <a:rPr lang="tr-TR" sz="3400" dirty="0">
                <a:solidFill>
                  <a:schemeClr val="bg1"/>
                </a:solidFill>
              </a:rPr>
              <a:t> ve tek başına koşullu tepkiyi (korkunu) ortaya çıkarmıştır. </a:t>
            </a:r>
          </a:p>
          <a:p>
            <a:pPr marL="0" indent="0" algn="just">
              <a:buNone/>
            </a:pPr>
            <a:endParaRPr lang="tr-TR" sz="3400" dirty="0">
              <a:solidFill>
                <a:schemeClr val="bg1"/>
              </a:solidFill>
            </a:endParaRPr>
          </a:p>
          <a:p>
            <a:pPr algn="just"/>
            <a:r>
              <a:rPr lang="tr-TR" sz="3400" dirty="0">
                <a:solidFill>
                  <a:schemeClr val="bg1"/>
                </a:solidFill>
              </a:rPr>
              <a:t>Beş gün sonra Albert tek fareye değil, fareye benzeyen beyaz, tüylü her şeye tepki vermiştir. Korku </a:t>
            </a:r>
            <a:r>
              <a:rPr lang="tr-TR" sz="3400" b="1" dirty="0">
                <a:solidFill>
                  <a:srgbClr val="005A9E"/>
                </a:solidFill>
              </a:rPr>
              <a:t>transformasyon*</a:t>
            </a:r>
            <a:r>
              <a:rPr lang="tr-TR" sz="3400" dirty="0">
                <a:solidFill>
                  <a:schemeClr val="bg1"/>
                </a:solidFill>
              </a:rPr>
              <a:t> olmuştur.</a:t>
            </a:r>
          </a:p>
          <a:p>
            <a:pPr marL="0" indent="0" algn="just">
              <a:buNone/>
            </a:pPr>
            <a:endParaRPr lang="tr-TR" sz="3400" dirty="0">
              <a:solidFill>
                <a:schemeClr val="bg1"/>
              </a:solidFill>
            </a:endParaRPr>
          </a:p>
          <a:p>
            <a:pPr algn="just"/>
            <a:r>
              <a:rPr lang="tr-TR" sz="3400" dirty="0">
                <a:solidFill>
                  <a:schemeClr val="bg1"/>
                </a:solidFill>
              </a:rPr>
              <a:t>Aşırı durumlarda klasik koşulama, şiddetli ve rasyonel olmayan </a:t>
            </a:r>
            <a:r>
              <a:rPr lang="tr-TR" sz="3400" b="1" dirty="0">
                <a:solidFill>
                  <a:srgbClr val="005A9E"/>
                </a:solidFill>
              </a:rPr>
              <a:t>korkulara (fobilere) </a:t>
            </a:r>
            <a:r>
              <a:rPr lang="tr-TR" sz="3400" dirty="0">
                <a:solidFill>
                  <a:schemeClr val="bg1"/>
                </a:solidFill>
              </a:rPr>
              <a:t>yol açar (dişçiye gitmekten niye korkarız).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885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6453336"/>
          </a:xfrm>
          <a:blipFill dpi="0" rotWithShape="1">
            <a:blip r:embed="rId2">
              <a:alphaModFix amt="75000"/>
            </a:blip>
            <a:srcRect/>
            <a:tile tx="0" ty="0" sx="100000" sy="100000" flip="none" algn="tl"/>
          </a:blipFill>
        </p:spPr>
        <p:txBody>
          <a:bodyPr>
            <a:noAutofit/>
          </a:bodyPr>
          <a:lstStyle/>
          <a:p>
            <a:pPr lvl="0" algn="just"/>
            <a:r>
              <a:rPr lang="tr-TR" sz="2900" dirty="0">
                <a:solidFill>
                  <a:schemeClr val="bg1"/>
                </a:solidFill>
              </a:rPr>
              <a:t>Klasik koşullanma sınav performansını yükseltebilir mi? </a:t>
            </a:r>
          </a:p>
          <a:p>
            <a:pPr lvl="0" algn="just">
              <a:buFontTx/>
              <a:buChar char="-"/>
            </a:pPr>
            <a:r>
              <a:rPr lang="tr-TR" sz="2900" i="1" dirty="0">
                <a:solidFill>
                  <a:srgbClr val="005A9E"/>
                </a:solidFill>
              </a:rPr>
              <a:t>Bir şarkıyla rahatlanmaya koşullanın,</a:t>
            </a:r>
          </a:p>
          <a:p>
            <a:pPr lvl="0" algn="just">
              <a:buFontTx/>
              <a:buChar char="-"/>
            </a:pPr>
            <a:r>
              <a:rPr lang="tr-TR" sz="2900" i="1" dirty="0">
                <a:solidFill>
                  <a:srgbClr val="005A9E"/>
                </a:solidFill>
              </a:rPr>
              <a:t>Bu şarkıyı her gün huzurlu bir ortamda 10-15 </a:t>
            </a:r>
            <a:r>
              <a:rPr lang="tr-TR" sz="2900" i="1" dirty="0" err="1">
                <a:solidFill>
                  <a:srgbClr val="005A9E"/>
                </a:solidFill>
              </a:rPr>
              <a:t>dak</a:t>
            </a:r>
            <a:r>
              <a:rPr lang="ru-RU" sz="2900" i="1" dirty="0">
                <a:solidFill>
                  <a:srgbClr val="005A9E"/>
                </a:solidFill>
              </a:rPr>
              <a:t>.</a:t>
            </a:r>
            <a:r>
              <a:rPr lang="tr-TR" sz="2900" i="1" dirty="0">
                <a:solidFill>
                  <a:srgbClr val="005A9E"/>
                </a:solidFill>
              </a:rPr>
              <a:t> dinleyin,</a:t>
            </a:r>
          </a:p>
          <a:p>
            <a:pPr lvl="0" algn="just">
              <a:buFontTx/>
              <a:buChar char="-"/>
            </a:pPr>
            <a:r>
              <a:rPr lang="tr-TR" sz="2900" i="1" dirty="0">
                <a:solidFill>
                  <a:srgbClr val="005A9E"/>
                </a:solidFill>
              </a:rPr>
              <a:t>Dinlerken derin ve yavaş nefes alın, aynı zamanda onları sayın,</a:t>
            </a:r>
          </a:p>
          <a:p>
            <a:pPr lvl="0" algn="just">
              <a:buFontTx/>
              <a:buChar char="-"/>
            </a:pPr>
            <a:r>
              <a:rPr lang="tr-TR" sz="2900" i="1" dirty="0">
                <a:solidFill>
                  <a:srgbClr val="005A9E"/>
                </a:solidFill>
              </a:rPr>
              <a:t>Bu şarkıyı bu ortam dışında başka yerde dinlemeyin,</a:t>
            </a:r>
          </a:p>
          <a:p>
            <a:pPr lvl="0" algn="just">
              <a:buFontTx/>
              <a:buChar char="-"/>
            </a:pPr>
            <a:r>
              <a:rPr lang="tr-TR" sz="2900" i="1" dirty="0">
                <a:solidFill>
                  <a:srgbClr val="005A9E"/>
                </a:solidFill>
              </a:rPr>
              <a:t>Bunu birkaç hafta tekrarlayın,</a:t>
            </a:r>
          </a:p>
          <a:p>
            <a:pPr lvl="0" algn="just">
              <a:buFontTx/>
              <a:buChar char="-"/>
            </a:pPr>
            <a:r>
              <a:rPr lang="tr-TR" sz="2900" i="1" dirty="0">
                <a:solidFill>
                  <a:srgbClr val="005A9E"/>
                </a:solidFill>
              </a:rPr>
              <a:t>Sonra şarkıyı nefes alıştırması yapmadan dinleyin,</a:t>
            </a:r>
          </a:p>
          <a:p>
            <a:pPr algn="just"/>
            <a:r>
              <a:rPr lang="tr-TR" sz="2900" dirty="0">
                <a:solidFill>
                  <a:schemeClr val="bg1"/>
                </a:solidFill>
              </a:rPr>
              <a:t>Eğer şarkıyı dinlerken kendinizi rahatlanmış hissediyordunuzsa demeli koşullanma gerçekleşmiştir ve sınava kolay odaklanabileceksiniz. </a:t>
            </a:r>
          </a:p>
          <a:p>
            <a:pPr marL="0" lvl="0" indent="0" algn="just">
              <a:buNone/>
            </a:pPr>
            <a:endParaRPr lang="tr-TR" i="1" dirty="0">
              <a:solidFill>
                <a:srgbClr val="C00000"/>
              </a:solidFill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Bir örnek</a:t>
            </a:r>
          </a:p>
        </p:txBody>
      </p:sp>
    </p:spTree>
    <p:extLst>
      <p:ext uri="{BB962C8B-B14F-4D97-AF65-F5344CB8AC3E}">
        <p14:creationId xmlns:p14="http://schemas.microsoft.com/office/powerpoint/2010/main" val="218695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643884"/>
          </a:xfrm>
        </p:spPr>
        <p:txBody>
          <a:bodyPr>
            <a:noAutofit/>
          </a:bodyPr>
          <a:lstStyle/>
          <a:p>
            <a:pPr algn="just"/>
            <a:r>
              <a:rPr lang="tr-TR" sz="2500" dirty="0">
                <a:solidFill>
                  <a:schemeClr val="bg1"/>
                </a:solidFill>
              </a:rPr>
              <a:t>İnsanlar ve belirli bir sinir sistemine sahip </a:t>
            </a:r>
            <a:r>
              <a:rPr lang="tr-TR" sz="2500" b="1" dirty="0">
                <a:solidFill>
                  <a:schemeClr val="bg1"/>
                </a:solidFill>
              </a:rPr>
              <a:t>her canlı öğrenmektedir; </a:t>
            </a:r>
            <a:r>
              <a:rPr lang="tr-TR" sz="2500" dirty="0">
                <a:solidFill>
                  <a:schemeClr val="bg1"/>
                </a:solidFill>
              </a:rPr>
              <a:t>bugün edindikleri becerilerle </a:t>
            </a:r>
            <a:r>
              <a:rPr lang="tr-TR" sz="2500" b="1" dirty="0">
                <a:solidFill>
                  <a:srgbClr val="005A9E"/>
                </a:solidFill>
              </a:rPr>
              <a:t>“bir meslek” </a:t>
            </a:r>
            <a:r>
              <a:rPr lang="tr-TR" sz="2500" dirty="0">
                <a:solidFill>
                  <a:schemeClr val="bg1"/>
                </a:solidFill>
              </a:rPr>
              <a:t>edinmiş hayvanlarla (polis köpekleri, gösteri yıldızı balina/yunuslar vb.) birlikte yaşıyoruz. </a:t>
            </a:r>
          </a:p>
          <a:p>
            <a:pPr marL="0" indent="0" algn="just">
              <a:buNone/>
            </a:pPr>
            <a:endParaRPr lang="tr-TR" sz="2500" dirty="0">
              <a:solidFill>
                <a:schemeClr val="bg1"/>
              </a:solidFill>
            </a:endParaRPr>
          </a:p>
          <a:p>
            <a:pPr algn="just"/>
            <a:r>
              <a:rPr lang="tr-TR" sz="2500" dirty="0">
                <a:solidFill>
                  <a:schemeClr val="bg1"/>
                </a:solidFill>
              </a:rPr>
              <a:t>İnsanların öğrendikleri şeyler çok daha karmaşıktır, bizler </a:t>
            </a:r>
            <a:r>
              <a:rPr lang="tr-TR" sz="2500" b="1" dirty="0">
                <a:solidFill>
                  <a:srgbClr val="005A9E"/>
                </a:solidFill>
              </a:rPr>
              <a:t>soyut  kavramları, sembol sistemlerini, fikirleri, karmaşık problemleri </a:t>
            </a:r>
            <a:r>
              <a:rPr lang="tr-TR" sz="2500" dirty="0">
                <a:solidFill>
                  <a:schemeClr val="bg1"/>
                </a:solidFill>
              </a:rPr>
              <a:t>çözmeyi ve hem de bütün bunları üretmeyi öğreniriz. </a:t>
            </a:r>
          </a:p>
          <a:p>
            <a:pPr marL="0" indent="0" algn="just">
              <a:buNone/>
            </a:pPr>
            <a:endParaRPr lang="tr-TR" sz="2500" dirty="0">
              <a:solidFill>
                <a:schemeClr val="bg1"/>
              </a:solidFill>
            </a:endParaRPr>
          </a:p>
          <a:p>
            <a:pPr algn="just"/>
            <a:r>
              <a:rPr lang="tr-TR" sz="2500" dirty="0">
                <a:solidFill>
                  <a:schemeClr val="bg1"/>
                </a:solidFill>
              </a:rPr>
              <a:t>Öğrenmenin nasıl gerçekleştiği, </a:t>
            </a:r>
            <a:r>
              <a:rPr lang="tr-TR" sz="2500" b="1" dirty="0">
                <a:solidFill>
                  <a:srgbClr val="005A9E"/>
                </a:solidFill>
              </a:rPr>
              <a:t>eğitim, çocuk yetiştirme </a:t>
            </a:r>
            <a:r>
              <a:rPr lang="tr-TR" sz="2500" dirty="0">
                <a:solidFill>
                  <a:schemeClr val="bg1"/>
                </a:solidFill>
              </a:rPr>
              <a:t>gibi meselelerde aşikâr etkilere sahip olduğundan, üzerinde çok çalışılmış bir konudur. (</a:t>
            </a:r>
            <a:r>
              <a:rPr lang="tr-TR" sz="2500" b="1" dirty="0">
                <a:solidFill>
                  <a:schemeClr val="bg1"/>
                </a:solidFill>
              </a:rPr>
              <a:t>Öğrenme Psikolojisi </a:t>
            </a:r>
            <a:r>
              <a:rPr lang="tr-TR" sz="2500" dirty="0">
                <a:solidFill>
                  <a:schemeClr val="bg1"/>
                </a:solidFill>
              </a:rPr>
              <a:t>ayrıca bir disiplindir)*.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tr-TR" sz="3600" b="1" i="1" dirty="0">
                <a:solidFill>
                  <a:srgbClr val="005A9E"/>
                </a:solidFill>
                <a:effectLst/>
              </a:rPr>
              <a:t>Giriş</a:t>
            </a:r>
            <a:endParaRPr lang="tr-T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676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59699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3000" b="1" dirty="0">
                <a:solidFill>
                  <a:schemeClr val="bg1"/>
                </a:solidFill>
              </a:rPr>
              <a:t>Koşullanma ilkeleri</a:t>
            </a:r>
          </a:p>
          <a:p>
            <a:pPr algn="just"/>
            <a:r>
              <a:rPr lang="tr-TR" sz="3000" b="1" dirty="0">
                <a:solidFill>
                  <a:srgbClr val="005A9E"/>
                </a:solidFill>
              </a:rPr>
              <a:t>Bitişiklik. </a:t>
            </a:r>
            <a:r>
              <a:rPr lang="tr-TR" sz="3000" dirty="0">
                <a:solidFill>
                  <a:schemeClr val="bg1"/>
                </a:solidFill>
              </a:rPr>
              <a:t>Nötr uyarıcı ile koşulsuz uyarıcının zaman içinde birbirine yakın verilip koşullanmanın gerçekleştirilmesidir. Zilden sonra </a:t>
            </a:r>
            <a:r>
              <a:rPr lang="tr-TR" sz="3000" b="1" dirty="0">
                <a:solidFill>
                  <a:schemeClr val="bg1"/>
                </a:solidFill>
              </a:rPr>
              <a:t>köpeğe 5-30 saniye </a:t>
            </a:r>
            <a:r>
              <a:rPr lang="tr-TR" sz="3000" dirty="0">
                <a:solidFill>
                  <a:schemeClr val="bg1"/>
                </a:solidFill>
              </a:rPr>
              <a:t>arasında yemek verilirse köpek bağlantıyı kurar ve koşullanma gerçekleşir. Zaman mesafesi çok olanda koşullanma gerçekleşmiyor. Bu bitişiklik ilkesidir. </a:t>
            </a:r>
            <a:r>
              <a:rPr lang="tr-TR" sz="3000" i="1" dirty="0">
                <a:solidFill>
                  <a:schemeClr val="bg1"/>
                </a:solidFill>
              </a:rPr>
              <a:t>(Toplumdan örnek, araba ve kaza).</a:t>
            </a:r>
          </a:p>
          <a:p>
            <a:pPr marL="0" indent="0" algn="just">
              <a:buNone/>
            </a:pPr>
            <a:endParaRPr lang="tr-TR" sz="3000" i="1" dirty="0">
              <a:solidFill>
                <a:schemeClr val="bg1"/>
              </a:solidFill>
            </a:endParaRPr>
          </a:p>
          <a:p>
            <a:pPr algn="just"/>
            <a:r>
              <a:rPr lang="tr-TR" sz="3000" b="1" dirty="0">
                <a:solidFill>
                  <a:srgbClr val="005A9E"/>
                </a:solidFill>
              </a:rPr>
              <a:t>Habercilik ilkesi. </a:t>
            </a:r>
            <a:r>
              <a:rPr lang="tr-TR" sz="3000" dirty="0">
                <a:solidFill>
                  <a:schemeClr val="bg1"/>
                </a:solidFill>
              </a:rPr>
              <a:t>Bir uyarıcının devamında başka bir uyarıcının geleceğinin bildirilmesidir. Zil yemek habercisidir, </a:t>
            </a:r>
            <a:r>
              <a:rPr lang="tr-TR" sz="3000" b="1" dirty="0">
                <a:solidFill>
                  <a:schemeClr val="bg1"/>
                </a:solidFill>
              </a:rPr>
              <a:t>şimşek gök gürültüsünün </a:t>
            </a:r>
            <a:r>
              <a:rPr lang="tr-TR" sz="3000" dirty="0">
                <a:solidFill>
                  <a:schemeClr val="bg1"/>
                </a:solidFill>
              </a:rPr>
              <a:t>habercisidir</a:t>
            </a:r>
            <a:r>
              <a:rPr lang="tr-TR" sz="2900" dirty="0">
                <a:solidFill>
                  <a:schemeClr val="bg1"/>
                </a:solidFill>
              </a:rPr>
              <a:t>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az-Latn-AZ" sz="3000" dirty="0">
              <a:solidFill>
                <a:schemeClr val="bg1"/>
              </a:solidFill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432048"/>
          </a:xfrm>
        </p:spPr>
        <p:txBody>
          <a:bodyPr>
            <a:noAutofit/>
          </a:bodyPr>
          <a:lstStyle/>
          <a:p>
            <a:pPr algn="ctr"/>
            <a:r>
              <a:rPr lang="az-Latn-AZ" sz="3200" b="1" i="1" dirty="0">
                <a:solidFill>
                  <a:schemeClr val="tx1"/>
                </a:solidFill>
              </a:rPr>
              <a:t/>
            </a:r>
            <a:br>
              <a:rPr lang="az-Latn-AZ" sz="3200" b="1" i="1" dirty="0">
                <a:solidFill>
                  <a:schemeClr val="tx1"/>
                </a:solidFill>
              </a:rPr>
            </a:br>
            <a:r>
              <a:rPr lang="az-Latn-AZ" sz="3000" b="1" i="1" dirty="0">
                <a:solidFill>
                  <a:schemeClr val="tx1"/>
                </a:solidFill>
              </a:rPr>
              <a:t/>
            </a:r>
            <a:br>
              <a:rPr lang="az-Latn-AZ" sz="3000" b="1" i="1" dirty="0">
                <a:solidFill>
                  <a:schemeClr val="tx1"/>
                </a:solidFill>
              </a:rPr>
            </a:br>
            <a:r>
              <a:rPr lang="az-Latn-AZ" sz="3000" b="1" i="1" dirty="0">
                <a:solidFill>
                  <a:schemeClr val="tx1"/>
                </a:solidFill>
              </a:rPr>
              <a:t/>
            </a:r>
            <a:br>
              <a:rPr lang="az-Latn-AZ" sz="3000" b="1" i="1" dirty="0">
                <a:solidFill>
                  <a:schemeClr val="tx1"/>
                </a:solidFill>
              </a:rPr>
            </a:br>
            <a:r>
              <a:rPr lang="tr-TR" sz="3000" dirty="0">
                <a:effectLst/>
              </a:rPr>
              <a:t/>
            </a:r>
            <a:br>
              <a:rPr lang="tr-TR" sz="3000" dirty="0">
                <a:effectLst/>
              </a:rPr>
            </a:br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79513" y="772461"/>
            <a:ext cx="8784976" cy="5589241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>
                <a:solidFill>
                  <a:srgbClr val="005A9E"/>
                </a:solidFill>
              </a:rPr>
              <a:t>Genelleme. </a:t>
            </a:r>
            <a:r>
              <a:rPr lang="tr-TR" sz="2800" dirty="0">
                <a:solidFill>
                  <a:schemeClr val="bg1"/>
                </a:solidFill>
              </a:rPr>
              <a:t>Organizmanın koşullu uyarıcıya benzeyen başka uyarıcıya  da tepkide bulunmasıdır. </a:t>
            </a:r>
            <a:r>
              <a:rPr lang="tr-TR" sz="2800" dirty="0" err="1">
                <a:solidFill>
                  <a:schemeClr val="bg1"/>
                </a:solidFill>
              </a:rPr>
              <a:t>Pavlovun</a:t>
            </a:r>
            <a:r>
              <a:rPr lang="tr-TR" sz="2800" dirty="0">
                <a:solidFill>
                  <a:schemeClr val="bg1"/>
                </a:solidFill>
              </a:rPr>
              <a:t> köpeği zil sesine benzeyen başka seslere de salya tepkisi verdi. İnsandan örnek, bir arı sokması yaşamış insan, başka arılardan, hatta sinekten de korkmaya başlar.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b="1" dirty="0">
                <a:solidFill>
                  <a:srgbClr val="005A9E"/>
                </a:solidFill>
              </a:rPr>
              <a:t>Uyarıcı ayırt etme. </a:t>
            </a:r>
            <a:r>
              <a:rPr lang="tr-TR" sz="2800" dirty="0">
                <a:solidFill>
                  <a:schemeClr val="bg1"/>
                </a:solidFill>
              </a:rPr>
              <a:t>Yeni uyarıcı eskisine benzediği gibi yeni tepki de eskisine benzeyecek.</a:t>
            </a:r>
            <a:r>
              <a:rPr lang="tr-TR" sz="2800" b="1" dirty="0">
                <a:solidFill>
                  <a:schemeClr val="bg1"/>
                </a:solidFill>
              </a:rPr>
              <a:t> </a:t>
            </a:r>
            <a:r>
              <a:rPr lang="tr-TR" sz="2800" dirty="0">
                <a:solidFill>
                  <a:schemeClr val="bg1"/>
                </a:solidFill>
              </a:rPr>
              <a:t>Uyarıcı </a:t>
            </a:r>
            <a:r>
              <a:rPr lang="tr-TR" sz="2800" b="1" dirty="0">
                <a:solidFill>
                  <a:schemeClr val="bg1"/>
                </a:solidFill>
              </a:rPr>
              <a:t>ayırt etme </a:t>
            </a:r>
            <a:r>
              <a:rPr lang="tr-TR" sz="2800" dirty="0">
                <a:solidFill>
                  <a:schemeClr val="bg1"/>
                </a:solidFill>
              </a:rPr>
              <a:t>ise ikisinin arasındaki farkı fark etmektir. (elektrik süpürgesi sesi ve konserve kapağının açılması sesi-köpek bunu fark eder ve mutfağa koşar).</a:t>
            </a:r>
            <a:endParaRPr lang="az-Latn-AZ" sz="2800" dirty="0">
              <a:solidFill>
                <a:schemeClr val="bg1"/>
              </a:solidFill>
            </a:endParaRPr>
          </a:p>
          <a:p>
            <a:pPr algn="just"/>
            <a:endParaRPr lang="tr-TR" sz="25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tr-TR" sz="25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az-Latn-AZ" sz="2500" dirty="0">
              <a:solidFill>
                <a:schemeClr val="bg1"/>
              </a:solidFill>
            </a:endParaRPr>
          </a:p>
          <a:p>
            <a:pPr algn="just"/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51519" y="188640"/>
            <a:ext cx="8568953" cy="583821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i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52499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3200" b="1" dirty="0">
                <a:solidFill>
                  <a:srgbClr val="005A9E"/>
                </a:solidFill>
              </a:rPr>
              <a:t>Sönme</a:t>
            </a:r>
            <a:r>
              <a:rPr lang="tr-TR" sz="3200" b="1" dirty="0">
                <a:solidFill>
                  <a:schemeClr val="bg1"/>
                </a:solidFill>
              </a:rPr>
              <a:t>. </a:t>
            </a:r>
            <a:r>
              <a:rPr lang="tr-TR" sz="3200" dirty="0">
                <a:solidFill>
                  <a:schemeClr val="bg1"/>
                </a:solidFill>
              </a:rPr>
              <a:t>Dikkat ettiyseniz </a:t>
            </a:r>
            <a:r>
              <a:rPr lang="tr-TR" sz="3200" b="1" dirty="0">
                <a:solidFill>
                  <a:srgbClr val="005A9E"/>
                </a:solidFill>
              </a:rPr>
              <a:t>her durumda, </a:t>
            </a:r>
            <a:r>
              <a:rPr lang="tr-TR" sz="3200" dirty="0">
                <a:solidFill>
                  <a:schemeClr val="bg1"/>
                </a:solidFill>
              </a:rPr>
              <a:t>doğal olarak tepkiyi çıkaran uyaranın sunulması gerekmektedir. Peki, koşulsuz uyaran </a:t>
            </a:r>
            <a:r>
              <a:rPr lang="tr-TR" sz="3200" b="1" dirty="0">
                <a:solidFill>
                  <a:schemeClr val="bg1"/>
                </a:solidFill>
              </a:rPr>
              <a:t>sunulmazsa</a:t>
            </a:r>
            <a:r>
              <a:rPr lang="tr-TR" sz="3200" dirty="0">
                <a:solidFill>
                  <a:schemeClr val="bg1"/>
                </a:solidFill>
              </a:rPr>
              <a:t> ne olur? Koşulsuz uyaran yeterince tekrarda sunulmazsa ortaya çıkan koşullu tepki azalarak ortadan kalkmaktadır. Buna sönme denilir.  Sönmenin gerçekleşmesi için, koşullu uyarıcı ile koşulsuz uyarıcının arasındaki ilişkinin ortadan kalkması gerekir. 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b="1" dirty="0">
                <a:solidFill>
                  <a:srgbClr val="005A9E"/>
                </a:solidFill>
              </a:rPr>
              <a:t>Kendiliğinden geri gelme. </a:t>
            </a:r>
            <a:r>
              <a:rPr lang="tr-TR" sz="3200" dirty="0">
                <a:solidFill>
                  <a:schemeClr val="bg1"/>
                </a:solidFill>
              </a:rPr>
              <a:t>Peki ya, tepki söndükten sonra, tekrar aynı bağla yeniden karşılaşılırsa? O zaman tepki, şiddeti az da olsa geri gelmektedir. </a:t>
            </a:r>
            <a:r>
              <a:rPr lang="tr-TR" sz="3200" dirty="0" err="1">
                <a:solidFill>
                  <a:schemeClr val="bg1"/>
                </a:solidFill>
              </a:rPr>
              <a:t>Pavlov</a:t>
            </a:r>
            <a:r>
              <a:rPr lang="tr-TR" sz="3200" dirty="0">
                <a:solidFill>
                  <a:schemeClr val="bg1"/>
                </a:solidFill>
              </a:rPr>
              <a:t> köpeğin üzerinde bunu da denemiştir. Sönmeden sonra köpeğe tekrar zil çalmış ve salya tepkisi yeniden ortaya çıkmıştır. Buna kendiliğinden geri gelme (düzelme) denilmektedir. </a:t>
            </a:r>
          </a:p>
          <a:p>
            <a:endParaRPr lang="tr-TR" sz="2400" dirty="0">
              <a:solidFill>
                <a:schemeClr val="bg1"/>
              </a:solidFill>
            </a:endParaRP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71978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4529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200" b="1" dirty="0">
                <a:solidFill>
                  <a:srgbClr val="005A9E"/>
                </a:solidFill>
              </a:rPr>
              <a:t>Birden Fazla Uyarıcı ve ya Birleşik koşullanma</a:t>
            </a:r>
            <a:r>
              <a:rPr lang="tr-TR" sz="3200" dirty="0">
                <a:solidFill>
                  <a:schemeClr val="bg1"/>
                </a:solidFill>
              </a:rPr>
              <a:t>. </a:t>
            </a:r>
            <a:r>
              <a:rPr lang="tr-TR" sz="3200" dirty="0" err="1">
                <a:solidFill>
                  <a:schemeClr val="bg1"/>
                </a:solidFill>
              </a:rPr>
              <a:t>Pavlov</a:t>
            </a:r>
            <a:r>
              <a:rPr lang="tr-TR" sz="3200" dirty="0">
                <a:solidFill>
                  <a:schemeClr val="bg1"/>
                </a:solidFill>
              </a:rPr>
              <a:t> köpeğe aynı zamanda hem </a:t>
            </a:r>
            <a:r>
              <a:rPr lang="tr-TR" sz="3200" b="1" dirty="0">
                <a:solidFill>
                  <a:schemeClr val="bg1"/>
                </a:solidFill>
              </a:rPr>
              <a:t>ışık </a:t>
            </a:r>
            <a:r>
              <a:rPr lang="tr-TR" sz="3200" dirty="0">
                <a:solidFill>
                  <a:schemeClr val="bg1"/>
                </a:solidFill>
              </a:rPr>
              <a:t>vermiş hem de </a:t>
            </a:r>
            <a:r>
              <a:rPr lang="tr-TR" sz="3200" b="1" dirty="0">
                <a:solidFill>
                  <a:schemeClr val="bg1"/>
                </a:solidFill>
              </a:rPr>
              <a:t>zil </a:t>
            </a:r>
            <a:r>
              <a:rPr lang="tr-TR" sz="3200" dirty="0">
                <a:solidFill>
                  <a:schemeClr val="bg1"/>
                </a:solidFill>
              </a:rPr>
              <a:t>sesi*.  Toplumdan örnek, kaza anında yanında olandan da korkarsan arabadan da.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b="1" dirty="0">
                <a:solidFill>
                  <a:srgbClr val="005A9E"/>
                </a:solidFill>
              </a:rPr>
              <a:t>Engelleme</a:t>
            </a:r>
            <a:r>
              <a:rPr lang="tr-TR" sz="3200" dirty="0">
                <a:solidFill>
                  <a:srgbClr val="005A9E"/>
                </a:solidFill>
              </a:rPr>
              <a:t>. </a:t>
            </a:r>
            <a:r>
              <a:rPr lang="tr-TR" sz="3200" dirty="0">
                <a:solidFill>
                  <a:schemeClr val="bg1"/>
                </a:solidFill>
              </a:rPr>
              <a:t>Bir uyarıcıya koşullandıktan sonra başka uyarıcıya koşullanamama engellemedir. </a:t>
            </a:r>
            <a:r>
              <a:rPr lang="tr-TR" sz="3200" dirty="0" err="1">
                <a:solidFill>
                  <a:schemeClr val="bg1"/>
                </a:solidFill>
              </a:rPr>
              <a:t>Pavlovun</a:t>
            </a:r>
            <a:r>
              <a:rPr lang="tr-TR" sz="3200" dirty="0">
                <a:solidFill>
                  <a:schemeClr val="bg1"/>
                </a:solidFill>
              </a:rPr>
              <a:t> tecrübesinde bu uyarıcıları </a:t>
            </a:r>
            <a:r>
              <a:rPr lang="tr-TR" sz="3200" b="1" dirty="0">
                <a:solidFill>
                  <a:schemeClr val="bg1"/>
                </a:solidFill>
              </a:rPr>
              <a:t>yanlış sıralamada </a:t>
            </a:r>
            <a:r>
              <a:rPr lang="tr-TR" sz="3200" dirty="0">
                <a:solidFill>
                  <a:schemeClr val="bg1"/>
                </a:solidFill>
              </a:rPr>
              <a:t>verende ortaya çıkmıştır. İnsandan örnek, bir kişiye aşık olmak başkasına aşık olmanı engeller</a:t>
            </a:r>
            <a:r>
              <a:rPr lang="tr-TR" sz="2800" dirty="0">
                <a:solidFill>
                  <a:schemeClr val="bg1"/>
                </a:solidFill>
              </a:rPr>
              <a:t>.</a:t>
            </a:r>
          </a:p>
          <a:p>
            <a:pPr algn="just"/>
            <a:endParaRPr lang="tr-TR" sz="2800" dirty="0">
              <a:solidFill>
                <a:schemeClr val="bg1"/>
              </a:solidFill>
            </a:endParaRPr>
          </a:p>
          <a:p>
            <a:pPr algn="just"/>
            <a:endParaRPr lang="tr-TR" sz="2800" dirty="0">
              <a:solidFill>
                <a:schemeClr val="bg1"/>
              </a:solidFill>
            </a:endParaRP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13281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5249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3200" b="1" dirty="0">
                <a:solidFill>
                  <a:srgbClr val="005A9E"/>
                </a:solidFill>
              </a:rPr>
              <a:t>Gölgeleme. </a:t>
            </a:r>
            <a:r>
              <a:rPr lang="tr-TR" sz="3200" dirty="0">
                <a:solidFill>
                  <a:schemeClr val="bg1"/>
                </a:solidFill>
              </a:rPr>
              <a:t>Birden fazla uyarıcı arasından </a:t>
            </a:r>
            <a:r>
              <a:rPr lang="tr-TR" sz="3200" b="1" dirty="0">
                <a:solidFill>
                  <a:schemeClr val="bg1"/>
                </a:solidFill>
              </a:rPr>
              <a:t>baskın, şiddetli, etkili </a:t>
            </a:r>
            <a:r>
              <a:rPr lang="tr-TR" sz="3200" dirty="0">
                <a:solidFill>
                  <a:schemeClr val="bg1"/>
                </a:solidFill>
              </a:rPr>
              <a:t>olan uyarıcıya tepkide bulunup diğerlerine tepkisiz kalmaktır.</a:t>
            </a:r>
            <a:r>
              <a:rPr lang="tr-TR" sz="3200" b="1" dirty="0">
                <a:solidFill>
                  <a:srgbClr val="005A9E"/>
                </a:solidFill>
              </a:rPr>
              <a:t> </a:t>
            </a:r>
          </a:p>
          <a:p>
            <a:pPr marL="0" indent="0" algn="just">
              <a:buNone/>
            </a:pPr>
            <a:endParaRPr lang="tr-TR" sz="3200" b="1" dirty="0">
              <a:solidFill>
                <a:srgbClr val="005A9E"/>
              </a:solidFill>
            </a:endParaRPr>
          </a:p>
          <a:p>
            <a:pPr algn="just"/>
            <a:r>
              <a:rPr lang="tr-TR" sz="3200" b="1" dirty="0">
                <a:solidFill>
                  <a:srgbClr val="005A9E"/>
                </a:solidFill>
              </a:rPr>
              <a:t>Alışma. </a:t>
            </a:r>
            <a:r>
              <a:rPr lang="tr-TR" sz="3200" b="1" dirty="0">
                <a:solidFill>
                  <a:schemeClr val="bg1"/>
                </a:solidFill>
              </a:rPr>
              <a:t>1. Duyusal uyum: </a:t>
            </a:r>
            <a:r>
              <a:rPr lang="tr-TR" sz="3200" i="1" dirty="0">
                <a:solidFill>
                  <a:schemeClr val="bg1"/>
                </a:solidFill>
              </a:rPr>
              <a:t>koklama, işitme, duyma, görme, dokunma </a:t>
            </a:r>
            <a:r>
              <a:rPr lang="tr-TR" sz="3200" dirty="0">
                <a:solidFill>
                  <a:schemeClr val="bg1"/>
                </a:solidFill>
              </a:rPr>
              <a:t>duyuları kendi duyarlılığını kayıp ediyorsa bu duyusal uyumdur. </a:t>
            </a:r>
            <a:r>
              <a:rPr lang="tr-TR" sz="3200" b="1" dirty="0">
                <a:solidFill>
                  <a:schemeClr val="bg1"/>
                </a:solidFill>
              </a:rPr>
              <a:t>2. Duyarsızlaşma: </a:t>
            </a:r>
            <a:r>
              <a:rPr lang="tr-TR" sz="3200" i="1" dirty="0">
                <a:solidFill>
                  <a:schemeClr val="bg1"/>
                </a:solidFill>
              </a:rPr>
              <a:t>korku, kaygı, fobi, heyecan, panik atak </a:t>
            </a:r>
            <a:r>
              <a:rPr lang="tr-TR" sz="3200" dirty="0">
                <a:solidFill>
                  <a:schemeClr val="bg1"/>
                </a:solidFill>
              </a:rPr>
              <a:t>gibi olumsuz duyguların yok olmasıdır. 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Birinci </a:t>
            </a:r>
            <a:r>
              <a:rPr lang="tr-TR" sz="3200" i="1" dirty="0">
                <a:solidFill>
                  <a:schemeClr val="bg1"/>
                </a:solidFill>
              </a:rPr>
              <a:t>fizyolojiktir, </a:t>
            </a:r>
            <a:r>
              <a:rPr lang="tr-TR" sz="3200" dirty="0">
                <a:solidFill>
                  <a:schemeClr val="bg1"/>
                </a:solidFill>
              </a:rPr>
              <a:t>ikinci </a:t>
            </a:r>
            <a:r>
              <a:rPr lang="tr-TR" sz="3200" i="1" dirty="0">
                <a:solidFill>
                  <a:schemeClr val="bg1"/>
                </a:solidFill>
              </a:rPr>
              <a:t>psikolojik.</a:t>
            </a:r>
          </a:p>
          <a:p>
            <a:pPr algn="just"/>
            <a:endParaRPr lang="tr-TR" sz="3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az-Latn-AZ" sz="2700" dirty="0">
              <a:solidFill>
                <a:schemeClr val="bg1"/>
              </a:solidFill>
            </a:endParaRPr>
          </a:p>
          <a:p>
            <a:pPr algn="just"/>
            <a:endParaRPr lang="tr-TR" sz="27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260649"/>
            <a:ext cx="8568952" cy="432047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az-Latn-AZ" sz="3200" i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05197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596998"/>
          </a:xfrm>
        </p:spPr>
        <p:txBody>
          <a:bodyPr>
            <a:noAutofit/>
          </a:bodyPr>
          <a:lstStyle/>
          <a:p>
            <a:pPr algn="just"/>
            <a:r>
              <a:rPr lang="tr-TR" sz="2700" dirty="0">
                <a:solidFill>
                  <a:schemeClr val="bg1"/>
                </a:solidFill>
              </a:rPr>
              <a:t>Klasik koşullanma durumunda </a:t>
            </a:r>
            <a:r>
              <a:rPr lang="tr-TR" sz="2700" b="1" dirty="0">
                <a:solidFill>
                  <a:srgbClr val="005A9E"/>
                </a:solidFill>
              </a:rPr>
              <a:t>canlının herhangi hiçbir şey yapmasına</a:t>
            </a:r>
            <a:r>
              <a:rPr lang="tr-TR" sz="2700" dirty="0">
                <a:solidFill>
                  <a:schemeClr val="bg1"/>
                </a:solidFill>
              </a:rPr>
              <a:t>, bir etkinlikte bulunmasına gerek yoktur. Sanki her şey onun dışında cereyan etmektedir. </a:t>
            </a:r>
          </a:p>
          <a:p>
            <a:pPr algn="just"/>
            <a:endParaRPr lang="tr-TR" sz="2700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Hâlbuki insanlar </a:t>
            </a:r>
            <a:r>
              <a:rPr lang="tr-TR" sz="2700" b="1" dirty="0">
                <a:solidFill>
                  <a:srgbClr val="005A9E"/>
                </a:solidFill>
              </a:rPr>
              <a:t>gündelik hayatları içerisinde etkindirler</a:t>
            </a:r>
            <a:r>
              <a:rPr lang="tr-TR" sz="2700" dirty="0">
                <a:solidFill>
                  <a:schemeClr val="bg1"/>
                </a:solidFill>
              </a:rPr>
              <a:t>, bir dizi davranışta bulunurlar, pek çok davranışı kendileri, istemli bir şekilde başlatırlar. </a:t>
            </a:r>
          </a:p>
          <a:p>
            <a:pPr marL="0" indent="0" algn="just">
              <a:buNone/>
            </a:pPr>
            <a:endParaRPr lang="tr-TR" sz="2700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Bu durumda bu tür davranışlar nasıl kazanılmaktadır? Bu sorunun cevabı </a:t>
            </a:r>
            <a:r>
              <a:rPr lang="tr-TR" sz="2700" b="1" dirty="0" err="1">
                <a:solidFill>
                  <a:srgbClr val="005A9E"/>
                </a:solidFill>
              </a:rPr>
              <a:t>Skinner</a:t>
            </a:r>
            <a:r>
              <a:rPr lang="tr-TR" sz="2700" b="1" dirty="0">
                <a:solidFill>
                  <a:srgbClr val="005A9E"/>
                </a:solidFill>
              </a:rPr>
              <a:t> tarafından edimsel </a:t>
            </a:r>
            <a:r>
              <a:rPr lang="tr-TR" sz="2700" dirty="0">
                <a:solidFill>
                  <a:schemeClr val="bg1"/>
                </a:solidFill>
              </a:rPr>
              <a:t>ya da </a:t>
            </a:r>
            <a:r>
              <a:rPr lang="tr-TR" sz="2700" dirty="0" err="1">
                <a:solidFill>
                  <a:schemeClr val="bg1"/>
                </a:solidFill>
              </a:rPr>
              <a:t>operant</a:t>
            </a:r>
            <a:r>
              <a:rPr lang="tr-TR" sz="2700" dirty="0">
                <a:solidFill>
                  <a:schemeClr val="bg1"/>
                </a:solidFill>
              </a:rPr>
              <a:t> koşullanma ortaya konularak verilmiştir.</a:t>
            </a:r>
            <a:endParaRPr lang="tr-TR" sz="2700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68952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Koşullanma kuramı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7574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380974"/>
          </a:xfrm>
        </p:spPr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chemeClr val="bg1"/>
                </a:solidFill>
              </a:rPr>
              <a:t>Edimsel (</a:t>
            </a:r>
            <a:r>
              <a:rPr lang="tr-TR" sz="3000" dirty="0" err="1">
                <a:solidFill>
                  <a:schemeClr val="bg1"/>
                </a:solidFill>
              </a:rPr>
              <a:t>operant</a:t>
            </a:r>
            <a:r>
              <a:rPr lang="tr-TR" sz="3000" dirty="0">
                <a:solidFill>
                  <a:schemeClr val="bg1"/>
                </a:solidFill>
              </a:rPr>
              <a:t>) koşullanma</a:t>
            </a:r>
            <a:r>
              <a:rPr lang="tr-TR" sz="3000" dirty="0"/>
              <a:t> </a:t>
            </a:r>
            <a:r>
              <a:rPr lang="tr-TR" sz="3000" i="1" dirty="0">
                <a:solidFill>
                  <a:schemeClr val="bg1"/>
                </a:solidFill>
              </a:rPr>
              <a:t>(</a:t>
            </a:r>
            <a:r>
              <a:rPr lang="tr-TR" sz="3000" i="1" dirty="0" err="1">
                <a:solidFill>
                  <a:schemeClr val="bg1"/>
                </a:solidFill>
              </a:rPr>
              <a:t>B.F.Skinner</a:t>
            </a:r>
            <a:r>
              <a:rPr lang="tr-TR" sz="3000" i="1" dirty="0">
                <a:solidFill>
                  <a:schemeClr val="bg1"/>
                </a:solidFill>
              </a:rPr>
              <a:t> (1904-1990) tarafından kavramlaştırılmış), </a:t>
            </a:r>
            <a:r>
              <a:rPr lang="tr-TR" sz="3000" b="1" dirty="0">
                <a:solidFill>
                  <a:srgbClr val="005A9E"/>
                </a:solidFill>
              </a:rPr>
              <a:t>işe/etkinliğe/eyleme dayalı koşullanmalar </a:t>
            </a:r>
            <a:r>
              <a:rPr lang="tr-TR" sz="3000" dirty="0">
                <a:solidFill>
                  <a:schemeClr val="bg1"/>
                </a:solidFill>
              </a:rPr>
              <a:t>anlamında düşünülmelidir </a:t>
            </a:r>
            <a:r>
              <a:rPr lang="tr-TR" sz="3000" i="1" dirty="0">
                <a:solidFill>
                  <a:schemeClr val="bg1"/>
                </a:solidFill>
              </a:rPr>
              <a:t>(Türkçesi “etmek” fiil kökünden türemiş).</a:t>
            </a:r>
          </a:p>
          <a:p>
            <a:pPr marL="0" indent="0" algn="just">
              <a:buNone/>
            </a:pPr>
            <a:endParaRPr lang="tr-TR" sz="3000" i="1" dirty="0">
              <a:solidFill>
                <a:schemeClr val="bg1"/>
              </a:solidFill>
            </a:endParaRPr>
          </a:p>
          <a:p>
            <a:pPr algn="just"/>
            <a:r>
              <a:rPr lang="tr-TR" sz="3000" dirty="0">
                <a:solidFill>
                  <a:schemeClr val="bg1"/>
                </a:solidFill>
              </a:rPr>
              <a:t>Ancak edimsel koşullanmaya geçmeden hemen önce, bir hazırlayıcı olarak, hayvanlarla problem çözme çalışan </a:t>
            </a:r>
            <a:r>
              <a:rPr lang="tr-TR" sz="3000" dirty="0" err="1">
                <a:solidFill>
                  <a:schemeClr val="bg1"/>
                </a:solidFill>
              </a:rPr>
              <a:t>E.L.Thorndike</a:t>
            </a:r>
            <a:r>
              <a:rPr lang="tr-TR" sz="3000" dirty="0">
                <a:solidFill>
                  <a:schemeClr val="bg1"/>
                </a:solidFill>
              </a:rPr>
              <a:t> (1874-1949) ve ortaya koyduğu </a:t>
            </a:r>
            <a:r>
              <a:rPr lang="tr-TR" sz="3000" b="1" dirty="0">
                <a:solidFill>
                  <a:srgbClr val="005A9E"/>
                </a:solidFill>
              </a:rPr>
              <a:t>Etki Kanunu’nu </a:t>
            </a:r>
            <a:r>
              <a:rPr lang="tr-TR" sz="3000" dirty="0">
                <a:solidFill>
                  <a:schemeClr val="bg1"/>
                </a:solidFill>
              </a:rPr>
              <a:t>hatırlamak gerekir.</a:t>
            </a:r>
            <a:endParaRPr lang="tr-TR" sz="30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Koşullanma</a:t>
            </a:r>
            <a:endParaRPr lang="tr-TR" sz="3200" i="1" dirty="0">
              <a:solidFill>
                <a:srgbClr val="005A9E"/>
              </a:solidFill>
              <a:effectLst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07504" y="620688"/>
            <a:ext cx="8856984" cy="57410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2900" dirty="0">
                <a:solidFill>
                  <a:schemeClr val="bg1"/>
                </a:solidFill>
              </a:rPr>
              <a:t>Etki Kanunu’na göre “belirli bir durumda, organizmayı </a:t>
            </a:r>
            <a:r>
              <a:rPr lang="tr-TR" sz="2900" b="1" dirty="0">
                <a:solidFill>
                  <a:srgbClr val="005A9E"/>
                </a:solidFill>
              </a:rPr>
              <a:t>doyuma ulaştıran, </a:t>
            </a:r>
            <a:r>
              <a:rPr lang="tr-TR" sz="2900" dirty="0">
                <a:solidFill>
                  <a:schemeClr val="bg1"/>
                </a:solidFill>
              </a:rPr>
              <a:t>hoş etkileri olan tepkilerin tekrarlanma sıklığı artar; organizmayı tatmin etmeyen veya </a:t>
            </a:r>
            <a:r>
              <a:rPr lang="tr-TR" sz="2900" b="1" dirty="0">
                <a:solidFill>
                  <a:srgbClr val="005A9E"/>
                </a:solidFill>
              </a:rPr>
              <a:t>nahoş etki bırakan </a:t>
            </a:r>
            <a:r>
              <a:rPr lang="tr-TR" sz="2900" dirty="0">
                <a:solidFill>
                  <a:schemeClr val="bg1"/>
                </a:solidFill>
              </a:rPr>
              <a:t>tepkilerin tekrarlanma sıklığı azalır.”</a:t>
            </a:r>
          </a:p>
          <a:p>
            <a:pPr marL="0" indent="0" algn="just">
              <a:buNone/>
            </a:pPr>
            <a:endParaRPr lang="tr-TR" sz="2900" dirty="0">
              <a:solidFill>
                <a:schemeClr val="bg1"/>
              </a:solidFill>
            </a:endParaRPr>
          </a:p>
          <a:p>
            <a:pPr algn="just"/>
            <a:r>
              <a:rPr lang="tr-TR" sz="2900" dirty="0">
                <a:solidFill>
                  <a:schemeClr val="bg1"/>
                </a:solidFill>
              </a:rPr>
              <a:t>Örneğin, yazı alıştırması yapması gereken ama yorulduğu için çok az yazabilen bir çocuk, işin sonu eğer </a:t>
            </a:r>
            <a:r>
              <a:rPr lang="tr-TR" sz="2900" b="1" dirty="0">
                <a:solidFill>
                  <a:srgbClr val="005A9E"/>
                </a:solidFill>
              </a:rPr>
              <a:t>her zaman yorulma ile bitiyorsa </a:t>
            </a:r>
            <a:r>
              <a:rPr lang="tr-TR" sz="2900" dirty="0">
                <a:solidFill>
                  <a:schemeClr val="bg1"/>
                </a:solidFill>
              </a:rPr>
              <a:t>(nahoş sonuç), bu davranışı tekrarlamak istemeyecektir. </a:t>
            </a:r>
          </a:p>
          <a:p>
            <a:pPr marL="0" indent="0" algn="just">
              <a:buNone/>
            </a:pPr>
            <a:endParaRPr lang="tr-TR" sz="2900" dirty="0">
              <a:solidFill>
                <a:schemeClr val="bg1"/>
              </a:solidFill>
            </a:endParaRPr>
          </a:p>
          <a:p>
            <a:pPr algn="just"/>
            <a:r>
              <a:rPr lang="tr-TR" sz="2900" dirty="0">
                <a:solidFill>
                  <a:schemeClr val="bg1"/>
                </a:solidFill>
              </a:rPr>
              <a:t>Bu durumda, etki kanununa göre, her seferinde </a:t>
            </a:r>
            <a:r>
              <a:rPr lang="tr-TR" sz="2900" b="1" dirty="0">
                <a:solidFill>
                  <a:srgbClr val="005A9E"/>
                </a:solidFill>
              </a:rPr>
              <a:t>yorgunluk hissetmeyeceği kadar az yazması</a:t>
            </a:r>
            <a:r>
              <a:rPr lang="tr-TR" sz="2900" dirty="0">
                <a:solidFill>
                  <a:schemeClr val="bg1"/>
                </a:solidFill>
              </a:rPr>
              <a:t> ve çevresindekilerin bundan hoşnutluklarını dile getirmesi yazma davranışının zaman içinde artmasını sağlayacaktır.</a:t>
            </a:r>
          </a:p>
          <a:p>
            <a:pPr marL="363538" indent="-363538" algn="just">
              <a:buFont typeface="Wingdings" panose="05000000000000000000" pitchFamily="2" charset="2"/>
              <a:buChar char="ü"/>
            </a:pPr>
            <a:endParaRPr lang="az-Latn-AZ" sz="3500" dirty="0"/>
          </a:p>
          <a:p>
            <a:pPr marL="0" indent="0" algn="just">
              <a:buNone/>
            </a:pPr>
            <a:endParaRPr lang="az-Latn-AZ" sz="3500" dirty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>
            <a:noAutofit/>
          </a:bodyPr>
          <a:lstStyle/>
          <a:p>
            <a:pPr lvl="0"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Koşullanma</a:t>
            </a:r>
            <a:endParaRPr lang="tr-TR" sz="3200" i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596998"/>
          </a:xfrm>
        </p:spPr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chemeClr val="bg1"/>
                </a:solidFill>
              </a:rPr>
              <a:t>Edimsel koşullanmaya geri dönersek, temel mantık şudur: belirli bir </a:t>
            </a:r>
            <a:r>
              <a:rPr lang="tr-TR" sz="3000" b="1" dirty="0">
                <a:solidFill>
                  <a:srgbClr val="005A9E"/>
                </a:solidFill>
              </a:rPr>
              <a:t>güdülenmiştik düzeyindeki organizma, bu ihtiyacını gidermek üzere</a:t>
            </a:r>
            <a:r>
              <a:rPr lang="tr-TR" sz="3000" dirty="0">
                <a:solidFill>
                  <a:schemeClr val="bg1"/>
                </a:solidFill>
              </a:rPr>
              <a:t>, belirli bir ortamda/durumda kendiliğinden veya tesadüfî bir şekilde bir dizi davranışta (etkinlikte, edimde) bulunmaktadır. </a:t>
            </a:r>
          </a:p>
          <a:p>
            <a:pPr marL="0" indent="0" algn="just">
              <a:buNone/>
            </a:pPr>
            <a:endParaRPr lang="tr-TR" sz="3000" dirty="0">
              <a:solidFill>
                <a:schemeClr val="bg1"/>
              </a:solidFill>
            </a:endParaRPr>
          </a:p>
          <a:p>
            <a:pPr algn="just"/>
            <a:r>
              <a:rPr lang="tr-TR" sz="3000" dirty="0">
                <a:solidFill>
                  <a:schemeClr val="bg1"/>
                </a:solidFill>
              </a:rPr>
              <a:t>Bu davranışlardan hangilerinin bir daha sefer aynı ortamda bulunulduğunda </a:t>
            </a:r>
            <a:r>
              <a:rPr lang="tr-TR" sz="3000" b="1" dirty="0">
                <a:solidFill>
                  <a:srgbClr val="005A9E"/>
                </a:solidFill>
              </a:rPr>
              <a:t>tekrarlanma olasılığı </a:t>
            </a:r>
            <a:r>
              <a:rPr lang="tr-TR" sz="3000" dirty="0">
                <a:solidFill>
                  <a:schemeClr val="bg1"/>
                </a:solidFill>
              </a:rPr>
              <a:t>daha yüksek olacaktır? Bu olasılık icra edilen davranışların sonuçlarına bağlıdır. </a:t>
            </a:r>
            <a:endParaRPr lang="az-Latn-AZ" sz="3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69006"/>
          </a:xfrm>
        </p:spPr>
        <p:txBody>
          <a:bodyPr>
            <a:noAutofit/>
          </a:bodyPr>
          <a:lstStyle/>
          <a:p>
            <a:pPr algn="just"/>
            <a:r>
              <a:rPr lang="tr-TR" sz="2900" dirty="0" err="1">
                <a:solidFill>
                  <a:schemeClr val="bg1"/>
                </a:solidFill>
              </a:rPr>
              <a:t>Skinner’in</a:t>
            </a:r>
            <a:r>
              <a:rPr lang="tr-TR" sz="2900" dirty="0">
                <a:solidFill>
                  <a:schemeClr val="bg1"/>
                </a:solidFill>
              </a:rPr>
              <a:t> çok sevilen ifadesiyle, </a:t>
            </a:r>
            <a:r>
              <a:rPr lang="tr-TR" sz="2900" b="1" dirty="0">
                <a:solidFill>
                  <a:srgbClr val="005A9E"/>
                </a:solidFill>
              </a:rPr>
              <a:t>davranış sonuçlarından etkilenir, ya pekiştirilir ya ceza alır</a:t>
            </a:r>
            <a:r>
              <a:rPr lang="tr-TR" sz="2900" i="1" dirty="0">
                <a:solidFill>
                  <a:srgbClr val="005A9E"/>
                </a:solidFill>
              </a:rPr>
              <a:t>. </a:t>
            </a:r>
            <a:r>
              <a:rPr lang="tr-TR" sz="2900" dirty="0">
                <a:solidFill>
                  <a:schemeClr val="bg1"/>
                </a:solidFill>
              </a:rPr>
              <a:t>Bu koşullanma biçimini </a:t>
            </a:r>
            <a:r>
              <a:rPr lang="tr-TR" sz="2900" dirty="0" err="1">
                <a:solidFill>
                  <a:schemeClr val="bg1"/>
                </a:solidFill>
              </a:rPr>
              <a:t>Skinner</a:t>
            </a:r>
            <a:r>
              <a:rPr lang="tr-TR" sz="2900" dirty="0">
                <a:solidFill>
                  <a:schemeClr val="bg1"/>
                </a:solidFill>
              </a:rPr>
              <a:t> kutusu veya </a:t>
            </a:r>
            <a:r>
              <a:rPr lang="tr-TR" sz="2900" dirty="0" err="1">
                <a:solidFill>
                  <a:schemeClr val="bg1"/>
                </a:solidFill>
              </a:rPr>
              <a:t>operant</a:t>
            </a:r>
            <a:r>
              <a:rPr lang="tr-TR" sz="2900" dirty="0">
                <a:solidFill>
                  <a:schemeClr val="bg1"/>
                </a:solidFill>
              </a:rPr>
              <a:t> öğrenme kutusu adıyla bilinen düzenekte inceleyelim. </a:t>
            </a:r>
          </a:p>
          <a:p>
            <a:pPr marL="0" indent="0" algn="just">
              <a:buNone/>
            </a:pPr>
            <a:endParaRPr lang="tr-TR" sz="2900" dirty="0">
              <a:solidFill>
                <a:schemeClr val="bg1"/>
              </a:solidFill>
            </a:endParaRPr>
          </a:p>
          <a:p>
            <a:pPr algn="just"/>
            <a:r>
              <a:rPr lang="tr-TR" sz="2900" dirty="0" err="1">
                <a:solidFill>
                  <a:schemeClr val="bg1"/>
                </a:solidFill>
              </a:rPr>
              <a:t>Skinner</a:t>
            </a:r>
            <a:r>
              <a:rPr lang="tr-TR" sz="2900" dirty="0">
                <a:solidFill>
                  <a:schemeClr val="bg1"/>
                </a:solidFill>
              </a:rPr>
              <a:t> ağırlıklı olarak fareler ve güvercinlerle çalışmıştır. Bu düzenek, zemini ızgara olan; yan tarafında bir mekanizmaya bağlı bir pedalın ve onun yanında </a:t>
            </a:r>
            <a:r>
              <a:rPr lang="tr-TR" sz="2900" b="1" dirty="0">
                <a:solidFill>
                  <a:srgbClr val="005A9E"/>
                </a:solidFill>
              </a:rPr>
              <a:t>yiyecek geldiğinde kapağı açılan bir deliğin bulunduğu </a:t>
            </a:r>
            <a:r>
              <a:rPr lang="tr-TR" sz="2900" dirty="0">
                <a:solidFill>
                  <a:schemeClr val="bg1"/>
                </a:solidFill>
              </a:rPr>
              <a:t>küçük bir kafesten oluşmaktadır.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2220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43885"/>
          </a:xfrm>
        </p:spPr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chemeClr val="bg1"/>
                </a:solidFill>
              </a:rPr>
              <a:t>Öğrenme</a:t>
            </a:r>
            <a:r>
              <a:rPr lang="tr-TR" sz="3000" b="1" dirty="0">
                <a:solidFill>
                  <a:srgbClr val="C00000"/>
                </a:solidFill>
              </a:rPr>
              <a:t> (1) </a:t>
            </a:r>
            <a:r>
              <a:rPr lang="tr-TR" sz="3000" b="1" dirty="0">
                <a:solidFill>
                  <a:srgbClr val="005A9E"/>
                </a:solidFill>
              </a:rPr>
              <a:t>Yaşantı</a:t>
            </a:r>
            <a:r>
              <a:rPr lang="tr-TR" sz="3000" dirty="0">
                <a:solidFill>
                  <a:schemeClr val="bg1"/>
                </a:solidFill>
              </a:rPr>
              <a:t> </a:t>
            </a:r>
            <a:r>
              <a:rPr lang="tr-TR" sz="3000" i="1" dirty="0">
                <a:solidFill>
                  <a:schemeClr val="bg1"/>
                </a:solidFill>
              </a:rPr>
              <a:t>(çevre iletişimi, büyüme, olgunlaşma) </a:t>
            </a:r>
            <a:r>
              <a:rPr lang="tr-TR" sz="3000" dirty="0">
                <a:solidFill>
                  <a:schemeClr val="bg1"/>
                </a:solidFill>
              </a:rPr>
              <a:t>ve tekrar sonucunda </a:t>
            </a:r>
            <a:r>
              <a:rPr lang="tr-TR" sz="3000" b="1" dirty="0">
                <a:solidFill>
                  <a:schemeClr val="bg1"/>
                </a:solidFill>
              </a:rPr>
              <a:t>organizmada*</a:t>
            </a:r>
            <a:r>
              <a:rPr lang="tr-TR" sz="3000" dirty="0">
                <a:solidFill>
                  <a:schemeClr val="bg1"/>
                </a:solidFill>
              </a:rPr>
              <a:t> meydana gelen </a:t>
            </a:r>
            <a:r>
              <a:rPr lang="tr-TR" sz="3000" b="1" dirty="0">
                <a:solidFill>
                  <a:srgbClr val="C00000"/>
                </a:solidFill>
              </a:rPr>
              <a:t>(2) </a:t>
            </a:r>
            <a:r>
              <a:rPr lang="tr-TR" sz="3000" b="1" dirty="0">
                <a:solidFill>
                  <a:srgbClr val="005A9E"/>
                </a:solidFill>
              </a:rPr>
              <a:t>kalıcı izli </a:t>
            </a:r>
            <a:r>
              <a:rPr lang="tr-TR" sz="3000" i="1" dirty="0">
                <a:solidFill>
                  <a:schemeClr val="bg1"/>
                </a:solidFill>
              </a:rPr>
              <a:t>(sürekli olan),  </a:t>
            </a:r>
            <a:r>
              <a:rPr lang="tr-TR" sz="3000" b="1" dirty="0">
                <a:solidFill>
                  <a:srgbClr val="C00000"/>
                </a:solidFill>
              </a:rPr>
              <a:t>(3)</a:t>
            </a:r>
            <a:r>
              <a:rPr lang="tr-TR" sz="3000" b="1" dirty="0">
                <a:solidFill>
                  <a:schemeClr val="bg1"/>
                </a:solidFill>
              </a:rPr>
              <a:t> </a:t>
            </a:r>
            <a:r>
              <a:rPr lang="tr-TR" sz="3000" b="1" dirty="0">
                <a:solidFill>
                  <a:srgbClr val="005A9E"/>
                </a:solidFill>
              </a:rPr>
              <a:t>davranış değişikliğidir </a:t>
            </a:r>
            <a:r>
              <a:rPr lang="tr-TR" sz="3000" i="1" dirty="0">
                <a:solidFill>
                  <a:schemeClr val="bg1"/>
                </a:solidFill>
              </a:rPr>
              <a:t>(öncekinden farklı durumun oluşması-örneğin çocuk bisiklet süremiyordu, şimdi sürüyor, yani öğrenmiştir).</a:t>
            </a:r>
          </a:p>
          <a:p>
            <a:pPr marL="0" indent="0" algn="just">
              <a:buNone/>
            </a:pPr>
            <a:endParaRPr lang="tr-TR" sz="3000" i="1" dirty="0">
              <a:solidFill>
                <a:schemeClr val="bg1"/>
              </a:solidFill>
            </a:endParaRPr>
          </a:p>
          <a:p>
            <a:pPr algn="just"/>
            <a:r>
              <a:rPr lang="tr-TR" sz="3000" dirty="0">
                <a:solidFill>
                  <a:schemeClr val="bg1"/>
                </a:solidFill>
              </a:rPr>
              <a:t>Demek ki; öğrenme, </a:t>
            </a:r>
            <a:r>
              <a:rPr lang="tr-TR" sz="3000" b="1" dirty="0">
                <a:solidFill>
                  <a:srgbClr val="005A9E"/>
                </a:solidFill>
              </a:rPr>
              <a:t>birincisi, </a:t>
            </a:r>
            <a:r>
              <a:rPr lang="tr-TR" sz="3000" dirty="0">
                <a:solidFill>
                  <a:schemeClr val="bg1"/>
                </a:solidFill>
              </a:rPr>
              <a:t>yaşantı ürünü olacak, </a:t>
            </a:r>
            <a:r>
              <a:rPr lang="tr-TR" sz="3000" b="1" dirty="0">
                <a:solidFill>
                  <a:srgbClr val="005A9E"/>
                </a:solidFill>
              </a:rPr>
              <a:t>ikincisi, </a:t>
            </a:r>
            <a:r>
              <a:rPr lang="tr-TR" sz="3000" dirty="0">
                <a:solidFill>
                  <a:schemeClr val="bg1"/>
                </a:solidFill>
              </a:rPr>
              <a:t>bir süre devam edecek, </a:t>
            </a:r>
            <a:r>
              <a:rPr lang="tr-TR" sz="3000" b="1" dirty="0">
                <a:solidFill>
                  <a:srgbClr val="005A9E"/>
                </a:solidFill>
              </a:rPr>
              <a:t>üçüncüsü</a:t>
            </a:r>
            <a:r>
              <a:rPr lang="tr-TR" sz="3000" dirty="0">
                <a:solidFill>
                  <a:schemeClr val="bg1"/>
                </a:solidFill>
              </a:rPr>
              <a:t> ise evvelkinden farklı yeni bir durum, kalite değişmesi olacaktır.</a:t>
            </a:r>
          </a:p>
          <a:p>
            <a:pPr marL="0" indent="0" algn="just">
              <a:buNone/>
            </a:pPr>
            <a:endParaRPr lang="tr-TR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tr-TR" sz="30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432048"/>
          </a:xfrm>
        </p:spPr>
        <p:txBody>
          <a:bodyPr>
            <a:noAutofit/>
          </a:bodyPr>
          <a:lstStyle/>
          <a:p>
            <a:pPr algn="ctr"/>
            <a:r>
              <a:rPr lang="tr-TR" dirty="0">
                <a:effectLst/>
              </a:rPr>
              <a:t> </a:t>
            </a:r>
            <a:br>
              <a:rPr lang="tr-TR" dirty="0">
                <a:effectLst/>
              </a:rPr>
            </a:br>
            <a:r>
              <a:rPr lang="tr-TR" sz="3200" b="1" i="1" dirty="0">
                <a:solidFill>
                  <a:srgbClr val="005A9E"/>
                </a:solidFill>
                <a:effectLst/>
              </a:rPr>
              <a:t>Öğrenme nedir?</a:t>
            </a:r>
            <a:endParaRPr lang="tr-TR" sz="3200" i="1" dirty="0">
              <a:solidFill>
                <a:srgbClr val="005A9E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697851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5669006"/>
          </a:xfrm>
        </p:spPr>
        <p:txBody>
          <a:bodyPr>
            <a:noAutofit/>
          </a:bodyPr>
          <a:lstStyle/>
          <a:p>
            <a:pPr algn="just"/>
            <a:r>
              <a:rPr lang="tr-TR" sz="3200" dirty="0">
                <a:solidFill>
                  <a:schemeClr val="bg1"/>
                </a:solidFill>
              </a:rPr>
              <a:t>Belirli bir açlık düzeyindeki fare, ilk kez kafese konulduğunda, kafesin içinde hızlıca hareket etmekte, sağa sola çarpmakta ve nihayetinde </a:t>
            </a:r>
            <a:r>
              <a:rPr lang="tr-TR" sz="3200" b="1" dirty="0">
                <a:solidFill>
                  <a:srgbClr val="005A9E"/>
                </a:solidFill>
              </a:rPr>
              <a:t>tesadüf eseri pedala çarparak </a:t>
            </a:r>
            <a:r>
              <a:rPr lang="tr-TR" sz="3200" dirty="0">
                <a:solidFill>
                  <a:schemeClr val="bg1"/>
                </a:solidFill>
              </a:rPr>
              <a:t>mekanizmayı harekete geçirmekte ve yiyecek elde etmektedir. 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Pek çok tekrardan sonra fare kafese konulduğunda, doğrudan, </a:t>
            </a:r>
            <a:r>
              <a:rPr lang="tr-TR" sz="3200" b="1" dirty="0">
                <a:solidFill>
                  <a:srgbClr val="005A9E"/>
                </a:solidFill>
              </a:rPr>
              <a:t>tek bir seferde mekanizmayı harekete geçiren hareketi yaparak </a:t>
            </a:r>
            <a:r>
              <a:rPr lang="tr-TR" sz="3200" dirty="0">
                <a:solidFill>
                  <a:schemeClr val="bg1"/>
                </a:solidFill>
              </a:rPr>
              <a:t>yiyeceği elde etmeyi öğrenmektedir. </a:t>
            </a:r>
          </a:p>
          <a:p>
            <a:pPr algn="just"/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pPr lvl="0"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az-Latn-AZ" sz="3200" b="1" i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51556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711200"/>
            <a:ext cx="8712968" cy="5650502"/>
          </a:xfrm>
        </p:spPr>
        <p:txBody>
          <a:bodyPr>
            <a:noAutofit/>
          </a:bodyPr>
          <a:lstStyle/>
          <a:p>
            <a:pPr algn="just"/>
            <a:r>
              <a:rPr lang="tr-TR" sz="2800" dirty="0">
                <a:solidFill>
                  <a:schemeClr val="bg1"/>
                </a:solidFill>
              </a:rPr>
              <a:t>Farenin deneyimi arttıkça </a:t>
            </a:r>
            <a:r>
              <a:rPr lang="tr-TR" sz="2800" b="1" dirty="0">
                <a:solidFill>
                  <a:srgbClr val="005A9E"/>
                </a:solidFill>
              </a:rPr>
              <a:t>amaca ulaştıran davranışları seçer </a:t>
            </a:r>
            <a:r>
              <a:rPr lang="tr-TR" sz="2800" dirty="0">
                <a:solidFill>
                  <a:schemeClr val="bg1"/>
                </a:solidFill>
              </a:rPr>
              <a:t>ve onları tekrarlar. Her fare, aynı amaca ulaşmak için, farklı bir davranışta bulunabilir. Kimisi kuyruğunu, kimisi başını kullanabilir.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Bunun bir önemi yoktur, yalnızca o fare için sonuca ulaştıranın yani </a:t>
            </a:r>
            <a:r>
              <a:rPr lang="tr-TR" sz="2800" b="1" dirty="0">
                <a:solidFill>
                  <a:srgbClr val="005A9E"/>
                </a:solidFill>
              </a:rPr>
              <a:t>yiyecek elde etmesi yoluyla pekiştirilenin </a:t>
            </a:r>
            <a:r>
              <a:rPr lang="tr-TR" sz="2800" dirty="0">
                <a:solidFill>
                  <a:schemeClr val="bg1"/>
                </a:solidFill>
              </a:rPr>
              <a:t>bir önemi vardır.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Dolayısıyla fare, kendi davranış repertuarı içerisinden herhangi </a:t>
            </a:r>
            <a:r>
              <a:rPr lang="tr-TR" sz="2800" b="1" dirty="0">
                <a:solidFill>
                  <a:srgbClr val="005A9E"/>
                </a:solidFill>
              </a:rPr>
              <a:t>bir davranışı daha sık yapmayı, elde ettiği sonuca göre </a:t>
            </a:r>
            <a:r>
              <a:rPr lang="tr-TR" sz="2800" dirty="0">
                <a:solidFill>
                  <a:schemeClr val="bg1"/>
                </a:solidFill>
              </a:rPr>
              <a:t>tercih etmiş olur.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b="1" i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708593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669006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Edimsel koşullanma </a:t>
            </a:r>
            <a:r>
              <a:rPr lang="tr-TR" b="1" dirty="0">
                <a:solidFill>
                  <a:srgbClr val="005A9E"/>
                </a:solidFill>
              </a:rPr>
              <a:t>insan davranışlarını da rahatlıkla temsil edebilecek </a:t>
            </a:r>
            <a:r>
              <a:rPr lang="tr-TR" dirty="0">
                <a:solidFill>
                  <a:schemeClr val="bg1"/>
                </a:solidFill>
              </a:rPr>
              <a:t>temel bir modeldir. Çok sayıda davranışımızı bu yolla ediniriz. </a:t>
            </a:r>
          </a:p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Edimsel koşullanma veya davranışın sonuçları tarafından şekillenmekte olduğu fikri, biraz etki kanununa benzeyen, </a:t>
            </a:r>
            <a:r>
              <a:rPr lang="tr-TR" b="1" dirty="0">
                <a:solidFill>
                  <a:srgbClr val="005A9E"/>
                </a:solidFill>
              </a:rPr>
              <a:t>pekiştirme kavramı </a:t>
            </a:r>
            <a:r>
              <a:rPr lang="tr-TR" dirty="0">
                <a:solidFill>
                  <a:schemeClr val="bg1"/>
                </a:solidFill>
              </a:rPr>
              <a:t>üzerine oturur. Pekiştirme, herhangi bir davranışın yapılma sıklığını, tekrar etme olasılığını arttıran </a:t>
            </a:r>
            <a:r>
              <a:rPr lang="tr-TR" b="1" dirty="0">
                <a:solidFill>
                  <a:schemeClr val="bg1"/>
                </a:solidFill>
              </a:rPr>
              <a:t>uyarandır. </a:t>
            </a:r>
          </a:p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Önceki davranışın tekrar ortaya çıkma ihtimalini artıran </a:t>
            </a:r>
            <a:r>
              <a:rPr lang="tr-TR" b="1" dirty="0">
                <a:solidFill>
                  <a:schemeClr val="bg1"/>
                </a:solidFill>
              </a:rPr>
              <a:t>uyarıcı</a:t>
            </a:r>
            <a:r>
              <a:rPr lang="tr-TR" dirty="0">
                <a:solidFill>
                  <a:schemeClr val="bg1"/>
                </a:solidFill>
              </a:rPr>
              <a:t> ise </a:t>
            </a:r>
            <a:r>
              <a:rPr lang="tr-TR" b="1" dirty="0" err="1">
                <a:solidFill>
                  <a:srgbClr val="005A9E"/>
                </a:solidFill>
              </a:rPr>
              <a:t>pekiştireçtir</a:t>
            </a:r>
            <a:r>
              <a:rPr lang="tr-TR" b="1" dirty="0">
                <a:solidFill>
                  <a:srgbClr val="005A9E"/>
                </a:solidFill>
              </a:rPr>
              <a:t>. </a:t>
            </a:r>
            <a:r>
              <a:rPr lang="tr-TR" dirty="0">
                <a:solidFill>
                  <a:schemeClr val="bg1"/>
                </a:solidFill>
              </a:rPr>
              <a:t>Farenin pedala basma </a:t>
            </a:r>
            <a:r>
              <a:rPr lang="tr-TR" b="1" dirty="0">
                <a:solidFill>
                  <a:schemeClr val="bg1"/>
                </a:solidFill>
              </a:rPr>
              <a:t>sıklığını </a:t>
            </a:r>
            <a:r>
              <a:rPr lang="tr-TR" dirty="0">
                <a:solidFill>
                  <a:schemeClr val="bg1"/>
                </a:solidFill>
              </a:rPr>
              <a:t>artırma pekiştirme, </a:t>
            </a:r>
            <a:r>
              <a:rPr lang="tr-TR" b="1" dirty="0">
                <a:solidFill>
                  <a:schemeClr val="bg1"/>
                </a:solidFill>
              </a:rPr>
              <a:t>yemek</a:t>
            </a:r>
            <a:r>
              <a:rPr lang="tr-TR" dirty="0">
                <a:solidFill>
                  <a:schemeClr val="bg1"/>
                </a:solidFill>
              </a:rPr>
              <a:t> ise </a:t>
            </a:r>
            <a:r>
              <a:rPr lang="tr-TR" dirty="0" err="1">
                <a:solidFill>
                  <a:schemeClr val="bg1"/>
                </a:solidFill>
              </a:rPr>
              <a:t>pekiştireçtir</a:t>
            </a:r>
            <a:r>
              <a:rPr lang="tr-TR" dirty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tr-TR" sz="2500" dirty="0">
              <a:solidFill>
                <a:srgbClr val="005A9E"/>
              </a:solidFill>
            </a:endParaRPr>
          </a:p>
          <a:p>
            <a:pPr algn="just"/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59532" y="188640"/>
            <a:ext cx="8352928" cy="504056"/>
          </a:xfrm>
        </p:spPr>
        <p:txBody>
          <a:bodyPr>
            <a:noAutofit/>
          </a:bodyPr>
          <a:lstStyle/>
          <a:p>
            <a:pPr algn="ctr"/>
            <a:r>
              <a:rPr lang="az-Latn-AZ" dirty="0">
                <a:effectLst/>
              </a:rPr>
              <a:t> </a:t>
            </a: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i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5669006"/>
          </a:xfrm>
        </p:spPr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chemeClr val="bg1"/>
                </a:solidFill>
              </a:rPr>
              <a:t>Olumlu ve olumsuz </a:t>
            </a:r>
            <a:r>
              <a:rPr lang="tr-TR" sz="2800" dirty="0" err="1">
                <a:solidFill>
                  <a:schemeClr val="bg1"/>
                </a:solidFill>
              </a:rPr>
              <a:t>pekiştireçler</a:t>
            </a:r>
            <a:r>
              <a:rPr lang="tr-TR" sz="2800" dirty="0">
                <a:solidFill>
                  <a:schemeClr val="bg1"/>
                </a:solidFill>
              </a:rPr>
              <a:t> var. Olumlu </a:t>
            </a:r>
            <a:r>
              <a:rPr lang="tr-TR" sz="2800" dirty="0" err="1">
                <a:solidFill>
                  <a:schemeClr val="bg1"/>
                </a:solidFill>
              </a:rPr>
              <a:t>pekiştireçler</a:t>
            </a:r>
            <a:r>
              <a:rPr lang="tr-TR" sz="2800" dirty="0">
                <a:solidFill>
                  <a:schemeClr val="bg1"/>
                </a:solidFill>
              </a:rPr>
              <a:t> </a:t>
            </a:r>
            <a:r>
              <a:rPr lang="tr-TR" sz="2800" b="1" dirty="0">
                <a:solidFill>
                  <a:srgbClr val="005A9E"/>
                </a:solidFill>
              </a:rPr>
              <a:t>istenen uyarıcılarla </a:t>
            </a:r>
            <a:r>
              <a:rPr lang="tr-TR" sz="2800" dirty="0">
                <a:solidFill>
                  <a:schemeClr val="bg1"/>
                </a:solidFill>
              </a:rPr>
              <a:t>(ödüllenme, hoş sözler işitme), olumsuz </a:t>
            </a:r>
            <a:r>
              <a:rPr lang="tr-TR" sz="2800" dirty="0" err="1">
                <a:solidFill>
                  <a:schemeClr val="bg1"/>
                </a:solidFill>
              </a:rPr>
              <a:t>pekiştireçler</a:t>
            </a:r>
            <a:r>
              <a:rPr lang="tr-TR" sz="2800" dirty="0">
                <a:solidFill>
                  <a:schemeClr val="bg1"/>
                </a:solidFill>
              </a:rPr>
              <a:t> istenmeyen uyarıcılarla bağlıdır.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İstenmeyen bir uyarıcının ortadan kalkmasıyla, önceki davranışın </a:t>
            </a:r>
            <a:r>
              <a:rPr lang="tr-TR" sz="2800" b="1" dirty="0">
                <a:solidFill>
                  <a:srgbClr val="005A9E"/>
                </a:solidFill>
              </a:rPr>
              <a:t>tekrar olasılığı artar, </a:t>
            </a:r>
            <a:r>
              <a:rPr lang="tr-TR" sz="2800" dirty="0">
                <a:solidFill>
                  <a:schemeClr val="bg1"/>
                </a:solidFill>
              </a:rPr>
              <a:t>örneğin kaşınma ve krem. Krem olumsuz </a:t>
            </a:r>
            <a:r>
              <a:rPr lang="tr-TR" sz="2800" dirty="0" err="1">
                <a:solidFill>
                  <a:schemeClr val="bg1"/>
                </a:solidFill>
              </a:rPr>
              <a:t>pekiştireçtir</a:t>
            </a:r>
            <a:r>
              <a:rPr lang="tr-TR" sz="2800" dirty="0">
                <a:solidFill>
                  <a:schemeClr val="bg1"/>
                </a:solidFill>
              </a:rPr>
              <a:t>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Kısacası olumsuz </a:t>
            </a:r>
            <a:r>
              <a:rPr lang="tr-TR" sz="2800" dirty="0" err="1">
                <a:solidFill>
                  <a:schemeClr val="bg1"/>
                </a:solidFill>
              </a:rPr>
              <a:t>pekiştireç</a:t>
            </a:r>
            <a:r>
              <a:rPr lang="tr-TR" sz="2800" dirty="0">
                <a:solidFill>
                  <a:schemeClr val="bg1"/>
                </a:solidFill>
              </a:rPr>
              <a:t> bize </a:t>
            </a:r>
            <a:r>
              <a:rPr lang="tr-TR" sz="2800" b="1" dirty="0">
                <a:solidFill>
                  <a:srgbClr val="005A9E"/>
                </a:solidFill>
              </a:rPr>
              <a:t>belli bir davranışın istenmeyen bir durumu</a:t>
            </a:r>
            <a:r>
              <a:rPr lang="tr-TR" sz="2800" dirty="0">
                <a:solidFill>
                  <a:schemeClr val="bg1"/>
                </a:solidFill>
              </a:rPr>
              <a:t> ortadan kaldırabildiğini öğretir.</a:t>
            </a:r>
          </a:p>
          <a:p>
            <a:pPr algn="just"/>
            <a:endParaRPr lang="tr-TR" sz="22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756696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524990"/>
          </a:xfrm>
        </p:spPr>
        <p:txBody>
          <a:bodyPr/>
          <a:lstStyle/>
          <a:p>
            <a:pPr algn="just"/>
            <a:r>
              <a:rPr lang="tr-TR" sz="2800" dirty="0">
                <a:solidFill>
                  <a:schemeClr val="bg1"/>
                </a:solidFill>
              </a:rPr>
              <a:t>Olumsuz pekiştirme ile </a:t>
            </a:r>
            <a:r>
              <a:rPr lang="tr-TR" sz="2800" b="1" dirty="0">
                <a:solidFill>
                  <a:srgbClr val="005A9E"/>
                </a:solidFill>
              </a:rPr>
              <a:t>ceza </a:t>
            </a:r>
            <a:r>
              <a:rPr lang="tr-TR" sz="2800" dirty="0">
                <a:solidFill>
                  <a:schemeClr val="bg1"/>
                </a:solidFill>
              </a:rPr>
              <a:t>aynı şey değildir. Ceza, daima davranışın organizma için hoş olmayan bir sonucuna işaret eder. Olumsuz pekiştirme önceki davranışın tekrar olasılığını artırır, ceza ise azaltır.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Ancak ceza da iki tiptir. </a:t>
            </a:r>
            <a:r>
              <a:rPr lang="tr-TR" sz="2800" b="1" dirty="0">
                <a:solidFill>
                  <a:srgbClr val="005A9E"/>
                </a:solidFill>
              </a:rPr>
              <a:t>Birinci tip </a:t>
            </a:r>
            <a:r>
              <a:rPr lang="tr-TR" sz="2800" dirty="0">
                <a:solidFill>
                  <a:schemeClr val="bg1"/>
                </a:solidFill>
              </a:rPr>
              <a:t>ceza, ortama olumsuz bir şeyin eklenmesidir (hız sınırını aşma ve 3 aylık araba kullanmama yasağının devreye girmesi) </a:t>
            </a:r>
            <a:r>
              <a:rPr lang="tr-TR" sz="2800" b="1" dirty="0">
                <a:solidFill>
                  <a:srgbClr val="005A9E"/>
                </a:solidFill>
              </a:rPr>
              <a:t>İkinci tip </a:t>
            </a:r>
            <a:r>
              <a:rPr lang="tr-TR" sz="2800" dirty="0">
                <a:solidFill>
                  <a:schemeClr val="bg1"/>
                </a:solidFill>
              </a:rPr>
              <a:t>ceza ise, ortamdan organizma için olumlu bir şeyin çıkartılmasıdır.</a:t>
            </a:r>
            <a:r>
              <a:rPr lang="tr-TR" sz="2800" i="1" dirty="0">
                <a:solidFill>
                  <a:schemeClr val="bg1"/>
                </a:solidFill>
              </a:rPr>
              <a:t> (Çocuğa Tablet almak ve elinden almak).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285750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741014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Klasik koşullanmada açıklanan </a:t>
            </a:r>
            <a:r>
              <a:rPr lang="tr-TR" b="1" dirty="0">
                <a:solidFill>
                  <a:srgbClr val="005A9E"/>
                </a:solidFill>
              </a:rPr>
              <a:t>iki veya daha fazla dereceli şartlama, uyaran genellemesi, uyaranların ayırt edilmesi, sönme ve kendiliğinden geri gelme </a:t>
            </a:r>
            <a:r>
              <a:rPr lang="tr-TR" dirty="0">
                <a:solidFill>
                  <a:schemeClr val="bg1"/>
                </a:solidFill>
              </a:rPr>
              <a:t>özellikleri edimsel koşullanmalar için de geçerlidir. </a:t>
            </a:r>
          </a:p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Edimsel öğrenme çalışmaları yoluyla incelenmiş bir diğer konu, </a:t>
            </a:r>
            <a:r>
              <a:rPr lang="tr-TR" b="1" dirty="0">
                <a:solidFill>
                  <a:srgbClr val="005A9E"/>
                </a:solidFill>
              </a:rPr>
              <a:t>olumsuz bir durumdan nasıl kaçınılacağının </a:t>
            </a:r>
            <a:r>
              <a:rPr lang="tr-TR" dirty="0">
                <a:solidFill>
                  <a:schemeClr val="bg1"/>
                </a:solidFill>
              </a:rPr>
              <a:t>öğrenilmesidir. </a:t>
            </a:r>
          </a:p>
          <a:p>
            <a:pPr marL="0" indent="0" algn="just">
              <a:buNone/>
            </a:pP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dirty="0">
                <a:solidFill>
                  <a:schemeClr val="bg1"/>
                </a:solidFill>
              </a:rPr>
              <a:t>İki veya daha fazla dereceli şartlamalarda, </a:t>
            </a:r>
            <a:r>
              <a:rPr lang="tr-TR" b="1" dirty="0">
                <a:solidFill>
                  <a:srgbClr val="005A9E"/>
                </a:solidFill>
              </a:rPr>
              <a:t>önceki uyaran diğerinin geleceğini bildiren bir işaret uyaran </a:t>
            </a:r>
            <a:r>
              <a:rPr lang="tr-TR" dirty="0">
                <a:solidFill>
                  <a:schemeClr val="bg1"/>
                </a:solidFill>
              </a:rPr>
              <a:t>işlevi göstermektedir. Böylece organizma, daha sonra hangi uyaranın geleceğini anlayabilmektedir </a:t>
            </a:r>
            <a:r>
              <a:rPr lang="tr-TR" i="1" dirty="0">
                <a:solidFill>
                  <a:schemeClr val="bg1"/>
                </a:solidFill>
              </a:rPr>
              <a:t>(şoför-radar-polis).</a:t>
            </a:r>
          </a:p>
          <a:p>
            <a:pPr marL="0" indent="0" algn="just">
              <a:buNone/>
            </a:pPr>
            <a:endParaRPr lang="az-Latn-AZ" sz="2400" dirty="0">
              <a:solidFill>
                <a:schemeClr val="bg1"/>
              </a:solidFill>
            </a:endParaRPr>
          </a:p>
          <a:p>
            <a:pPr algn="just"/>
            <a:endParaRPr lang="tr-TR" sz="3100" dirty="0">
              <a:solidFill>
                <a:srgbClr val="005A9E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52928" cy="432048"/>
          </a:xfrm>
        </p:spPr>
        <p:txBody>
          <a:bodyPr>
            <a:noAutofit/>
          </a:bodyPr>
          <a:lstStyle/>
          <a:p>
            <a:pPr algn="ctr"/>
            <a:r>
              <a:rPr lang="az-Latn-AZ" b="1" i="1" dirty="0">
                <a:effectLst/>
              </a:rPr>
              <a:t> </a:t>
            </a:r>
            <a:r>
              <a:rPr lang="tr-TR" sz="3200" dirty="0">
                <a:solidFill>
                  <a:srgbClr val="005A9E"/>
                </a:solidFill>
                <a:effectLst/>
              </a:rPr>
              <a:t/>
            </a:r>
            <a:br>
              <a:rPr lang="tr-TR" sz="3200" dirty="0">
                <a:solidFill>
                  <a:srgbClr val="005A9E"/>
                </a:solidFill>
                <a:effectLst/>
              </a:rPr>
            </a:br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i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33314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692696"/>
            <a:ext cx="8496944" cy="5669006"/>
          </a:xfrm>
        </p:spPr>
        <p:txBody>
          <a:bodyPr>
            <a:normAutofit/>
          </a:bodyPr>
          <a:lstStyle/>
          <a:p>
            <a:pPr algn="just"/>
            <a:r>
              <a:rPr lang="tr-TR" sz="2700" b="1" dirty="0">
                <a:solidFill>
                  <a:schemeClr val="bg1"/>
                </a:solidFill>
              </a:rPr>
              <a:t>Sabit Zaman Aralıklı Tarifeler: </a:t>
            </a:r>
            <a:r>
              <a:rPr lang="tr-TR" sz="2700" dirty="0">
                <a:solidFill>
                  <a:schemeClr val="bg1"/>
                </a:solidFill>
              </a:rPr>
              <a:t>Bu tarifede pekiştirme, </a:t>
            </a:r>
            <a:r>
              <a:rPr lang="tr-TR" sz="2700" b="1" dirty="0">
                <a:solidFill>
                  <a:srgbClr val="005A9E"/>
                </a:solidFill>
              </a:rPr>
              <a:t>sabit bir zaman aralığından sonra düzenli olarak </a:t>
            </a:r>
            <a:r>
              <a:rPr lang="tr-TR" sz="2700" dirty="0">
                <a:solidFill>
                  <a:schemeClr val="bg1"/>
                </a:solidFill>
              </a:rPr>
              <a:t>verilmektedir. Pekiştirilmiş bir davranışın icrasından sonra, sabit bir süre geçmekte ve </a:t>
            </a:r>
            <a:r>
              <a:rPr lang="tr-TR" sz="2700" dirty="0" err="1">
                <a:solidFill>
                  <a:schemeClr val="bg1"/>
                </a:solidFill>
              </a:rPr>
              <a:t>pekiştireç</a:t>
            </a:r>
            <a:r>
              <a:rPr lang="tr-TR" sz="2700" dirty="0">
                <a:solidFill>
                  <a:schemeClr val="bg1"/>
                </a:solidFill>
              </a:rPr>
              <a:t> tekrar verilmektedir. Arada ne sıklıkta davranışın tekrarlandığının bir önemi yoktur.</a:t>
            </a:r>
          </a:p>
          <a:p>
            <a:pPr marL="0" indent="0" algn="just">
              <a:buNone/>
            </a:pPr>
            <a:endParaRPr lang="tr-TR" sz="2700" dirty="0">
              <a:solidFill>
                <a:schemeClr val="bg1"/>
              </a:solidFill>
            </a:endParaRPr>
          </a:p>
          <a:p>
            <a:pPr algn="just"/>
            <a:r>
              <a:rPr lang="tr-TR" sz="2700" dirty="0">
                <a:solidFill>
                  <a:schemeClr val="bg1"/>
                </a:solidFill>
              </a:rPr>
              <a:t>Örneğin, ara ve bitirme sınavları sabit aralıklarla yapıldığında öğrenciler sınavın hemen öncesinde </a:t>
            </a:r>
            <a:r>
              <a:rPr lang="tr-TR" sz="2700" b="1" dirty="0">
                <a:solidFill>
                  <a:srgbClr val="005A9E"/>
                </a:solidFill>
              </a:rPr>
              <a:t>çalışma yoğunluklarını arttırmakta, </a:t>
            </a:r>
            <a:r>
              <a:rPr lang="tr-TR" sz="2700" dirty="0">
                <a:solidFill>
                  <a:schemeClr val="bg1"/>
                </a:solidFill>
              </a:rPr>
              <a:t>sınav bittikten sonra, çalışma davranışı yavaşlamakta, bir dahaki sınav yaklaşmaya başlayınca tekrar çalışma sıklığını arttırmaktadırlar.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0777353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692698"/>
            <a:ext cx="8640960" cy="5669004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bg1"/>
                </a:solidFill>
              </a:rPr>
              <a:t>Değişken Zaman Aralıklı Tarifeler: </a:t>
            </a:r>
            <a:r>
              <a:rPr lang="tr-TR" sz="2900" dirty="0">
                <a:solidFill>
                  <a:schemeClr val="bg1"/>
                </a:solidFill>
              </a:rPr>
              <a:t>Bu tarifede ise pekiştirme, düzensiz zaman aralıklarıyla ve yine tepki sayısından bağımsız olarak verilmektedir. Yani </a:t>
            </a:r>
            <a:r>
              <a:rPr lang="tr-TR" sz="2900" dirty="0" err="1">
                <a:solidFill>
                  <a:schemeClr val="bg1"/>
                </a:solidFill>
              </a:rPr>
              <a:t>pekiştirecin</a:t>
            </a:r>
            <a:r>
              <a:rPr lang="tr-TR" sz="2900" dirty="0">
                <a:solidFill>
                  <a:schemeClr val="bg1"/>
                </a:solidFill>
              </a:rPr>
              <a:t> ne zaman verileceği belli değildir. Böyle bir düzen kullanıldığında, ortalama bir hız ile ve düzenli olarak tepki üretilmektedir.</a:t>
            </a:r>
          </a:p>
          <a:p>
            <a:pPr marL="0" indent="0" algn="just">
              <a:buNone/>
            </a:pPr>
            <a:endParaRPr lang="tr-TR" sz="2900" dirty="0">
              <a:solidFill>
                <a:schemeClr val="bg1"/>
              </a:solidFill>
            </a:endParaRPr>
          </a:p>
          <a:p>
            <a:pPr algn="just"/>
            <a:r>
              <a:rPr lang="tr-TR" sz="2900" dirty="0">
                <a:solidFill>
                  <a:schemeClr val="bg1"/>
                </a:solidFill>
              </a:rPr>
              <a:t>Örneğin, eğer sınavlar her an yapılabilir ise, bir diğer ifadeyle aralıkları kestirilemiyorsa, o zaman öğrenciler, ancak </a:t>
            </a:r>
            <a:r>
              <a:rPr lang="tr-TR" sz="2900" b="1" dirty="0">
                <a:solidFill>
                  <a:srgbClr val="005A9E"/>
                </a:solidFill>
              </a:rPr>
              <a:t>ortalama bir hazırlık seviyesinde olacak </a:t>
            </a:r>
            <a:r>
              <a:rPr lang="tr-TR" sz="2900" dirty="0">
                <a:solidFill>
                  <a:schemeClr val="bg1"/>
                </a:solidFill>
              </a:rPr>
              <a:t>şekilde ama sürekli olarak çalışmaktadırlar.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79512" y="188641"/>
            <a:ext cx="8712968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b="1" i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5969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100" b="1" dirty="0">
                <a:solidFill>
                  <a:schemeClr val="bg1"/>
                </a:solidFill>
              </a:rPr>
              <a:t>Sabit Oranlı Tarifeler: </a:t>
            </a:r>
            <a:r>
              <a:rPr lang="tr-TR" sz="3100" dirty="0">
                <a:solidFill>
                  <a:schemeClr val="bg1"/>
                </a:solidFill>
              </a:rPr>
              <a:t>Bu tarifede önceden belirlenmiş (öğrenilmiş) belirli sayıda davranış yapıldığında pekiştirme alınmaktadır. Zamandan bağımsız olarak, aynı sıklıkta davranış tamamlandığında, yeniden alınmaktadır.</a:t>
            </a:r>
          </a:p>
          <a:p>
            <a:pPr marL="0" indent="0" algn="just">
              <a:buNone/>
            </a:pPr>
            <a:endParaRPr lang="tr-TR" sz="3100" dirty="0">
              <a:solidFill>
                <a:schemeClr val="bg1"/>
              </a:solidFill>
            </a:endParaRPr>
          </a:p>
          <a:p>
            <a:pPr algn="just"/>
            <a:r>
              <a:rPr lang="tr-TR" sz="3100" b="1" dirty="0">
                <a:solidFill>
                  <a:schemeClr val="bg1"/>
                </a:solidFill>
              </a:rPr>
              <a:t>Örneğin, </a:t>
            </a:r>
            <a:r>
              <a:rPr lang="tr-TR" sz="3100" dirty="0">
                <a:solidFill>
                  <a:schemeClr val="bg1"/>
                </a:solidFill>
              </a:rPr>
              <a:t>eğer para ödenmesinin koşulu 1 evin boyasının bitirilmesiyse, her gün 1 evin boyasını bitirme çabası göstermek iyidir, hele günde iki tane biterse... </a:t>
            </a:r>
          </a:p>
          <a:p>
            <a:pPr marL="0" indent="0" algn="just">
              <a:buNone/>
            </a:pPr>
            <a:endParaRPr lang="tr-TR" sz="3100" dirty="0">
              <a:solidFill>
                <a:schemeClr val="bg1"/>
              </a:solidFill>
            </a:endParaRPr>
          </a:p>
          <a:p>
            <a:pPr algn="just"/>
            <a:r>
              <a:rPr lang="tr-TR" sz="3100" dirty="0">
                <a:solidFill>
                  <a:schemeClr val="bg1"/>
                </a:solidFill>
              </a:rPr>
              <a:t>Sabit oranlı tarifelerle </a:t>
            </a:r>
            <a:r>
              <a:rPr lang="tr-TR" sz="3100" b="1" dirty="0">
                <a:solidFill>
                  <a:srgbClr val="005A9E"/>
                </a:solidFill>
              </a:rPr>
              <a:t>çok yüksek sayıda davranış </a:t>
            </a:r>
            <a:r>
              <a:rPr lang="tr-TR" sz="3100" dirty="0">
                <a:solidFill>
                  <a:schemeClr val="bg1"/>
                </a:solidFill>
              </a:rPr>
              <a:t>elde edilmektedir (canlılar bütün güçleriyle çalışmaktadır). 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20592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596998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>
                <a:solidFill>
                  <a:schemeClr val="bg1"/>
                </a:solidFill>
              </a:rPr>
              <a:t>Değişken Oranlı Tarifeler: </a:t>
            </a:r>
            <a:r>
              <a:rPr lang="tr-TR" sz="2800" dirty="0">
                <a:solidFill>
                  <a:schemeClr val="bg1"/>
                </a:solidFill>
              </a:rPr>
              <a:t>Bu tarifede, pekiştirmenin kaç davranış yapıldıktan sonra geleceği belli değildir. Bir diğer ifadeyle </a:t>
            </a:r>
            <a:r>
              <a:rPr lang="tr-TR" sz="2800" b="1" dirty="0">
                <a:solidFill>
                  <a:srgbClr val="005A9E"/>
                </a:solidFill>
              </a:rPr>
              <a:t>ne sıklıkta (kaç kez) davranış yapıldığında </a:t>
            </a:r>
            <a:r>
              <a:rPr lang="tr-TR" sz="2800" b="1" dirty="0" err="1">
                <a:solidFill>
                  <a:srgbClr val="005A9E"/>
                </a:solidFill>
              </a:rPr>
              <a:t>pekiştireç</a:t>
            </a:r>
            <a:r>
              <a:rPr lang="tr-TR" sz="2800" b="1" dirty="0">
                <a:solidFill>
                  <a:srgbClr val="005A9E"/>
                </a:solidFill>
              </a:rPr>
              <a:t> elde edileceği </a:t>
            </a:r>
            <a:r>
              <a:rPr lang="tr-TR" sz="2800" dirty="0">
                <a:solidFill>
                  <a:schemeClr val="bg1"/>
                </a:solidFill>
              </a:rPr>
              <a:t>kestirilememektedir. Bir kez yapıldığında da alınabilir, beş kez veya on kez yapıldığında da alınabilir.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Milli piyango bileti alma davranışı bu duruma tipik bir örnektir. Çünkü bir kere alındığında çıkması mümkün olduğu gibi, </a:t>
            </a:r>
            <a:r>
              <a:rPr lang="tr-TR" sz="2800" b="1" dirty="0">
                <a:solidFill>
                  <a:srgbClr val="005A9E"/>
                </a:solidFill>
              </a:rPr>
              <a:t>bu davranışı 50 kere tekrarlandığında dahi çıkmamış </a:t>
            </a:r>
            <a:r>
              <a:rPr lang="tr-TR" sz="2800" dirty="0">
                <a:solidFill>
                  <a:schemeClr val="bg1"/>
                </a:solidFill>
              </a:rPr>
              <a:t>olması mümkündür. 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2265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764704"/>
            <a:ext cx="8640960" cy="55718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sz="3200" b="1" dirty="0">
                <a:solidFill>
                  <a:schemeClr val="bg1"/>
                </a:solidFill>
              </a:rPr>
              <a:t>Organizma</a:t>
            </a:r>
            <a:r>
              <a:rPr lang="tr-TR" sz="3200" dirty="0">
                <a:solidFill>
                  <a:schemeClr val="bg1"/>
                </a:solidFill>
              </a:rPr>
              <a:t>  insana da hayvana da aittir, öğrenme de her ikisine aittir. İnsan öğrenmesinin hayvan öğrenmesinden temel farkı </a:t>
            </a:r>
            <a:r>
              <a:rPr lang="tr-TR" sz="3200" b="1" dirty="0">
                <a:solidFill>
                  <a:srgbClr val="005A9E"/>
                </a:solidFill>
              </a:rPr>
              <a:t>transfer</a:t>
            </a:r>
            <a:r>
              <a:rPr lang="tr-TR" sz="3200" dirty="0">
                <a:solidFill>
                  <a:schemeClr val="bg1"/>
                </a:solidFill>
              </a:rPr>
              <a:t> </a:t>
            </a:r>
            <a:r>
              <a:rPr lang="tr-TR" sz="3200" b="1" dirty="0">
                <a:solidFill>
                  <a:srgbClr val="005A9E"/>
                </a:solidFill>
              </a:rPr>
              <a:t>becerisidir. </a:t>
            </a:r>
            <a:r>
              <a:rPr lang="tr-TR" sz="3200" dirty="0">
                <a:solidFill>
                  <a:schemeClr val="bg1"/>
                </a:solidFill>
              </a:rPr>
              <a:t>Öğrendiklerimizi yeni durumlara transfer ede biliriz.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Öğrenilmemiş davranışlar da var. Örneğin, kalıtım yolu ile ortaya çıkan </a:t>
            </a:r>
            <a:r>
              <a:rPr lang="tr-TR" sz="3200" b="1" dirty="0">
                <a:solidFill>
                  <a:srgbClr val="005A9E"/>
                </a:solidFill>
              </a:rPr>
              <a:t>büyüme ve olgunlaşma </a:t>
            </a:r>
            <a:r>
              <a:rPr lang="tr-TR" sz="3200" dirty="0">
                <a:solidFill>
                  <a:schemeClr val="bg1"/>
                </a:solidFill>
              </a:rPr>
              <a:t>davranışları.</a:t>
            </a:r>
          </a:p>
          <a:p>
            <a:pPr marL="0" indent="0" algn="just">
              <a:buNone/>
            </a:pPr>
            <a:endParaRPr lang="tr-TR" sz="3200" dirty="0">
              <a:solidFill>
                <a:schemeClr val="bg1"/>
              </a:solidFill>
            </a:endParaRPr>
          </a:p>
          <a:p>
            <a:pPr algn="just"/>
            <a:r>
              <a:rPr lang="tr-TR" sz="3200" dirty="0">
                <a:solidFill>
                  <a:schemeClr val="bg1"/>
                </a:solidFill>
              </a:rPr>
              <a:t>Doğuştan donanımsal olarak görünen </a:t>
            </a:r>
            <a:r>
              <a:rPr lang="tr-TR" sz="3200" b="1" dirty="0">
                <a:solidFill>
                  <a:srgbClr val="005A9E"/>
                </a:solidFill>
              </a:rPr>
              <a:t>refleks, içgüdüler, alışma davranışları, iç denge</a:t>
            </a:r>
            <a:r>
              <a:rPr lang="tr-TR" sz="3200" i="1" dirty="0">
                <a:solidFill>
                  <a:schemeClr val="bg1"/>
                </a:solidFill>
              </a:rPr>
              <a:t> </a:t>
            </a:r>
            <a:r>
              <a:rPr lang="tr-TR" sz="3200" dirty="0">
                <a:solidFill>
                  <a:schemeClr val="bg1"/>
                </a:solidFill>
              </a:rPr>
              <a:t>davranışlar var.</a:t>
            </a:r>
            <a:r>
              <a:rPr lang="tr-TR" sz="3200" b="1" dirty="0">
                <a:solidFill>
                  <a:srgbClr val="005A9E"/>
                </a:solidFill>
              </a:rPr>
              <a:t> 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Öğrenme nedir?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496156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79512" y="692696"/>
            <a:ext cx="8640960" cy="5669006"/>
          </a:xfrm>
        </p:spPr>
        <p:txBody>
          <a:bodyPr>
            <a:noAutofit/>
          </a:bodyPr>
          <a:lstStyle/>
          <a:p>
            <a:pPr algn="just"/>
            <a:r>
              <a:rPr lang="tr-TR" sz="2900" dirty="0">
                <a:solidFill>
                  <a:schemeClr val="bg1"/>
                </a:solidFill>
              </a:rPr>
              <a:t>Edimsel koşullanmada bireyin bizzat kendisinin bir </a:t>
            </a:r>
            <a:r>
              <a:rPr lang="tr-TR" sz="2900" b="1" dirty="0">
                <a:solidFill>
                  <a:srgbClr val="005A9E"/>
                </a:solidFill>
              </a:rPr>
              <a:t>koşullanma deneyimi yaşaması gerekmektedir</a:t>
            </a:r>
            <a:r>
              <a:rPr lang="tr-TR" sz="2900" dirty="0">
                <a:solidFill>
                  <a:schemeClr val="bg1"/>
                </a:solidFill>
              </a:rPr>
              <a:t>. Bu durumda kendimize şunu sorabiliriz; bizzat kendi başımıza gelmeyen davranışları edinemiyor muyuz? Başkalarının başına gelenleri görerek veya başkalarının davranışlarını izleyerek de öğrenmiyor muyuz? </a:t>
            </a:r>
          </a:p>
          <a:p>
            <a:pPr marL="0" indent="0" algn="just">
              <a:buNone/>
            </a:pPr>
            <a:endParaRPr lang="tr-TR" sz="2900" dirty="0">
              <a:solidFill>
                <a:schemeClr val="bg1"/>
              </a:solidFill>
            </a:endParaRPr>
          </a:p>
          <a:p>
            <a:pPr algn="just"/>
            <a:r>
              <a:rPr lang="tr-TR" sz="2900" dirty="0">
                <a:solidFill>
                  <a:schemeClr val="bg1"/>
                </a:solidFill>
              </a:rPr>
              <a:t>Veya, örneğin pekiştirmenin canlı için anlamının davranışın edinilmesi üzerinde hiç etkisi yok mudur? Bu gibi sorular, </a:t>
            </a:r>
            <a:r>
              <a:rPr lang="tr-TR" sz="2900" b="1" dirty="0">
                <a:solidFill>
                  <a:srgbClr val="005A9E"/>
                </a:solidFill>
              </a:rPr>
              <a:t>farklı öğrenme biçimleri ve kullanılan yaklaşım biçimleriyle </a:t>
            </a:r>
            <a:r>
              <a:rPr lang="tr-TR" sz="2900" dirty="0">
                <a:solidFill>
                  <a:schemeClr val="bg1"/>
                </a:solidFill>
              </a:rPr>
              <a:t>ilgilidir. </a:t>
            </a:r>
            <a:r>
              <a:rPr lang="tr-TR" sz="2800" dirty="0"/>
              <a:t> </a:t>
            </a:r>
          </a:p>
          <a:p>
            <a:pPr algn="just"/>
            <a:endParaRPr lang="tr-TR" sz="2700" dirty="0">
              <a:solidFill>
                <a:schemeClr val="bg1"/>
              </a:solidFill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504056"/>
          </a:xfrm>
        </p:spPr>
        <p:txBody>
          <a:bodyPr>
            <a:noAutofit/>
          </a:bodyPr>
          <a:lstStyle/>
          <a:p>
            <a:pPr lvl="0" algn="ctr"/>
            <a:r>
              <a:rPr lang="tr-TR" sz="3200" b="1" i="1" dirty="0">
                <a:solidFill>
                  <a:srgbClr val="005A9E"/>
                </a:solidFill>
                <a:effectLst/>
              </a:rPr>
              <a:t>Edimsel  Koşullanma</a:t>
            </a:r>
            <a:endParaRPr lang="az-Latn-AZ" sz="3200" i="1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832648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Edimsel koşullanmada bir şeyi </a:t>
            </a:r>
            <a:r>
              <a:rPr lang="tr-TR" b="1" dirty="0">
                <a:solidFill>
                  <a:srgbClr val="005A9E"/>
                </a:solidFill>
              </a:rPr>
              <a:t>yapmak, yada yapmamak </a:t>
            </a:r>
            <a:r>
              <a:rPr lang="tr-TR" dirty="0">
                <a:solidFill>
                  <a:schemeClr val="bg1"/>
                </a:solidFill>
              </a:rPr>
              <a:t>öğrenilir.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Klasik koşullanmada </a:t>
            </a:r>
            <a:r>
              <a:rPr lang="tr-TR" b="1" dirty="0">
                <a:solidFill>
                  <a:srgbClr val="005A9E"/>
                </a:solidFill>
              </a:rPr>
              <a:t>duygusal tepkiler, tutumlar, inançlar, refleksler</a:t>
            </a:r>
            <a:r>
              <a:rPr lang="tr-TR" dirty="0">
                <a:solidFill>
                  <a:schemeClr val="bg1"/>
                </a:solidFill>
              </a:rPr>
              <a:t> öğrenilir.</a:t>
            </a:r>
          </a:p>
          <a:p>
            <a:pPr algn="just"/>
            <a:r>
              <a:rPr lang="tr-TR" b="1" dirty="0">
                <a:solidFill>
                  <a:schemeClr val="bg1"/>
                </a:solidFill>
              </a:rPr>
              <a:t>Örnekler, </a:t>
            </a:r>
            <a:r>
              <a:rPr lang="tr-TR" dirty="0">
                <a:solidFill>
                  <a:schemeClr val="bg1"/>
                </a:solidFill>
              </a:rPr>
              <a:t>köpeği görünce </a:t>
            </a:r>
            <a:r>
              <a:rPr lang="tr-TR" b="1" dirty="0">
                <a:solidFill>
                  <a:schemeClr val="bg1"/>
                </a:solidFill>
              </a:rPr>
              <a:t>korkma</a:t>
            </a:r>
            <a:r>
              <a:rPr lang="tr-TR" dirty="0">
                <a:solidFill>
                  <a:schemeClr val="bg1"/>
                </a:solidFill>
              </a:rPr>
              <a:t> (duygu) klasik koşullanmadır, köpeğin olduğu sokağa girmeme (etmeme) edimsel koşullanmadır. </a:t>
            </a:r>
            <a:r>
              <a:rPr lang="tr-TR" b="1" dirty="0">
                <a:solidFill>
                  <a:schemeClr val="bg1"/>
                </a:solidFill>
              </a:rPr>
              <a:t>Parfüm, </a:t>
            </a:r>
            <a:r>
              <a:rPr lang="tr-TR" dirty="0" err="1">
                <a:solidFill>
                  <a:schemeClr val="bg1"/>
                </a:solidFill>
              </a:rPr>
              <a:t>Boss</a:t>
            </a:r>
            <a:r>
              <a:rPr lang="tr-TR" dirty="0">
                <a:solidFill>
                  <a:schemeClr val="bg1"/>
                </a:solidFill>
              </a:rPr>
              <a:t> kokusunu beğenmişsen ise klasik koşullanma, kullanıyorsan edimsel koşullanmadır. </a:t>
            </a:r>
            <a:r>
              <a:rPr lang="tr-TR" b="1" dirty="0">
                <a:solidFill>
                  <a:schemeClr val="bg1"/>
                </a:solidFill>
              </a:rPr>
              <a:t>Aşık </a:t>
            </a:r>
            <a:r>
              <a:rPr lang="tr-TR" dirty="0">
                <a:solidFill>
                  <a:schemeClr val="bg1"/>
                </a:solidFill>
              </a:rPr>
              <a:t>olduğun insanı görünce heyecanlanıyorsun ise bu klasik koşullanmadır, ama onu bir üniversitede görmek için oraya gedersen edimsel koşullanmadır. </a:t>
            </a:r>
            <a:r>
              <a:rPr lang="tr-TR" b="1" dirty="0">
                <a:solidFill>
                  <a:schemeClr val="bg1"/>
                </a:solidFill>
              </a:rPr>
              <a:t>Limon</a:t>
            </a:r>
            <a:r>
              <a:rPr lang="tr-TR" dirty="0">
                <a:solidFill>
                  <a:schemeClr val="bg1"/>
                </a:solidFill>
              </a:rPr>
              <a:t> görende ağzın sulanır - bu klasik koşullanma, onu kullanmak edimsel koşullanmadır.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Klasik ve Edimsel  Koşullanma farkları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2808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544616"/>
          </a:xfrm>
        </p:spPr>
        <p:txBody>
          <a:bodyPr>
            <a:noAutofit/>
          </a:bodyPr>
          <a:lstStyle/>
          <a:p>
            <a:pPr algn="just"/>
            <a:r>
              <a:rPr lang="tr-TR" sz="2800" dirty="0">
                <a:solidFill>
                  <a:schemeClr val="bg1"/>
                </a:solidFill>
              </a:rPr>
              <a:t>İnsanda </a:t>
            </a:r>
            <a:r>
              <a:rPr lang="tr-TR" sz="2800" b="1" dirty="0">
                <a:solidFill>
                  <a:schemeClr val="bg1"/>
                </a:solidFill>
              </a:rPr>
              <a:t>içgüdü</a:t>
            </a:r>
            <a:r>
              <a:rPr lang="tr-TR" sz="2800" dirty="0">
                <a:solidFill>
                  <a:schemeClr val="bg1"/>
                </a:solidFill>
              </a:rPr>
              <a:t> var mı? </a:t>
            </a:r>
          </a:p>
          <a:p>
            <a:pPr algn="just"/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Freud, insanlarda </a:t>
            </a:r>
            <a:r>
              <a:rPr lang="tr-TR" sz="2800" b="1" dirty="0">
                <a:solidFill>
                  <a:schemeClr val="bg1"/>
                </a:solidFill>
              </a:rPr>
              <a:t>iki temel </a:t>
            </a:r>
            <a:r>
              <a:rPr lang="tr-TR" sz="2800" dirty="0">
                <a:solidFill>
                  <a:schemeClr val="bg1"/>
                </a:solidFill>
              </a:rPr>
              <a:t>iç güdünün olduğunu savunmuştur: Yaşam içgüdüsü içinde </a:t>
            </a:r>
            <a:r>
              <a:rPr lang="tr-TR" sz="2800" b="1" dirty="0">
                <a:solidFill>
                  <a:srgbClr val="005A9E"/>
                </a:solidFill>
              </a:rPr>
              <a:t>cinsellik; </a:t>
            </a:r>
            <a:r>
              <a:rPr lang="tr-TR" sz="2800" dirty="0">
                <a:solidFill>
                  <a:schemeClr val="bg1"/>
                </a:solidFill>
              </a:rPr>
              <a:t>ölüm içgüdüsü içinde </a:t>
            </a:r>
            <a:r>
              <a:rPr lang="tr-TR" sz="2800" b="1" dirty="0">
                <a:solidFill>
                  <a:srgbClr val="005A9E"/>
                </a:solidFill>
              </a:rPr>
              <a:t>saldırganlık </a:t>
            </a:r>
            <a:r>
              <a:rPr lang="tr-TR" sz="2800" dirty="0">
                <a:solidFill>
                  <a:schemeClr val="bg1"/>
                </a:solidFill>
              </a:rPr>
              <a:t>ve yıkıcılık.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Bilimsel araştırmalara göre insanda </a:t>
            </a:r>
            <a:r>
              <a:rPr lang="tr-TR" sz="2800" b="1" dirty="0">
                <a:solidFill>
                  <a:srgbClr val="005A9E"/>
                </a:solidFill>
              </a:rPr>
              <a:t>içgüdüsel </a:t>
            </a:r>
            <a:r>
              <a:rPr lang="tr-TR" sz="2800" dirty="0">
                <a:solidFill>
                  <a:schemeClr val="bg1"/>
                </a:solidFill>
              </a:rPr>
              <a:t>davranışlar var, içgüdüye benzer. Örneğin, annelik içgüdüsel davranıştır. Bu davranışın </a:t>
            </a:r>
            <a:r>
              <a:rPr lang="tr-TR" sz="2800" b="1" dirty="0" err="1">
                <a:solidFill>
                  <a:srgbClr val="005A9E"/>
                </a:solidFill>
              </a:rPr>
              <a:t>Prolaktin</a:t>
            </a:r>
            <a:r>
              <a:rPr lang="tr-TR" sz="2800" dirty="0">
                <a:solidFill>
                  <a:schemeClr val="bg1"/>
                </a:solidFill>
              </a:rPr>
              <a:t> maddesi sağlanması ile ilgili olduğu bilinmektedir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Öğrenme nedir?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3250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3"/>
            <a:ext cx="8640960" cy="5571877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dirty="0">
                <a:solidFill>
                  <a:schemeClr val="bg1"/>
                </a:solidFill>
              </a:rPr>
              <a:t>Annelik içgüdü olsaydı </a:t>
            </a:r>
            <a:r>
              <a:rPr lang="tr-TR" sz="2800" b="1" dirty="0">
                <a:solidFill>
                  <a:srgbClr val="005A9E"/>
                </a:solidFill>
              </a:rPr>
              <a:t>tüm annelere </a:t>
            </a:r>
            <a:r>
              <a:rPr lang="tr-TR" sz="2800" dirty="0">
                <a:solidFill>
                  <a:schemeClr val="bg1"/>
                </a:solidFill>
              </a:rPr>
              <a:t>ait olurdu. Bazı anneler çocuğunu atar, şiddet uygular. Yani bu duygu türe ait değil.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Yapılan araştırmalara göre; içgüdü sadece hayvanlarda bulunmakta, insanlarda ise </a:t>
            </a:r>
            <a:r>
              <a:rPr lang="tr-TR" sz="2800" b="1" dirty="0">
                <a:solidFill>
                  <a:schemeClr val="bg1"/>
                </a:solidFill>
              </a:rPr>
              <a:t>irade</a:t>
            </a:r>
            <a:r>
              <a:rPr lang="tr-TR" sz="2800" dirty="0">
                <a:solidFill>
                  <a:schemeClr val="bg1"/>
                </a:solidFill>
              </a:rPr>
              <a:t> söz konusu olduğu için içgüdü yerine </a:t>
            </a:r>
            <a:r>
              <a:rPr lang="tr-TR" sz="2800" b="1" dirty="0">
                <a:solidFill>
                  <a:srgbClr val="005A9E"/>
                </a:solidFill>
              </a:rPr>
              <a:t>dürtüler </a:t>
            </a:r>
            <a:r>
              <a:rPr lang="tr-TR" sz="2800" dirty="0">
                <a:solidFill>
                  <a:schemeClr val="bg1"/>
                </a:solidFill>
              </a:rPr>
              <a:t>(</a:t>
            </a:r>
            <a:r>
              <a:rPr lang="tr-TR" sz="2800" dirty="0" err="1">
                <a:solidFill>
                  <a:schemeClr val="bg1"/>
                </a:solidFill>
              </a:rPr>
              <a:t>impulse</a:t>
            </a:r>
            <a:r>
              <a:rPr lang="tr-TR" sz="2800" dirty="0">
                <a:solidFill>
                  <a:schemeClr val="bg1"/>
                </a:solidFill>
              </a:rPr>
              <a:t>), </a:t>
            </a:r>
            <a:r>
              <a:rPr lang="tr-TR" sz="2800" b="1" dirty="0">
                <a:solidFill>
                  <a:srgbClr val="005A9E"/>
                </a:solidFill>
              </a:rPr>
              <a:t>içgüdüsel davranışlar</a:t>
            </a:r>
            <a:r>
              <a:rPr lang="tr-TR" sz="2800" dirty="0">
                <a:solidFill>
                  <a:schemeClr val="bg1"/>
                </a:solidFill>
              </a:rPr>
              <a:t> yer almaktadır. </a:t>
            </a:r>
          </a:p>
          <a:p>
            <a:pPr marL="0" indent="0" algn="just">
              <a:buNone/>
            </a:pPr>
            <a:endParaRPr lang="tr-TR" sz="2800" dirty="0">
              <a:solidFill>
                <a:schemeClr val="bg1"/>
              </a:solidFill>
            </a:endParaRPr>
          </a:p>
          <a:p>
            <a:pPr algn="just"/>
            <a:r>
              <a:rPr lang="tr-TR" sz="2800" dirty="0">
                <a:solidFill>
                  <a:schemeClr val="bg1"/>
                </a:solidFill>
              </a:rPr>
              <a:t>Buradan yola çıkarak sanılanın aksine insanlardaki ‘annelik’ kavramının bir içgüdü değil, yani öğrenilmemiş değil </a:t>
            </a:r>
            <a:r>
              <a:rPr lang="tr-TR" sz="2800" b="1" dirty="0">
                <a:solidFill>
                  <a:srgbClr val="005A9E"/>
                </a:solidFill>
              </a:rPr>
              <a:t>öğrenilmiş bir davranış</a:t>
            </a:r>
            <a:r>
              <a:rPr lang="tr-TR" sz="2800" dirty="0">
                <a:solidFill>
                  <a:schemeClr val="bg1"/>
                </a:solidFill>
              </a:rPr>
              <a:t> olduğunu söyleyebiliriz. </a:t>
            </a:r>
            <a:endParaRPr lang="tr-TR" sz="2800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  <a:effectLst/>
              </a:rPr>
              <a:t>Öğrenme nedir?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30863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564388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sz="4000" b="1" dirty="0">
                <a:solidFill>
                  <a:srgbClr val="005A9E"/>
                </a:solidFill>
              </a:rPr>
              <a:t>İçgüdü</a:t>
            </a:r>
            <a:r>
              <a:rPr lang="tr-TR" sz="4000" dirty="0">
                <a:solidFill>
                  <a:schemeClr val="bg1"/>
                </a:solidFill>
              </a:rPr>
              <a:t> - </a:t>
            </a:r>
            <a:r>
              <a:rPr lang="tr-TR" sz="4000" b="1" dirty="0">
                <a:solidFill>
                  <a:schemeClr val="bg1"/>
                </a:solidFill>
              </a:rPr>
              <a:t>türün tüm </a:t>
            </a:r>
            <a:r>
              <a:rPr lang="tr-TR" sz="4000" dirty="0">
                <a:solidFill>
                  <a:schemeClr val="bg1"/>
                </a:solidFill>
              </a:rPr>
              <a:t>bireylerinde görünen,</a:t>
            </a:r>
            <a:r>
              <a:rPr lang="tr-TR" sz="4000" b="1" dirty="0">
                <a:solidFill>
                  <a:srgbClr val="005A9E"/>
                </a:solidFill>
              </a:rPr>
              <a:t> </a:t>
            </a:r>
            <a:r>
              <a:rPr lang="tr-TR" sz="4000" b="1" dirty="0">
                <a:solidFill>
                  <a:schemeClr val="bg1"/>
                </a:solidFill>
              </a:rPr>
              <a:t>uyarıcısı belli olmayan karmaşık</a:t>
            </a:r>
            <a:r>
              <a:rPr lang="tr-TR" sz="4000" dirty="0">
                <a:solidFill>
                  <a:schemeClr val="bg1"/>
                </a:solidFill>
              </a:rPr>
              <a:t> </a:t>
            </a:r>
            <a:r>
              <a:rPr lang="tr-TR" sz="4000" b="1" dirty="0">
                <a:solidFill>
                  <a:schemeClr val="bg1"/>
                </a:solidFill>
              </a:rPr>
              <a:t>davranış</a:t>
            </a:r>
            <a:r>
              <a:rPr lang="tr-TR" sz="4000" dirty="0">
                <a:solidFill>
                  <a:schemeClr val="bg1"/>
                </a:solidFill>
              </a:rPr>
              <a:t> örüntüleridir (arının bal toplaması, örümceğin ağ örmesi, hayvanların kış uykusu, kazların V gibi uçuşu içgüdülerdir).</a:t>
            </a:r>
          </a:p>
          <a:p>
            <a:pPr marL="0" indent="0" algn="just">
              <a:buNone/>
            </a:pPr>
            <a:endParaRPr lang="tr-TR" sz="4000" dirty="0">
              <a:solidFill>
                <a:schemeClr val="bg1"/>
              </a:solidFill>
            </a:endParaRPr>
          </a:p>
          <a:p>
            <a:pPr algn="just"/>
            <a:r>
              <a:rPr lang="tr-TR" sz="4000" b="1" dirty="0">
                <a:solidFill>
                  <a:srgbClr val="005A9E"/>
                </a:solidFill>
              </a:rPr>
              <a:t>Refleks</a:t>
            </a:r>
            <a:r>
              <a:rPr lang="tr-TR" sz="4000" b="1" i="1" dirty="0">
                <a:solidFill>
                  <a:srgbClr val="005A9E"/>
                </a:solidFill>
              </a:rPr>
              <a:t>-</a:t>
            </a:r>
            <a:r>
              <a:rPr lang="tr-TR" sz="4000" dirty="0">
                <a:solidFill>
                  <a:schemeClr val="bg1"/>
                </a:solidFill>
              </a:rPr>
              <a:t>bir uyarıcı karşısında gösterilen </a:t>
            </a:r>
            <a:r>
              <a:rPr lang="tr-TR" sz="4000" b="1" dirty="0">
                <a:solidFill>
                  <a:srgbClr val="005A9E"/>
                </a:solidFill>
              </a:rPr>
              <a:t>ani, basit ve istem dışı </a:t>
            </a:r>
            <a:r>
              <a:rPr lang="tr-TR" sz="4000" dirty="0">
                <a:solidFill>
                  <a:schemeClr val="bg1"/>
                </a:solidFill>
              </a:rPr>
              <a:t>tepkilerdir </a:t>
            </a:r>
            <a:r>
              <a:rPr lang="tr-TR" sz="4000" i="1" dirty="0">
                <a:solidFill>
                  <a:schemeClr val="bg1"/>
                </a:solidFill>
              </a:rPr>
              <a:t>(nefes alma, yutkunma, kalp atışları, göz kırpma, hapşırma*, vurulanda diz kapağının kalkması reflekstir</a:t>
            </a:r>
            <a:r>
              <a:rPr lang="tr-TR" sz="4000" dirty="0">
                <a:solidFill>
                  <a:schemeClr val="bg1"/>
                </a:solidFill>
              </a:rPr>
              <a:t>). </a:t>
            </a:r>
          </a:p>
          <a:p>
            <a:pPr algn="just"/>
            <a:endParaRPr lang="tr-TR" sz="4000" dirty="0">
              <a:solidFill>
                <a:schemeClr val="bg1"/>
              </a:solidFill>
            </a:endParaRPr>
          </a:p>
          <a:p>
            <a:pPr algn="just"/>
            <a:r>
              <a:rPr lang="tr-TR" sz="4000" dirty="0">
                <a:solidFill>
                  <a:schemeClr val="bg1"/>
                </a:solidFill>
              </a:rPr>
              <a:t>Refleksler </a:t>
            </a:r>
            <a:r>
              <a:rPr lang="tr-TR" sz="4000" b="1" dirty="0">
                <a:solidFill>
                  <a:srgbClr val="005A9E"/>
                </a:solidFill>
              </a:rPr>
              <a:t>ertelene</a:t>
            </a:r>
            <a:r>
              <a:rPr lang="tr-TR" sz="4000" dirty="0">
                <a:solidFill>
                  <a:schemeClr val="bg1"/>
                </a:solidFill>
              </a:rPr>
              <a:t>bilir ama </a:t>
            </a:r>
            <a:r>
              <a:rPr lang="tr-TR" sz="4000" b="1" dirty="0">
                <a:solidFill>
                  <a:srgbClr val="005A9E"/>
                </a:solidFill>
              </a:rPr>
              <a:t>engellene</a:t>
            </a:r>
            <a:r>
              <a:rPr lang="tr-TR" sz="4000" dirty="0">
                <a:solidFill>
                  <a:schemeClr val="bg1"/>
                </a:solidFill>
              </a:rPr>
              <a:t>mez. İçgüdüler </a:t>
            </a:r>
            <a:r>
              <a:rPr lang="tr-TR" sz="4000" b="1" dirty="0">
                <a:solidFill>
                  <a:srgbClr val="005A9E"/>
                </a:solidFill>
              </a:rPr>
              <a:t>ertelenemez ve engellene</a:t>
            </a:r>
            <a:r>
              <a:rPr lang="tr-TR" sz="4000" dirty="0">
                <a:solidFill>
                  <a:schemeClr val="bg1"/>
                </a:solidFill>
              </a:rPr>
              <a:t>mez. </a:t>
            </a:r>
          </a:p>
          <a:p>
            <a:pPr marL="0" indent="0" algn="just">
              <a:buNone/>
            </a:pPr>
            <a:endParaRPr lang="tr-TR" sz="4000" dirty="0">
              <a:solidFill>
                <a:schemeClr val="bg1"/>
              </a:solidFill>
            </a:endParaRPr>
          </a:p>
          <a:p>
            <a:pPr algn="just"/>
            <a:r>
              <a:rPr lang="tr-TR" sz="4000" dirty="0">
                <a:solidFill>
                  <a:schemeClr val="bg1"/>
                </a:solidFill>
              </a:rPr>
              <a:t>Refleks türe ait değil</a:t>
            </a:r>
            <a:r>
              <a:rPr lang="tr-TR" sz="4000" i="1" dirty="0">
                <a:solidFill>
                  <a:schemeClr val="bg1"/>
                </a:solidFill>
              </a:rPr>
              <a:t>, </a:t>
            </a:r>
            <a:r>
              <a:rPr lang="tr-TR" sz="4000" dirty="0">
                <a:solidFill>
                  <a:schemeClr val="bg1"/>
                </a:solidFill>
              </a:rPr>
              <a:t>içgüdü türe aittir.</a:t>
            </a:r>
            <a:r>
              <a:rPr lang="tr-TR" sz="4000" i="1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</a:pPr>
            <a:endParaRPr lang="tr-TR" sz="4000" i="1" dirty="0">
              <a:solidFill>
                <a:schemeClr val="bg1"/>
              </a:solidFill>
            </a:endParaRPr>
          </a:p>
          <a:p>
            <a:pPr algn="just"/>
            <a:r>
              <a:rPr lang="tr-TR" sz="4000" dirty="0">
                <a:solidFill>
                  <a:schemeClr val="bg1"/>
                </a:solidFill>
              </a:rPr>
              <a:t>Reflekste uyarıcı  da, tepki de belli olur, içgüdüde olmaz.</a:t>
            </a:r>
            <a:r>
              <a:rPr lang="tr-TR" sz="4000" i="1" dirty="0">
                <a:solidFill>
                  <a:schemeClr val="bg1"/>
                </a:solidFill>
              </a:rPr>
              <a:t> </a:t>
            </a:r>
            <a:endParaRPr lang="tr-TR" sz="4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>
            <a:noAutofit/>
          </a:bodyPr>
          <a:lstStyle/>
          <a:p>
            <a:pPr algn="ctr"/>
            <a:r>
              <a:rPr lang="tr-TR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9701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83264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300" dirty="0">
                <a:solidFill>
                  <a:schemeClr val="bg1"/>
                </a:solidFill>
              </a:rPr>
              <a:t>Öğrenmeyi </a:t>
            </a:r>
            <a:r>
              <a:rPr lang="tr-TR" sz="2300" b="1" dirty="0">
                <a:solidFill>
                  <a:schemeClr val="bg1"/>
                </a:solidFill>
              </a:rPr>
              <a:t>3 faktör </a:t>
            </a:r>
            <a:r>
              <a:rPr lang="tr-TR" sz="2300" dirty="0">
                <a:solidFill>
                  <a:schemeClr val="bg1"/>
                </a:solidFill>
              </a:rPr>
              <a:t>etkiler: </a:t>
            </a:r>
            <a:r>
              <a:rPr lang="tr-TR" sz="2300" i="1" dirty="0">
                <a:solidFill>
                  <a:schemeClr val="bg1"/>
                </a:solidFill>
              </a:rPr>
              <a:t>(1) öğrenenle ilgili olanlar, (2) yöntemle ilgili olanlar, (3) malzeme ile ilgili olanlar.</a:t>
            </a:r>
          </a:p>
          <a:p>
            <a:pPr algn="just"/>
            <a:r>
              <a:rPr lang="tr-TR" sz="2300" b="1" dirty="0">
                <a:solidFill>
                  <a:schemeClr val="bg1"/>
                </a:solidFill>
              </a:rPr>
              <a:t>Öğrenenle ilgili olanlar (içsel faktör): </a:t>
            </a:r>
          </a:p>
          <a:p>
            <a:pPr algn="just">
              <a:buFontTx/>
              <a:buChar char="-"/>
            </a:pPr>
            <a:r>
              <a:rPr lang="tr-TR" sz="2300" dirty="0">
                <a:solidFill>
                  <a:srgbClr val="005A9E"/>
                </a:solidFill>
              </a:rPr>
              <a:t>türe özgü hazır </a:t>
            </a:r>
            <a:r>
              <a:rPr lang="tr-TR" sz="2300" dirty="0" err="1">
                <a:solidFill>
                  <a:srgbClr val="005A9E"/>
                </a:solidFill>
              </a:rPr>
              <a:t>bulunuşluk</a:t>
            </a:r>
            <a:r>
              <a:rPr lang="tr-TR" sz="2300" dirty="0">
                <a:solidFill>
                  <a:schemeClr val="bg1"/>
                </a:solidFill>
              </a:rPr>
              <a:t> (</a:t>
            </a:r>
            <a:r>
              <a:rPr lang="tr-TR" sz="2300" i="1" dirty="0">
                <a:solidFill>
                  <a:schemeClr val="bg1"/>
                </a:solidFill>
              </a:rPr>
              <a:t>hazır genetik kodlarla dünyaya gelme, konuşma, yürüme, uçma ve s.)</a:t>
            </a:r>
            <a:r>
              <a:rPr lang="tr-TR" sz="2300" dirty="0">
                <a:solidFill>
                  <a:schemeClr val="bg1"/>
                </a:solidFill>
              </a:rPr>
              <a:t>; </a:t>
            </a:r>
          </a:p>
          <a:p>
            <a:pPr algn="just">
              <a:buFontTx/>
              <a:buChar char="-"/>
            </a:pPr>
            <a:r>
              <a:rPr lang="tr-TR" sz="2300" dirty="0">
                <a:solidFill>
                  <a:srgbClr val="005A9E"/>
                </a:solidFill>
              </a:rPr>
              <a:t>olgunlaşma faktörü </a:t>
            </a:r>
            <a:r>
              <a:rPr lang="tr-TR" sz="2300" i="1" dirty="0">
                <a:solidFill>
                  <a:schemeClr val="bg1"/>
                </a:solidFill>
              </a:rPr>
              <a:t>(bir çocuğun yazması için el-parmak, kol, göz kaslarının ve aklın gelişmesi lazım); </a:t>
            </a:r>
          </a:p>
          <a:p>
            <a:pPr algn="just">
              <a:buFontTx/>
              <a:buChar char="-"/>
            </a:pPr>
            <a:r>
              <a:rPr lang="tr-TR" sz="2300" dirty="0">
                <a:solidFill>
                  <a:srgbClr val="005A9E"/>
                </a:solidFill>
              </a:rPr>
              <a:t>genel uyarılmıştık düzeyi </a:t>
            </a:r>
            <a:r>
              <a:rPr lang="tr-TR" sz="2300" i="1" dirty="0">
                <a:solidFill>
                  <a:schemeClr val="bg1"/>
                </a:solidFill>
              </a:rPr>
              <a:t>(bilincin uyarıcılara açık olma düzeyidir); </a:t>
            </a:r>
          </a:p>
          <a:p>
            <a:pPr algn="just">
              <a:buFontTx/>
              <a:buChar char="-"/>
            </a:pPr>
            <a:r>
              <a:rPr lang="tr-TR" sz="2300" dirty="0">
                <a:solidFill>
                  <a:srgbClr val="005A9E"/>
                </a:solidFill>
              </a:rPr>
              <a:t>güdülenme</a:t>
            </a:r>
            <a:r>
              <a:rPr lang="tr-TR" sz="2300" dirty="0">
                <a:solidFill>
                  <a:schemeClr val="bg1"/>
                </a:solidFill>
              </a:rPr>
              <a:t> </a:t>
            </a:r>
            <a:r>
              <a:rPr lang="tr-TR" sz="2300" i="1" dirty="0">
                <a:solidFill>
                  <a:schemeClr val="bg1"/>
                </a:solidFill>
              </a:rPr>
              <a:t>(</a:t>
            </a:r>
            <a:r>
              <a:rPr lang="tr-TR" sz="2300" i="1" dirty="0" err="1">
                <a:solidFill>
                  <a:schemeClr val="bg1"/>
                </a:solidFill>
              </a:rPr>
              <a:t>motivation</a:t>
            </a:r>
            <a:r>
              <a:rPr lang="tr-TR" sz="2300" i="1" dirty="0">
                <a:solidFill>
                  <a:schemeClr val="bg1"/>
                </a:solidFill>
              </a:rPr>
              <a:t>-davranışı yapmaya istekli olma, ihtiyaç duyma); </a:t>
            </a:r>
          </a:p>
          <a:p>
            <a:pPr algn="just">
              <a:buFontTx/>
              <a:buChar char="-"/>
            </a:pPr>
            <a:r>
              <a:rPr lang="tr-TR" sz="2300" dirty="0">
                <a:solidFill>
                  <a:srgbClr val="005A9E"/>
                </a:solidFill>
              </a:rPr>
              <a:t>dikkat</a:t>
            </a:r>
            <a:r>
              <a:rPr lang="tr-TR" sz="2300" dirty="0">
                <a:solidFill>
                  <a:schemeClr val="bg1"/>
                </a:solidFill>
              </a:rPr>
              <a:t> </a:t>
            </a:r>
            <a:r>
              <a:rPr lang="tr-TR" sz="2300" i="1" dirty="0">
                <a:solidFill>
                  <a:schemeClr val="bg1"/>
                </a:solidFill>
              </a:rPr>
              <a:t>(kişinin bir olaya, sürece odaklanması becerisi, süreci)</a:t>
            </a:r>
            <a:r>
              <a:rPr lang="tr-TR" sz="2300" dirty="0">
                <a:solidFill>
                  <a:schemeClr val="bg1"/>
                </a:solidFill>
              </a:rPr>
              <a:t>; </a:t>
            </a:r>
          </a:p>
          <a:p>
            <a:pPr algn="just">
              <a:buFontTx/>
              <a:buChar char="-"/>
            </a:pPr>
            <a:r>
              <a:rPr lang="tr-TR" sz="2300" dirty="0">
                <a:solidFill>
                  <a:srgbClr val="005A9E"/>
                </a:solidFill>
              </a:rPr>
              <a:t>eski yaşantılar </a:t>
            </a:r>
            <a:r>
              <a:rPr lang="tr-TR" sz="2300" i="1" dirty="0">
                <a:solidFill>
                  <a:schemeClr val="bg1"/>
                </a:solidFill>
              </a:rPr>
              <a:t>(tarih*, tecrübe) Eski öğrenmelerin yenilerine etkisi. Örneğin, bir dili öğrenme ikinci dili öğrenmeni kolaylaştırır).</a:t>
            </a:r>
          </a:p>
          <a:p>
            <a:pPr algn="just"/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68288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</a:rPr>
              <a:t>Öğrenmeyi etkileyen faktörler</a:t>
            </a:r>
            <a:endParaRPr lang="tr-TR" sz="3200" i="1" dirty="0">
              <a:solidFill>
                <a:srgbClr val="005A9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6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472608"/>
          </a:xfrm>
        </p:spPr>
        <p:txBody>
          <a:bodyPr>
            <a:normAutofit fontScale="92500"/>
          </a:bodyPr>
          <a:lstStyle/>
          <a:p>
            <a:pPr algn="just"/>
            <a:r>
              <a:rPr lang="tr-TR" sz="3200" b="1" dirty="0">
                <a:solidFill>
                  <a:schemeClr val="bg1"/>
                </a:solidFill>
              </a:rPr>
              <a:t>Yöntemle ilgili olanlar (dışsal): </a:t>
            </a:r>
          </a:p>
          <a:p>
            <a:pPr algn="just">
              <a:buFontTx/>
              <a:buChar char="-"/>
            </a:pPr>
            <a:r>
              <a:rPr lang="tr-TR" sz="3200" dirty="0">
                <a:solidFill>
                  <a:srgbClr val="005A9E"/>
                </a:solidFill>
              </a:rPr>
              <a:t>aktif katılım</a:t>
            </a:r>
            <a:r>
              <a:rPr lang="tr-TR" sz="3200" dirty="0">
                <a:solidFill>
                  <a:schemeClr val="bg1"/>
                </a:solidFill>
              </a:rPr>
              <a:t> (</a:t>
            </a:r>
            <a:r>
              <a:rPr lang="tr-TR" sz="3200" i="1" dirty="0">
                <a:solidFill>
                  <a:schemeClr val="bg1"/>
                </a:solidFill>
              </a:rPr>
              <a:t>öğrenme</a:t>
            </a:r>
            <a:r>
              <a:rPr lang="tr-TR" sz="3200" dirty="0">
                <a:solidFill>
                  <a:schemeClr val="bg1"/>
                </a:solidFill>
              </a:rPr>
              <a:t> </a:t>
            </a:r>
            <a:r>
              <a:rPr lang="tr-TR" sz="3200" i="1" dirty="0">
                <a:solidFill>
                  <a:schemeClr val="bg1"/>
                </a:solidFill>
              </a:rPr>
              <a:t>durumlarına öğrenenin yaşayarak ve yaparak dahil olması); </a:t>
            </a:r>
          </a:p>
          <a:p>
            <a:pPr algn="just">
              <a:buFontTx/>
              <a:buChar char="-"/>
            </a:pPr>
            <a:r>
              <a:rPr lang="tr-TR" sz="3200" dirty="0">
                <a:solidFill>
                  <a:srgbClr val="005A9E"/>
                </a:solidFill>
              </a:rPr>
              <a:t>geri bildirim </a:t>
            </a:r>
            <a:r>
              <a:rPr lang="tr-TR" sz="3200" dirty="0">
                <a:solidFill>
                  <a:schemeClr val="bg1"/>
                </a:solidFill>
              </a:rPr>
              <a:t>(</a:t>
            </a:r>
            <a:r>
              <a:rPr lang="tr-TR" sz="3200" i="1" dirty="0" err="1">
                <a:solidFill>
                  <a:schemeClr val="bg1"/>
                </a:solidFill>
              </a:rPr>
              <a:t>feedback</a:t>
            </a:r>
            <a:r>
              <a:rPr lang="tr-TR" sz="3200" i="1" dirty="0">
                <a:solidFill>
                  <a:schemeClr val="bg1"/>
                </a:solidFill>
              </a:rPr>
              <a:t>-öğrenmenin nasıl gerçekleştiğini öğrenme</a:t>
            </a:r>
            <a:r>
              <a:rPr lang="tr-TR" sz="3200" dirty="0">
                <a:solidFill>
                  <a:schemeClr val="bg1"/>
                </a:solidFill>
              </a:rPr>
              <a:t>); </a:t>
            </a:r>
          </a:p>
          <a:p>
            <a:pPr algn="just">
              <a:buFontTx/>
              <a:buChar char="-"/>
            </a:pPr>
            <a:r>
              <a:rPr lang="tr-TR" sz="3200" dirty="0">
                <a:solidFill>
                  <a:srgbClr val="005A9E"/>
                </a:solidFill>
              </a:rPr>
              <a:t>konunun yapısı </a:t>
            </a:r>
            <a:r>
              <a:rPr lang="tr-TR" sz="3200" i="1" dirty="0">
                <a:solidFill>
                  <a:schemeClr val="bg1"/>
                </a:solidFill>
              </a:rPr>
              <a:t>(ya parçalarla, detaylandırmakla, ya bütün halinde çalışma; en iyi çalışma türü ise </a:t>
            </a:r>
            <a:r>
              <a:rPr lang="tr-TR" sz="3200" b="1" i="1" dirty="0">
                <a:solidFill>
                  <a:schemeClr val="bg1"/>
                </a:solidFill>
              </a:rPr>
              <a:t>bütün-parça-bütün</a:t>
            </a:r>
            <a:r>
              <a:rPr lang="tr-TR" sz="3200" i="1" dirty="0">
                <a:solidFill>
                  <a:schemeClr val="bg1"/>
                </a:solidFill>
              </a:rPr>
              <a:t> ilkesi ile çalışmadır); </a:t>
            </a:r>
          </a:p>
          <a:p>
            <a:pPr algn="just">
              <a:buFontTx/>
              <a:buChar char="-"/>
            </a:pPr>
            <a:r>
              <a:rPr lang="tr-TR" sz="3200" dirty="0">
                <a:solidFill>
                  <a:srgbClr val="005A9E"/>
                </a:solidFill>
              </a:rPr>
              <a:t>zaman faktörü </a:t>
            </a:r>
            <a:r>
              <a:rPr lang="tr-TR" sz="3200" i="1" dirty="0">
                <a:solidFill>
                  <a:schemeClr val="bg1"/>
                </a:solidFill>
              </a:rPr>
              <a:t>(aralıklı, zamana yayarak çalışma, ya da toplu çalışma-sürekli, devamlı çalışma).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tr-TR" sz="3200" b="1" i="1" dirty="0">
                <a:solidFill>
                  <a:srgbClr val="005A9E"/>
                </a:solidFill>
              </a:rPr>
              <a:t>Öğrenmeyi etkileyen faktörler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61190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Mav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7513</TotalTime>
  <Words>2968</Words>
  <Application>Microsoft Office PowerPoint</Application>
  <PresentationFormat>Ekran Gösterisi (4:3)</PresentationFormat>
  <Paragraphs>221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2" baseType="lpstr">
      <vt:lpstr>Kağıt</vt:lpstr>
      <vt:lpstr>PSİKOLOJİYE GİRİŞ-3</vt:lpstr>
      <vt:lpstr> Giriş</vt:lpstr>
      <vt:lpstr>  Öğrenme nedir?</vt:lpstr>
      <vt:lpstr>Öğrenme nedir?</vt:lpstr>
      <vt:lpstr>Öğrenme nedir?</vt:lpstr>
      <vt:lpstr>Öğrenme nedir?</vt:lpstr>
      <vt:lpstr> </vt:lpstr>
      <vt:lpstr>Öğrenmeyi etkileyen faktörler</vt:lpstr>
      <vt:lpstr>Öğrenmeyi etkileyen faktörler</vt:lpstr>
      <vt:lpstr>Öğrenmeyi etkileyen faktörler</vt:lpstr>
      <vt:lpstr>Klasik Koşullanma kuramı</vt:lpstr>
      <vt:lpstr>Klasik Koşullanma kuramı</vt:lpstr>
      <vt:lpstr>Klasik Koşullanma kuramı</vt:lpstr>
      <vt:lpstr>Klasik Koşullanma kuramı</vt:lpstr>
      <vt:lpstr>Klasik Koşullanma kuramı</vt:lpstr>
      <vt:lpstr>Klasik Koşullanma kuramı</vt:lpstr>
      <vt:lpstr>                   Klasik Koşullanma kuramı</vt:lpstr>
      <vt:lpstr>Klasik Koşullanma kuramı</vt:lpstr>
      <vt:lpstr>Bir örnek</vt:lpstr>
      <vt:lpstr>    Klasik Koşullanma kuramı</vt:lpstr>
      <vt:lpstr>Klasik Koşullanma kuramı</vt:lpstr>
      <vt:lpstr>Klasik Koşullanma kuramı</vt:lpstr>
      <vt:lpstr>Klasik Koşullanma kuramı</vt:lpstr>
      <vt:lpstr>Klasik Koşullanma kuramı</vt:lpstr>
      <vt:lpstr>Klasik Koşullanma kuramı</vt:lpstr>
      <vt:lpstr>Edimsel Koşullanma</vt:lpstr>
      <vt:lpstr>Edimsel Koşullanma</vt:lpstr>
      <vt:lpstr>Edimsel  Koşullanma</vt:lpstr>
      <vt:lpstr>Edimsel  Koşullanma</vt:lpstr>
      <vt:lpstr>Edimsel  Koşullanma</vt:lpstr>
      <vt:lpstr>Edimsel  Koşullanma</vt:lpstr>
      <vt:lpstr>  Edimsel  Koşullanma</vt:lpstr>
      <vt:lpstr>Edimsel  Koşullanma</vt:lpstr>
      <vt:lpstr>Edimsel  Koşullanma</vt:lpstr>
      <vt:lpstr>  Edimsel  Koşullanma</vt:lpstr>
      <vt:lpstr>Edimsel  Koşullanma</vt:lpstr>
      <vt:lpstr>Edimsel  Koşullanma</vt:lpstr>
      <vt:lpstr>Edimsel  Koşullanma</vt:lpstr>
      <vt:lpstr>Edimsel  Koşullanma</vt:lpstr>
      <vt:lpstr>Edimsel  Koşullanma</vt:lpstr>
      <vt:lpstr>Klasik ve Edimsel  Koşullanma farkları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1</dc:title>
  <dc:creator>win8</dc:creator>
  <cp:lastModifiedBy>Emine Sarac</cp:lastModifiedBy>
  <cp:revision>776</cp:revision>
  <dcterms:created xsi:type="dcterms:W3CDTF">2017-07-05T12:15:48Z</dcterms:created>
  <dcterms:modified xsi:type="dcterms:W3CDTF">2024-11-06T09:07:43Z</dcterms:modified>
</cp:coreProperties>
</file>