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92" r:id="rId4"/>
    <p:sldId id="288" r:id="rId5"/>
    <p:sldId id="289" r:id="rId6"/>
    <p:sldId id="290" r:id="rId7"/>
    <p:sldId id="291" r:id="rId8"/>
    <p:sldId id="257" r:id="rId9"/>
    <p:sldId id="259" r:id="rId10"/>
    <p:sldId id="260" r:id="rId11"/>
    <p:sldId id="258" r:id="rId12"/>
    <p:sldId id="262" r:id="rId13"/>
    <p:sldId id="263" r:id="rId14"/>
    <p:sldId id="264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C7829-4B95-4B5C-9270-5F1E5A0EA4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41D1A-81B1-4BCD-8A97-014736B286E9}">
      <dgm:prSet phldrT="[Metin]"/>
      <dgm:spPr/>
      <dgm:t>
        <a:bodyPr/>
        <a:lstStyle/>
        <a:p>
          <a:r>
            <a:rPr lang="tr-TR" dirty="0" err="1" smtClean="0"/>
            <a:t>Mid</a:t>
          </a:r>
          <a:r>
            <a:rPr lang="tr-TR" dirty="0" smtClean="0"/>
            <a:t> </a:t>
          </a:r>
          <a:r>
            <a:rPr lang="tr-TR" dirty="0" err="1" smtClean="0"/>
            <a:t>term</a:t>
          </a:r>
          <a:r>
            <a:rPr lang="tr-TR" dirty="0" smtClean="0"/>
            <a:t> </a:t>
          </a:r>
          <a:r>
            <a:rPr lang="tr-TR" dirty="0" err="1" smtClean="0"/>
            <a:t>exam</a:t>
          </a:r>
          <a:endParaRPr lang="en-US" dirty="0"/>
        </a:p>
      </dgm:t>
    </dgm:pt>
    <dgm:pt modelId="{F50A902C-FCA5-4989-948E-3A3330ED55AB}" type="parTrans" cxnId="{B396B3EE-87FA-4DD7-8714-B3418C33FA11}">
      <dgm:prSet/>
      <dgm:spPr/>
      <dgm:t>
        <a:bodyPr/>
        <a:lstStyle/>
        <a:p>
          <a:endParaRPr lang="en-US"/>
        </a:p>
      </dgm:t>
    </dgm:pt>
    <dgm:pt modelId="{24A2DEEC-38C2-40B7-8996-BE5844F601A1}" type="sibTrans" cxnId="{B396B3EE-87FA-4DD7-8714-B3418C33FA11}">
      <dgm:prSet/>
      <dgm:spPr/>
      <dgm:t>
        <a:bodyPr/>
        <a:lstStyle/>
        <a:p>
          <a:endParaRPr lang="en-US"/>
        </a:p>
      </dgm:t>
    </dgm:pt>
    <dgm:pt modelId="{CEE363F8-05D8-476A-A75C-1704F97A934F}">
      <dgm:prSet phldrT="[Metin]"/>
      <dgm:spPr/>
      <dgm:t>
        <a:bodyPr/>
        <a:lstStyle/>
        <a:p>
          <a:r>
            <a:rPr lang="tr-TR" dirty="0" smtClean="0"/>
            <a:t>% 30 </a:t>
          </a:r>
          <a:endParaRPr lang="en-US" dirty="0"/>
        </a:p>
      </dgm:t>
    </dgm:pt>
    <dgm:pt modelId="{EC6D3298-6AA2-49D1-B03F-CF4CDE3BDF77}" type="parTrans" cxnId="{E6B840EB-BDB5-43D0-89F6-02CEB57C1646}">
      <dgm:prSet/>
      <dgm:spPr/>
      <dgm:t>
        <a:bodyPr/>
        <a:lstStyle/>
        <a:p>
          <a:endParaRPr lang="en-US"/>
        </a:p>
      </dgm:t>
    </dgm:pt>
    <dgm:pt modelId="{57017FE0-4106-498E-B5FA-AE4038FDBE7D}" type="sibTrans" cxnId="{E6B840EB-BDB5-43D0-89F6-02CEB57C1646}">
      <dgm:prSet/>
      <dgm:spPr/>
      <dgm:t>
        <a:bodyPr/>
        <a:lstStyle/>
        <a:p>
          <a:endParaRPr lang="en-US"/>
        </a:p>
      </dgm:t>
    </dgm:pt>
    <dgm:pt modelId="{13A85626-F3CE-455C-B339-0D70A0957E66}">
      <dgm:prSet phldrT="[Metin]"/>
      <dgm:spPr/>
      <dgm:t>
        <a:bodyPr/>
        <a:lstStyle/>
        <a:p>
          <a:r>
            <a:rPr lang="en-US" noProof="0" dirty="0" smtClean="0"/>
            <a:t>Essays&amp; multiple choices</a:t>
          </a:r>
          <a:endParaRPr lang="en-US" noProof="0" dirty="0"/>
        </a:p>
      </dgm:t>
    </dgm:pt>
    <dgm:pt modelId="{CBCC164D-3068-4D45-8465-33CE6E30DD14}" type="parTrans" cxnId="{359DD49D-9CCC-48C5-A36C-93CF7FC8103C}">
      <dgm:prSet/>
      <dgm:spPr/>
      <dgm:t>
        <a:bodyPr/>
        <a:lstStyle/>
        <a:p>
          <a:endParaRPr lang="en-US"/>
        </a:p>
      </dgm:t>
    </dgm:pt>
    <dgm:pt modelId="{11A31C5C-B0FC-4958-B01B-BFFBFBC8D6DC}" type="sibTrans" cxnId="{359DD49D-9CCC-48C5-A36C-93CF7FC8103C}">
      <dgm:prSet/>
      <dgm:spPr/>
      <dgm:t>
        <a:bodyPr/>
        <a:lstStyle/>
        <a:p>
          <a:endParaRPr lang="en-US"/>
        </a:p>
      </dgm:t>
    </dgm:pt>
    <dgm:pt modelId="{3F54573B-E0B5-42EA-850E-076ED81461E3}">
      <dgm:prSet phldrT="[Metin]"/>
      <dgm:spPr/>
      <dgm:t>
        <a:bodyPr/>
        <a:lstStyle/>
        <a:p>
          <a:r>
            <a:rPr lang="tr-TR" dirty="0" err="1" smtClean="0"/>
            <a:t>Seminers</a:t>
          </a:r>
          <a:endParaRPr lang="en-US" dirty="0"/>
        </a:p>
      </dgm:t>
    </dgm:pt>
    <dgm:pt modelId="{AA74DD62-9169-4882-BB39-735199E44AD3}" type="parTrans" cxnId="{2DCA1C0E-B3DD-4A66-AAA1-CCE9D78E941E}">
      <dgm:prSet/>
      <dgm:spPr/>
      <dgm:t>
        <a:bodyPr/>
        <a:lstStyle/>
        <a:p>
          <a:endParaRPr lang="en-US"/>
        </a:p>
      </dgm:t>
    </dgm:pt>
    <dgm:pt modelId="{31CEAEF5-765B-4700-B15F-414AA1C5413F}" type="sibTrans" cxnId="{2DCA1C0E-B3DD-4A66-AAA1-CCE9D78E941E}">
      <dgm:prSet/>
      <dgm:spPr/>
      <dgm:t>
        <a:bodyPr/>
        <a:lstStyle/>
        <a:p>
          <a:endParaRPr lang="en-US"/>
        </a:p>
      </dgm:t>
    </dgm:pt>
    <dgm:pt modelId="{C3D353A6-5D03-4234-8636-C6C2F3850E0C}">
      <dgm:prSet phldrT="[Metin]"/>
      <dgm:spPr/>
      <dgm:t>
        <a:bodyPr/>
        <a:lstStyle/>
        <a:p>
          <a:r>
            <a:rPr lang="tr-TR" dirty="0" smtClean="0"/>
            <a:t> </a:t>
          </a:r>
          <a:r>
            <a:rPr lang="en-US" noProof="0" dirty="0" smtClean="0"/>
            <a:t>attending  invited speakers sessions &amp; Dr. </a:t>
          </a:r>
          <a:r>
            <a:rPr lang="en-US" noProof="0" dirty="0" err="1" smtClean="0"/>
            <a:t>Koral</a:t>
          </a:r>
          <a:r>
            <a:rPr lang="en-US" noProof="0" dirty="0" smtClean="0"/>
            <a:t> </a:t>
          </a:r>
          <a:r>
            <a:rPr lang="en-US" noProof="0" dirty="0" err="1" smtClean="0"/>
            <a:t>Çepni’s</a:t>
          </a:r>
          <a:r>
            <a:rPr lang="en-US" noProof="0" dirty="0" smtClean="0"/>
            <a:t> lecture.</a:t>
          </a:r>
          <a:endParaRPr lang="en-US" noProof="0" dirty="0"/>
        </a:p>
      </dgm:t>
    </dgm:pt>
    <dgm:pt modelId="{E8CEF6EC-DBCB-48AF-A8BE-23E3F5DB657E}" type="parTrans" cxnId="{A5FADEB2-845D-477C-A561-FE162C0DF7DB}">
      <dgm:prSet/>
      <dgm:spPr/>
      <dgm:t>
        <a:bodyPr/>
        <a:lstStyle/>
        <a:p>
          <a:endParaRPr lang="en-US"/>
        </a:p>
      </dgm:t>
    </dgm:pt>
    <dgm:pt modelId="{D31DE765-ECD3-4039-93BA-ADC4033D52CF}" type="sibTrans" cxnId="{A5FADEB2-845D-477C-A561-FE162C0DF7DB}">
      <dgm:prSet/>
      <dgm:spPr/>
      <dgm:t>
        <a:bodyPr/>
        <a:lstStyle/>
        <a:p>
          <a:endParaRPr lang="en-US"/>
        </a:p>
      </dgm:t>
    </dgm:pt>
    <dgm:pt modelId="{052EBFDA-95D3-4A57-AC92-D3A73F9A3521}">
      <dgm:prSet phldrT="[Metin]"/>
      <dgm:spPr/>
      <dgm:t>
        <a:bodyPr/>
        <a:lstStyle/>
        <a:p>
          <a:r>
            <a:rPr lang="tr-TR" dirty="0" smtClean="0"/>
            <a:t>% 20</a:t>
          </a:r>
          <a:endParaRPr lang="en-US" dirty="0"/>
        </a:p>
      </dgm:t>
    </dgm:pt>
    <dgm:pt modelId="{A92E100E-8CA6-4CF2-A182-74DBCFEA2FA7}" type="parTrans" cxnId="{42BD3805-4D90-48BE-B18B-0B36FE272B3F}">
      <dgm:prSet/>
      <dgm:spPr/>
      <dgm:t>
        <a:bodyPr/>
        <a:lstStyle/>
        <a:p>
          <a:endParaRPr lang="en-US"/>
        </a:p>
      </dgm:t>
    </dgm:pt>
    <dgm:pt modelId="{2E0B941F-C428-42D0-83CA-5442272535F5}" type="sibTrans" cxnId="{42BD3805-4D90-48BE-B18B-0B36FE272B3F}">
      <dgm:prSet/>
      <dgm:spPr/>
      <dgm:t>
        <a:bodyPr/>
        <a:lstStyle/>
        <a:p>
          <a:endParaRPr lang="en-US"/>
        </a:p>
      </dgm:t>
    </dgm:pt>
    <dgm:pt modelId="{7E25D1F6-9B97-4664-99C5-D575EAD3D87E}">
      <dgm:prSet phldrT="[Metin]"/>
      <dgm:spPr/>
      <dgm:t>
        <a:bodyPr/>
        <a:lstStyle/>
        <a:p>
          <a:r>
            <a:rPr lang="tr-TR" dirty="0" err="1" smtClean="0"/>
            <a:t>projects</a:t>
          </a:r>
          <a:endParaRPr lang="en-US" dirty="0"/>
        </a:p>
      </dgm:t>
    </dgm:pt>
    <dgm:pt modelId="{9998C0A3-8E18-4C13-981F-A8552F8B2554}" type="parTrans" cxnId="{80BD8372-7FB7-4856-943F-37A1DD876E0C}">
      <dgm:prSet/>
      <dgm:spPr/>
      <dgm:t>
        <a:bodyPr/>
        <a:lstStyle/>
        <a:p>
          <a:endParaRPr lang="en-US"/>
        </a:p>
      </dgm:t>
    </dgm:pt>
    <dgm:pt modelId="{4CCB3A8B-739F-4607-8C7B-E82580389CAE}" type="sibTrans" cxnId="{80BD8372-7FB7-4856-943F-37A1DD876E0C}">
      <dgm:prSet/>
      <dgm:spPr/>
      <dgm:t>
        <a:bodyPr/>
        <a:lstStyle/>
        <a:p>
          <a:endParaRPr lang="en-US"/>
        </a:p>
      </dgm:t>
    </dgm:pt>
    <dgm:pt modelId="{6438F372-FE27-4CB3-9643-BBE482EAC5B8}">
      <dgm:prSet phldrT="[Metin]"/>
      <dgm:spPr/>
      <dgm:t>
        <a:bodyPr/>
        <a:lstStyle/>
        <a:p>
          <a:r>
            <a:rPr lang="tr-TR" dirty="0" smtClean="0"/>
            <a:t>% 30  </a:t>
          </a:r>
          <a:r>
            <a:rPr lang="en-US" noProof="0" dirty="0" smtClean="0"/>
            <a:t>Detailed in the lecture</a:t>
          </a:r>
          <a:endParaRPr lang="en-US" noProof="0" dirty="0"/>
        </a:p>
      </dgm:t>
    </dgm:pt>
    <dgm:pt modelId="{FF098781-4013-49EA-83E4-BFAC30E9B582}" type="parTrans" cxnId="{74586242-BC93-4AC5-B43C-A8F58646782C}">
      <dgm:prSet/>
      <dgm:spPr/>
      <dgm:t>
        <a:bodyPr/>
        <a:lstStyle/>
        <a:p>
          <a:endParaRPr lang="en-US"/>
        </a:p>
      </dgm:t>
    </dgm:pt>
    <dgm:pt modelId="{A88A61E4-0A71-4EC6-BE13-29C6F0F680AC}" type="sibTrans" cxnId="{74586242-BC93-4AC5-B43C-A8F58646782C}">
      <dgm:prSet/>
      <dgm:spPr/>
      <dgm:t>
        <a:bodyPr/>
        <a:lstStyle/>
        <a:p>
          <a:endParaRPr lang="en-US"/>
        </a:p>
      </dgm:t>
    </dgm:pt>
    <dgm:pt modelId="{67E362CB-740A-4668-BC89-6CBFA4B9208C}">
      <dgm:prSet phldrT="[Metin]"/>
      <dgm:spPr/>
      <dgm:t>
        <a:bodyPr/>
        <a:lstStyle/>
        <a:p>
          <a:r>
            <a:rPr lang="en-US" noProof="0" dirty="0" smtClean="0"/>
            <a:t>%20    Detailed in the lecture</a:t>
          </a:r>
          <a:endParaRPr lang="en-US" noProof="0" dirty="0"/>
        </a:p>
      </dgm:t>
    </dgm:pt>
    <dgm:pt modelId="{9365B1E6-E3D8-40C2-B7EA-E00AAC8AF322}" type="parTrans" cxnId="{D2BD2D12-0069-49D1-AE46-A0B60C863D4C}">
      <dgm:prSet/>
      <dgm:spPr/>
      <dgm:t>
        <a:bodyPr/>
        <a:lstStyle/>
        <a:p>
          <a:endParaRPr lang="en-US"/>
        </a:p>
      </dgm:t>
    </dgm:pt>
    <dgm:pt modelId="{1300F722-82E7-4256-B45B-918A5630BEDA}" type="sibTrans" cxnId="{D2BD2D12-0069-49D1-AE46-A0B60C863D4C}">
      <dgm:prSet/>
      <dgm:spPr/>
      <dgm:t>
        <a:bodyPr/>
        <a:lstStyle/>
        <a:p>
          <a:endParaRPr lang="en-US"/>
        </a:p>
      </dgm:t>
    </dgm:pt>
    <dgm:pt modelId="{BEC0EDCB-A65D-4EC6-AAC6-944BC094DA50}" type="pres">
      <dgm:prSet presAssocID="{D94C7829-4B95-4B5C-9270-5F1E5A0EA4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CF8A9-A8D8-4DC5-8742-CD219EE645D3}" type="pres">
      <dgm:prSet presAssocID="{B6E41D1A-81B1-4BCD-8A97-014736B286E9}" presName="composite" presStyleCnt="0"/>
      <dgm:spPr/>
    </dgm:pt>
    <dgm:pt modelId="{9829619D-6B2F-41EB-8320-655746B36FCB}" type="pres">
      <dgm:prSet presAssocID="{B6E41D1A-81B1-4BCD-8A97-014736B286E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0D39C-EA02-4E73-A824-7A753A9E48BE}" type="pres">
      <dgm:prSet presAssocID="{B6E41D1A-81B1-4BCD-8A97-014736B286E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EDF89-E40A-4178-9407-46E51A082EBD}" type="pres">
      <dgm:prSet presAssocID="{24A2DEEC-38C2-40B7-8996-BE5844F601A1}" presName="sp" presStyleCnt="0"/>
      <dgm:spPr/>
    </dgm:pt>
    <dgm:pt modelId="{A90AB71D-E9F4-4084-92AB-4F2AAA732750}" type="pres">
      <dgm:prSet presAssocID="{3F54573B-E0B5-42EA-850E-076ED81461E3}" presName="composite" presStyleCnt="0"/>
      <dgm:spPr/>
    </dgm:pt>
    <dgm:pt modelId="{34FE8393-FD3A-4281-B0D3-F8A2EA6DF2CA}" type="pres">
      <dgm:prSet presAssocID="{3F54573B-E0B5-42EA-850E-076ED81461E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D13FB-F394-4574-AD33-0AD25E1D4059}" type="pres">
      <dgm:prSet presAssocID="{3F54573B-E0B5-42EA-850E-076ED81461E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ECF3-2B02-41AA-BFB1-C3A6BD5C78F4}" type="pres">
      <dgm:prSet presAssocID="{31CEAEF5-765B-4700-B15F-414AA1C5413F}" presName="sp" presStyleCnt="0"/>
      <dgm:spPr/>
    </dgm:pt>
    <dgm:pt modelId="{EABD58FF-4C0F-4C40-80C1-A397F1223963}" type="pres">
      <dgm:prSet presAssocID="{7E25D1F6-9B97-4664-99C5-D575EAD3D87E}" presName="composite" presStyleCnt="0"/>
      <dgm:spPr/>
    </dgm:pt>
    <dgm:pt modelId="{5D2B3741-63D9-4FEE-BC2D-1F8FCA11B185}" type="pres">
      <dgm:prSet presAssocID="{7E25D1F6-9B97-4664-99C5-D575EAD3D8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32D09-208E-49A5-9567-2A96CBFF679A}" type="pres">
      <dgm:prSet presAssocID="{7E25D1F6-9B97-4664-99C5-D575EAD3D8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8464F-A5FC-4A5C-97EC-D5DDEC5F5E44}" type="presOf" srcId="{C3D353A6-5D03-4234-8636-C6C2F3850E0C}" destId="{943D13FB-F394-4574-AD33-0AD25E1D4059}" srcOrd="0" destOrd="0" presId="urn:microsoft.com/office/officeart/2005/8/layout/chevron2"/>
    <dgm:cxn modelId="{30812E09-5FA8-47A3-9EC4-9EFDED01DD1E}" type="presOf" srcId="{052EBFDA-95D3-4A57-AC92-D3A73F9A3521}" destId="{943D13FB-F394-4574-AD33-0AD25E1D4059}" srcOrd="0" destOrd="1" presId="urn:microsoft.com/office/officeart/2005/8/layout/chevron2"/>
    <dgm:cxn modelId="{11C30C7D-4186-4369-8DB8-6B624E344292}" type="presOf" srcId="{D94C7829-4B95-4B5C-9270-5F1E5A0EA428}" destId="{BEC0EDCB-A65D-4EC6-AAC6-944BC094DA50}" srcOrd="0" destOrd="0" presId="urn:microsoft.com/office/officeart/2005/8/layout/chevron2"/>
    <dgm:cxn modelId="{80BD8372-7FB7-4856-943F-37A1DD876E0C}" srcId="{D94C7829-4B95-4B5C-9270-5F1E5A0EA428}" destId="{7E25D1F6-9B97-4664-99C5-D575EAD3D87E}" srcOrd="2" destOrd="0" parTransId="{9998C0A3-8E18-4C13-981F-A8552F8B2554}" sibTransId="{4CCB3A8B-739F-4607-8C7B-E82580389CAE}"/>
    <dgm:cxn modelId="{A5FADEB2-845D-477C-A561-FE162C0DF7DB}" srcId="{3F54573B-E0B5-42EA-850E-076ED81461E3}" destId="{C3D353A6-5D03-4234-8636-C6C2F3850E0C}" srcOrd="0" destOrd="0" parTransId="{E8CEF6EC-DBCB-48AF-A8BE-23E3F5DB657E}" sibTransId="{D31DE765-ECD3-4039-93BA-ADC4033D52CF}"/>
    <dgm:cxn modelId="{678EB118-B608-45ED-A897-56D668B15C3B}" type="presOf" srcId="{CEE363F8-05D8-476A-A75C-1704F97A934F}" destId="{4280D39C-EA02-4E73-A824-7A753A9E48BE}" srcOrd="0" destOrd="0" presId="urn:microsoft.com/office/officeart/2005/8/layout/chevron2"/>
    <dgm:cxn modelId="{401B0833-23EF-41AD-9C68-4F54C216CBE9}" type="presOf" srcId="{67E362CB-740A-4668-BC89-6CBFA4B9208C}" destId="{75D32D09-208E-49A5-9567-2A96CBFF679A}" srcOrd="0" destOrd="1" presId="urn:microsoft.com/office/officeart/2005/8/layout/chevron2"/>
    <dgm:cxn modelId="{B8313544-FC6A-4611-A42F-D31F97F1DECF}" type="presOf" srcId="{7E25D1F6-9B97-4664-99C5-D575EAD3D87E}" destId="{5D2B3741-63D9-4FEE-BC2D-1F8FCA11B185}" srcOrd="0" destOrd="0" presId="urn:microsoft.com/office/officeart/2005/8/layout/chevron2"/>
    <dgm:cxn modelId="{2DCA1C0E-B3DD-4A66-AAA1-CCE9D78E941E}" srcId="{D94C7829-4B95-4B5C-9270-5F1E5A0EA428}" destId="{3F54573B-E0B5-42EA-850E-076ED81461E3}" srcOrd="1" destOrd="0" parTransId="{AA74DD62-9169-4882-BB39-735199E44AD3}" sibTransId="{31CEAEF5-765B-4700-B15F-414AA1C5413F}"/>
    <dgm:cxn modelId="{359DD49D-9CCC-48C5-A36C-93CF7FC8103C}" srcId="{B6E41D1A-81B1-4BCD-8A97-014736B286E9}" destId="{13A85626-F3CE-455C-B339-0D70A0957E66}" srcOrd="1" destOrd="0" parTransId="{CBCC164D-3068-4D45-8465-33CE6E30DD14}" sibTransId="{11A31C5C-B0FC-4958-B01B-BFFBFBC8D6DC}"/>
    <dgm:cxn modelId="{74586242-BC93-4AC5-B43C-A8F58646782C}" srcId="{7E25D1F6-9B97-4664-99C5-D575EAD3D87E}" destId="{6438F372-FE27-4CB3-9643-BBE482EAC5B8}" srcOrd="0" destOrd="0" parTransId="{FF098781-4013-49EA-83E4-BFAC30E9B582}" sibTransId="{A88A61E4-0A71-4EC6-BE13-29C6F0F680AC}"/>
    <dgm:cxn modelId="{465A5D45-404E-4E4A-8914-987D707E3218}" type="presOf" srcId="{6438F372-FE27-4CB3-9643-BBE482EAC5B8}" destId="{75D32D09-208E-49A5-9567-2A96CBFF679A}" srcOrd="0" destOrd="0" presId="urn:microsoft.com/office/officeart/2005/8/layout/chevron2"/>
    <dgm:cxn modelId="{7BE6A858-FA1E-40F0-A244-A0C0B76291B7}" type="presOf" srcId="{3F54573B-E0B5-42EA-850E-076ED81461E3}" destId="{34FE8393-FD3A-4281-B0D3-F8A2EA6DF2CA}" srcOrd="0" destOrd="0" presId="urn:microsoft.com/office/officeart/2005/8/layout/chevron2"/>
    <dgm:cxn modelId="{2161A56F-0DE4-45D1-A51E-9347AD9B2059}" type="presOf" srcId="{B6E41D1A-81B1-4BCD-8A97-014736B286E9}" destId="{9829619D-6B2F-41EB-8320-655746B36FCB}" srcOrd="0" destOrd="0" presId="urn:microsoft.com/office/officeart/2005/8/layout/chevron2"/>
    <dgm:cxn modelId="{E6B840EB-BDB5-43D0-89F6-02CEB57C1646}" srcId="{B6E41D1A-81B1-4BCD-8A97-014736B286E9}" destId="{CEE363F8-05D8-476A-A75C-1704F97A934F}" srcOrd="0" destOrd="0" parTransId="{EC6D3298-6AA2-49D1-B03F-CF4CDE3BDF77}" sibTransId="{57017FE0-4106-498E-B5FA-AE4038FDBE7D}"/>
    <dgm:cxn modelId="{42BD3805-4D90-48BE-B18B-0B36FE272B3F}" srcId="{3F54573B-E0B5-42EA-850E-076ED81461E3}" destId="{052EBFDA-95D3-4A57-AC92-D3A73F9A3521}" srcOrd="1" destOrd="0" parTransId="{A92E100E-8CA6-4CF2-A182-74DBCFEA2FA7}" sibTransId="{2E0B941F-C428-42D0-83CA-5442272535F5}"/>
    <dgm:cxn modelId="{D2BD2D12-0069-49D1-AE46-A0B60C863D4C}" srcId="{7E25D1F6-9B97-4664-99C5-D575EAD3D87E}" destId="{67E362CB-740A-4668-BC89-6CBFA4B9208C}" srcOrd="1" destOrd="0" parTransId="{9365B1E6-E3D8-40C2-B7EA-E00AAC8AF322}" sibTransId="{1300F722-82E7-4256-B45B-918A5630BEDA}"/>
    <dgm:cxn modelId="{B396B3EE-87FA-4DD7-8714-B3418C33FA11}" srcId="{D94C7829-4B95-4B5C-9270-5F1E5A0EA428}" destId="{B6E41D1A-81B1-4BCD-8A97-014736B286E9}" srcOrd="0" destOrd="0" parTransId="{F50A902C-FCA5-4989-948E-3A3330ED55AB}" sibTransId="{24A2DEEC-38C2-40B7-8996-BE5844F601A1}"/>
    <dgm:cxn modelId="{ECA104AE-55B5-4CFC-B7E0-6B6631459E61}" type="presOf" srcId="{13A85626-F3CE-455C-B339-0D70A0957E66}" destId="{4280D39C-EA02-4E73-A824-7A753A9E48BE}" srcOrd="0" destOrd="1" presId="urn:microsoft.com/office/officeart/2005/8/layout/chevron2"/>
    <dgm:cxn modelId="{7D77CDBE-8F59-4ABC-82D2-413A8D336F46}" type="presParOf" srcId="{BEC0EDCB-A65D-4EC6-AAC6-944BC094DA50}" destId="{B10CF8A9-A8D8-4DC5-8742-CD219EE645D3}" srcOrd="0" destOrd="0" presId="urn:microsoft.com/office/officeart/2005/8/layout/chevron2"/>
    <dgm:cxn modelId="{C2C0FF55-1027-4D0C-A40E-BB5D052710FE}" type="presParOf" srcId="{B10CF8A9-A8D8-4DC5-8742-CD219EE645D3}" destId="{9829619D-6B2F-41EB-8320-655746B36FCB}" srcOrd="0" destOrd="0" presId="urn:microsoft.com/office/officeart/2005/8/layout/chevron2"/>
    <dgm:cxn modelId="{A7B369E0-00D2-499C-8EDA-7F6D4CF03789}" type="presParOf" srcId="{B10CF8A9-A8D8-4DC5-8742-CD219EE645D3}" destId="{4280D39C-EA02-4E73-A824-7A753A9E48BE}" srcOrd="1" destOrd="0" presId="urn:microsoft.com/office/officeart/2005/8/layout/chevron2"/>
    <dgm:cxn modelId="{534238D4-1387-4A3F-8B9D-D777AF16D265}" type="presParOf" srcId="{BEC0EDCB-A65D-4EC6-AAC6-944BC094DA50}" destId="{54BEDF89-E40A-4178-9407-46E51A082EBD}" srcOrd="1" destOrd="0" presId="urn:microsoft.com/office/officeart/2005/8/layout/chevron2"/>
    <dgm:cxn modelId="{DA38B7CA-8FD2-4FF9-80ED-31E48E9F2346}" type="presParOf" srcId="{BEC0EDCB-A65D-4EC6-AAC6-944BC094DA50}" destId="{A90AB71D-E9F4-4084-92AB-4F2AAA732750}" srcOrd="2" destOrd="0" presId="urn:microsoft.com/office/officeart/2005/8/layout/chevron2"/>
    <dgm:cxn modelId="{9DA002D1-0F6B-46EC-A53D-683C846087F9}" type="presParOf" srcId="{A90AB71D-E9F4-4084-92AB-4F2AAA732750}" destId="{34FE8393-FD3A-4281-B0D3-F8A2EA6DF2CA}" srcOrd="0" destOrd="0" presId="urn:microsoft.com/office/officeart/2005/8/layout/chevron2"/>
    <dgm:cxn modelId="{0547B813-8D18-4AB1-83A9-2E6F3D7964F0}" type="presParOf" srcId="{A90AB71D-E9F4-4084-92AB-4F2AAA732750}" destId="{943D13FB-F394-4574-AD33-0AD25E1D4059}" srcOrd="1" destOrd="0" presId="urn:microsoft.com/office/officeart/2005/8/layout/chevron2"/>
    <dgm:cxn modelId="{E964EA67-6B9C-495D-AA88-D6003CCE79BC}" type="presParOf" srcId="{BEC0EDCB-A65D-4EC6-AAC6-944BC094DA50}" destId="{C9C9ECF3-2B02-41AA-BFB1-C3A6BD5C78F4}" srcOrd="3" destOrd="0" presId="urn:microsoft.com/office/officeart/2005/8/layout/chevron2"/>
    <dgm:cxn modelId="{8B029219-DE6D-40C5-A185-001D8B8C4566}" type="presParOf" srcId="{BEC0EDCB-A65D-4EC6-AAC6-944BC094DA50}" destId="{EABD58FF-4C0F-4C40-80C1-A397F1223963}" srcOrd="4" destOrd="0" presId="urn:microsoft.com/office/officeart/2005/8/layout/chevron2"/>
    <dgm:cxn modelId="{F81F7521-5ECB-4D3D-9768-51DD42FF16A5}" type="presParOf" srcId="{EABD58FF-4C0F-4C40-80C1-A397F1223963}" destId="{5D2B3741-63D9-4FEE-BC2D-1F8FCA11B185}" srcOrd="0" destOrd="0" presId="urn:microsoft.com/office/officeart/2005/8/layout/chevron2"/>
    <dgm:cxn modelId="{9CFCC751-C750-4CEA-B475-80856DE8509C}" type="presParOf" srcId="{EABD58FF-4C0F-4C40-80C1-A397F1223963}" destId="{75D32D09-208E-49A5-9567-2A96CBFF67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619D-6B2F-41EB-8320-655746B36FCB}">
      <dsp:nvSpPr>
        <dsp:cNvPr id="0" name=""/>
        <dsp:cNvSpPr/>
      </dsp:nvSpPr>
      <dsp:spPr>
        <a:xfrm rot="5400000">
          <a:off x="-260426" y="261205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Mid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term</a:t>
          </a:r>
          <a:r>
            <a:rPr lang="tr-TR" sz="1700" kern="1200" dirty="0" smtClean="0"/>
            <a:t> </a:t>
          </a:r>
          <a:r>
            <a:rPr lang="tr-TR" sz="1700" kern="1200" dirty="0" err="1" smtClean="0"/>
            <a:t>exam</a:t>
          </a:r>
          <a:endParaRPr lang="en-US" sz="1700" kern="1200" dirty="0"/>
        </a:p>
      </dsp:txBody>
      <dsp:txXfrm rot="-5400000">
        <a:off x="1" y="608440"/>
        <a:ext cx="1215321" cy="520852"/>
      </dsp:txXfrm>
    </dsp:sp>
    <dsp:sp modelId="{4280D39C-EA02-4E73-A824-7A753A9E48BE}">
      <dsp:nvSpPr>
        <dsp:cNvPr id="0" name=""/>
        <dsp:cNvSpPr/>
      </dsp:nvSpPr>
      <dsp:spPr>
        <a:xfrm rot="5400000">
          <a:off x="3859828" y="-2643727"/>
          <a:ext cx="1128512" cy="6417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% 30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Essays&amp; multiple choices</a:t>
          </a:r>
          <a:endParaRPr lang="en-US" sz="2200" kern="1200" noProof="0" dirty="0"/>
        </a:p>
      </dsp:txBody>
      <dsp:txXfrm rot="-5400000">
        <a:off x="1215322" y="55868"/>
        <a:ext cx="6362437" cy="1018334"/>
      </dsp:txXfrm>
    </dsp:sp>
    <dsp:sp modelId="{34FE8393-FD3A-4281-B0D3-F8A2EA6DF2CA}">
      <dsp:nvSpPr>
        <dsp:cNvPr id="0" name=""/>
        <dsp:cNvSpPr/>
      </dsp:nvSpPr>
      <dsp:spPr>
        <a:xfrm rot="5400000">
          <a:off x="-260426" y="1804607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Seminers</a:t>
          </a:r>
          <a:endParaRPr lang="en-US" sz="1700" kern="1200" dirty="0"/>
        </a:p>
      </dsp:txBody>
      <dsp:txXfrm rot="-5400000">
        <a:off x="1" y="2151842"/>
        <a:ext cx="1215321" cy="520852"/>
      </dsp:txXfrm>
    </dsp:sp>
    <dsp:sp modelId="{943D13FB-F394-4574-AD33-0AD25E1D4059}">
      <dsp:nvSpPr>
        <dsp:cNvPr id="0" name=""/>
        <dsp:cNvSpPr/>
      </dsp:nvSpPr>
      <dsp:spPr>
        <a:xfrm rot="5400000">
          <a:off x="3859828" y="-1100325"/>
          <a:ext cx="1128512" cy="6417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 </a:t>
          </a:r>
          <a:r>
            <a:rPr lang="en-US" sz="2200" kern="1200" noProof="0" dirty="0" smtClean="0"/>
            <a:t>attending  invited speakers sessions &amp; Dr. </a:t>
          </a:r>
          <a:r>
            <a:rPr lang="en-US" sz="2200" kern="1200" noProof="0" dirty="0" err="1" smtClean="0"/>
            <a:t>Koral</a:t>
          </a:r>
          <a:r>
            <a:rPr lang="en-US" sz="2200" kern="1200" noProof="0" dirty="0" smtClean="0"/>
            <a:t> </a:t>
          </a:r>
          <a:r>
            <a:rPr lang="en-US" sz="2200" kern="1200" noProof="0" dirty="0" err="1" smtClean="0"/>
            <a:t>Çepni’s</a:t>
          </a:r>
          <a:r>
            <a:rPr lang="en-US" sz="2200" kern="1200" noProof="0" dirty="0" smtClean="0"/>
            <a:t> lecture.</a:t>
          </a:r>
          <a:endParaRPr lang="en-US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% 20</a:t>
          </a:r>
          <a:endParaRPr lang="en-US" sz="2200" kern="1200" dirty="0"/>
        </a:p>
      </dsp:txBody>
      <dsp:txXfrm rot="-5400000">
        <a:off x="1215322" y="1599270"/>
        <a:ext cx="6362437" cy="1018334"/>
      </dsp:txXfrm>
    </dsp:sp>
    <dsp:sp modelId="{5D2B3741-63D9-4FEE-BC2D-1F8FCA11B185}">
      <dsp:nvSpPr>
        <dsp:cNvPr id="0" name=""/>
        <dsp:cNvSpPr/>
      </dsp:nvSpPr>
      <dsp:spPr>
        <a:xfrm rot="5400000">
          <a:off x="-260426" y="3348009"/>
          <a:ext cx="1736173" cy="12153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projects</a:t>
          </a:r>
          <a:endParaRPr lang="en-US" sz="1700" kern="1200" dirty="0"/>
        </a:p>
      </dsp:txBody>
      <dsp:txXfrm rot="-5400000">
        <a:off x="1" y="3695244"/>
        <a:ext cx="1215321" cy="520852"/>
      </dsp:txXfrm>
    </dsp:sp>
    <dsp:sp modelId="{75D32D09-208E-49A5-9567-2A96CBFF679A}">
      <dsp:nvSpPr>
        <dsp:cNvPr id="0" name=""/>
        <dsp:cNvSpPr/>
      </dsp:nvSpPr>
      <dsp:spPr>
        <a:xfrm rot="5400000">
          <a:off x="3859828" y="443076"/>
          <a:ext cx="1128512" cy="64175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% 30  </a:t>
          </a:r>
          <a:r>
            <a:rPr lang="en-US" sz="2200" kern="1200" noProof="0" dirty="0" smtClean="0"/>
            <a:t>Detailed in the lecture</a:t>
          </a:r>
          <a:endParaRPr lang="en-US" sz="2200" kern="1200" noProof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noProof="0" dirty="0" smtClean="0"/>
            <a:t>%20    Detailed in the lecture</a:t>
          </a:r>
          <a:endParaRPr lang="en-US" sz="2200" kern="1200" noProof="0" dirty="0"/>
        </a:p>
      </dsp:txBody>
      <dsp:txXfrm rot="-5400000">
        <a:off x="1215322" y="3142672"/>
        <a:ext cx="6362437" cy="1018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FE5BD-622B-4116-AEFF-195135EBC76E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94DA-6286-477B-80BF-89585A00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CHAPTER1 : AN OVERVİEW OF HEALTHCARE MANAGEMENT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Jon</a:t>
            </a:r>
            <a:r>
              <a:rPr lang="tr-TR" dirty="0" smtClean="0"/>
              <a:t> M. </a:t>
            </a:r>
            <a:r>
              <a:rPr lang="tr-TR" dirty="0" err="1" smtClean="0"/>
              <a:t>Thompson</a:t>
            </a:r>
            <a:r>
              <a:rPr lang="tr-TR" dirty="0" smtClean="0"/>
              <a:t>, </a:t>
            </a:r>
            <a:r>
              <a:rPr lang="tr-TR" dirty="0" err="1" smtClean="0"/>
              <a:t>Sharon</a:t>
            </a:r>
            <a:r>
              <a:rPr lang="tr-TR" dirty="0" smtClean="0"/>
              <a:t> </a:t>
            </a:r>
            <a:r>
              <a:rPr lang="tr-TR" dirty="0" err="1" smtClean="0"/>
              <a:t>Buchbinder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Nancy </a:t>
            </a:r>
            <a:r>
              <a:rPr lang="tr-TR" dirty="0" err="1" smtClean="0"/>
              <a:t>Shanks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Healthcare Management;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pPr marL="0" indent="0">
              <a:buNone/>
            </a:pPr>
            <a:endParaRPr lang="tr-TR" sz="2800" dirty="0"/>
          </a:p>
          <a:p>
            <a:r>
              <a:rPr lang="en-US" sz="2800" dirty="0" smtClean="0"/>
              <a:t>HCM provides </a:t>
            </a:r>
            <a:r>
              <a:rPr lang="en-US" sz="2800" b="1" i="1" dirty="0" smtClean="0"/>
              <a:t>significant rewards and personal satisfaction </a:t>
            </a:r>
            <a:r>
              <a:rPr lang="en-US" sz="2800" dirty="0" smtClean="0"/>
              <a:t>for those </a:t>
            </a:r>
            <a:endParaRPr lang="tr-TR" sz="2800" dirty="0" smtClean="0"/>
          </a:p>
          <a:p>
            <a:pPr marL="0" indent="0">
              <a:buNone/>
            </a:pPr>
            <a:r>
              <a:rPr lang="tr-TR" sz="2800" dirty="0"/>
              <a:t>-</a:t>
            </a:r>
            <a:r>
              <a:rPr lang="en-US" sz="2800" dirty="0" smtClean="0"/>
              <a:t>who want to make a difference in </a:t>
            </a:r>
            <a:r>
              <a:rPr lang="en-US" sz="2800" b="1" dirty="0" smtClean="0"/>
              <a:t>the lives of others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Dikdörtgen Belirtme Çizgisi 3"/>
          <p:cNvSpPr/>
          <p:nvPr/>
        </p:nvSpPr>
        <p:spPr>
          <a:xfrm>
            <a:off x="467544" y="1628800"/>
            <a:ext cx="7200800" cy="17281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i</a:t>
            </a:r>
            <a:r>
              <a:rPr lang="en-US" dirty="0"/>
              <a:t>s the profession that provides  leadership and direction to organizations that deliver personal health services to divisions, departments units or </a:t>
            </a:r>
            <a:r>
              <a:rPr lang="en-US" dirty="0" err="1"/>
              <a:t>ser</a:t>
            </a:r>
            <a:r>
              <a:rPr lang="tr-TR" dirty="0"/>
              <a:t>v</a:t>
            </a:r>
            <a:r>
              <a:rPr lang="en-US" dirty="0"/>
              <a:t>ices within those organization.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982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39364"/>
              </p:ext>
            </p:extLst>
          </p:nvPr>
        </p:nvGraphicFramePr>
        <p:xfrm>
          <a:off x="683568" y="980728"/>
          <a:ext cx="7488832" cy="399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1086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 smtClean="0"/>
                        <a:t>Healthcare </a:t>
                      </a:r>
                      <a:r>
                        <a:rPr lang="tr-TR" sz="3200" dirty="0" err="1" smtClean="0"/>
                        <a:t>organizations</a:t>
                      </a:r>
                      <a:r>
                        <a:rPr lang="tr-TR" sz="3200" dirty="0" smtClean="0"/>
                        <a:t> (HCO)</a:t>
                      </a:r>
                      <a:endParaRPr lang="en-US" sz="32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29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Are complex and dynamic</a:t>
                      </a:r>
                    </a:p>
                  </a:txBody>
                  <a:tcPr/>
                </a:tc>
              </a:tr>
              <a:tr h="1086347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</a:t>
                      </a:r>
                      <a:r>
                        <a:rPr lang="en-US" sz="2400" dirty="0" smtClean="0"/>
                        <a:t>he scope and complexity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dirty="0" smtClean="0"/>
                        <a:t>of tasks carried out in provision of services are so great that individual staff operating on their own </a:t>
                      </a:r>
                      <a:endParaRPr lang="en-US" sz="2400" dirty="0"/>
                    </a:p>
                  </a:txBody>
                  <a:tcPr/>
                </a:tc>
              </a:tr>
              <a:tr h="10863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necessary task in producing services, in HCO requires the coordination of many highly specialized disciplines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48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i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tr-TR" sz="4000" i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tr-TR" sz="4000" i="1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The</a:t>
            </a:r>
            <a:r>
              <a:rPr lang="tr-TR" sz="4000" i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tr-TR" sz="4000" i="1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rule</a:t>
            </a:r>
            <a:r>
              <a:rPr lang="tr-TR" sz="4000" i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: </a:t>
            </a:r>
            <a:r>
              <a:rPr lang="en-US" sz="4000" i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Decisions </a:t>
            </a:r>
            <a:r>
              <a:rPr lang="en-US" sz="4000" i="1" dirty="0">
                <a:latin typeface="Aldhabi" panose="01000000000000000000" pitchFamily="2" charset="-78"/>
                <a:cs typeface="Aldhabi" panose="01000000000000000000" pitchFamily="2" charset="-78"/>
              </a:rPr>
              <a:t>made by an individual manager impact the organization’s  overall performance. </a:t>
            </a:r>
            <a:br>
              <a:rPr lang="en-US" sz="4000" i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tr-TR" dirty="0" smtClean="0"/>
              <a:t>;</a:t>
            </a:r>
            <a:endParaRPr lang="en-US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93887"/>
              </p:ext>
            </p:extLst>
          </p:nvPr>
        </p:nvGraphicFramePr>
        <p:xfrm>
          <a:off x="611560" y="620688"/>
          <a:ext cx="6336704" cy="39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/>
              </a:tblGrid>
              <a:tr h="54600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Healthcare </a:t>
                      </a:r>
                      <a:r>
                        <a:rPr lang="tr-TR" sz="2400" dirty="0" err="1" smtClean="0"/>
                        <a:t>managers</a:t>
                      </a:r>
                      <a:endParaRPr lang="en-US" sz="2400" dirty="0"/>
                    </a:p>
                  </a:txBody>
                  <a:tcPr/>
                </a:tc>
              </a:tr>
              <a:tr h="94241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a</a:t>
                      </a:r>
                      <a:r>
                        <a:rPr lang="en-US" sz="2400" dirty="0" smtClean="0"/>
                        <a:t>re appointed to positions of authority,  where they shape the organization by making important decisions</a:t>
                      </a:r>
                      <a:endParaRPr lang="en-US" sz="2400" dirty="0"/>
                    </a:p>
                  </a:txBody>
                  <a:tcPr/>
                </a:tc>
              </a:tr>
              <a:tr h="54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recruitment and development of the staff,</a:t>
                      </a:r>
                    </a:p>
                  </a:txBody>
                  <a:tcPr/>
                </a:tc>
              </a:tr>
              <a:tr h="54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Acquisition of the technology,</a:t>
                      </a:r>
                    </a:p>
                  </a:txBody>
                  <a:tcPr/>
                </a:tc>
              </a:tr>
              <a:tr h="54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Service additions and reductions</a:t>
                      </a:r>
                    </a:p>
                  </a:txBody>
                  <a:tcPr/>
                </a:tc>
              </a:tr>
              <a:tr h="54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Allocation and spending of financial resources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70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Domains of Healthcare Services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89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22502"/>
              </p:ext>
            </p:extLst>
          </p:nvPr>
        </p:nvGraphicFramePr>
        <p:xfrm>
          <a:off x="202343" y="4941168"/>
          <a:ext cx="871296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90551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Management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                                              Manager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79512" y="476672"/>
            <a:ext cx="4680520" cy="2636912"/>
          </a:xfrm>
          <a:prstGeom prst="wedgeRectCallout">
            <a:avLst>
              <a:gd name="adj1" fmla="val -7386"/>
              <a:gd name="adj2" fmla="val 115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process,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comprised of social and technical functions and activities, occurring within organizations for the purpose of accomplishing predetermined objectives through human and other resources</a:t>
            </a:r>
            <a:r>
              <a:rPr lang="en-US" sz="2000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7" name="Dikdörtgen Belirtme Çizgisi 6"/>
          <p:cNvSpPr/>
          <p:nvPr/>
        </p:nvSpPr>
        <p:spPr>
          <a:xfrm>
            <a:off x="6016239" y="70272"/>
            <a:ext cx="3096344" cy="2448272"/>
          </a:xfrm>
          <a:prstGeom prst="wedgeRectCallout">
            <a:avLst>
              <a:gd name="adj1" fmla="val -16590"/>
              <a:gd name="adj2" fmla="val 14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is anyone in the organization who supports and is responsible for the work performance of one or more other persons. </a:t>
            </a:r>
            <a:endParaRPr lang="tr-TR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52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Managerial positions in healthcare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2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Management </a:t>
            </a:r>
            <a:r>
              <a:rPr lang="tr-TR" dirty="0" err="1" smtClean="0"/>
              <a:t>functions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99" y="1600200"/>
            <a:ext cx="52546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3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46261"/>
              </p:ext>
            </p:extLst>
          </p:nvPr>
        </p:nvGraphicFramePr>
        <p:xfrm>
          <a:off x="323528" y="764704"/>
          <a:ext cx="8820472" cy="5355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308304"/>
              </a:tblGrid>
              <a:tr h="504056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Functions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Explanation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P</a:t>
                      </a:r>
                      <a:r>
                        <a:rPr lang="en-US" sz="2000" b="1" dirty="0" err="1" smtClean="0"/>
                        <a:t>lanning</a:t>
                      </a:r>
                      <a:r>
                        <a:rPr lang="tr-TR" sz="2000" b="1" dirty="0" smtClean="0"/>
                        <a:t>: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requires the manager to set a direction and determine what needs to be accomplished. İt means setting priorities and determining performance targets.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Organizing</a:t>
                      </a:r>
                      <a:r>
                        <a:rPr lang="tr-TR" sz="2000" dirty="0" smtClean="0"/>
                        <a:t>: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refers the overall design of the organization or the specific </a:t>
                      </a:r>
                      <a:r>
                        <a:rPr lang="en-US" sz="2000" noProof="0" dirty="0" err="1" smtClean="0"/>
                        <a:t>divis</a:t>
                      </a:r>
                      <a:r>
                        <a:rPr lang="tr-TR" sz="2000" noProof="0" dirty="0" smtClean="0"/>
                        <a:t>i</a:t>
                      </a:r>
                      <a:r>
                        <a:rPr lang="en-US" sz="2000" noProof="0" dirty="0" smtClean="0"/>
                        <a:t>on,</a:t>
                      </a:r>
                      <a:r>
                        <a:rPr lang="tr-TR" sz="2000" noProof="0" dirty="0" smtClean="0"/>
                        <a:t> </a:t>
                      </a:r>
                      <a:r>
                        <a:rPr lang="en-US" sz="2000" noProof="0" dirty="0" smtClean="0"/>
                        <a:t>unit</a:t>
                      </a:r>
                    </a:p>
                  </a:txBody>
                  <a:tcPr/>
                </a:tc>
              </a:tr>
              <a:tr h="43215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Staffing</a:t>
                      </a:r>
                      <a:r>
                        <a:rPr lang="tr-TR" sz="2000" dirty="0" smtClean="0"/>
                        <a:t>: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refers to acquiring and retaining human resources.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Controlling</a:t>
                      </a:r>
                      <a:r>
                        <a:rPr lang="tr-TR" sz="2000" b="1" dirty="0" smtClean="0"/>
                        <a:t>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refers to monitoring staff activities and performance , making the appropriate actions for corrective action to increase performance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Directing: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t</a:t>
                      </a:r>
                      <a:r>
                        <a:rPr lang="en-US" sz="2000" dirty="0" smtClean="0"/>
                        <a:t>he focus is  on initiating action in the organization through effective leadership and motivation of, and communication with,</a:t>
                      </a:r>
                      <a:r>
                        <a:rPr lang="tr-TR" sz="2000" dirty="0" smtClean="0"/>
                        <a:t> </a:t>
                      </a:r>
                      <a:r>
                        <a:rPr lang="en-US" sz="2000" dirty="0" smtClean="0"/>
                        <a:t>subordinates.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Decision making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 critical to all of the aforementioned management functions and means making effective decisions based on consideration of benefits and the drawbacks of alternatives.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2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08352048"/>
              </p:ext>
            </p:extLst>
          </p:nvPr>
        </p:nvGraphicFramePr>
        <p:xfrm>
          <a:off x="899592" y="980728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764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hospitals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Which</a:t>
            </a:r>
            <a:r>
              <a:rPr lang="tr-TR" dirty="0" smtClean="0"/>
              <a:t> is  </a:t>
            </a:r>
            <a:r>
              <a:rPr lang="tr-TR" dirty="0" err="1" smtClean="0"/>
              <a:t>better</a:t>
            </a:r>
            <a:r>
              <a:rPr lang="tr-TR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Hospitals</a:t>
            </a:r>
            <a:r>
              <a:rPr lang="tr-TR" dirty="0" smtClean="0"/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5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195736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www.medlineadana.com.tr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-99392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8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5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Learning </a:t>
            </a:r>
            <a:r>
              <a:rPr lang="tr-TR" dirty="0" err="1" smtClean="0"/>
              <a:t>objectives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healthcare management and the role of the healthcare managers</a:t>
            </a:r>
            <a:r>
              <a:rPr lang="tr-TR" dirty="0" smtClean="0"/>
              <a:t>.</a:t>
            </a:r>
            <a:endParaRPr lang="en-US" dirty="0" smtClean="0"/>
          </a:p>
          <a:p>
            <a:r>
              <a:rPr lang="en-US" dirty="0" smtClean="0"/>
              <a:t>Differentiate among the functions,</a:t>
            </a:r>
            <a:r>
              <a:rPr lang="tr-TR" dirty="0" smtClean="0"/>
              <a:t> </a:t>
            </a:r>
            <a:r>
              <a:rPr lang="en-US" dirty="0" smtClean="0"/>
              <a:t>roles and responsibilities of  healthcare managers.</a:t>
            </a:r>
          </a:p>
          <a:p>
            <a:r>
              <a:rPr lang="en-US" dirty="0" smtClean="0"/>
              <a:t>Compare and contrast the key competencies of healthcare managers</a:t>
            </a:r>
          </a:p>
          <a:p>
            <a:r>
              <a:rPr lang="en-US" dirty="0" smtClean="0"/>
              <a:t>Identify current areas </a:t>
            </a:r>
            <a:r>
              <a:rPr lang="tr-TR" dirty="0" smtClean="0"/>
              <a:t>i</a:t>
            </a:r>
            <a:r>
              <a:rPr lang="en-US" dirty="0" smtClean="0"/>
              <a:t>f research in healthcare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89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497253"/>
              </p:ext>
            </p:extLst>
          </p:nvPr>
        </p:nvGraphicFramePr>
        <p:xfrm>
          <a:off x="467544" y="692696"/>
          <a:ext cx="7848872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Care setting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explanation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Direct 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those organizations that provide care directly to a patient, client, residence who seeks services from the organization.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Non-direct: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are not directly involved in providing care to persons needing health services, but rather support the care of individuals through products and services made available to direct care settings.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97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502</Words>
  <Application>Microsoft Office PowerPoint</Application>
  <PresentationFormat>Ekran Gösterisi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 CHAPTER1 : AN OVERVİEW OF HEALTHCARE MANAGEMENT</vt:lpstr>
      <vt:lpstr>PowerPoint Sunusu</vt:lpstr>
      <vt:lpstr>hospitals</vt:lpstr>
      <vt:lpstr>Hospitals </vt:lpstr>
      <vt:lpstr>PowerPoint Sunusu</vt:lpstr>
      <vt:lpstr>PowerPoint Sunusu</vt:lpstr>
      <vt:lpstr>PowerPoint Sunusu</vt:lpstr>
      <vt:lpstr>Learning objectives</vt:lpstr>
      <vt:lpstr>PowerPoint Sunusu</vt:lpstr>
      <vt:lpstr>Healthcare Management;</vt:lpstr>
      <vt:lpstr>PowerPoint Sunusu</vt:lpstr>
      <vt:lpstr> The rule: Decisions made by an individual manager impact the organization’s  overall performance.  ;</vt:lpstr>
      <vt:lpstr>Domains of Healthcare Services</vt:lpstr>
      <vt:lpstr>PowerPoint Sunusu</vt:lpstr>
      <vt:lpstr>Managerial positions in healthcare</vt:lpstr>
      <vt:lpstr>Management functions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CHAPTER1 : AN OVERVİEW OF HEALTHCARE MANAGEMENT</dc:title>
  <dc:creator>CASPER</dc:creator>
  <cp:lastModifiedBy>CASPER</cp:lastModifiedBy>
  <cp:revision>14</cp:revision>
  <dcterms:created xsi:type="dcterms:W3CDTF">2018-10-17T03:30:55Z</dcterms:created>
  <dcterms:modified xsi:type="dcterms:W3CDTF">2019-09-24T04:55:49Z</dcterms:modified>
</cp:coreProperties>
</file>