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1" r:id="rId4"/>
    <p:sldId id="258" r:id="rId5"/>
    <p:sldId id="259" r:id="rId6"/>
    <p:sldId id="264" r:id="rId7"/>
    <p:sldId id="265" r:id="rId8"/>
    <p:sldId id="266" r:id="rId9"/>
    <p:sldId id="267" r:id="rId10"/>
    <p:sldId id="268" r:id="rId11"/>
    <p:sldId id="269" r:id="rId12"/>
    <p:sldId id="271" r:id="rId13"/>
    <p:sldId id="274" r:id="rId14"/>
    <p:sldId id="276" r:id="rId15"/>
    <p:sldId id="272" r:id="rId16"/>
    <p:sldId id="273" r:id="rId17"/>
    <p:sldId id="275" r:id="rId18"/>
    <p:sldId id="277" r:id="rId19"/>
    <p:sldId id="278" r:id="rId20"/>
    <p:sldId id="279" r:id="rId21"/>
    <p:sldId id="280" r:id="rId22"/>
    <p:sldId id="281" r:id="rId23"/>
    <p:sldId id="282" r:id="rId24"/>
    <p:sldId id="284" r:id="rId25"/>
    <p:sldId id="285" r:id="rId26"/>
    <p:sldId id="286" r:id="rId27"/>
    <p:sldId id="296" r:id="rId28"/>
    <p:sldId id="287" r:id="rId29"/>
    <p:sldId id="288" r:id="rId30"/>
    <p:sldId id="289" r:id="rId31"/>
    <p:sldId id="291" r:id="rId32"/>
    <p:sldId id="292" r:id="rId33"/>
    <p:sldId id="293" r:id="rId34"/>
    <p:sldId id="294" r:id="rId35"/>
    <p:sldId id="295"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6"/>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8E59C4C-FC86-49F2-B01F-DD8FA8059B3B}"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A0AB46-7634-465D-9E96-4FC86226CC8D}"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8E59C4C-FC86-49F2-B01F-DD8FA8059B3B}"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A0AB46-7634-465D-9E96-4FC86226CC8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9"/>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8E59C4C-FC86-49F2-B01F-DD8FA8059B3B}"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A0AB46-7634-465D-9E96-4FC86226CC8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8E59C4C-FC86-49F2-B01F-DD8FA8059B3B}"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A0AB46-7634-465D-9E96-4FC86226CC8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8E59C4C-FC86-49F2-B01F-DD8FA8059B3B}"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A0AB46-7634-465D-9E96-4FC86226CC8D}"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8E59C4C-FC86-49F2-B01F-DD8FA8059B3B}"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2A0AB46-7634-465D-9E96-4FC86226CC8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8E59C4C-FC86-49F2-B01F-DD8FA8059B3B}" type="datetimeFigureOut">
              <a:rPr lang="tr-TR" smtClean="0"/>
              <a:pPr/>
              <a:t>17.12.2018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2A0AB46-7634-465D-9E96-4FC86226CC8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8E59C4C-FC86-49F2-B01F-DD8FA8059B3B}" type="datetimeFigureOut">
              <a:rPr lang="tr-TR" smtClean="0"/>
              <a:pPr/>
              <a:t>17.12.2018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2A0AB46-7634-465D-9E96-4FC86226CC8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8E59C4C-FC86-49F2-B01F-DD8FA8059B3B}" type="datetimeFigureOut">
              <a:rPr lang="tr-TR" smtClean="0"/>
              <a:pPr/>
              <a:t>17.12.2018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2A0AB46-7634-465D-9E96-4FC86226CC8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8E59C4C-FC86-49F2-B01F-DD8FA8059B3B}"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2A0AB46-7634-465D-9E96-4FC86226CC8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1"/>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8E59C4C-FC86-49F2-B01F-DD8FA8059B3B}"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2A0AB46-7634-465D-9E96-4FC86226CC8D}"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E59C4C-FC86-49F2-B01F-DD8FA8059B3B}" type="datetimeFigureOut">
              <a:rPr lang="tr-TR" smtClean="0"/>
              <a:pPr/>
              <a:t>17.12.2018</a:t>
            </a:fld>
            <a:endParaRPr lang="tr-TR"/>
          </a:p>
        </p:txBody>
      </p:sp>
      <p:sp>
        <p:nvSpPr>
          <p:cNvPr id="5" name="4 Altbilgi Yer Tutucusu"/>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A0AB46-7634-465D-9E96-4FC86226CC8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osyolojisi.com/ziya-gokalp-in-turk-sosyolojisine-katkilari/1469.html" TargetMode="External"/><Relationship Id="rId2" Type="http://schemas.openxmlformats.org/officeDocument/2006/relationships/hyperlink" Target="http://dergipark.gov.tr/download/article-file/101116" TargetMode="External"/><Relationship Id="rId1" Type="http://schemas.openxmlformats.org/officeDocument/2006/relationships/slideLayout" Target="../slideLayouts/slideLayout2.xml"/><Relationship Id="rId6" Type="http://schemas.openxmlformats.org/officeDocument/2006/relationships/hyperlink" Target="http://www.nkfu.com/turk-sosyologlarin-sosyolojiye-katkilari/" TargetMode="External"/><Relationship Id="rId5" Type="http://schemas.openxmlformats.org/officeDocument/2006/relationships/hyperlink" Target="https://www.gundemturkiye.com/toplum/egitim-sosyolojisi/turkiyede-egitim-sosyolojisine-ilk-katkilar.html" TargetMode="External"/><Relationship Id="rId4" Type="http://schemas.openxmlformats.org/officeDocument/2006/relationships/hyperlink" Target="https://www.turkocaklari.org.tr/turkocagi-tv/ziya-gokalp-i-anlamak-paneli/ziya-gokalp-i-anlamak-prof-dr-ozkul-cobanoglu-9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8000"/>
            <a:lum/>
          </a:blip>
          <a:srcRect/>
          <a:stretch>
            <a:fillRect t="-22000" b="-46000"/>
          </a:stretch>
        </a:blip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latin typeface="Times New Roman" pitchFamily="18" charset="0"/>
                <a:cs typeface="Times New Roman" pitchFamily="18" charset="0"/>
              </a:rPr>
              <a:t>ZİYA GÖKALP’İN TÜRK EĞİTİM SİSTEMİNE VE SOSYOLOJİYE KATKILARI</a:t>
            </a:r>
            <a:endParaRPr lang="tr-TR" dirty="0">
              <a:latin typeface="Times New Roman" pitchFamily="18" charset="0"/>
              <a:cs typeface="Times New Roman" pitchFamily="18" charset="0"/>
            </a:endParaRPr>
          </a:p>
        </p:txBody>
      </p:sp>
      <p:sp>
        <p:nvSpPr>
          <p:cNvPr id="3" name="2 Alt Başlık"/>
          <p:cNvSpPr>
            <a:spLocks noGrp="1"/>
          </p:cNvSpPr>
          <p:nvPr>
            <p:ph type="subTitle" idx="1"/>
          </p:nvPr>
        </p:nvSpPr>
        <p:spPr>
          <a:xfrm>
            <a:off x="1619672" y="4149080"/>
            <a:ext cx="6400800" cy="1752600"/>
          </a:xfrm>
        </p:spPr>
        <p:txBody>
          <a:bodyPr/>
          <a:lstStyle/>
          <a:p>
            <a:r>
              <a:rPr lang="tr-TR" dirty="0" smtClean="0">
                <a:solidFill>
                  <a:schemeClr val="tx1"/>
                </a:solidFill>
              </a:rPr>
              <a:t>ALPEREN ÖĞRAŞ</a:t>
            </a:r>
          </a:p>
          <a:p>
            <a:r>
              <a:rPr lang="en-US" dirty="0" smtClean="0">
                <a:solidFill>
                  <a:schemeClr val="tx1"/>
                </a:solidFill>
              </a:rPr>
              <a:t>ELT / 1-B GROUP </a:t>
            </a:r>
            <a:r>
              <a:rPr lang="tr-TR" dirty="0" smtClean="0">
                <a:solidFill>
                  <a:schemeClr val="tx1"/>
                </a:solidFill>
              </a:rPr>
              <a:t>NO:18197071</a:t>
            </a:r>
            <a:endParaRPr lang="tr-TR"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a:t>
            </a:r>
            <a:endParaRPr lang="tr-TR" dirty="0"/>
          </a:p>
        </p:txBody>
      </p:sp>
      <p:sp>
        <p:nvSpPr>
          <p:cNvPr id="3" name="2 İçerik Yer Tutucusu"/>
          <p:cNvSpPr>
            <a:spLocks noGrp="1"/>
          </p:cNvSpPr>
          <p:nvPr>
            <p:ph idx="1"/>
          </p:nvPr>
        </p:nvSpPr>
        <p:spPr/>
        <p:txBody>
          <a:bodyPr>
            <a:normAutofit/>
          </a:bodyPr>
          <a:lstStyle/>
          <a:p>
            <a:r>
              <a:rPr lang="tr-TR" sz="5400" i="1" dirty="0">
                <a:latin typeface="Times New Roman" pitchFamily="18" charset="0"/>
                <a:cs typeface="Times New Roman" pitchFamily="18" charset="0"/>
              </a:rPr>
              <a:t>Düşünmek ve söylemek kolay, fakat yaşamak, hele başarı ile sonuçlandırmak çok zordur.</a:t>
            </a:r>
            <a:endParaRPr lang="tr-TR" sz="5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a:t>
            </a:r>
            <a:endParaRPr lang="tr-TR" dirty="0"/>
          </a:p>
        </p:txBody>
      </p:sp>
      <p:sp>
        <p:nvSpPr>
          <p:cNvPr id="3" name="2 İçerik Yer Tutucusu"/>
          <p:cNvSpPr>
            <a:spLocks noGrp="1"/>
          </p:cNvSpPr>
          <p:nvPr>
            <p:ph idx="1"/>
          </p:nvPr>
        </p:nvSpPr>
        <p:spPr/>
        <p:txBody>
          <a:bodyPr>
            <a:normAutofit/>
          </a:bodyPr>
          <a:lstStyle/>
          <a:p>
            <a:r>
              <a:rPr lang="tr-TR" sz="6000" b="1" i="1" dirty="0">
                <a:latin typeface="Times New Roman" pitchFamily="18" charset="0"/>
                <a:cs typeface="Times New Roman" pitchFamily="18" charset="0"/>
              </a:rPr>
              <a:t>Türklüğün </a:t>
            </a:r>
            <a:r>
              <a:rPr lang="tr-TR" sz="6000" b="1" i="1" dirty="0" err="1">
                <a:latin typeface="Times New Roman" pitchFamily="18" charset="0"/>
                <a:cs typeface="Times New Roman" pitchFamily="18" charset="0"/>
              </a:rPr>
              <a:t>vicdânı</a:t>
            </a:r>
            <a:r>
              <a:rPr lang="tr-TR" sz="6000" b="1" i="1" dirty="0">
                <a:latin typeface="Times New Roman" pitchFamily="18" charset="0"/>
                <a:cs typeface="Times New Roman" pitchFamily="18" charset="0"/>
              </a:rPr>
              <a:t> bir,</a:t>
            </a:r>
            <a:r>
              <a:rPr lang="tr-TR" sz="6000" dirty="0" smtClean="0">
                <a:latin typeface="Times New Roman" pitchFamily="18" charset="0"/>
                <a:cs typeface="Times New Roman" pitchFamily="18" charset="0"/>
              </a:rPr>
              <a:t/>
            </a:r>
            <a:br>
              <a:rPr lang="tr-TR" sz="6000" dirty="0" smtClean="0">
                <a:latin typeface="Times New Roman" pitchFamily="18" charset="0"/>
                <a:cs typeface="Times New Roman" pitchFamily="18" charset="0"/>
              </a:rPr>
            </a:br>
            <a:r>
              <a:rPr lang="tr-TR" sz="6000" b="1" i="1" dirty="0">
                <a:latin typeface="Times New Roman" pitchFamily="18" charset="0"/>
                <a:cs typeface="Times New Roman" pitchFamily="18" charset="0"/>
              </a:rPr>
              <a:t>Dini bir, vatanı bir;</a:t>
            </a:r>
            <a:r>
              <a:rPr lang="tr-TR" sz="6000" dirty="0" smtClean="0">
                <a:latin typeface="Times New Roman" pitchFamily="18" charset="0"/>
                <a:cs typeface="Times New Roman" pitchFamily="18" charset="0"/>
              </a:rPr>
              <a:t/>
            </a:r>
            <a:br>
              <a:rPr lang="tr-TR" sz="6000" dirty="0" smtClean="0">
                <a:latin typeface="Times New Roman" pitchFamily="18" charset="0"/>
                <a:cs typeface="Times New Roman" pitchFamily="18" charset="0"/>
              </a:rPr>
            </a:br>
            <a:r>
              <a:rPr lang="tr-TR" sz="6000" b="1" i="1" dirty="0">
                <a:latin typeface="Times New Roman" pitchFamily="18" charset="0"/>
                <a:cs typeface="Times New Roman" pitchFamily="18" charset="0"/>
              </a:rPr>
              <a:t>Fakat hepsi ayrılır</a:t>
            </a:r>
            <a:r>
              <a:rPr lang="tr-TR" sz="6000" dirty="0" smtClean="0">
                <a:latin typeface="Times New Roman" pitchFamily="18" charset="0"/>
                <a:cs typeface="Times New Roman" pitchFamily="18" charset="0"/>
              </a:rPr>
              <a:t/>
            </a:r>
            <a:br>
              <a:rPr lang="tr-TR" sz="6000" dirty="0" smtClean="0">
                <a:latin typeface="Times New Roman" pitchFamily="18" charset="0"/>
                <a:cs typeface="Times New Roman" pitchFamily="18" charset="0"/>
              </a:rPr>
            </a:br>
            <a:r>
              <a:rPr lang="tr-TR" sz="6000" b="1" i="1" dirty="0">
                <a:latin typeface="Times New Roman" pitchFamily="18" charset="0"/>
                <a:cs typeface="Times New Roman" pitchFamily="18" charset="0"/>
              </a:rPr>
              <a:t>Olmazsa lisanı bir.</a:t>
            </a:r>
            <a:endParaRPr lang="tr-TR" sz="6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a:t>
            </a:r>
            <a:endParaRPr lang="tr-TR" dirty="0"/>
          </a:p>
        </p:txBody>
      </p:sp>
      <p:sp>
        <p:nvSpPr>
          <p:cNvPr id="3" name="2 İçerik Yer Tutucusu"/>
          <p:cNvSpPr>
            <a:spLocks noGrp="1"/>
          </p:cNvSpPr>
          <p:nvPr>
            <p:ph idx="1"/>
          </p:nvPr>
        </p:nvSpPr>
        <p:spPr/>
        <p:txBody>
          <a:bodyPr>
            <a:normAutofit/>
          </a:bodyPr>
          <a:lstStyle/>
          <a:p>
            <a:r>
              <a:rPr lang="tr-TR" sz="3600" b="1" i="1" dirty="0">
                <a:latin typeface="Times New Roman" pitchFamily="18" charset="0"/>
                <a:cs typeface="Times New Roman" pitchFamily="18" charset="0"/>
              </a:rPr>
              <a:t>Deme bana “Oğuz, Kayı, Osmanlı…’’</a:t>
            </a:r>
            <a:r>
              <a:rPr lang="tr-TR" sz="3600" dirty="0" smtClean="0">
                <a:latin typeface="Times New Roman" pitchFamily="18" charset="0"/>
                <a:cs typeface="Times New Roman" pitchFamily="18" charset="0"/>
              </a:rPr>
              <a:t/>
            </a:r>
            <a:br>
              <a:rPr lang="tr-TR" sz="3600" dirty="0" smtClean="0">
                <a:latin typeface="Times New Roman" pitchFamily="18" charset="0"/>
                <a:cs typeface="Times New Roman" pitchFamily="18" charset="0"/>
              </a:rPr>
            </a:br>
            <a:r>
              <a:rPr lang="tr-TR" sz="3600" b="1" i="1" dirty="0">
                <a:latin typeface="Times New Roman" pitchFamily="18" charset="0"/>
                <a:cs typeface="Times New Roman" pitchFamily="18" charset="0"/>
              </a:rPr>
              <a:t>Türk’üm, bu ad her unvandan üstündür…</a:t>
            </a:r>
            <a:r>
              <a:rPr lang="tr-TR" sz="3600" dirty="0" smtClean="0">
                <a:latin typeface="Times New Roman" pitchFamily="18" charset="0"/>
                <a:cs typeface="Times New Roman" pitchFamily="18" charset="0"/>
              </a:rPr>
              <a:t/>
            </a:r>
            <a:br>
              <a:rPr lang="tr-TR" sz="3600" dirty="0" smtClean="0">
                <a:latin typeface="Times New Roman" pitchFamily="18" charset="0"/>
                <a:cs typeface="Times New Roman" pitchFamily="18" charset="0"/>
              </a:rPr>
            </a:br>
            <a:r>
              <a:rPr lang="tr-TR" sz="3600" b="1" i="1" dirty="0">
                <a:latin typeface="Times New Roman" pitchFamily="18" charset="0"/>
                <a:cs typeface="Times New Roman" pitchFamily="18" charset="0"/>
              </a:rPr>
              <a:t>Yoktur Özbek, Nogay, Kırgız, Kazanlı,</a:t>
            </a:r>
            <a:r>
              <a:rPr lang="tr-TR" sz="3600" dirty="0" smtClean="0">
                <a:latin typeface="Times New Roman" pitchFamily="18" charset="0"/>
                <a:cs typeface="Times New Roman" pitchFamily="18" charset="0"/>
              </a:rPr>
              <a:t/>
            </a:r>
            <a:br>
              <a:rPr lang="tr-TR" sz="3600" dirty="0" smtClean="0">
                <a:latin typeface="Times New Roman" pitchFamily="18" charset="0"/>
                <a:cs typeface="Times New Roman" pitchFamily="18" charset="0"/>
              </a:rPr>
            </a:br>
            <a:r>
              <a:rPr lang="tr-TR" sz="3600" b="1" i="1" dirty="0">
                <a:latin typeface="Times New Roman" pitchFamily="18" charset="0"/>
                <a:cs typeface="Times New Roman" pitchFamily="18" charset="0"/>
              </a:rPr>
              <a:t>Türk milleti bir bölünmez ‘’bütün’’dür…</a:t>
            </a:r>
            <a:endParaRPr lang="tr-TR"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a:t>
            </a:r>
            <a:endParaRPr lang="tr-TR" dirty="0"/>
          </a:p>
        </p:txBody>
      </p:sp>
      <p:sp>
        <p:nvSpPr>
          <p:cNvPr id="3" name="2 İçerik Yer Tutucusu"/>
          <p:cNvSpPr>
            <a:spLocks noGrp="1"/>
          </p:cNvSpPr>
          <p:nvPr>
            <p:ph idx="1"/>
          </p:nvPr>
        </p:nvSpPr>
        <p:spPr/>
        <p:txBody>
          <a:bodyPr>
            <a:noAutofit/>
          </a:bodyPr>
          <a:lstStyle/>
          <a:p>
            <a:r>
              <a:rPr lang="tr-TR" sz="5400" b="1" i="1" dirty="0">
                <a:latin typeface="Times New Roman" pitchFamily="18" charset="0"/>
                <a:cs typeface="Times New Roman" pitchFamily="18" charset="0"/>
              </a:rPr>
              <a:t>“Bedenimin babası Ali Rıza Efendi, hislerimin babası Namık Kemal, fikirlerimin babası ise Ziya </a:t>
            </a:r>
            <a:r>
              <a:rPr lang="tr-TR" sz="5400" b="1" i="1" dirty="0" err="1">
                <a:latin typeface="Times New Roman" pitchFamily="18" charset="0"/>
                <a:cs typeface="Times New Roman" pitchFamily="18" charset="0"/>
              </a:rPr>
              <a:t>Gökalp’tir</a:t>
            </a:r>
            <a:r>
              <a:rPr lang="tr-TR" sz="5400" b="1" i="1" dirty="0">
                <a:latin typeface="Times New Roman" pitchFamily="18" charset="0"/>
                <a:cs typeface="Times New Roman" pitchFamily="18" charset="0"/>
              </a:rPr>
              <a:t>”</a:t>
            </a:r>
            <a:endParaRPr lang="tr-TR" sz="5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normAutofit/>
          </a:bodyPr>
          <a:lstStyle/>
          <a:p>
            <a:r>
              <a:rPr lang="tr-TR" sz="3600" dirty="0">
                <a:latin typeface="Times New Roman" pitchFamily="18" charset="0"/>
                <a:cs typeface="Times New Roman" pitchFamily="18" charset="0"/>
              </a:rPr>
              <a:t>Gökalp, sosyoloji açısından, ülkemizde </a:t>
            </a:r>
            <a:r>
              <a:rPr lang="tr-TR" sz="3600" dirty="0" err="1">
                <a:latin typeface="Times New Roman" pitchFamily="18" charset="0"/>
                <a:cs typeface="Times New Roman" pitchFamily="18" charset="0"/>
              </a:rPr>
              <a:t>Comte</a:t>
            </a:r>
            <a:r>
              <a:rPr lang="tr-TR" sz="3600" dirty="0">
                <a:latin typeface="Times New Roman" pitchFamily="18" charset="0"/>
                <a:cs typeface="Times New Roman" pitchFamily="18" charset="0"/>
              </a:rPr>
              <a:t>-</a:t>
            </a:r>
            <a:r>
              <a:rPr lang="tr-TR" sz="3600" dirty="0" err="1">
                <a:latin typeface="Times New Roman" pitchFamily="18" charset="0"/>
                <a:cs typeface="Times New Roman" pitchFamily="18" charset="0"/>
              </a:rPr>
              <a:t>Durkheim</a:t>
            </a:r>
            <a:r>
              <a:rPr lang="tr-TR" sz="3600" dirty="0">
                <a:latin typeface="Times New Roman" pitchFamily="18" charset="0"/>
                <a:cs typeface="Times New Roman" pitchFamily="18" charset="0"/>
              </a:rPr>
              <a:t> okulunun temsilcisi olarak tanınır. Gerçekten de </a:t>
            </a:r>
            <a:r>
              <a:rPr lang="tr-TR" sz="3600" dirty="0" err="1">
                <a:latin typeface="Times New Roman" pitchFamily="18" charset="0"/>
                <a:cs typeface="Times New Roman" pitchFamily="18" charset="0"/>
              </a:rPr>
              <a:t>Durkheim</a:t>
            </a:r>
            <a:r>
              <a:rPr lang="tr-TR" sz="3600" dirty="0">
                <a:latin typeface="Times New Roman" pitchFamily="18" charset="0"/>
                <a:cs typeface="Times New Roman" pitchFamily="18" charset="0"/>
              </a:rPr>
              <a:t> sosyolojinin ülkemize yerleşmesi ve 1940’lı yıllara kadar Türk sosyolojisinde, neredeyse tek egemen sosyoloji ekolü olması, </a:t>
            </a:r>
            <a:r>
              <a:rPr lang="tr-TR" sz="3600" dirty="0" smtClean="0">
                <a:latin typeface="Times New Roman" pitchFamily="18" charset="0"/>
                <a:cs typeface="Times New Roman" pitchFamily="18" charset="0"/>
              </a:rPr>
              <a:t>onun </a:t>
            </a:r>
            <a:r>
              <a:rPr lang="tr-TR" sz="3600" dirty="0">
                <a:latin typeface="Times New Roman" pitchFamily="18" charset="0"/>
                <a:cs typeface="Times New Roman" pitchFamily="18" charset="0"/>
              </a:rPr>
              <a:t>aracılığıyla olmuştur.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lstStyle/>
          <a:p>
            <a:r>
              <a:rPr lang="tr-TR" sz="3600" dirty="0" smtClean="0">
                <a:latin typeface="Times New Roman" pitchFamily="18" charset="0"/>
                <a:cs typeface="Times New Roman" pitchFamily="18" charset="0"/>
              </a:rPr>
              <a:t>Ziya </a:t>
            </a:r>
            <a:r>
              <a:rPr lang="tr-TR" sz="3600" dirty="0" err="1" smtClean="0">
                <a:latin typeface="Times New Roman" pitchFamily="18" charset="0"/>
                <a:cs typeface="Times New Roman" pitchFamily="18" charset="0"/>
              </a:rPr>
              <a:t>Gökalp'in</a:t>
            </a:r>
            <a:r>
              <a:rPr lang="tr-TR" sz="3600" dirty="0" smtClean="0">
                <a:latin typeface="Times New Roman" pitchFamily="18" charset="0"/>
                <a:cs typeface="Times New Roman" pitchFamily="18" charset="0"/>
              </a:rPr>
              <a:t> sosyolojiyi genel olarak tanımlamasına , sosyolojiye ayırdığı alana ve kullandığı kavrama bakacak olursak şunları görmekteyiz : Ziya Gökalp ilk elde sosyolojiyi "kavimlerin medeniyetlerinden bahseden bir ilim " olarak tanıtmaktadır</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lstStyle/>
          <a:p>
            <a:r>
              <a:rPr lang="tr-TR" dirty="0">
                <a:latin typeface="Times New Roman" pitchFamily="18" charset="0"/>
                <a:cs typeface="Times New Roman" pitchFamily="18" charset="0"/>
              </a:rPr>
              <a:t>Mehmet Ziya </a:t>
            </a:r>
            <a:r>
              <a:rPr lang="tr-TR" dirty="0" err="1">
                <a:latin typeface="Times New Roman" pitchFamily="18" charset="0"/>
                <a:cs typeface="Times New Roman" pitchFamily="18" charset="0"/>
              </a:rPr>
              <a:t>Gökalp’in</a:t>
            </a:r>
            <a:r>
              <a:rPr lang="tr-TR" dirty="0">
                <a:latin typeface="Times New Roman" pitchFamily="18" charset="0"/>
                <a:cs typeface="Times New Roman" pitchFamily="18" charset="0"/>
              </a:rPr>
              <a:t> düşüncesinin temelinde, Türk toplumunun kendine özgü ahlâki ve kültürel değerleriyle, Batı’dan aldığı bazı değerleri kaynaştırarak bir senteze ulaşma çabası yatıyordu. “Türkleşmek, İslamlaşmak, muasırlaşmak” diye özetlediği bu yaklaşımın kültürel öğesi Türkçülük, ahlaki öğesi de İslam’dı. Uluslararası kültürün yapıcı öğesinin ulusal kültürler olduğunu savundu</a:t>
            </a:r>
            <a:r>
              <a:rPr lang="tr-TR" dirty="0"/>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normAutofit fontScale="92500" lnSpcReduction="20000"/>
          </a:bodyPr>
          <a:lstStyle/>
          <a:p>
            <a:r>
              <a:rPr lang="tr-TR" dirty="0">
                <a:latin typeface="Times New Roman" pitchFamily="18" charset="0"/>
                <a:cs typeface="Times New Roman" pitchFamily="18" charset="0"/>
              </a:rPr>
              <a:t>Gökalp, pozitivist sosyolojinin düşün ilkelerini tümüyle ülkemize aktarmıştır. Kültür-uygarlık, evrensel </a:t>
            </a:r>
            <a:r>
              <a:rPr lang="tr-TR" dirty="0" smtClean="0">
                <a:latin typeface="Times New Roman" pitchFamily="18" charset="0"/>
                <a:cs typeface="Times New Roman" pitchFamily="18" charset="0"/>
              </a:rPr>
              <a:t>sosyoloji, milli </a:t>
            </a:r>
            <a:r>
              <a:rPr lang="tr-TR" dirty="0">
                <a:latin typeface="Times New Roman" pitchFamily="18" charset="0"/>
                <a:cs typeface="Times New Roman" pitchFamily="18" charset="0"/>
              </a:rPr>
              <a:t>sosyoloji, ilkel toplumlar-uygar toplumlar gibi ikili ayrımlar, </a:t>
            </a:r>
            <a:r>
              <a:rPr lang="tr-TR" dirty="0" err="1" smtClean="0">
                <a:latin typeface="Times New Roman" pitchFamily="18" charset="0"/>
                <a:cs typeface="Times New Roman" pitchFamily="18" charset="0"/>
              </a:rPr>
              <a:t>Gökalp’in</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sosyoloji anlayışının temelini oluşturmuş, Türk tarihi, ulusal edebiyat, bilim ve felsefe anlayışı, toplum bilim araştırmaları, bilimsel yöntemlerle toplumsal yapının incelenmesi sorunu, sistemli düşünce, iş bölümü ve çalışma organizasyonu gibi konulardaki görüşlerinin temellerini atmış ve çevresine yaymıştır.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normAutofit fontScale="92500" lnSpcReduction="20000"/>
          </a:bodyPr>
          <a:lstStyle/>
          <a:p>
            <a:r>
              <a:rPr lang="tr-TR" dirty="0"/>
              <a:t>Gökalp, toplumbilimin yöntemi olarak, tümüyle ampirik yaklaşımı, deneysel yöntemi, bir başka deyişle, tümevarım şeklinde akıl yürütmeyi öneriyor. Ona göre, tümden gelim, ön yargıları da birlikte getireceğinden, bir kavmin incelenmesinde sağlıklı bir yol değildir. Tümevarım yoluyla, soyutlama sürecini de savunmakta ve bilimsel yasalara, araştırmalara dayalı, bilimsel yöntem yoluyla erişeceğimizi savunmaktadır. Ona göre bilim, aceleci davranmaz ve bir sabrın neticesinde </a:t>
            </a:r>
            <a:r>
              <a:rPr lang="tr-TR" dirty="0" smtClean="0"/>
              <a:t>ortaya </a:t>
            </a:r>
            <a:r>
              <a:rPr lang="tr-TR" dirty="0"/>
              <a:t>çıkar.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normAutofit lnSpcReduction="10000"/>
          </a:bodyPr>
          <a:lstStyle/>
          <a:p>
            <a:r>
              <a:rPr lang="tr-TR" dirty="0" err="1"/>
              <a:t>Gökalp’in</a:t>
            </a:r>
            <a:r>
              <a:rPr lang="tr-TR" dirty="0"/>
              <a:t> sosyoloji anlayışında sosyoloji, genel medeniyetleri ve kültürleri karşılaştırarak toplumların ve kurumların tabi oldukları kanunları bulmak ve toplumlara istenen yönü vermek açısından çok önemli bir göreve sahiptir. Toplumların tabi oldukları kanunları bilen sosyologlar, bir ulusun gelişmesinde etkin rol oynarlar. Ona göre, dahiler sezerek, sosyologlar da toplumsal kanunları bilerek bir milletin gelişmesinde başat role sahiptirler.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GÖKALP’İN HAYATI</a:t>
            </a:r>
            <a:endParaRPr lang="tr-TR" dirty="0"/>
          </a:p>
        </p:txBody>
      </p:sp>
      <p:sp>
        <p:nvSpPr>
          <p:cNvPr id="7" name="6 İçerik Yer Tutucusu"/>
          <p:cNvSpPr>
            <a:spLocks noGrp="1"/>
          </p:cNvSpPr>
          <p:nvPr>
            <p:ph idx="1"/>
          </p:nvPr>
        </p:nvSpPr>
        <p:spPr>
          <a:xfrm>
            <a:off x="457200" y="1600201"/>
            <a:ext cx="5472123" cy="4525963"/>
          </a:xfrm>
        </p:spPr>
        <p:txBody>
          <a:bodyPr>
            <a:normAutofit fontScale="92500" lnSpcReduction="20000"/>
          </a:bodyPr>
          <a:lstStyle/>
          <a:p>
            <a:r>
              <a:rPr lang="tr-TR" dirty="0"/>
              <a:t>23 Mart 1876 tarihinde Diyarbakır’da doğdu. Asıl adı Mehmet Ziya. Babası yerel bir gazetede çalışıyordu. Eğitimine Diyarbakır’da başladı. Amcasından geleneksel İslam ilimlerini öğrendi. 1895 yılında İstanbul’a gitti. Baytar Mektebi'ne kaydını yaptırdı. Buradaki öğretimi sırasında İbrahim </a:t>
            </a:r>
            <a:r>
              <a:rPr lang="tr-TR" dirty="0" err="1"/>
              <a:t>Temo</a:t>
            </a:r>
            <a:r>
              <a:rPr lang="tr-TR" dirty="0"/>
              <a:t> ve İshak </a:t>
            </a:r>
            <a:r>
              <a:rPr lang="tr-TR" dirty="0" err="1"/>
              <a:t>Sukuti</a:t>
            </a:r>
            <a:r>
              <a:rPr lang="tr-TR" dirty="0"/>
              <a:t> ile tanıştı. </a:t>
            </a:r>
          </a:p>
        </p:txBody>
      </p:sp>
      <p:pic>
        <p:nvPicPr>
          <p:cNvPr id="8" name="7 Resim" descr="ziya-gokalp_1560980.jpg"/>
          <p:cNvPicPr>
            <a:picLocks noChangeAspect="1"/>
          </p:cNvPicPr>
          <p:nvPr/>
        </p:nvPicPr>
        <p:blipFill>
          <a:blip r:embed="rId2"/>
          <a:stretch>
            <a:fillRect/>
          </a:stretch>
        </p:blipFill>
        <p:spPr>
          <a:xfrm>
            <a:off x="5715008" y="1214423"/>
            <a:ext cx="3276600" cy="4619625"/>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normAutofit fontScale="92500" lnSpcReduction="10000"/>
          </a:bodyPr>
          <a:lstStyle/>
          <a:p>
            <a:r>
              <a:rPr lang="tr-TR" dirty="0" err="1"/>
              <a:t>Gökalp’e</a:t>
            </a:r>
            <a:r>
              <a:rPr lang="tr-TR" dirty="0"/>
              <a:t> göre, </a:t>
            </a:r>
            <a:r>
              <a:rPr lang="tr-TR" dirty="0" smtClean="0"/>
              <a:t>sosyolojinin </a:t>
            </a:r>
            <a:r>
              <a:rPr lang="tr-TR" dirty="0"/>
              <a:t>konusu </a:t>
            </a:r>
            <a:r>
              <a:rPr lang="tr-TR" dirty="0" err="1"/>
              <a:t>içtimaiyet</a:t>
            </a:r>
            <a:r>
              <a:rPr lang="tr-TR" dirty="0"/>
              <a:t> usullerinin tatbiki, milli medeniyetin tarihi ile kavim ve medeniyetlerdir. Ona göre sosyoloji, toplumların işleyiş ve etkileşim kanunlarını </a:t>
            </a:r>
            <a:r>
              <a:rPr lang="tr-TR" dirty="0" smtClean="0"/>
              <a:t>ortaya </a:t>
            </a:r>
            <a:r>
              <a:rPr lang="tr-TR" dirty="0"/>
              <a:t>koyacak ve böylece gelecekte topluma istenilen yön verilebilecektir. Ona göre topluma yön verecek olanlar ise dahiler ve sosyologlardır. Dahiler sezerek ;sosyologlar da sosyal realitenin kanunlarını bilerek ve uygulayarak, toplumun evrimi konusunda etkili olurlar.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normAutofit lnSpcReduction="10000"/>
          </a:bodyPr>
          <a:lstStyle/>
          <a:p>
            <a:r>
              <a:rPr lang="tr-TR" dirty="0"/>
              <a:t>Ona göre, toplumsal sorunlar ancak sosyoloji ile çözülebilir. Sosyoloji, bir toplumu tanımada, ulusal medeniyetin tarihini incelemede ve mevcut sorunları çözmede her derde deva olarak gören Gökalp, bu bağlamda determinist ve pozitivisttir. O, toplumbilimin varlığını toplumsal olaylar arasındaki determinist ilişkiye bağlıyor. Böylece bir bilim dalının </a:t>
            </a:r>
            <a:r>
              <a:rPr lang="tr-TR" dirty="0" smtClean="0"/>
              <a:t>var olma </a:t>
            </a:r>
            <a:r>
              <a:rPr lang="tr-TR" dirty="0"/>
              <a:t>gerekçesini nedenselliği de aşan bir biçimde, gerekircilikte arıyor.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lstStyle/>
          <a:p>
            <a:r>
              <a:rPr lang="tr-TR" dirty="0" err="1"/>
              <a:t>Comte</a:t>
            </a:r>
            <a:r>
              <a:rPr lang="tr-TR" dirty="0"/>
              <a:t>-</a:t>
            </a:r>
            <a:r>
              <a:rPr lang="tr-TR" dirty="0" err="1"/>
              <a:t>Durkheim</a:t>
            </a:r>
            <a:r>
              <a:rPr lang="tr-TR" dirty="0"/>
              <a:t> ekolünü benimsemekle birlikte, bu ekolün görüşlerini milli özelliklere göre yeniden biçimlendiren Gökalp, evrensel olma düşüncesinde olan Batı sosyolojisinin </a:t>
            </a:r>
            <a:r>
              <a:rPr lang="tr-TR" dirty="0" err="1"/>
              <a:t>Comte</a:t>
            </a:r>
            <a:r>
              <a:rPr lang="tr-TR" dirty="0"/>
              <a:t>-</a:t>
            </a:r>
            <a:r>
              <a:rPr lang="tr-TR" dirty="0" err="1"/>
              <a:t>Durkheim</a:t>
            </a:r>
            <a:r>
              <a:rPr lang="tr-TR" dirty="0"/>
              <a:t> ekolünden milli bir sosyoloji yaratma çabasındadır. Çelişki gibi görünen bu durum aslında bir çelişki değildir. Çünkü genel amaç Batı medeniyetine katılmaktır.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lstStyle/>
          <a:p>
            <a:pPr fontAlgn="base"/>
            <a:r>
              <a:rPr lang="tr-TR" sz="6000" b="1" dirty="0">
                <a:effectLst>
                  <a:outerShdw blurRad="38100" dist="38100" dir="2700000" algn="tl">
                    <a:srgbClr val="000000">
                      <a:alpha val="43137"/>
                    </a:srgbClr>
                  </a:outerShdw>
                </a:effectLst>
                <a:latin typeface="Times New Roman" pitchFamily="18" charset="0"/>
                <a:cs typeface="Times New Roman" pitchFamily="18" charset="0"/>
              </a:rPr>
              <a:t>Ona göre toplumlar;</a:t>
            </a:r>
            <a:endParaRPr lang="tr-TR" sz="6000" dirty="0">
              <a:effectLst>
                <a:outerShdw blurRad="38100" dist="38100" dir="2700000" algn="tl">
                  <a:srgbClr val="000000">
                    <a:alpha val="43137"/>
                  </a:srgbClr>
                </a:outerShdw>
              </a:effectLst>
              <a:latin typeface="Times New Roman" pitchFamily="18" charset="0"/>
              <a:cs typeface="Times New Roman" pitchFamily="18" charset="0"/>
            </a:endParaRPr>
          </a:p>
          <a:p>
            <a:pPr fontAlgn="base"/>
            <a:r>
              <a:rPr lang="tr-TR" sz="6000" dirty="0">
                <a:latin typeface="Times New Roman" pitchFamily="18" charset="0"/>
                <a:cs typeface="Times New Roman" pitchFamily="18" charset="0"/>
              </a:rPr>
              <a:t>1)İlkel (kavim) ve</a:t>
            </a:r>
          </a:p>
          <a:p>
            <a:pPr fontAlgn="base"/>
            <a:r>
              <a:rPr lang="tr-TR" sz="6000" dirty="0">
                <a:latin typeface="Times New Roman" pitchFamily="18" charset="0"/>
                <a:cs typeface="Times New Roman" pitchFamily="18" charset="0"/>
              </a:rPr>
              <a:t>2)Milletler olmak üzere ikiye ayrılır.</a:t>
            </a:r>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normAutofit fontScale="92500" lnSpcReduction="20000"/>
          </a:bodyPr>
          <a:lstStyle/>
          <a:p>
            <a:r>
              <a:rPr lang="tr-TR" dirty="0"/>
              <a:t> </a:t>
            </a:r>
            <a:r>
              <a:rPr lang="tr-TR" dirty="0">
                <a:latin typeface="Times New Roman" pitchFamily="18" charset="0"/>
                <a:cs typeface="Times New Roman" pitchFamily="18" charset="0"/>
              </a:rPr>
              <a:t>Toplumlar önce ilkel kavimler şeklinde bulunur, sonra dinsel ulus niteliğini alır ve dinsel uluslar da evrimleşerek yasal uluslara dönüşürler. Toplumların en son aldıkları şekil kültürel ulus biçimidir. Gökalp, buna </a:t>
            </a:r>
            <a:r>
              <a:rPr lang="tr-TR" dirty="0" err="1">
                <a:latin typeface="Times New Roman" pitchFamily="18" charset="0"/>
                <a:cs typeface="Times New Roman" pitchFamily="18" charset="0"/>
              </a:rPr>
              <a:t>harsi</a:t>
            </a:r>
            <a:r>
              <a:rPr lang="tr-TR" dirty="0">
                <a:latin typeface="Times New Roman" pitchFamily="18" charset="0"/>
                <a:cs typeface="Times New Roman" pitchFamily="18" charset="0"/>
              </a:rPr>
              <a:t> millet demekte ve bir ulusun </a:t>
            </a:r>
            <a:r>
              <a:rPr lang="tr-TR" dirty="0" err="1">
                <a:latin typeface="Times New Roman" pitchFamily="18" charset="0"/>
                <a:cs typeface="Times New Roman" pitchFamily="18" charset="0"/>
              </a:rPr>
              <a:t>harsi</a:t>
            </a:r>
            <a:r>
              <a:rPr lang="tr-TR" dirty="0">
                <a:latin typeface="Times New Roman" pitchFamily="18" charset="0"/>
                <a:cs typeface="Times New Roman" pitchFamily="18" charset="0"/>
              </a:rPr>
              <a:t> millet olabilmesi için mutlaka din, ahlak, hukuk, güzel sanatlar, dil, iktisat, bilim-teknik gibi konulardan oluşmuş bir gelenekler, ulusal bilinç ve bunların temsilcisi olan büyük adamların var olması gerektiğini belirtir</a:t>
            </a:r>
            <a:r>
              <a:rPr lang="tr-TR" dirty="0"/>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normAutofit/>
          </a:bodyPr>
          <a:lstStyle/>
          <a:p>
            <a:r>
              <a:rPr lang="tr-TR" dirty="0">
                <a:latin typeface="Times New Roman" pitchFamily="18" charset="0"/>
                <a:cs typeface="Times New Roman" pitchFamily="18" charset="0"/>
              </a:rPr>
              <a:t>Ziya Gökalp sosyolog ve düşünür olarak, II. Meşrutiyetten beri Türk düşün hayatının ilk sıralarında yer </a:t>
            </a:r>
            <a:r>
              <a:rPr lang="tr-TR" dirty="0" smtClean="0">
                <a:latin typeface="Times New Roman" pitchFamily="18" charset="0"/>
                <a:cs typeface="Times New Roman" pitchFamily="18" charset="0"/>
              </a:rPr>
              <a:t>almaktadır. Türkiye’nin </a:t>
            </a:r>
            <a:r>
              <a:rPr lang="tr-TR" dirty="0">
                <a:latin typeface="Times New Roman" pitchFamily="18" charset="0"/>
                <a:cs typeface="Times New Roman" pitchFamily="18" charset="0"/>
              </a:rPr>
              <a:t>hala ulusal kimlik, milli ekonomi, çağdaş-laik, kamucu-bireyci toplum modellerini tartışıyor olması, Onun sosyolojiye yüklediği görev doğrultusunda, geleceği görebilme yetisinin bir ürünü olarak karşımızda durmaktadır.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normAutofit/>
          </a:bodyPr>
          <a:lstStyle/>
          <a:p>
            <a:r>
              <a:rPr lang="tr-TR" sz="4000" dirty="0">
                <a:latin typeface="Times New Roman" pitchFamily="18" charset="0"/>
                <a:cs typeface="Times New Roman" pitchFamily="18" charset="0"/>
              </a:rPr>
              <a:t>Ele aldığı ve çözüm önerdiği konular, Türkiye’nin hala gündemindedir ve hala hiçbir sosyolog veya düşünür bu sorunlar karşısında </a:t>
            </a:r>
            <a:r>
              <a:rPr lang="tr-TR" sz="4000" dirty="0" smtClean="0">
                <a:latin typeface="Times New Roman" pitchFamily="18" charset="0"/>
                <a:cs typeface="Times New Roman" pitchFamily="18" charset="0"/>
              </a:rPr>
              <a:t>onun </a:t>
            </a:r>
            <a:r>
              <a:rPr lang="tr-TR" sz="4000" dirty="0">
                <a:latin typeface="Times New Roman" pitchFamily="18" charset="0"/>
                <a:cs typeface="Times New Roman" pitchFamily="18" charset="0"/>
              </a:rPr>
              <a:t>kadar başarılı ve uygulanabilir bir çözüm önerisi sunamamıştır</a:t>
            </a:r>
            <a:r>
              <a:rPr lang="tr-TR" sz="4000" dirty="0" smtClean="0">
                <a:latin typeface="Times New Roman" pitchFamily="18" charset="0"/>
                <a:cs typeface="Times New Roman" pitchFamily="18" charset="0"/>
              </a:rPr>
              <a:t>..</a:t>
            </a:r>
            <a:endParaRPr lang="tr-TR"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SOSYOLOJİ</a:t>
            </a:r>
            <a:endParaRPr lang="tr-TR" dirty="0"/>
          </a:p>
        </p:txBody>
      </p:sp>
      <p:sp>
        <p:nvSpPr>
          <p:cNvPr id="3" name="2 İçerik Yer Tutucusu"/>
          <p:cNvSpPr>
            <a:spLocks noGrp="1"/>
          </p:cNvSpPr>
          <p:nvPr>
            <p:ph idx="1"/>
          </p:nvPr>
        </p:nvSpPr>
        <p:spPr/>
        <p:txBody>
          <a:bodyPr>
            <a:normAutofit/>
          </a:bodyPr>
          <a:lstStyle/>
          <a:p>
            <a:r>
              <a:rPr lang="tr-TR" sz="4800" dirty="0">
                <a:latin typeface="Times New Roman" pitchFamily="18" charset="0"/>
                <a:cs typeface="Times New Roman" pitchFamily="18" charset="0"/>
              </a:rPr>
              <a:t>Sonuç olarak; sosyolojinin bilim olarak ülkemize yerleşmesinde Ziya </a:t>
            </a:r>
            <a:r>
              <a:rPr lang="tr-TR" sz="4800" dirty="0" err="1">
                <a:latin typeface="Times New Roman" pitchFamily="18" charset="0"/>
                <a:cs typeface="Times New Roman" pitchFamily="18" charset="0"/>
              </a:rPr>
              <a:t>Gökalp’in</a:t>
            </a:r>
            <a:r>
              <a:rPr lang="tr-TR" sz="4800" dirty="0">
                <a:latin typeface="Times New Roman" pitchFamily="18" charset="0"/>
                <a:cs typeface="Times New Roman" pitchFamily="18" charset="0"/>
              </a:rPr>
              <a:t> yeri</a:t>
            </a:r>
            <a:r>
              <a:rPr lang="tr-TR" sz="4800" dirty="0" smtClean="0">
                <a:latin typeface="Times New Roman" pitchFamily="18" charset="0"/>
                <a:cs typeface="Times New Roman" pitchFamily="18" charset="0"/>
              </a:rPr>
              <a:t/>
            </a:r>
            <a:br>
              <a:rPr lang="tr-TR" sz="4800" dirty="0" smtClean="0">
                <a:latin typeface="Times New Roman" pitchFamily="18" charset="0"/>
                <a:cs typeface="Times New Roman" pitchFamily="18" charset="0"/>
              </a:rPr>
            </a:br>
            <a:r>
              <a:rPr lang="tr-TR" sz="4800" dirty="0">
                <a:latin typeface="Times New Roman" pitchFamily="18" charset="0"/>
                <a:cs typeface="Times New Roman" pitchFamily="18" charset="0"/>
              </a:rPr>
              <a:t>ve çabaları tartışılmayacak kadar önemli ve nettir.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EĞİTİM</a:t>
            </a:r>
            <a:endParaRPr lang="tr-TR" dirty="0"/>
          </a:p>
        </p:txBody>
      </p:sp>
      <p:sp>
        <p:nvSpPr>
          <p:cNvPr id="3" name="2 İçerik Yer Tutucusu"/>
          <p:cNvSpPr>
            <a:spLocks noGrp="1"/>
          </p:cNvSpPr>
          <p:nvPr>
            <p:ph idx="1"/>
          </p:nvPr>
        </p:nvSpPr>
        <p:spPr/>
        <p:txBody>
          <a:bodyPr/>
          <a:lstStyle/>
          <a:p>
            <a:r>
              <a:rPr lang="tr-TR" dirty="0">
                <a:latin typeface="Times New Roman" pitchFamily="18" charset="0"/>
                <a:cs typeface="Times New Roman" pitchFamily="18" charset="0"/>
              </a:rPr>
              <a:t>20. yüzyılın başlarında toplumsal meselelerle ilgili görüşleri dikkat çeken Ziya </a:t>
            </a:r>
            <a:r>
              <a:rPr lang="tr-TR" dirty="0" err="1">
                <a:latin typeface="Times New Roman" pitchFamily="18" charset="0"/>
                <a:cs typeface="Times New Roman" pitchFamily="18" charset="0"/>
              </a:rPr>
              <a:t>Gökalp’in</a:t>
            </a:r>
            <a:r>
              <a:rPr lang="tr-TR" dirty="0">
                <a:latin typeface="Times New Roman" pitchFamily="18" charset="0"/>
                <a:cs typeface="Times New Roman" pitchFamily="18" charset="0"/>
              </a:rPr>
              <a:t> eğitim konusunda geçerliğini günümüze kadar devam ettiren görüşleri vardır. Eğitimin milli olması üzerinde ısrarla durmuştur. Ona göre uygar olmayan toplumlarda eğitim millidir fakat bu toplumlar küçük gruplardan oluştuğu için tam anlamıyla milli bir eğitimden söz edilemez.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EĞİTİM</a:t>
            </a:r>
            <a:endParaRPr lang="tr-TR" dirty="0"/>
          </a:p>
        </p:txBody>
      </p:sp>
      <p:sp>
        <p:nvSpPr>
          <p:cNvPr id="3" name="2 İçerik Yer Tutucusu"/>
          <p:cNvSpPr>
            <a:spLocks noGrp="1"/>
          </p:cNvSpPr>
          <p:nvPr>
            <p:ph idx="1"/>
          </p:nvPr>
        </p:nvSpPr>
        <p:spPr/>
        <p:txBody>
          <a:bodyPr/>
          <a:lstStyle/>
          <a:p>
            <a:r>
              <a:rPr lang="tr-TR" sz="4000" dirty="0">
                <a:latin typeface="Times New Roman" pitchFamily="18" charset="0"/>
                <a:cs typeface="Times New Roman" pitchFamily="18" charset="0"/>
              </a:rPr>
              <a:t>. Uygarlaşma yolunda ilerleyen toplumlar uygar toplumları takip ettiği için eğitimleri milli değil milletlerarasıdır. Uygar toplumlar ise eğitimlerinde kendi kültürlerini kullanırlar. </a:t>
            </a:r>
            <a:r>
              <a:rPr lang="tr-TR" sz="4000" dirty="0" err="1">
                <a:latin typeface="Times New Roman" pitchFamily="18" charset="0"/>
                <a:cs typeface="Times New Roman" pitchFamily="18" charset="0"/>
              </a:rPr>
              <a:t>Gökalp’e</a:t>
            </a:r>
            <a:r>
              <a:rPr lang="tr-TR" sz="4000" dirty="0">
                <a:latin typeface="Times New Roman" pitchFamily="18" charset="0"/>
                <a:cs typeface="Times New Roman" pitchFamily="18" charset="0"/>
              </a:rPr>
              <a:t> göre eğitim bireyleri toplumsallaştırır</a:t>
            </a:r>
            <a:r>
              <a:rPr lang="tr-TR" u="sng" dirty="0"/>
              <a:t>.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5" name="4 İçerik Yer Tutucusu"/>
          <p:cNvSpPr>
            <a:spLocks noGrp="1"/>
          </p:cNvSpPr>
          <p:nvPr>
            <p:ph idx="1"/>
          </p:nvPr>
        </p:nvSpPr>
        <p:spPr/>
        <p:txBody>
          <a:bodyPr/>
          <a:lstStyle/>
          <a:p>
            <a:endParaRPr lang="tr-TR" dirty="0" smtClean="0"/>
          </a:p>
          <a:p>
            <a:endParaRPr lang="tr-TR" dirty="0"/>
          </a:p>
          <a:p>
            <a:endParaRPr lang="tr-TR" dirty="0" smtClean="0"/>
          </a:p>
          <a:p>
            <a:endParaRPr lang="tr-TR" dirty="0"/>
          </a:p>
          <a:p>
            <a:endParaRPr lang="tr-TR" dirty="0" smtClean="0"/>
          </a:p>
          <a:p>
            <a:endParaRPr lang="tr-TR" dirty="0"/>
          </a:p>
          <a:p>
            <a:r>
              <a:rPr lang="tr-TR" dirty="0" smtClean="0"/>
              <a:t>İBRAHİM TEMO                         İSHAK SUKUTİ</a:t>
            </a:r>
            <a:endParaRPr lang="tr-TR" dirty="0"/>
          </a:p>
        </p:txBody>
      </p:sp>
      <p:pic>
        <p:nvPicPr>
          <p:cNvPr id="6" name="5 Resim" descr="220px-U1_IbrahimTemo-Ohri.jpg"/>
          <p:cNvPicPr>
            <a:picLocks noChangeAspect="1"/>
          </p:cNvPicPr>
          <p:nvPr/>
        </p:nvPicPr>
        <p:blipFill>
          <a:blip r:embed="rId2"/>
          <a:stretch>
            <a:fillRect/>
          </a:stretch>
        </p:blipFill>
        <p:spPr>
          <a:xfrm>
            <a:off x="1142976" y="2000240"/>
            <a:ext cx="2095500" cy="2638425"/>
          </a:xfrm>
          <a:prstGeom prst="rect">
            <a:avLst/>
          </a:prstGeom>
        </p:spPr>
      </p:pic>
      <p:pic>
        <p:nvPicPr>
          <p:cNvPr id="7" name="6 Resim" descr="İshak_Sükuti.jpg"/>
          <p:cNvPicPr>
            <a:picLocks noChangeAspect="1"/>
          </p:cNvPicPr>
          <p:nvPr/>
        </p:nvPicPr>
        <p:blipFill>
          <a:blip r:embed="rId3"/>
          <a:stretch>
            <a:fillRect/>
          </a:stretch>
        </p:blipFill>
        <p:spPr>
          <a:xfrm>
            <a:off x="5715008" y="1928802"/>
            <a:ext cx="2357454" cy="2786082"/>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EĞİTİM</a:t>
            </a:r>
            <a:endParaRPr lang="tr-TR" dirty="0"/>
          </a:p>
        </p:txBody>
      </p:sp>
      <p:sp>
        <p:nvSpPr>
          <p:cNvPr id="3" name="2 İçerik Yer Tutucusu"/>
          <p:cNvSpPr>
            <a:spLocks noGrp="1"/>
          </p:cNvSpPr>
          <p:nvPr>
            <p:ph idx="1"/>
          </p:nvPr>
        </p:nvSpPr>
        <p:spPr/>
        <p:txBody>
          <a:bodyPr/>
          <a:lstStyle/>
          <a:p>
            <a:r>
              <a:rPr lang="tr-TR" dirty="0">
                <a:latin typeface="Times New Roman" pitchFamily="18" charset="0"/>
                <a:cs typeface="Times New Roman" pitchFamily="18" charset="0"/>
              </a:rPr>
              <a:t>Eğitimin en önemli işlevi vatanını seven ve vatanı için özveride bulunan bireyler yetiştirmektir. Gerektiğinde, gerekli miktarda ödül ve ceza yöntemlerinin kullanılması gerektiğinden bahseder. Yaşadığı dönemin eğitimle ilgili en büyük sorunu eğitimin milli olmayışı ve farklı zihniyetlerin hakim olduğu okulların bulunmasıdır.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ZİYA GÖKALP VE EĞİTİM</a:t>
            </a:r>
            <a:endParaRPr lang="tr-TR" dirty="0"/>
          </a:p>
        </p:txBody>
      </p:sp>
      <p:sp>
        <p:nvSpPr>
          <p:cNvPr id="3" name="2 İçerik Yer Tutucusu"/>
          <p:cNvSpPr>
            <a:spLocks noGrp="1"/>
          </p:cNvSpPr>
          <p:nvPr>
            <p:ph idx="1"/>
          </p:nvPr>
        </p:nvSpPr>
        <p:spPr/>
        <p:txBody>
          <a:bodyPr/>
          <a:lstStyle/>
          <a:p>
            <a:r>
              <a:rPr lang="tr-TR" dirty="0">
                <a:latin typeface="Times New Roman" pitchFamily="18" charset="0"/>
                <a:cs typeface="Times New Roman" pitchFamily="18" charset="0"/>
              </a:rPr>
              <a:t>Ayrıca din ve pozitif bilimlerin eğitimini veren kişilerin alanlarına hakim olmamaları sebebiyle gençlerin zihniyetinde din ve akıl arasında bir uyuşmazlık meydana gelmesinden söz eder. Diğer bir sorunsa verilen bilgilerin birbiriyle ilişki kurulabilecek şekilde verilmemesidir. Bilgiler birbirinde ayrı parçalar halinde verilmektedir. Bu nedenle bilgi anlamlı bir bütüne dönüşememektedir.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EĞİTİM</a:t>
            </a:r>
            <a:endParaRPr lang="tr-TR" dirty="0"/>
          </a:p>
        </p:txBody>
      </p:sp>
      <p:sp>
        <p:nvSpPr>
          <p:cNvPr id="3" name="2 İçerik Yer Tutucusu"/>
          <p:cNvSpPr>
            <a:spLocks noGrp="1"/>
          </p:cNvSpPr>
          <p:nvPr>
            <p:ph idx="1"/>
          </p:nvPr>
        </p:nvSpPr>
        <p:spPr/>
        <p:txBody>
          <a:bodyPr>
            <a:normAutofit fontScale="92500" lnSpcReduction="20000"/>
          </a:bodyPr>
          <a:lstStyle/>
          <a:p>
            <a:r>
              <a:rPr lang="tr-TR" sz="4800" dirty="0">
                <a:latin typeface="Times New Roman" pitchFamily="18" charset="0"/>
                <a:cs typeface="Times New Roman" pitchFamily="18" charset="0"/>
              </a:rPr>
              <a:t>Eğitimde karşılaşılan toplumsal bir başka mesele kadınların eğitimidir. Toplumda özellikle de ailede önemli bir yere sahip olunan kadının eğitimi toplumun da ilerlemesini sağlayacaktır.</a:t>
            </a:r>
            <a:br>
              <a:rPr lang="tr-TR" sz="4800" dirty="0">
                <a:latin typeface="Times New Roman" pitchFamily="18" charset="0"/>
                <a:cs typeface="Times New Roman" pitchFamily="18" charset="0"/>
              </a:rPr>
            </a:br>
            <a:r>
              <a:rPr lang="tr-TR" u="sng" dirty="0"/>
              <a:t/>
            </a:r>
            <a:br>
              <a:rPr lang="tr-TR" u="sng" dirty="0"/>
            </a:br>
            <a:endParaRPr lang="tr-TR" dirty="0"/>
          </a:p>
          <a:p>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EĞİTİM</a:t>
            </a:r>
            <a:endParaRPr lang="tr-TR" dirty="0"/>
          </a:p>
        </p:txBody>
      </p:sp>
      <p:sp>
        <p:nvSpPr>
          <p:cNvPr id="3" name="2 İçerik Yer Tutucusu"/>
          <p:cNvSpPr>
            <a:spLocks noGrp="1"/>
          </p:cNvSpPr>
          <p:nvPr>
            <p:ph idx="1"/>
          </p:nvPr>
        </p:nvSpPr>
        <p:spPr/>
        <p:txBody>
          <a:bodyPr>
            <a:normAutofit/>
          </a:bodyPr>
          <a:lstStyle/>
          <a:p>
            <a:r>
              <a:rPr lang="tr-TR" sz="3600" dirty="0">
                <a:latin typeface="Times New Roman" pitchFamily="18" charset="0"/>
                <a:cs typeface="Times New Roman" pitchFamily="18" charset="0"/>
              </a:rPr>
              <a:t>Ziya Gökalp eğitimi yaygın ve örgün olmak üzere ikiye ayıran ilk kişidir. Yaygın eğitimde daha çok toplumun yaşatmakta olduğu değerler verilirken örgün eğitimde geçmişten günümüze gelen birikimler verilmektedir.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 VE EĞİTİM</a:t>
            </a:r>
            <a:endParaRPr lang="tr-TR" dirty="0"/>
          </a:p>
        </p:txBody>
      </p:sp>
      <p:sp>
        <p:nvSpPr>
          <p:cNvPr id="3" name="2 İçerik Yer Tutucusu"/>
          <p:cNvSpPr>
            <a:spLocks noGrp="1"/>
          </p:cNvSpPr>
          <p:nvPr>
            <p:ph idx="1"/>
          </p:nvPr>
        </p:nvSpPr>
        <p:spPr/>
        <p:txBody>
          <a:bodyPr>
            <a:normAutofit lnSpcReduction="10000"/>
          </a:bodyPr>
          <a:lstStyle/>
          <a:p>
            <a:r>
              <a:rPr lang="tr-TR" sz="3600" dirty="0">
                <a:latin typeface="Times New Roman" pitchFamily="18" charset="0"/>
                <a:cs typeface="Times New Roman" pitchFamily="18" charset="0"/>
              </a:rPr>
              <a:t>Yaygın eğitimle örgün eğitim birbiriyle uyumlu olmalıdır. Yani okullarda öğretilenler kültürümüzle bağdaşmalıdır. Gökalp, eğitimle öğretimi de ayırmıştır. Eğitim toplumsal değerlerin kazanılmasını amaçlarken öğretim teknik bir şekilde bilgilerin kazanılmasını amaçlar.</a:t>
            </a:r>
            <a:r>
              <a:rPr lang="tr-TR" u="sng" dirty="0"/>
              <a:t/>
            </a:r>
            <a:br>
              <a:rPr lang="tr-TR" u="sng" dirty="0"/>
            </a:br>
            <a:endParaRPr lang="tr-T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normAutofit/>
          </a:bodyPr>
          <a:lstStyle/>
          <a:p>
            <a:r>
              <a:rPr lang="tr-TR" sz="2400" dirty="0" smtClean="0">
                <a:latin typeface="Times New Roman" pitchFamily="18" charset="0"/>
                <a:cs typeface="Times New Roman" pitchFamily="18" charset="0"/>
                <a:hlinkClick r:id="rId2"/>
              </a:rPr>
              <a:t>http://dergipark.gov.tr/download/article-file/101116</a:t>
            </a:r>
            <a:endParaRPr lang="tr-TR" sz="2400" dirty="0" smtClean="0">
              <a:latin typeface="Times New Roman" pitchFamily="18" charset="0"/>
              <a:cs typeface="Times New Roman" pitchFamily="18" charset="0"/>
            </a:endParaRPr>
          </a:p>
          <a:p>
            <a:r>
              <a:rPr lang="tr-TR" sz="2400" dirty="0" smtClean="0">
                <a:latin typeface="Times New Roman" pitchFamily="18" charset="0"/>
                <a:cs typeface="Times New Roman" pitchFamily="18" charset="0"/>
                <a:hlinkClick r:id="rId3"/>
              </a:rPr>
              <a:t>http://sosyolojisi.com/ziya-</a:t>
            </a:r>
            <a:r>
              <a:rPr lang="tr-TR" sz="2400" dirty="0" err="1" smtClean="0">
                <a:latin typeface="Times New Roman" pitchFamily="18" charset="0"/>
                <a:cs typeface="Times New Roman" pitchFamily="18" charset="0"/>
                <a:hlinkClick r:id="rId3"/>
              </a:rPr>
              <a:t>gokalp</a:t>
            </a:r>
            <a:r>
              <a:rPr lang="tr-TR" sz="2400" dirty="0" smtClean="0">
                <a:latin typeface="Times New Roman" pitchFamily="18" charset="0"/>
                <a:cs typeface="Times New Roman" pitchFamily="18" charset="0"/>
                <a:hlinkClick r:id="rId3"/>
              </a:rPr>
              <a:t>-in-</a:t>
            </a:r>
            <a:r>
              <a:rPr lang="tr-TR" sz="2400" dirty="0" err="1" smtClean="0">
                <a:latin typeface="Times New Roman" pitchFamily="18" charset="0"/>
                <a:cs typeface="Times New Roman" pitchFamily="18" charset="0"/>
                <a:hlinkClick r:id="rId3"/>
              </a:rPr>
              <a:t>turk</a:t>
            </a:r>
            <a:r>
              <a:rPr lang="tr-TR" sz="2400" dirty="0" smtClean="0">
                <a:latin typeface="Times New Roman" pitchFamily="18" charset="0"/>
                <a:cs typeface="Times New Roman" pitchFamily="18" charset="0"/>
                <a:hlinkClick r:id="rId3"/>
              </a:rPr>
              <a:t>-sosyolojisine-</a:t>
            </a:r>
            <a:r>
              <a:rPr lang="tr-TR" sz="2400" dirty="0" err="1" smtClean="0">
                <a:latin typeface="Times New Roman" pitchFamily="18" charset="0"/>
                <a:cs typeface="Times New Roman" pitchFamily="18" charset="0"/>
                <a:hlinkClick r:id="rId3"/>
              </a:rPr>
              <a:t>katkilari</a:t>
            </a:r>
            <a:r>
              <a:rPr lang="tr-TR" sz="2400" dirty="0" smtClean="0">
                <a:latin typeface="Times New Roman" pitchFamily="18" charset="0"/>
                <a:cs typeface="Times New Roman" pitchFamily="18" charset="0"/>
                <a:hlinkClick r:id="rId3"/>
              </a:rPr>
              <a:t>/1469.html</a:t>
            </a:r>
            <a:endParaRPr lang="tr-TR" sz="2400" dirty="0" smtClean="0">
              <a:latin typeface="Times New Roman" pitchFamily="18" charset="0"/>
              <a:cs typeface="Times New Roman" pitchFamily="18" charset="0"/>
            </a:endParaRPr>
          </a:p>
          <a:p>
            <a:r>
              <a:rPr lang="tr-TR" sz="2400" dirty="0" smtClean="0">
                <a:latin typeface="Times New Roman" pitchFamily="18" charset="0"/>
                <a:cs typeface="Times New Roman" pitchFamily="18" charset="0"/>
                <a:hlinkClick r:id="rId4"/>
              </a:rPr>
              <a:t>https://www.turkocaklari.org.tr/turkocagi-tv/ziya-gokalp-i-anlamak-paneli/ziya-gokalp-i-anlamak-prof-dr-ozkul-cobanoglu-90</a:t>
            </a:r>
            <a:endParaRPr lang="tr-TR" sz="2400" dirty="0" smtClean="0">
              <a:latin typeface="Times New Roman" pitchFamily="18" charset="0"/>
              <a:cs typeface="Times New Roman" pitchFamily="18" charset="0"/>
            </a:endParaRPr>
          </a:p>
          <a:p>
            <a:r>
              <a:rPr lang="tr-TR" sz="2400" dirty="0" smtClean="0">
                <a:latin typeface="Times New Roman" pitchFamily="18" charset="0"/>
                <a:cs typeface="Times New Roman" pitchFamily="18" charset="0"/>
                <a:hlinkClick r:id="rId5"/>
              </a:rPr>
              <a:t>https://www.gundemturkiye.com/toplum/egitim-sosyolojisi/turkiyede-egitim-sosyolojisine-ilk-katkilar.html</a:t>
            </a:r>
            <a:endParaRPr lang="tr-TR" sz="2400" dirty="0" smtClean="0">
              <a:latin typeface="Times New Roman" pitchFamily="18" charset="0"/>
              <a:cs typeface="Times New Roman" pitchFamily="18" charset="0"/>
            </a:endParaRPr>
          </a:p>
          <a:p>
            <a:r>
              <a:rPr lang="tr-TR" sz="2400" dirty="0" smtClean="0">
                <a:latin typeface="Times New Roman" pitchFamily="18" charset="0"/>
                <a:cs typeface="Times New Roman" pitchFamily="18" charset="0"/>
                <a:hlinkClick r:id="rId6"/>
              </a:rPr>
              <a:t>http://www.</a:t>
            </a:r>
            <a:r>
              <a:rPr lang="tr-TR" sz="2400" dirty="0" err="1" smtClean="0">
                <a:latin typeface="Times New Roman" pitchFamily="18" charset="0"/>
                <a:cs typeface="Times New Roman" pitchFamily="18" charset="0"/>
                <a:hlinkClick r:id="rId6"/>
              </a:rPr>
              <a:t>nkfu</a:t>
            </a:r>
            <a:r>
              <a:rPr lang="tr-TR" sz="2400" dirty="0" smtClean="0">
                <a:latin typeface="Times New Roman" pitchFamily="18" charset="0"/>
                <a:cs typeface="Times New Roman" pitchFamily="18" charset="0"/>
                <a:hlinkClick r:id="rId6"/>
              </a:rPr>
              <a:t>.com/</a:t>
            </a:r>
            <a:r>
              <a:rPr lang="tr-TR" sz="2400" dirty="0" err="1" smtClean="0">
                <a:latin typeface="Times New Roman" pitchFamily="18" charset="0"/>
                <a:cs typeface="Times New Roman" pitchFamily="18" charset="0"/>
                <a:hlinkClick r:id="rId6"/>
              </a:rPr>
              <a:t>turk</a:t>
            </a:r>
            <a:r>
              <a:rPr lang="tr-TR" sz="2400" dirty="0" smtClean="0">
                <a:latin typeface="Times New Roman" pitchFamily="18" charset="0"/>
                <a:cs typeface="Times New Roman" pitchFamily="18" charset="0"/>
                <a:hlinkClick r:id="rId6"/>
              </a:rPr>
              <a:t>-</a:t>
            </a:r>
            <a:r>
              <a:rPr lang="tr-TR" sz="2400" dirty="0" err="1" smtClean="0">
                <a:latin typeface="Times New Roman" pitchFamily="18" charset="0"/>
                <a:cs typeface="Times New Roman" pitchFamily="18" charset="0"/>
                <a:hlinkClick r:id="rId6"/>
              </a:rPr>
              <a:t>sosyologlarin</a:t>
            </a:r>
            <a:r>
              <a:rPr lang="tr-TR" sz="2400" dirty="0" smtClean="0">
                <a:latin typeface="Times New Roman" pitchFamily="18" charset="0"/>
                <a:cs typeface="Times New Roman" pitchFamily="18" charset="0"/>
                <a:hlinkClick r:id="rId6"/>
              </a:rPr>
              <a:t>-sosyolojiye-</a:t>
            </a:r>
            <a:r>
              <a:rPr lang="tr-TR" sz="2400" dirty="0" err="1" smtClean="0">
                <a:latin typeface="Times New Roman" pitchFamily="18" charset="0"/>
                <a:cs typeface="Times New Roman" pitchFamily="18" charset="0"/>
                <a:hlinkClick r:id="rId6"/>
              </a:rPr>
              <a:t>katkilari</a:t>
            </a:r>
            <a:r>
              <a:rPr lang="tr-TR" sz="2400" dirty="0" smtClean="0">
                <a:latin typeface="Times New Roman" pitchFamily="18" charset="0"/>
                <a:cs typeface="Times New Roman" pitchFamily="18" charset="0"/>
                <a:hlinkClick r:id="rId6"/>
              </a:rPr>
              <a:t>/</a:t>
            </a:r>
            <a:endParaRPr lang="tr-TR" sz="2400" dirty="0" smtClean="0">
              <a:latin typeface="Times New Roman" pitchFamily="18" charset="0"/>
              <a:cs typeface="Times New Roman" pitchFamily="18" charset="0"/>
            </a:endParaRPr>
          </a:p>
          <a:p>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ZİYA GÖKALP’İN HAYATI</a:t>
            </a:r>
            <a:endParaRPr lang="tr-TR" dirty="0"/>
          </a:p>
        </p:txBody>
      </p:sp>
      <p:sp>
        <p:nvSpPr>
          <p:cNvPr id="3" name="2 İçerik Yer Tutucusu"/>
          <p:cNvSpPr>
            <a:spLocks noGrp="1"/>
          </p:cNvSpPr>
          <p:nvPr>
            <p:ph idx="1"/>
          </p:nvPr>
        </p:nvSpPr>
        <p:spPr/>
        <p:txBody>
          <a:bodyPr>
            <a:normAutofit fontScale="85000" lnSpcReduction="20000"/>
          </a:bodyPr>
          <a:lstStyle/>
          <a:p>
            <a:r>
              <a:rPr lang="tr-TR" dirty="0"/>
              <a:t>Jön </a:t>
            </a:r>
            <a:r>
              <a:rPr lang="tr-TR" dirty="0" err="1"/>
              <a:t>Türkler’den</a:t>
            </a:r>
            <a:r>
              <a:rPr lang="tr-TR" dirty="0"/>
              <a:t> etkilendi. İttihat ve Terakki Cemiyeti’ne katıldı. Muhalif eylemleri nedeniyle 1898 yılında tutuklandı. Bir yıl cezaevinde kaldı. 1900 yılında serbest bırakıldıktan sonra Diyarbakır’a sürgüne gönderildi. 1908 yılına kadar Diyarbakır'da küçük memuriyetler yaptı. II.Meşrutiyet'ten sonra İttihat ve Terakki'nin Diyarbakır şubesini kurdu ve temsilcisi oldu. </a:t>
            </a:r>
            <a:r>
              <a:rPr lang="tr-TR" u="sng" dirty="0" err="1"/>
              <a:t>Peyman</a:t>
            </a:r>
            <a:r>
              <a:rPr lang="tr-TR" u="sng" dirty="0"/>
              <a:t> gazetesini çıkardı.</a:t>
            </a:r>
            <a:r>
              <a:rPr lang="tr-TR" dirty="0"/>
              <a:t> 1909 yılında Selanik'te toplanan İttihat Terakki Kongresi'ne Diyarbakır delegesi olarak katıldı. Bir yıl sonra, örgütün Selanik’teki merkez yönetim kuruluna üye seçildi. 1910 yılında kurulmasında öncülük yaptığı İttihat Terakki İdadisi'nde sosyoloji dersleri verdi.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GÖKALP’İN HAYATI</a:t>
            </a:r>
            <a:endParaRPr lang="tr-TR" dirty="0"/>
          </a:p>
        </p:txBody>
      </p:sp>
      <p:sp>
        <p:nvSpPr>
          <p:cNvPr id="3" name="2 İçerik Yer Tutucusu"/>
          <p:cNvSpPr>
            <a:spLocks noGrp="1"/>
          </p:cNvSpPr>
          <p:nvPr>
            <p:ph idx="1"/>
          </p:nvPr>
        </p:nvSpPr>
        <p:spPr>
          <a:xfrm>
            <a:off x="457200" y="1600201"/>
            <a:ext cx="5686436" cy="4757757"/>
          </a:xfrm>
        </p:spPr>
        <p:txBody>
          <a:bodyPr>
            <a:normAutofit fontScale="85000" lnSpcReduction="20000"/>
          </a:bodyPr>
          <a:lstStyle/>
          <a:p>
            <a:r>
              <a:rPr lang="tr-TR" dirty="0"/>
              <a:t>Bir yandan da Genç Kalemler dergisini çıkardı. 1912 yılında Ergani Maden'den Meclis-i </a:t>
            </a:r>
            <a:r>
              <a:rPr lang="tr-TR" dirty="0" err="1"/>
              <a:t>Mebusan'a</a:t>
            </a:r>
            <a:r>
              <a:rPr lang="tr-TR" dirty="0"/>
              <a:t> seçildi, İstanbul'a taşındı. Türk Ocağı'nın kurucuları arasında yer aldı. Derneğin yayın organı Türk Yurdu başta olmak üzere Halka Doğru, İslam Mecmuası, Milli Tetebbular Mecmuası, İktisadiyat Mecmuası, İçtimaiyat Mecmuası ve Yeni Mecmua'da yazılar yazdı. Bir yandan da Darülfünun-u Osmani'de (İstanbul Üniversitesi) sosyoloji dersleri verdi. </a:t>
            </a:r>
          </a:p>
        </p:txBody>
      </p:sp>
      <p:pic>
        <p:nvPicPr>
          <p:cNvPr id="4" name="3 Resim" descr="ziya-gokalp-in-sosyolojiye-katkilari-7407.jpg"/>
          <p:cNvPicPr>
            <a:picLocks noChangeAspect="1"/>
          </p:cNvPicPr>
          <p:nvPr/>
        </p:nvPicPr>
        <p:blipFill>
          <a:blip r:embed="rId2"/>
          <a:stretch>
            <a:fillRect/>
          </a:stretch>
        </p:blipFill>
        <p:spPr>
          <a:xfrm>
            <a:off x="6143636" y="1285860"/>
            <a:ext cx="2752725" cy="4214842"/>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4" name="3 İçerik Yer Tutucusu" descr="C18Ya5zXcAAMNJH.jpg"/>
          <p:cNvPicPr>
            <a:picLocks noGrp="1" noChangeAspect="1"/>
          </p:cNvPicPr>
          <p:nvPr>
            <p:ph idx="1"/>
          </p:nvPr>
        </p:nvPicPr>
        <p:blipFill>
          <a:blip r:embed="rId2"/>
          <a:stretch>
            <a:fillRect/>
          </a:stretch>
        </p:blipFill>
        <p:spPr>
          <a:xfrm>
            <a:off x="428597" y="1000108"/>
            <a:ext cx="8286808" cy="535785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 GÖKALP’İN HAYATI</a:t>
            </a:r>
            <a:endParaRPr lang="tr-TR" dirty="0"/>
          </a:p>
        </p:txBody>
      </p:sp>
      <p:sp>
        <p:nvSpPr>
          <p:cNvPr id="3" name="2 İçerik Yer Tutucusu"/>
          <p:cNvSpPr>
            <a:spLocks noGrp="1"/>
          </p:cNvSpPr>
          <p:nvPr>
            <p:ph idx="1"/>
          </p:nvPr>
        </p:nvSpPr>
        <p:spPr/>
        <p:txBody>
          <a:bodyPr>
            <a:normAutofit fontScale="92500" lnSpcReduction="20000"/>
          </a:bodyPr>
          <a:lstStyle/>
          <a:p>
            <a:r>
              <a:rPr lang="tr-TR" dirty="0"/>
              <a:t>Birinci Dünya Savaşı'nda Osmanlı Devleti'nin yenilmesinden sonra, bütün görevlerinden alındı. 1919 yılında İngilizler tarafından Malta Adası'na sürgüne gönderildi. 2 yıllık sürgün döneminden sonra Diyarbakır'a gitti, Küçük Mecmua'yı çıkardı. 1923 yılında Ankara'ya gitti. Maarif Vekaleti Telif ve Tercüme Heyeti Başkanlığı'na atandı. Aynı yıl İkinci Dönem Türkiye Büyük Millet Meclisi'ne Diyarbakır milletvekili olarak girdi. Kısa süren bir hastalığın ardından, 25 Ekim 1924 tarihinde İstanbul’da vefat etti.</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6" name="Picture 2" descr="C:\Users\ADMIN\Desktop\ziya-gökalpin-mezarı-2.jpg"/>
          <p:cNvPicPr>
            <a:picLocks noGrp="1" noChangeAspect="1" noChangeArrowheads="1"/>
          </p:cNvPicPr>
          <p:nvPr>
            <p:ph idx="1"/>
          </p:nvPr>
        </p:nvPicPr>
        <p:blipFill>
          <a:blip r:embed="rId2"/>
          <a:srcRect/>
          <a:stretch>
            <a:fillRect/>
          </a:stretch>
        </p:blipFill>
        <p:spPr bwMode="auto">
          <a:xfrm>
            <a:off x="1142976" y="571480"/>
            <a:ext cx="6715172" cy="571504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ZİYA GÖKALP’İN ESERLERİ</a:t>
            </a:r>
            <a:endParaRPr lang="tr-TR" dirty="0"/>
          </a:p>
        </p:txBody>
      </p:sp>
      <p:sp>
        <p:nvSpPr>
          <p:cNvPr id="3" name="2 İçerik Yer Tutucusu"/>
          <p:cNvSpPr>
            <a:spLocks noGrp="1"/>
          </p:cNvSpPr>
          <p:nvPr>
            <p:ph idx="1"/>
          </p:nvPr>
        </p:nvSpPr>
        <p:spPr/>
        <p:txBody>
          <a:bodyPr>
            <a:normAutofit fontScale="70000" lnSpcReduction="20000"/>
          </a:bodyPr>
          <a:lstStyle/>
          <a:p>
            <a:r>
              <a:rPr lang="tr-TR" dirty="0"/>
              <a:t>Kızıl Elma (1914)</a:t>
            </a:r>
          </a:p>
          <a:p>
            <a:r>
              <a:rPr lang="tr-TR" dirty="0"/>
              <a:t>Türkleşmek, İslamlaşmak, Muasırlaşmak (1929)</a:t>
            </a:r>
          </a:p>
          <a:p>
            <a:r>
              <a:rPr lang="tr-TR" dirty="0"/>
              <a:t>Yeni Hayat (1930)</a:t>
            </a:r>
          </a:p>
          <a:p>
            <a:r>
              <a:rPr lang="tr-TR" dirty="0"/>
              <a:t>Altın Işık (1927)</a:t>
            </a:r>
          </a:p>
          <a:p>
            <a:r>
              <a:rPr lang="tr-TR" dirty="0"/>
              <a:t>Türk Töresi (1923)</a:t>
            </a:r>
          </a:p>
          <a:p>
            <a:r>
              <a:rPr lang="tr-TR" dirty="0"/>
              <a:t>Doğru Yol (1923)</a:t>
            </a:r>
          </a:p>
          <a:p>
            <a:r>
              <a:rPr lang="tr-TR" dirty="0"/>
              <a:t>Türkçülüğün Esasları (1923)</a:t>
            </a:r>
          </a:p>
          <a:p>
            <a:r>
              <a:rPr lang="tr-TR" dirty="0"/>
              <a:t>Türk Medeniyet Tarihi (1926, ölümünden sonra)</a:t>
            </a:r>
          </a:p>
          <a:p>
            <a:r>
              <a:rPr lang="tr-TR" dirty="0"/>
              <a:t>Kürt Aşiretleri Hakkında Sosyolojik Tetkikler (ölümünden sonra)</a:t>
            </a:r>
          </a:p>
          <a:p>
            <a:r>
              <a:rPr lang="tr-TR" dirty="0"/>
              <a:t>Altın Destan</a:t>
            </a:r>
          </a:p>
          <a:p>
            <a:r>
              <a:rPr lang="tr-TR" dirty="0"/>
              <a:t>Üç Cereyan</a:t>
            </a:r>
          </a:p>
          <a:p>
            <a:r>
              <a:rPr lang="tr-TR" dirty="0" err="1"/>
              <a:t>Limni</a:t>
            </a:r>
            <a:r>
              <a:rPr lang="tr-TR" dirty="0"/>
              <a:t> ve Malta Mektupları</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387</TotalTime>
  <Words>1366</Words>
  <Application>Microsoft Office PowerPoint</Application>
  <PresentationFormat>On-screen Show (4:3)</PresentationFormat>
  <Paragraphs>89</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Ofis Teması</vt:lpstr>
      <vt:lpstr>ZİYA GÖKALP’İN TÜRK EĞİTİM SİSTEMİNE VE SOSYOLOJİYE KATKILARI</vt:lpstr>
      <vt:lpstr>ZİYA GÖKALP’İN HAYATI</vt:lpstr>
      <vt:lpstr>PowerPoint Presentation</vt:lpstr>
      <vt:lpstr> ZİYA GÖKALP’İN HAYATI</vt:lpstr>
      <vt:lpstr>ZİYA GÖKALP’İN HAYATI</vt:lpstr>
      <vt:lpstr>PowerPoint Presentation</vt:lpstr>
      <vt:lpstr>ZİYA GÖKALP’İN HAYATI</vt:lpstr>
      <vt:lpstr>PowerPoint Presentation</vt:lpstr>
      <vt:lpstr>ZİYA GÖKALP’İN ESERLERİ</vt:lpstr>
      <vt:lpstr>ZİYA GÖKALP</vt:lpstr>
      <vt:lpstr>ZİYA GÖKALP</vt:lpstr>
      <vt:lpstr>ZİYA GÖKALP</vt:lpstr>
      <vt:lpstr>ZİYA GÖKALP</vt:lpstr>
      <vt:lpstr>ZİYA GÖKALP VE SOSYOLOJİ</vt:lpstr>
      <vt:lpstr>ZİYA GÖKALP VE SOSYOLOJİ</vt:lpstr>
      <vt:lpstr>ZİYA GÖKALP VE SOSYOLOJİ</vt:lpstr>
      <vt:lpstr>ZİYA GÖKALP VE SOSYOLOJİ</vt:lpstr>
      <vt:lpstr>ZİYA GÖKALP VE SOSYOLOJİ</vt:lpstr>
      <vt:lpstr>ZİYA GÖKALP VE SOSYOLOJİ</vt:lpstr>
      <vt:lpstr>ZİYA GÖKALP VE SOSYOLOJİ</vt:lpstr>
      <vt:lpstr>ZİYA GÖKALP VE SOSYOLOJİ</vt:lpstr>
      <vt:lpstr>ZİYA GÖKALP VE SOSYOLOJİ</vt:lpstr>
      <vt:lpstr>ZİYA GÖKALP VE SOSYOLOJİ</vt:lpstr>
      <vt:lpstr>ZİYA GÖKALP VE SOSYOLOJİ</vt:lpstr>
      <vt:lpstr>ZİYA GÖKALP VE SOSYOLOJİ</vt:lpstr>
      <vt:lpstr>ZİYA GÖKALP VE SOSYOLOJİ</vt:lpstr>
      <vt:lpstr>ZİYA GÖKALP VE SOSYOLOJİ</vt:lpstr>
      <vt:lpstr>ZİYA GÖKALP VE EĞİTİM</vt:lpstr>
      <vt:lpstr>ZİYA GÖKALP VE EĞİTİM</vt:lpstr>
      <vt:lpstr>ZİYA GÖKALP VE EĞİTİM</vt:lpstr>
      <vt:lpstr>ZİYA GÖKALP VE EĞİTİM</vt:lpstr>
      <vt:lpstr>ZİYA GÖKALP VE EĞİTİM</vt:lpstr>
      <vt:lpstr>ZİYA GÖKALP VE EĞİTİM</vt:lpstr>
      <vt:lpstr>ZİYA GÖKALP VE EĞİTİM</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ZİYA GÖKALP</dc:title>
  <dc:creator>ADMIN</dc:creator>
  <cp:lastModifiedBy>cag218</cp:lastModifiedBy>
  <cp:revision>39</cp:revision>
  <dcterms:created xsi:type="dcterms:W3CDTF">2018-12-16T11:36:31Z</dcterms:created>
  <dcterms:modified xsi:type="dcterms:W3CDTF">2018-12-17T06:30:04Z</dcterms:modified>
</cp:coreProperties>
</file>