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94" r:id="rId3"/>
    <p:sldId id="295" r:id="rId4"/>
    <p:sldId id="296" r:id="rId5"/>
    <p:sldId id="258" r:id="rId6"/>
    <p:sldId id="259" r:id="rId7"/>
    <p:sldId id="260" r:id="rId8"/>
    <p:sldId id="261" r:id="rId9"/>
    <p:sldId id="262" r:id="rId10"/>
    <p:sldId id="263" r:id="rId11"/>
    <p:sldId id="290" r:id="rId12"/>
    <p:sldId id="264" r:id="rId13"/>
    <p:sldId id="291" r:id="rId14"/>
    <p:sldId id="292" r:id="rId15"/>
    <p:sldId id="293" r:id="rId16"/>
    <p:sldId id="265" r:id="rId17"/>
    <p:sldId id="266" r:id="rId18"/>
    <p:sldId id="267" r:id="rId19"/>
    <p:sldId id="268" r:id="rId20"/>
    <p:sldId id="273" r:id="rId21"/>
    <p:sldId id="274" r:id="rId22"/>
    <p:sldId id="275" r:id="rId23"/>
    <p:sldId id="276" r:id="rId24"/>
    <p:sldId id="277" r:id="rId25"/>
    <p:sldId id="278" r:id="rId26"/>
    <p:sldId id="279" r:id="rId27"/>
    <p:sldId id="281" r:id="rId28"/>
    <p:sldId id="283" r:id="rId29"/>
    <p:sldId id="284" r:id="rId30"/>
    <p:sldId id="285" r:id="rId31"/>
    <p:sldId id="286" r:id="rId32"/>
    <p:sldId id="287" r:id="rId33"/>
    <p:sldId id="289" r:id="rId34"/>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558" y="-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23174078-159C-48B6-8520-8C3CD6AC6F00}" type="datetimeFigureOut">
              <a:rPr lang="tr-TR" smtClean="0"/>
              <a:t>20.12.2023</a:t>
            </a:fld>
            <a:endParaRPr lang="tr-TR"/>
          </a:p>
        </p:txBody>
      </p:sp>
      <p:sp>
        <p:nvSpPr>
          <p:cNvPr id="4" name="Slayt Görüntüsü Yer Tutucusu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3CF41D82-6F84-46A6-97D5-6C50C8439804}" type="slidenum">
              <a:rPr lang="tr-TR" smtClean="0"/>
              <a:t>‹#›</a:t>
            </a:fld>
            <a:endParaRPr lang="tr-TR"/>
          </a:p>
        </p:txBody>
      </p:sp>
    </p:spTree>
    <p:extLst>
      <p:ext uri="{BB962C8B-B14F-4D97-AF65-F5344CB8AC3E}">
        <p14:creationId xmlns:p14="http://schemas.microsoft.com/office/powerpoint/2010/main" val="21178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F41D82-6F84-46A6-97D5-6C50C8439804}" type="slidenum">
              <a:rPr lang="tr-TR" smtClean="0"/>
              <a:t>10</a:t>
            </a:fld>
            <a:endParaRPr lang="tr-TR"/>
          </a:p>
        </p:txBody>
      </p:sp>
    </p:spTree>
    <p:extLst>
      <p:ext uri="{BB962C8B-B14F-4D97-AF65-F5344CB8AC3E}">
        <p14:creationId xmlns:p14="http://schemas.microsoft.com/office/powerpoint/2010/main" val="1900572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0"/>
            <a:ext cx="10835640" cy="6858000"/>
          </a:xfrm>
          <a:custGeom>
            <a:avLst/>
            <a:gdLst/>
            <a:ahLst/>
            <a:cxnLst/>
            <a:rect l="l" t="t" r="r" b="b"/>
            <a:pathLst>
              <a:path w="10835640" h="6858000">
                <a:moveTo>
                  <a:pt x="0" y="6858000"/>
                </a:moveTo>
                <a:lnTo>
                  <a:pt x="10835640" y="6858000"/>
                </a:lnTo>
                <a:lnTo>
                  <a:pt x="10835640" y="0"/>
                </a:lnTo>
                <a:lnTo>
                  <a:pt x="0" y="0"/>
                </a:lnTo>
                <a:lnTo>
                  <a:pt x="0" y="6858000"/>
                </a:lnTo>
                <a:close/>
              </a:path>
            </a:pathLst>
          </a:custGeom>
          <a:solidFill>
            <a:srgbClr val="666666"/>
          </a:solidFill>
        </p:spPr>
        <p:txBody>
          <a:bodyPr wrap="square" lIns="0" tIns="0" rIns="0" bIns="0" rtlCol="0"/>
          <a:lstStyle/>
          <a:p>
            <a:endParaRPr/>
          </a:p>
        </p:txBody>
      </p:sp>
      <p:sp>
        <p:nvSpPr>
          <p:cNvPr id="17" name="bg object 17"/>
          <p:cNvSpPr/>
          <p:nvPr/>
        </p:nvSpPr>
        <p:spPr>
          <a:xfrm>
            <a:off x="0" y="0"/>
            <a:ext cx="457200" cy="6858000"/>
          </a:xfrm>
          <a:custGeom>
            <a:avLst/>
            <a:gdLst/>
            <a:ahLst/>
            <a:cxnLst/>
            <a:rect l="l" t="t" r="r" b="b"/>
            <a:pathLst>
              <a:path w="457200" h="6858000">
                <a:moveTo>
                  <a:pt x="457200" y="0"/>
                </a:moveTo>
                <a:lnTo>
                  <a:pt x="0" y="0"/>
                </a:lnTo>
                <a:lnTo>
                  <a:pt x="0" y="6858000"/>
                </a:lnTo>
                <a:lnTo>
                  <a:pt x="457200" y="6858000"/>
                </a:lnTo>
                <a:lnTo>
                  <a:pt x="457200" y="0"/>
                </a:lnTo>
                <a:close/>
              </a:path>
            </a:pathLst>
          </a:custGeom>
          <a:solidFill>
            <a:srgbClr val="FF388B"/>
          </a:solidFill>
        </p:spPr>
        <p:txBody>
          <a:bodyPr wrap="square" lIns="0" tIns="0" rIns="0" bIns="0" rtlCol="0"/>
          <a:lstStyle/>
          <a:p>
            <a:endParaRPr/>
          </a:p>
        </p:txBody>
      </p:sp>
      <p:sp>
        <p:nvSpPr>
          <p:cNvPr id="18" name="bg object 18"/>
          <p:cNvSpPr/>
          <p:nvPr/>
        </p:nvSpPr>
        <p:spPr>
          <a:xfrm>
            <a:off x="11292840" y="0"/>
            <a:ext cx="899160" cy="6858000"/>
          </a:xfrm>
          <a:custGeom>
            <a:avLst/>
            <a:gdLst/>
            <a:ahLst/>
            <a:cxnLst/>
            <a:rect l="l" t="t" r="r" b="b"/>
            <a:pathLst>
              <a:path w="899159" h="6858000">
                <a:moveTo>
                  <a:pt x="0" y="0"/>
                </a:moveTo>
                <a:lnTo>
                  <a:pt x="0" y="6857998"/>
                </a:lnTo>
                <a:lnTo>
                  <a:pt x="899159" y="6857998"/>
                </a:lnTo>
                <a:lnTo>
                  <a:pt x="899159" y="0"/>
                </a:lnTo>
                <a:lnTo>
                  <a:pt x="0" y="0"/>
                </a:lnTo>
                <a:close/>
              </a:path>
            </a:pathLst>
          </a:custGeom>
          <a:solidFill>
            <a:srgbClr val="4D4D4D"/>
          </a:solidFill>
        </p:spPr>
        <p:txBody>
          <a:bodyPr wrap="square" lIns="0" tIns="0" rIns="0" bIns="0" rtlCol="0"/>
          <a:lstStyle/>
          <a:p>
            <a:endParaRPr/>
          </a:p>
        </p:txBody>
      </p:sp>
      <p:sp>
        <p:nvSpPr>
          <p:cNvPr id="19" name="bg object 19"/>
          <p:cNvSpPr/>
          <p:nvPr/>
        </p:nvSpPr>
        <p:spPr>
          <a:xfrm>
            <a:off x="544068" y="1409700"/>
            <a:ext cx="7295388" cy="2869692"/>
          </a:xfrm>
          <a:prstGeom prst="rect">
            <a:avLst/>
          </a:prstGeom>
          <a:blipFill>
            <a:blip r:embed="rId2" cstate="print"/>
            <a:stretch>
              <a:fillRect/>
            </a:stretch>
          </a:blipFill>
        </p:spPr>
        <p:txBody>
          <a:bodyPr wrap="square" lIns="0" tIns="0" rIns="0" bIns="0" rtlCol="0"/>
          <a:lstStyle/>
          <a:p>
            <a:endParaRPr/>
          </a:p>
        </p:txBody>
      </p:sp>
      <p:sp>
        <p:nvSpPr>
          <p:cNvPr id="20" name="bg object 20"/>
          <p:cNvSpPr/>
          <p:nvPr/>
        </p:nvSpPr>
        <p:spPr>
          <a:xfrm>
            <a:off x="544068" y="2756916"/>
            <a:ext cx="10914888" cy="2869692"/>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340866" y="1784477"/>
            <a:ext cx="9510267" cy="29591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388B"/>
                </a:solidFill>
                <a:latin typeface="C059"/>
                <a:cs typeface="C059"/>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388B"/>
                </a:solidFill>
                <a:latin typeface="C059"/>
                <a:cs typeface="C059"/>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388B"/>
                </a:solidFill>
                <a:latin typeface="C059"/>
                <a:cs typeface="C059"/>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292840" y="0"/>
            <a:ext cx="899160" cy="6858000"/>
          </a:xfrm>
          <a:custGeom>
            <a:avLst/>
            <a:gdLst/>
            <a:ahLst/>
            <a:cxnLst/>
            <a:rect l="l" t="t" r="r" b="b"/>
            <a:pathLst>
              <a:path w="899159" h="6858000">
                <a:moveTo>
                  <a:pt x="0" y="0"/>
                </a:moveTo>
                <a:lnTo>
                  <a:pt x="0" y="6857998"/>
                </a:lnTo>
                <a:lnTo>
                  <a:pt x="899159" y="6857998"/>
                </a:lnTo>
                <a:lnTo>
                  <a:pt x="899159" y="0"/>
                </a:lnTo>
                <a:lnTo>
                  <a:pt x="0" y="0"/>
                </a:lnTo>
                <a:close/>
              </a:path>
            </a:pathLst>
          </a:custGeom>
          <a:solidFill>
            <a:srgbClr val="666666"/>
          </a:solidFill>
        </p:spPr>
        <p:txBody>
          <a:bodyPr wrap="square" lIns="0" tIns="0" rIns="0" bIns="0" rtlCol="0"/>
          <a:lstStyle/>
          <a:p>
            <a:endParaRPr/>
          </a:p>
        </p:txBody>
      </p:sp>
      <p:sp>
        <p:nvSpPr>
          <p:cNvPr id="2" name="Holder 2"/>
          <p:cNvSpPr>
            <a:spLocks noGrp="1"/>
          </p:cNvSpPr>
          <p:nvPr>
            <p:ph type="title"/>
          </p:nvPr>
        </p:nvSpPr>
        <p:spPr>
          <a:xfrm>
            <a:off x="1340866" y="348488"/>
            <a:ext cx="9510267" cy="1300480"/>
          </a:xfrm>
          <a:prstGeom prst="rect">
            <a:avLst/>
          </a:prstGeom>
        </p:spPr>
        <p:txBody>
          <a:bodyPr wrap="square" lIns="0" tIns="0" rIns="0" bIns="0">
            <a:spAutoFit/>
          </a:bodyPr>
          <a:lstStyle>
            <a:lvl1pPr>
              <a:defRPr sz="4400" b="1" i="0">
                <a:solidFill>
                  <a:srgbClr val="FF388B"/>
                </a:solidFill>
                <a:latin typeface="C059"/>
                <a:cs typeface="C059"/>
              </a:defRPr>
            </a:lvl1pPr>
          </a:lstStyle>
          <a:p>
            <a:endParaRPr/>
          </a:p>
        </p:txBody>
      </p:sp>
      <p:sp>
        <p:nvSpPr>
          <p:cNvPr id="3" name="Holder 3"/>
          <p:cNvSpPr>
            <a:spLocks noGrp="1"/>
          </p:cNvSpPr>
          <p:nvPr>
            <p:ph type="body" idx="1"/>
          </p:nvPr>
        </p:nvSpPr>
        <p:spPr>
          <a:xfrm>
            <a:off x="535940" y="1652143"/>
            <a:ext cx="11120119" cy="417766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12/20/2023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r.wikipedia.org/wiki/D%C3%BCny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image" Target="../media/image53.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s>
</file>

<file path=ppt/slides/_rels/slide3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image" Target="../media/image77.png"/><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3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18" Type="http://schemas.openxmlformats.org/officeDocument/2006/relationships/image" Target="../media/image109.png"/><Relationship Id="rId3" Type="http://schemas.openxmlformats.org/officeDocument/2006/relationships/image" Target="../media/image94.png"/><Relationship Id="rId21" Type="http://schemas.openxmlformats.org/officeDocument/2006/relationships/image" Target="../media/image112.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image" Target="../media/image93.png"/><Relationship Id="rId16" Type="http://schemas.openxmlformats.org/officeDocument/2006/relationships/image" Target="../media/image107.png"/><Relationship Id="rId20"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23" Type="http://schemas.openxmlformats.org/officeDocument/2006/relationships/image" Target="../media/image114.png"/><Relationship Id="rId10" Type="http://schemas.openxmlformats.org/officeDocument/2006/relationships/image" Target="../media/image101.png"/><Relationship Id="rId19" Type="http://schemas.openxmlformats.org/officeDocument/2006/relationships/image" Target="../media/image110.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image" Target="../media/image1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0866" y="1784477"/>
            <a:ext cx="9268460" cy="2959100"/>
          </a:xfrm>
          <a:prstGeom prst="rect">
            <a:avLst/>
          </a:prstGeom>
        </p:spPr>
        <p:txBody>
          <a:bodyPr vert="horz" wrap="square" lIns="0" tIns="13335" rIns="0" bIns="0" rtlCol="0">
            <a:spAutoFit/>
          </a:bodyPr>
          <a:lstStyle/>
          <a:p>
            <a:pPr marL="12700">
              <a:lnSpc>
                <a:spcPts val="11545"/>
              </a:lnSpc>
              <a:spcBef>
                <a:spcPts val="105"/>
              </a:spcBef>
            </a:pPr>
            <a:r>
              <a:rPr sz="10400" b="1" spc="-45" dirty="0">
                <a:solidFill>
                  <a:srgbClr val="FFFFFF"/>
                </a:solidFill>
                <a:latin typeface="C059"/>
                <a:cs typeface="C059"/>
              </a:rPr>
              <a:t>BİLİNÇ</a:t>
            </a:r>
            <a:endParaRPr sz="10400" dirty="0">
              <a:latin typeface="C059"/>
              <a:cs typeface="C059"/>
            </a:endParaRPr>
          </a:p>
          <a:p>
            <a:pPr marL="12700">
              <a:lnSpc>
                <a:spcPts val="11545"/>
              </a:lnSpc>
            </a:pPr>
            <a:r>
              <a:rPr sz="10400" b="1" spc="-50" dirty="0">
                <a:solidFill>
                  <a:srgbClr val="FFFFFF"/>
                </a:solidFill>
                <a:latin typeface="C059"/>
                <a:cs typeface="C059"/>
              </a:rPr>
              <a:t>DURUMLARI</a:t>
            </a:r>
            <a:endParaRPr sz="10400" dirty="0">
              <a:latin typeface="C059"/>
              <a:cs typeface="C059"/>
            </a:endParaRPr>
          </a:p>
        </p:txBody>
      </p:sp>
      <p:sp>
        <p:nvSpPr>
          <p:cNvPr id="3" name="object 3"/>
          <p:cNvSpPr txBox="1"/>
          <p:nvPr/>
        </p:nvSpPr>
        <p:spPr>
          <a:xfrm>
            <a:off x="1340866" y="4799838"/>
            <a:ext cx="6779895" cy="574040"/>
          </a:xfrm>
          <a:prstGeom prst="rect">
            <a:avLst/>
          </a:prstGeom>
        </p:spPr>
        <p:txBody>
          <a:bodyPr vert="horz" wrap="square" lIns="0" tIns="12700" rIns="0" bIns="0" rtlCol="0">
            <a:spAutoFit/>
          </a:bodyPr>
          <a:lstStyle/>
          <a:p>
            <a:pPr marL="12700">
              <a:lnSpc>
                <a:spcPct val="100000"/>
              </a:lnSpc>
              <a:spcBef>
                <a:spcPts val="100"/>
              </a:spcBef>
            </a:pPr>
            <a:r>
              <a:rPr sz="3600" spc="20" dirty="0">
                <a:solidFill>
                  <a:srgbClr val="FF87B9"/>
                </a:solidFill>
                <a:latin typeface="C059"/>
                <a:cs typeface="C059"/>
              </a:rPr>
              <a:t>ÖĞR. GÖR. </a:t>
            </a:r>
            <a:r>
              <a:rPr lang="tr-TR" sz="3600" spc="20" dirty="0" smtClean="0">
                <a:solidFill>
                  <a:srgbClr val="FF87B9"/>
                </a:solidFill>
                <a:latin typeface="C059"/>
                <a:cs typeface="C059"/>
              </a:rPr>
              <a:t>EMİNE SARAÇ</a:t>
            </a:r>
            <a:endParaRPr sz="3600" dirty="0">
              <a:latin typeface="C059"/>
              <a:cs typeface="C05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866" y="951991"/>
            <a:ext cx="4189095" cy="696595"/>
          </a:xfrm>
          <a:prstGeom prst="rect">
            <a:avLst/>
          </a:prstGeom>
        </p:spPr>
        <p:txBody>
          <a:bodyPr vert="horz" wrap="square" lIns="0" tIns="13335" rIns="0" bIns="0" rtlCol="0">
            <a:spAutoFit/>
          </a:bodyPr>
          <a:lstStyle/>
          <a:p>
            <a:pPr marL="12700">
              <a:lnSpc>
                <a:spcPct val="100000"/>
              </a:lnSpc>
              <a:spcBef>
                <a:spcPts val="105"/>
              </a:spcBef>
            </a:pPr>
            <a:r>
              <a:rPr spc="-35" dirty="0"/>
              <a:t>REM</a:t>
            </a:r>
            <a:r>
              <a:rPr spc="-180" dirty="0"/>
              <a:t> </a:t>
            </a:r>
            <a:r>
              <a:rPr spc="-40" dirty="0"/>
              <a:t>UYKUSU</a:t>
            </a:r>
          </a:p>
        </p:txBody>
      </p:sp>
      <p:sp>
        <p:nvSpPr>
          <p:cNvPr id="3" name="object 3"/>
          <p:cNvSpPr txBox="1"/>
          <p:nvPr/>
        </p:nvSpPr>
        <p:spPr>
          <a:xfrm>
            <a:off x="152400" y="1783207"/>
            <a:ext cx="10363200" cy="3277179"/>
          </a:xfrm>
          <a:prstGeom prst="rect">
            <a:avLst/>
          </a:prstGeom>
        </p:spPr>
        <p:txBody>
          <a:bodyPr vert="horz" wrap="square" lIns="0" tIns="88265" rIns="0" bIns="0" rtlCol="0">
            <a:spAutoFit/>
          </a:bodyPr>
          <a:lstStyle/>
          <a:p>
            <a:pPr marL="195580" marR="654050" indent="-182880">
              <a:lnSpc>
                <a:spcPts val="3260"/>
              </a:lnSpc>
              <a:spcBef>
                <a:spcPts val="695"/>
              </a:spcBef>
              <a:buClr>
                <a:srgbClr val="FF388B"/>
              </a:buClr>
              <a:buSzPct val="79687"/>
              <a:buFont typeface="Arial"/>
              <a:buChar char="•"/>
              <a:tabLst>
                <a:tab pos="195580" algn="l"/>
              </a:tabLst>
            </a:pPr>
            <a:r>
              <a:rPr lang="tr-TR" sz="2400" spc="5" dirty="0" smtClean="0">
                <a:latin typeface="C059"/>
                <a:cs typeface="C059"/>
              </a:rPr>
              <a:t>REM kelimesi İngilizce “</a:t>
            </a:r>
            <a:r>
              <a:rPr lang="tr-TR" sz="2400" spc="5" dirty="0" err="1" smtClean="0">
                <a:latin typeface="C059"/>
                <a:cs typeface="C059"/>
              </a:rPr>
              <a:t>rapid</a:t>
            </a:r>
            <a:r>
              <a:rPr lang="tr-TR" sz="2400" spc="5" dirty="0" smtClean="0">
                <a:latin typeface="C059"/>
                <a:cs typeface="C059"/>
              </a:rPr>
              <a:t> </a:t>
            </a:r>
            <a:r>
              <a:rPr lang="tr-TR" sz="2400" spc="5" dirty="0" err="1" smtClean="0">
                <a:latin typeface="C059"/>
                <a:cs typeface="C059"/>
              </a:rPr>
              <a:t>eye</a:t>
            </a:r>
            <a:r>
              <a:rPr lang="tr-TR" sz="2400" spc="5" dirty="0" smtClean="0">
                <a:latin typeface="C059"/>
                <a:cs typeface="C059"/>
              </a:rPr>
              <a:t> </a:t>
            </a:r>
            <a:r>
              <a:rPr lang="tr-TR" sz="2400" spc="5" dirty="0" err="1" smtClean="0">
                <a:latin typeface="C059"/>
                <a:cs typeface="C059"/>
              </a:rPr>
              <a:t>movement</a:t>
            </a:r>
            <a:r>
              <a:rPr lang="tr-TR" sz="2400" spc="5" dirty="0" smtClean="0">
                <a:latin typeface="C059"/>
                <a:cs typeface="C059"/>
              </a:rPr>
              <a:t>” teriminin baş harflerinden oluşur ve dilimize “hızlı göz hareketi” olarak çevrilebilir. “Uykunun rüya görülen evresi” şeklinde basitçe ifade edilebilir.</a:t>
            </a:r>
          </a:p>
          <a:p>
            <a:pPr marL="195580" indent="-182880">
              <a:lnSpc>
                <a:spcPct val="100000"/>
              </a:lnSpc>
              <a:spcBef>
                <a:spcPts val="1010"/>
              </a:spcBef>
              <a:buClr>
                <a:srgbClr val="FF388B"/>
              </a:buClr>
              <a:buSzPct val="79687"/>
              <a:buFont typeface="Arial"/>
              <a:buChar char="•"/>
              <a:tabLst>
                <a:tab pos="195580" algn="l"/>
              </a:tabLst>
            </a:pPr>
            <a:r>
              <a:rPr sz="2400" spc="5" dirty="0" err="1" smtClean="0">
                <a:latin typeface="C059"/>
                <a:cs typeface="C059"/>
              </a:rPr>
              <a:t>Gözler</a:t>
            </a:r>
            <a:r>
              <a:rPr sz="2400" spc="5" dirty="0" smtClean="0">
                <a:latin typeface="C059"/>
                <a:cs typeface="C059"/>
              </a:rPr>
              <a:t> </a:t>
            </a:r>
            <a:r>
              <a:rPr sz="2400" spc="5" dirty="0">
                <a:latin typeface="C059"/>
                <a:cs typeface="C059"/>
              </a:rPr>
              <a:t>aksiyon film </a:t>
            </a:r>
            <a:r>
              <a:rPr sz="2400" spc="5" dirty="0" err="1">
                <a:latin typeface="C059"/>
                <a:cs typeface="C059"/>
              </a:rPr>
              <a:t>izliyor</a:t>
            </a:r>
            <a:r>
              <a:rPr sz="2400" spc="-10" dirty="0">
                <a:latin typeface="C059"/>
                <a:cs typeface="C059"/>
              </a:rPr>
              <a:t> </a:t>
            </a:r>
            <a:r>
              <a:rPr sz="2400" dirty="0" err="1" smtClean="0">
                <a:latin typeface="C059"/>
                <a:cs typeface="C059"/>
              </a:rPr>
              <a:t>gibidir</a:t>
            </a:r>
            <a:r>
              <a:rPr lang="tr-TR" sz="2400" dirty="0" smtClean="0">
                <a:latin typeface="C059"/>
                <a:cs typeface="C059"/>
              </a:rPr>
              <a:t>. REM esnasında göz kapaklarınız kapalı olmasına rağmen, gözleriniz hızlı bir şekilde hareket eder</a:t>
            </a:r>
            <a:endParaRPr sz="2400" dirty="0">
              <a:latin typeface="C059"/>
              <a:cs typeface="C059"/>
            </a:endParaRPr>
          </a:p>
          <a:p>
            <a:pPr marL="195580" marR="5080" indent="-182880">
              <a:lnSpc>
                <a:spcPts val="3270"/>
              </a:lnSpc>
              <a:spcBef>
                <a:spcPts val="1614"/>
              </a:spcBef>
              <a:buClr>
                <a:srgbClr val="FF388B"/>
              </a:buClr>
              <a:buSzPct val="79687"/>
              <a:buFont typeface="Arial"/>
              <a:buChar char="•"/>
              <a:tabLst>
                <a:tab pos="195580" algn="l"/>
              </a:tabLst>
            </a:pPr>
            <a:r>
              <a:rPr sz="2400" spc="5" dirty="0" err="1" smtClean="0">
                <a:latin typeface="C059"/>
                <a:cs typeface="C059"/>
              </a:rPr>
              <a:t>Kan</a:t>
            </a:r>
            <a:r>
              <a:rPr sz="2400" spc="5" dirty="0" smtClean="0">
                <a:latin typeface="C059"/>
                <a:cs typeface="C059"/>
              </a:rPr>
              <a:t> </a:t>
            </a:r>
            <a:r>
              <a:rPr sz="2400" spc="5" dirty="0">
                <a:latin typeface="C059"/>
                <a:cs typeface="C059"/>
              </a:rPr>
              <a:t>basıncı </a:t>
            </a:r>
            <a:r>
              <a:rPr sz="2400" spc="10" dirty="0">
                <a:latin typeface="C059"/>
                <a:cs typeface="C059"/>
              </a:rPr>
              <a:t>yükselir-kalp </a:t>
            </a:r>
            <a:r>
              <a:rPr sz="2400" spc="5" dirty="0">
                <a:latin typeface="C059"/>
                <a:cs typeface="C059"/>
              </a:rPr>
              <a:t>atımı hızlanır </a:t>
            </a:r>
            <a:r>
              <a:rPr sz="2400" spc="-5" dirty="0">
                <a:latin typeface="C059"/>
                <a:cs typeface="C059"/>
              </a:rPr>
              <a:t>ve  </a:t>
            </a:r>
            <a:r>
              <a:rPr sz="2400" spc="5" dirty="0">
                <a:latin typeface="C059"/>
                <a:cs typeface="C059"/>
              </a:rPr>
              <a:t>düzensizleşir-nefes </a:t>
            </a:r>
            <a:r>
              <a:rPr sz="2400" dirty="0">
                <a:latin typeface="C059"/>
                <a:cs typeface="C059"/>
              </a:rPr>
              <a:t>alma </a:t>
            </a:r>
            <a:r>
              <a:rPr sz="2400" spc="5" dirty="0" err="1">
                <a:latin typeface="C059"/>
                <a:cs typeface="C059"/>
              </a:rPr>
              <a:t>hızı</a:t>
            </a:r>
            <a:r>
              <a:rPr sz="2400" spc="5" dirty="0">
                <a:latin typeface="C059"/>
                <a:cs typeface="C059"/>
              </a:rPr>
              <a:t> </a:t>
            </a:r>
            <a:r>
              <a:rPr sz="2400" dirty="0" err="1" smtClean="0">
                <a:latin typeface="C059"/>
                <a:cs typeface="C059"/>
              </a:rPr>
              <a:t>artar</a:t>
            </a:r>
            <a:r>
              <a:rPr lang="tr-TR" sz="2400" dirty="0" smtClean="0">
                <a:latin typeface="C059"/>
                <a:cs typeface="C059"/>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348488"/>
            <a:ext cx="10089133" cy="677108"/>
          </a:xfrm>
        </p:spPr>
        <p:txBody>
          <a:bodyPr/>
          <a:lstStyle/>
          <a:p>
            <a:r>
              <a:rPr lang="tr-TR" spc="-35" dirty="0" smtClean="0"/>
              <a:t>REM</a:t>
            </a:r>
            <a:r>
              <a:rPr lang="tr-TR" spc="-180" dirty="0" smtClean="0"/>
              <a:t> </a:t>
            </a:r>
            <a:r>
              <a:rPr lang="tr-TR" spc="-40" dirty="0"/>
              <a:t>UYKUSU</a:t>
            </a:r>
            <a:endParaRPr lang="tr-TR" dirty="0"/>
          </a:p>
        </p:txBody>
      </p:sp>
      <p:sp>
        <p:nvSpPr>
          <p:cNvPr id="3" name="Metin Yer Tutucusu 2"/>
          <p:cNvSpPr>
            <a:spLocks noGrp="1"/>
          </p:cNvSpPr>
          <p:nvPr>
            <p:ph type="body" idx="1"/>
          </p:nvPr>
        </p:nvSpPr>
        <p:spPr>
          <a:xfrm>
            <a:off x="535941" y="1652143"/>
            <a:ext cx="10360660" cy="4072910"/>
          </a:xfrm>
        </p:spPr>
        <p:txBody>
          <a:bodyPr/>
          <a:lstStyle/>
          <a:p>
            <a:pPr marL="195580" marR="5080" lvl="0" indent="-182880" algn="l" defTabSz="914400" rtl="0" eaLnBrk="1" fontAlgn="auto" latinLnBrk="0" hangingPunct="1">
              <a:lnSpc>
                <a:spcPts val="3270"/>
              </a:lnSpc>
              <a:spcBef>
                <a:spcPts val="1614"/>
              </a:spcBef>
              <a:spcAft>
                <a:spcPts val="0"/>
              </a:spcAft>
              <a:buClr>
                <a:srgbClr val="FF388B"/>
              </a:buClr>
              <a:buSzPct val="79687"/>
              <a:buFont typeface="Arial"/>
              <a:buChar char="•"/>
              <a:tabLst>
                <a:tab pos="195580" algn="l"/>
              </a:tabLst>
              <a:defRPr/>
            </a:pPr>
            <a:r>
              <a:rPr lang="tr-TR" sz="2400" kern="1200" dirty="0">
                <a:solidFill>
                  <a:prstClr val="black"/>
                </a:solidFill>
              </a:rPr>
              <a:t>Ertesi gün yakınlarınıza anlattığınız ya da internet üzerinden tabirini araştırdığınız rüyaların tamamı REM uykusu esnasında görülen rüyalardır. </a:t>
            </a:r>
          </a:p>
          <a:p>
            <a:pPr marL="195580" marR="5080" lvl="0" indent="-182880" algn="l" defTabSz="914400" rtl="0" eaLnBrk="1" fontAlgn="auto" latinLnBrk="0" hangingPunct="1">
              <a:lnSpc>
                <a:spcPts val="3270"/>
              </a:lnSpc>
              <a:spcBef>
                <a:spcPts val="1614"/>
              </a:spcBef>
              <a:spcAft>
                <a:spcPts val="0"/>
              </a:spcAft>
              <a:buClr>
                <a:srgbClr val="FF388B"/>
              </a:buClr>
              <a:buSzPct val="79687"/>
              <a:buFont typeface="Arial"/>
              <a:buChar char="•"/>
              <a:tabLst>
                <a:tab pos="195580" algn="l"/>
              </a:tabLst>
              <a:defRPr/>
            </a:pPr>
            <a:r>
              <a:rPr lang="tr-TR" sz="2400" kern="1200" dirty="0">
                <a:solidFill>
                  <a:prstClr val="black"/>
                </a:solidFill>
              </a:rPr>
              <a:t>Diğer uyku evrelerinde görülen rüyaların hatırlanamıyor olması, sadece REM uykusu esnasında rüya görüldüğü görüşünü desteklemektedir</a:t>
            </a:r>
            <a:r>
              <a:rPr lang="tr-TR" sz="2400" kern="1200" dirty="0" smtClean="0">
                <a:solidFill>
                  <a:prstClr val="black"/>
                </a:solidFill>
              </a:rPr>
              <a:t>.</a:t>
            </a:r>
          </a:p>
          <a:p>
            <a:pPr marL="195580" marR="5080" lvl="0" indent="-182880" algn="l" defTabSz="914400" rtl="0" eaLnBrk="1" fontAlgn="auto" latinLnBrk="0" hangingPunct="1">
              <a:lnSpc>
                <a:spcPts val="3270"/>
              </a:lnSpc>
              <a:spcBef>
                <a:spcPts val="1614"/>
              </a:spcBef>
              <a:spcAft>
                <a:spcPts val="0"/>
              </a:spcAft>
              <a:buClr>
                <a:srgbClr val="FF388B"/>
              </a:buClr>
              <a:buSzPct val="79687"/>
              <a:buFont typeface="Arial"/>
              <a:buChar char="•"/>
              <a:tabLst>
                <a:tab pos="195580" algn="l"/>
              </a:tabLst>
              <a:defRPr/>
            </a:pPr>
            <a:r>
              <a:rPr lang="tr-TR" sz="2400" kern="1200" dirty="0">
                <a:solidFill>
                  <a:prstClr val="black"/>
                </a:solidFill>
                <a:latin typeface="C059"/>
                <a:cs typeface="C059"/>
              </a:rPr>
              <a:t>Halk arasında “karabasan” ismi ile bilinen durum da bu evrede gerçekleşir. REM uykusunda herhangi bir sebepten uyanılıp, bilincin açılarak devreye girmesi durumunda; beynin kaslara tam anlamı ile hakim olamaması karabasan olarak isimlendirilir.</a:t>
            </a:r>
          </a:p>
          <a:p>
            <a:endParaRPr lang="tr-TR" dirty="0"/>
          </a:p>
        </p:txBody>
      </p:sp>
    </p:spTree>
    <p:extLst>
      <p:ext uri="{BB962C8B-B14F-4D97-AF65-F5344CB8AC3E}">
        <p14:creationId xmlns:p14="http://schemas.microsoft.com/office/powerpoint/2010/main" val="71472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0866" y="434801"/>
            <a:ext cx="8369934" cy="5438140"/>
          </a:xfrm>
          <a:prstGeom prst="rect">
            <a:avLst/>
          </a:prstGeom>
        </p:spPr>
        <p:txBody>
          <a:bodyPr vert="horz" wrap="square" lIns="0" tIns="241935" rIns="0" bIns="0" rtlCol="0">
            <a:spAutoFit/>
          </a:bodyPr>
          <a:lstStyle/>
          <a:p>
            <a:pPr marL="195580" indent="-182880">
              <a:lnSpc>
                <a:spcPct val="100000"/>
              </a:lnSpc>
              <a:spcBef>
                <a:spcPts val="1905"/>
              </a:spcBef>
              <a:buClr>
                <a:srgbClr val="FF388B"/>
              </a:buClr>
              <a:buSzPct val="80000"/>
              <a:buFont typeface="Arial"/>
              <a:buChar char="•"/>
              <a:tabLst>
                <a:tab pos="195580" algn="l"/>
              </a:tabLst>
            </a:pPr>
            <a:r>
              <a:rPr sz="3000" spc="5" dirty="0">
                <a:latin typeface="C059"/>
                <a:cs typeface="C059"/>
              </a:rPr>
              <a:t>Dışarıdan bakıldığında kişinin </a:t>
            </a:r>
            <a:r>
              <a:rPr sz="3000" dirty="0">
                <a:latin typeface="C059"/>
                <a:cs typeface="C059"/>
              </a:rPr>
              <a:t>temel</a:t>
            </a:r>
            <a:r>
              <a:rPr sz="3000" spc="15" dirty="0">
                <a:latin typeface="C059"/>
                <a:cs typeface="C059"/>
              </a:rPr>
              <a:t> </a:t>
            </a:r>
            <a:r>
              <a:rPr sz="3000" spc="5" dirty="0">
                <a:latin typeface="C059"/>
                <a:cs typeface="C059"/>
              </a:rPr>
              <a:t>kasları</a:t>
            </a:r>
            <a:endParaRPr sz="3000">
              <a:latin typeface="C059"/>
              <a:cs typeface="C059"/>
            </a:endParaRPr>
          </a:p>
          <a:p>
            <a:pPr marL="195580">
              <a:lnSpc>
                <a:spcPct val="100000"/>
              </a:lnSpc>
              <a:spcBef>
                <a:spcPts val="1805"/>
              </a:spcBef>
            </a:pPr>
            <a:r>
              <a:rPr sz="3000" b="1" spc="5" dirty="0">
                <a:latin typeface="C059"/>
                <a:cs typeface="C059"/>
              </a:rPr>
              <a:t>REM’de felçli </a:t>
            </a:r>
            <a:r>
              <a:rPr sz="3000" b="1" spc="10" dirty="0">
                <a:latin typeface="C059"/>
                <a:cs typeface="C059"/>
              </a:rPr>
              <a:t>gibi </a:t>
            </a:r>
            <a:r>
              <a:rPr sz="3000" b="1" spc="5" dirty="0">
                <a:latin typeface="C059"/>
                <a:cs typeface="C059"/>
              </a:rPr>
              <a:t>görünür</a:t>
            </a:r>
            <a:endParaRPr sz="3000">
              <a:latin typeface="C059"/>
              <a:cs typeface="C059"/>
            </a:endParaRPr>
          </a:p>
          <a:p>
            <a:pPr>
              <a:lnSpc>
                <a:spcPct val="100000"/>
              </a:lnSpc>
            </a:pPr>
            <a:endParaRPr sz="2200">
              <a:latin typeface="C059"/>
              <a:cs typeface="C059"/>
            </a:endParaRPr>
          </a:p>
          <a:p>
            <a:pPr marL="195580" indent="-182880">
              <a:lnSpc>
                <a:spcPct val="100000"/>
              </a:lnSpc>
              <a:buClr>
                <a:srgbClr val="FF388B"/>
              </a:buClr>
              <a:buSzPct val="80000"/>
              <a:buFont typeface="Arial"/>
              <a:buChar char="•"/>
              <a:tabLst>
                <a:tab pos="195580" algn="l"/>
              </a:tabLst>
            </a:pPr>
            <a:r>
              <a:rPr sz="3000" spc="5" dirty="0">
                <a:latin typeface="C059"/>
                <a:cs typeface="C059"/>
              </a:rPr>
              <a:t>Rüya görülür</a:t>
            </a:r>
            <a:r>
              <a:rPr sz="3000" spc="30" dirty="0">
                <a:latin typeface="C059"/>
                <a:cs typeface="C059"/>
              </a:rPr>
              <a:t> </a:t>
            </a:r>
            <a:r>
              <a:rPr sz="3000" spc="5" dirty="0">
                <a:latin typeface="C059"/>
                <a:cs typeface="C059"/>
              </a:rPr>
              <a:t>(herkeste)</a:t>
            </a:r>
            <a:endParaRPr sz="3000">
              <a:latin typeface="C059"/>
              <a:cs typeface="C059"/>
            </a:endParaRPr>
          </a:p>
          <a:p>
            <a:pPr>
              <a:lnSpc>
                <a:spcPct val="100000"/>
              </a:lnSpc>
              <a:spcBef>
                <a:spcPts val="65"/>
              </a:spcBef>
              <a:buClr>
                <a:srgbClr val="FF388B"/>
              </a:buClr>
              <a:buFont typeface="Arial"/>
              <a:buChar char="•"/>
            </a:pPr>
            <a:endParaRPr sz="2350">
              <a:latin typeface="C059"/>
              <a:cs typeface="C059"/>
            </a:endParaRPr>
          </a:p>
          <a:p>
            <a:pPr marL="195580" indent="-182880">
              <a:lnSpc>
                <a:spcPct val="100000"/>
              </a:lnSpc>
              <a:buClr>
                <a:srgbClr val="FF388B"/>
              </a:buClr>
              <a:buSzPct val="80000"/>
              <a:buFont typeface="Arial"/>
              <a:buChar char="•"/>
              <a:tabLst>
                <a:tab pos="195580" algn="l"/>
              </a:tabLst>
            </a:pPr>
            <a:r>
              <a:rPr sz="3000" spc="5" dirty="0">
                <a:latin typeface="C059"/>
                <a:cs typeface="C059"/>
              </a:rPr>
              <a:t>Rüyaların </a:t>
            </a:r>
            <a:r>
              <a:rPr sz="3000" dirty="0">
                <a:latin typeface="C059"/>
                <a:cs typeface="C059"/>
              </a:rPr>
              <a:t>bir </a:t>
            </a:r>
            <a:r>
              <a:rPr sz="3000" spc="5" dirty="0">
                <a:latin typeface="C059"/>
                <a:cs typeface="C059"/>
              </a:rPr>
              <a:t>kısmı nonREM’de de</a:t>
            </a:r>
            <a:r>
              <a:rPr sz="3000" spc="65" dirty="0">
                <a:latin typeface="C059"/>
                <a:cs typeface="C059"/>
              </a:rPr>
              <a:t> </a:t>
            </a:r>
            <a:r>
              <a:rPr sz="3000" spc="5" dirty="0">
                <a:latin typeface="C059"/>
                <a:cs typeface="C059"/>
              </a:rPr>
              <a:t>görülebilir</a:t>
            </a:r>
            <a:endParaRPr sz="3000">
              <a:latin typeface="C059"/>
              <a:cs typeface="C059"/>
            </a:endParaRPr>
          </a:p>
          <a:p>
            <a:pPr marL="195580">
              <a:lnSpc>
                <a:spcPct val="100000"/>
              </a:lnSpc>
              <a:spcBef>
                <a:spcPts val="1805"/>
              </a:spcBef>
            </a:pPr>
            <a:r>
              <a:rPr sz="3000" dirty="0">
                <a:latin typeface="C059"/>
                <a:cs typeface="C059"/>
              </a:rPr>
              <a:t>ancak </a:t>
            </a:r>
            <a:r>
              <a:rPr sz="3000" spc="5" dirty="0">
                <a:latin typeface="C059"/>
                <a:cs typeface="C059"/>
              </a:rPr>
              <a:t>REM’de </a:t>
            </a:r>
            <a:r>
              <a:rPr sz="3000" dirty="0">
                <a:latin typeface="C059"/>
                <a:cs typeface="C059"/>
              </a:rPr>
              <a:t>en </a:t>
            </a:r>
            <a:r>
              <a:rPr sz="3000" spc="5" dirty="0">
                <a:latin typeface="C059"/>
                <a:cs typeface="C059"/>
              </a:rPr>
              <a:t>canlı</a:t>
            </a:r>
            <a:r>
              <a:rPr sz="3000" spc="45" dirty="0">
                <a:latin typeface="C059"/>
                <a:cs typeface="C059"/>
              </a:rPr>
              <a:t> </a:t>
            </a:r>
            <a:r>
              <a:rPr sz="3000" spc="5" dirty="0">
                <a:latin typeface="C059"/>
                <a:cs typeface="C059"/>
              </a:rPr>
              <a:t>haliyledir</a:t>
            </a:r>
            <a:endParaRPr sz="3000">
              <a:latin typeface="C059"/>
              <a:cs typeface="C059"/>
            </a:endParaRPr>
          </a:p>
          <a:p>
            <a:pPr marL="195580" marR="1571625" indent="-182880">
              <a:lnSpc>
                <a:spcPct val="150100"/>
              </a:lnSpc>
              <a:spcBef>
                <a:spcPts val="1605"/>
              </a:spcBef>
              <a:buClr>
                <a:srgbClr val="FF388B"/>
              </a:buClr>
              <a:buSzPct val="80000"/>
              <a:buFont typeface="Arial"/>
              <a:buChar char="•"/>
              <a:tabLst>
                <a:tab pos="195580" algn="l"/>
              </a:tabLst>
            </a:pPr>
            <a:r>
              <a:rPr sz="3000" spc="5" dirty="0">
                <a:latin typeface="C059"/>
                <a:cs typeface="C059"/>
              </a:rPr>
              <a:t>Hafıza </a:t>
            </a:r>
            <a:r>
              <a:rPr sz="3000" spc="-5" dirty="0">
                <a:latin typeface="C059"/>
                <a:cs typeface="C059"/>
              </a:rPr>
              <a:t>ve </a:t>
            </a:r>
            <a:r>
              <a:rPr sz="3000" spc="5" dirty="0">
                <a:latin typeface="C059"/>
                <a:cs typeface="C059"/>
              </a:rPr>
              <a:t>öğrenmede </a:t>
            </a:r>
            <a:r>
              <a:rPr sz="3000" spc="10" dirty="0">
                <a:latin typeface="C059"/>
                <a:cs typeface="C059"/>
              </a:rPr>
              <a:t>de </a:t>
            </a:r>
            <a:r>
              <a:rPr sz="3000" spc="5" dirty="0">
                <a:latin typeface="C059"/>
                <a:cs typeface="C059"/>
              </a:rPr>
              <a:t>etkili olduğu  düşünülmektedir</a:t>
            </a:r>
            <a:endParaRPr sz="3000">
              <a:latin typeface="C059"/>
              <a:cs typeface="C05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0866" y="348488"/>
            <a:ext cx="9510267" cy="677108"/>
          </a:xfrm>
        </p:spPr>
        <p:txBody>
          <a:bodyPr/>
          <a:lstStyle/>
          <a:p>
            <a:r>
              <a:rPr lang="tr-TR" dirty="0"/>
              <a:t>REM Uykusu Alınmaz İse Ne Olur?</a:t>
            </a:r>
          </a:p>
        </p:txBody>
      </p:sp>
      <p:sp>
        <p:nvSpPr>
          <p:cNvPr id="3" name="Metin Yer Tutucusu 2"/>
          <p:cNvSpPr>
            <a:spLocks noGrp="1"/>
          </p:cNvSpPr>
          <p:nvPr>
            <p:ph type="body" idx="1"/>
          </p:nvPr>
        </p:nvSpPr>
        <p:spPr>
          <a:xfrm>
            <a:off x="228600" y="1295400"/>
            <a:ext cx="10439399" cy="4953000"/>
          </a:xfrm>
        </p:spPr>
        <p:txBody>
          <a:bodyPr/>
          <a:lstStyle/>
          <a:p>
            <a:r>
              <a:rPr lang="tr-TR" dirty="0"/>
              <a:t>REM uykusu esnasında beyin hücreleri yenilenir. Kaliteli REM uykusu evreleri yaşayamayan kişilerde bu yenileme az olacağından ya da olmayacağından; beynin karar verme yetisi, anımsama kabiliyeti ve daha birçok fonksiyonu sağlıklı çalışmayacaktır</a:t>
            </a:r>
            <a:r>
              <a:rPr lang="tr-TR" dirty="0" smtClean="0"/>
              <a:t>.</a:t>
            </a:r>
          </a:p>
          <a:p>
            <a:endParaRPr lang="tr-TR" dirty="0" smtClean="0"/>
          </a:p>
          <a:p>
            <a:r>
              <a:rPr lang="tr-TR" dirty="0" smtClean="0"/>
              <a:t>Beynin </a:t>
            </a:r>
            <a:r>
              <a:rPr lang="tr-TR" dirty="0"/>
              <a:t>çeşitli fonksiyonlarının sağlıklı çalışmaması neticesinde, uyanıkken veriler kararlar da pek sağlıklı olmayacaktır. Bu durumun sonucunda da aşırı sinir hali, panik, kaygı ve korku halleri de baş gösterecektir.</a:t>
            </a:r>
          </a:p>
          <a:p>
            <a:endParaRPr lang="tr-TR" dirty="0"/>
          </a:p>
          <a:p>
            <a:r>
              <a:rPr lang="tr-TR" dirty="0"/>
              <a:t>Ayrıca öğrenme yetisinin de olumsuz olarak etkilenmesi, adaptasyon sorunları, hatta cinsel isteksizlik bile; sağlıklı bir REM uykusu yaşanmamasının olası sonuçları arasında gösterilebilir.</a:t>
            </a:r>
          </a:p>
          <a:p>
            <a:endParaRPr lang="tr-TR" dirty="0"/>
          </a:p>
          <a:p>
            <a:r>
              <a:rPr lang="tr-TR" dirty="0"/>
              <a:t>Özellikle bebeklerde ve gelişme çağındaki çocuklarda REM uykusu bozuklukları; zihinsel problemlerin yanı sıra bedensel problemlere de neden olabilmektedir.</a:t>
            </a:r>
          </a:p>
          <a:p>
            <a:endParaRPr lang="tr-TR" dirty="0"/>
          </a:p>
          <a:p>
            <a:r>
              <a:rPr lang="tr-TR" dirty="0"/>
              <a:t>Bunların dışında REM uykusu tamamlanmadan uyanmak, uykunun alınmadığı hissine neden olacağından dolayı; gün içinde yapılan bedensel aktiviteler de sıkıntılar yaşanacaktır. </a:t>
            </a:r>
          </a:p>
        </p:txBody>
      </p:sp>
    </p:spTree>
    <p:extLst>
      <p:ext uri="{BB962C8B-B14F-4D97-AF65-F5344CB8AC3E}">
        <p14:creationId xmlns:p14="http://schemas.microsoft.com/office/powerpoint/2010/main" val="393332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8600" y="348488"/>
            <a:ext cx="10622533" cy="1354217"/>
          </a:xfrm>
        </p:spPr>
        <p:txBody>
          <a:bodyPr/>
          <a:lstStyle/>
          <a:p>
            <a:r>
              <a:rPr lang="tr-TR" dirty="0"/>
              <a:t>Sağlıklı Bir REM Uykusu Nasıl Alınır?</a:t>
            </a:r>
          </a:p>
        </p:txBody>
      </p:sp>
      <p:sp>
        <p:nvSpPr>
          <p:cNvPr id="3" name="Metin Yer Tutucusu 2"/>
          <p:cNvSpPr>
            <a:spLocks noGrp="1"/>
          </p:cNvSpPr>
          <p:nvPr>
            <p:ph type="body" idx="1"/>
          </p:nvPr>
        </p:nvSpPr>
        <p:spPr>
          <a:xfrm>
            <a:off x="535940" y="1652143"/>
            <a:ext cx="11120119" cy="4431983"/>
          </a:xfrm>
        </p:spPr>
        <p:txBody>
          <a:bodyPr/>
          <a:lstStyle/>
          <a:p>
            <a:r>
              <a:rPr lang="tr-TR" dirty="0"/>
              <a:t>Öncelikle iyi havalandırılmış ve yeşil yapraklı bitki bulundurmayan bir odada yatmak gerekir. Bilindiği üzere yeşil yapraklı bitkiler gece fotosentez yerine solunum yapar ve odadaki oksijen miktarını azaltır. Oksijen; sağlıklı bir uyku için elzemdir.</a:t>
            </a:r>
          </a:p>
          <a:p>
            <a:endParaRPr lang="tr-TR" dirty="0"/>
          </a:p>
          <a:p>
            <a:r>
              <a:rPr lang="tr-TR" dirty="0"/>
              <a:t>Uykuya dalınacak odanın karanlık olması da son derece önemlidir. Vücudun karanlık ortamda salgıladığı hormonlar ve beynin herhangi bir ışık tarafından uyarılmaması, sağlık bir REM uykusu için olmazsa olmazdır.</a:t>
            </a:r>
          </a:p>
          <a:p>
            <a:endParaRPr lang="tr-TR" dirty="0"/>
          </a:p>
          <a:p>
            <a:r>
              <a:rPr lang="tr-TR" dirty="0"/>
              <a:t>Uykuya dalmadan iki saat evvel yemek yemiş olmak ve uyku arasında herhangi bir şey atıştırmamak da düzgün bir REM uykusu için önemlidir. Zira uyurken vücudunuz sindirim işi ile uğraşmak istemez.</a:t>
            </a:r>
          </a:p>
          <a:p>
            <a:endParaRPr lang="tr-TR" dirty="0"/>
          </a:p>
          <a:p>
            <a:r>
              <a:rPr lang="tr-TR" dirty="0"/>
              <a:t>Gürültüsüz bir ortamda uyumak, uyurken televizyon ve radyo gibi ses çıkartan cihazları dinlememek de gerekir. Ses dalgaları REM uykusu esnasında beyni meşgul eder ve REM uykusunun kalitesini, süresini, sıklığını olumsuz etkiler.</a:t>
            </a:r>
          </a:p>
          <a:p>
            <a:endParaRPr lang="tr-TR" dirty="0"/>
          </a:p>
          <a:p>
            <a:r>
              <a:rPr lang="tr-TR" dirty="0"/>
              <a:t>Uyumadan önce alkol almak ve aşırı alkollü bir şekilde uyumak da REM uykusunun kalitesini bozmaktadır. Bu sebeple uyumadan evvel alkol tüketimi gerçekleştirmemek gerekir.</a:t>
            </a:r>
          </a:p>
          <a:p>
            <a:endParaRPr lang="tr-TR" dirty="0"/>
          </a:p>
        </p:txBody>
      </p:sp>
    </p:spTree>
    <p:extLst>
      <p:ext uri="{BB962C8B-B14F-4D97-AF65-F5344CB8AC3E}">
        <p14:creationId xmlns:p14="http://schemas.microsoft.com/office/powerpoint/2010/main" val="229694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8600" y="348488"/>
            <a:ext cx="10622533" cy="1354217"/>
          </a:xfrm>
        </p:spPr>
        <p:txBody>
          <a:bodyPr/>
          <a:lstStyle/>
          <a:p>
            <a:r>
              <a:rPr lang="tr-TR" dirty="0"/>
              <a:t>Sağlıklı Bir REM Uykusu Nasıl Alınır?</a:t>
            </a:r>
          </a:p>
        </p:txBody>
      </p:sp>
      <p:sp>
        <p:nvSpPr>
          <p:cNvPr id="3" name="Metin Yer Tutucusu 2"/>
          <p:cNvSpPr>
            <a:spLocks noGrp="1"/>
          </p:cNvSpPr>
          <p:nvPr>
            <p:ph type="body" idx="1"/>
          </p:nvPr>
        </p:nvSpPr>
        <p:spPr>
          <a:xfrm>
            <a:off x="228600" y="1652143"/>
            <a:ext cx="10668001" cy="3354765"/>
          </a:xfrm>
        </p:spPr>
        <p:txBody>
          <a:bodyPr/>
          <a:lstStyle/>
          <a:p>
            <a:r>
              <a:rPr lang="tr-TR" sz="2000" dirty="0"/>
              <a:t>Fiziksel ve/veya zihinsel olarak çok yorgun olduğunuz bir günün ardından beyninizi ve vücudunuzu dinlendirmeden uykuya dalmanız da REM uykusu evresini yaşamanıza engel olabilmektedir.</a:t>
            </a:r>
          </a:p>
          <a:p>
            <a:endParaRPr lang="tr-TR" sz="2000" dirty="0"/>
          </a:p>
          <a:p>
            <a:r>
              <a:rPr lang="tr-TR" sz="2000" dirty="0"/>
              <a:t>Yatılan yatağın rahatsız olması, çeşitli vücut bozukluklarından dolayı ortopedik yatak kullanılması gerekmesine rağmen kullanmamak da REM uykusunun kalitesini negatif etkilemektedir.</a:t>
            </a:r>
          </a:p>
          <a:p>
            <a:endParaRPr lang="tr-TR" sz="2000" dirty="0"/>
          </a:p>
          <a:p>
            <a:r>
              <a:rPr lang="tr-TR" sz="2000" dirty="0"/>
              <a:t>Hafta içi, hafta sonu fark etmeksizin; aynı saatlerde uyuyup, uyanmak REM uykusu kalitesi için önemlidir. Zira kendinizi her sabah aynı saatte uyanmaya programlarsanız, beyniniz de REM uykusunu buna göre planlayacak ve uykuda olduğunuz sürede REM uykusu ile alakalı tüm süreçler tamamlanmış olacaktır.</a:t>
            </a:r>
          </a:p>
          <a:p>
            <a:endParaRPr lang="tr-TR" dirty="0"/>
          </a:p>
        </p:txBody>
      </p:sp>
    </p:spTree>
    <p:extLst>
      <p:ext uri="{BB962C8B-B14F-4D97-AF65-F5344CB8AC3E}">
        <p14:creationId xmlns:p14="http://schemas.microsoft.com/office/powerpoint/2010/main" val="203131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528" y="1762125"/>
            <a:ext cx="8812530" cy="2842260"/>
          </a:xfrm>
          <a:prstGeom prst="rect">
            <a:avLst/>
          </a:prstGeom>
        </p:spPr>
        <p:txBody>
          <a:bodyPr vert="horz" wrap="square" lIns="0" tIns="113030" rIns="0" bIns="0" rtlCol="0">
            <a:spAutoFit/>
          </a:bodyPr>
          <a:lstStyle/>
          <a:p>
            <a:pPr marL="12700" marR="5080">
              <a:lnSpc>
                <a:spcPct val="90000"/>
              </a:lnSpc>
              <a:spcBef>
                <a:spcPts val="890"/>
              </a:spcBef>
            </a:pPr>
            <a:r>
              <a:rPr sz="6600" spc="-45" dirty="0"/>
              <a:t>NEDEN </a:t>
            </a:r>
            <a:r>
              <a:rPr sz="6600" spc="-40" dirty="0"/>
              <a:t>UYUR </a:t>
            </a:r>
            <a:r>
              <a:rPr sz="6600" spc="-30" dirty="0"/>
              <a:t>NE  </a:t>
            </a:r>
            <a:r>
              <a:rPr sz="6600" spc="-45" dirty="0"/>
              <a:t>KADAR UYKUYA  </a:t>
            </a:r>
            <a:r>
              <a:rPr sz="6600" spc="-50" dirty="0"/>
              <a:t>İHTİYAÇ</a:t>
            </a:r>
            <a:r>
              <a:rPr sz="6600" spc="-155" dirty="0"/>
              <a:t> </a:t>
            </a:r>
            <a:r>
              <a:rPr sz="6600" spc="-50" dirty="0"/>
              <a:t>DUYARIZ?</a:t>
            </a:r>
            <a:endParaRPr sz="6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6186" y="385063"/>
            <a:ext cx="10417810" cy="6225540"/>
          </a:xfrm>
          <a:prstGeom prst="rect">
            <a:avLst/>
          </a:prstGeom>
        </p:spPr>
        <p:txBody>
          <a:bodyPr vert="horz" wrap="square" lIns="0" tIns="74295" rIns="0" bIns="0" rtlCol="0">
            <a:spAutoFit/>
          </a:bodyPr>
          <a:lstStyle/>
          <a:p>
            <a:pPr marL="194945" marR="167005" indent="-182880">
              <a:lnSpc>
                <a:spcPts val="2650"/>
              </a:lnSpc>
              <a:spcBef>
                <a:spcPts val="585"/>
              </a:spcBef>
              <a:buClr>
                <a:srgbClr val="FF388B"/>
              </a:buClr>
              <a:buSzPct val="78846"/>
              <a:buFont typeface="Arial"/>
              <a:buChar char="•"/>
              <a:tabLst>
                <a:tab pos="195580" algn="l"/>
              </a:tabLst>
            </a:pPr>
            <a:r>
              <a:rPr sz="2600" spc="5" dirty="0">
                <a:latin typeface="C059"/>
                <a:cs typeface="C059"/>
              </a:rPr>
              <a:t>«Fareler </a:t>
            </a:r>
            <a:r>
              <a:rPr sz="2600" spc="10" dirty="0">
                <a:latin typeface="C059"/>
                <a:cs typeface="C059"/>
              </a:rPr>
              <a:t>üzerinde yapılan </a:t>
            </a:r>
            <a:r>
              <a:rPr sz="2600" spc="5" dirty="0">
                <a:latin typeface="C059"/>
                <a:cs typeface="C059"/>
              </a:rPr>
              <a:t>bir deneyde tamamen uykudan </a:t>
            </a:r>
            <a:r>
              <a:rPr sz="2600" spc="10" dirty="0">
                <a:latin typeface="C059"/>
                <a:cs typeface="C059"/>
              </a:rPr>
              <a:t>yoksun  bırakma </a:t>
            </a:r>
            <a:r>
              <a:rPr sz="2600" spc="5" dirty="0">
                <a:latin typeface="C059"/>
                <a:cs typeface="C059"/>
              </a:rPr>
              <a:t>ölümle</a:t>
            </a:r>
            <a:r>
              <a:rPr sz="2600" spc="-15" dirty="0">
                <a:latin typeface="C059"/>
                <a:cs typeface="C059"/>
              </a:rPr>
              <a:t> </a:t>
            </a:r>
            <a:r>
              <a:rPr sz="2600" spc="5" dirty="0">
                <a:latin typeface="C059"/>
                <a:cs typeface="C059"/>
              </a:rPr>
              <a:t>sonuçlanmıştır»</a:t>
            </a:r>
            <a:endParaRPr sz="2600">
              <a:latin typeface="C059"/>
              <a:cs typeface="C059"/>
            </a:endParaRPr>
          </a:p>
          <a:p>
            <a:pPr marL="195580" indent="-182880">
              <a:lnSpc>
                <a:spcPct val="100000"/>
              </a:lnSpc>
              <a:spcBef>
                <a:spcPts val="1130"/>
              </a:spcBef>
              <a:buClr>
                <a:srgbClr val="FF388B"/>
              </a:buClr>
              <a:buSzPct val="78846"/>
              <a:buFont typeface="Arial"/>
              <a:buChar char="•"/>
              <a:tabLst>
                <a:tab pos="195580" algn="l"/>
              </a:tabLst>
            </a:pPr>
            <a:r>
              <a:rPr sz="2600" spc="10" dirty="0">
                <a:latin typeface="C059"/>
                <a:cs typeface="C059"/>
              </a:rPr>
              <a:t>Dinlenme </a:t>
            </a:r>
            <a:r>
              <a:rPr sz="2600" spc="5" dirty="0">
                <a:latin typeface="C059"/>
                <a:cs typeface="C059"/>
              </a:rPr>
              <a:t>ve </a:t>
            </a:r>
            <a:r>
              <a:rPr sz="2600" spc="10" dirty="0">
                <a:latin typeface="C059"/>
                <a:cs typeface="C059"/>
              </a:rPr>
              <a:t>gevşeme </a:t>
            </a:r>
            <a:r>
              <a:rPr sz="2600" dirty="0">
                <a:latin typeface="C059"/>
                <a:cs typeface="C059"/>
              </a:rPr>
              <a:t>için</a:t>
            </a:r>
            <a:r>
              <a:rPr sz="2600" spc="-25" dirty="0">
                <a:latin typeface="C059"/>
                <a:cs typeface="C059"/>
              </a:rPr>
              <a:t> </a:t>
            </a:r>
            <a:r>
              <a:rPr sz="2600" spc="10" dirty="0">
                <a:latin typeface="C059"/>
                <a:cs typeface="C059"/>
              </a:rPr>
              <a:t>gereklidir.</a:t>
            </a:r>
            <a:endParaRPr sz="2600">
              <a:latin typeface="C059"/>
              <a:cs typeface="C059"/>
            </a:endParaRPr>
          </a:p>
          <a:p>
            <a:pPr marL="195580" indent="-182880">
              <a:lnSpc>
                <a:spcPts val="2885"/>
              </a:lnSpc>
              <a:spcBef>
                <a:spcPts val="1130"/>
              </a:spcBef>
              <a:buClr>
                <a:srgbClr val="FF388B"/>
              </a:buClr>
              <a:buSzPct val="78846"/>
              <a:buFont typeface="Arial"/>
              <a:buChar char="•"/>
              <a:tabLst>
                <a:tab pos="195580" algn="l"/>
              </a:tabLst>
            </a:pPr>
            <a:r>
              <a:rPr sz="2600" spc="5" dirty="0">
                <a:latin typeface="C059"/>
                <a:cs typeface="C059"/>
              </a:rPr>
              <a:t>Yetişkinler </a:t>
            </a:r>
            <a:r>
              <a:rPr sz="2600" spc="10" dirty="0">
                <a:latin typeface="C059"/>
                <a:cs typeface="C059"/>
              </a:rPr>
              <a:t>üzerine yapılan </a:t>
            </a:r>
            <a:r>
              <a:rPr sz="2600" spc="5" dirty="0">
                <a:latin typeface="C059"/>
                <a:cs typeface="C059"/>
              </a:rPr>
              <a:t>çalışmalarda </a:t>
            </a:r>
            <a:r>
              <a:rPr sz="2600" spc="10" dirty="0">
                <a:latin typeface="C059"/>
                <a:cs typeface="C059"/>
              </a:rPr>
              <a:t>da </a:t>
            </a:r>
            <a:r>
              <a:rPr sz="2600" spc="5" dirty="0">
                <a:latin typeface="C059"/>
                <a:cs typeface="C059"/>
              </a:rPr>
              <a:t>REM’den</a:t>
            </a:r>
            <a:r>
              <a:rPr sz="2600" spc="15" dirty="0">
                <a:latin typeface="C059"/>
                <a:cs typeface="C059"/>
              </a:rPr>
              <a:t> </a:t>
            </a:r>
            <a:r>
              <a:rPr sz="2600" spc="10" dirty="0">
                <a:latin typeface="C059"/>
                <a:cs typeface="C059"/>
              </a:rPr>
              <a:t>yoksun</a:t>
            </a:r>
            <a:endParaRPr sz="2600">
              <a:latin typeface="C059"/>
              <a:cs typeface="C059"/>
            </a:endParaRPr>
          </a:p>
          <a:p>
            <a:pPr marL="194945" marR="43815">
              <a:lnSpc>
                <a:spcPts val="2650"/>
              </a:lnSpc>
              <a:spcBef>
                <a:spcPts val="245"/>
              </a:spcBef>
            </a:pPr>
            <a:r>
              <a:rPr sz="2600" spc="5" dirty="0">
                <a:latin typeface="C059"/>
                <a:cs typeface="C059"/>
              </a:rPr>
              <a:t>bırakılan bireyler uyuduklarında </a:t>
            </a:r>
            <a:r>
              <a:rPr sz="2600" spc="10" dirty="0">
                <a:latin typeface="C059"/>
                <a:cs typeface="C059"/>
              </a:rPr>
              <a:t>REM </a:t>
            </a:r>
            <a:r>
              <a:rPr sz="2600" spc="5" dirty="0">
                <a:latin typeface="C059"/>
                <a:cs typeface="C059"/>
              </a:rPr>
              <a:t>evrelerinde </a:t>
            </a:r>
            <a:r>
              <a:rPr sz="2600" spc="10" dirty="0">
                <a:latin typeface="C059"/>
                <a:cs typeface="C059"/>
              </a:rPr>
              <a:t>daha </a:t>
            </a:r>
            <a:r>
              <a:rPr sz="2600" spc="5" dirty="0">
                <a:latin typeface="C059"/>
                <a:cs typeface="C059"/>
              </a:rPr>
              <a:t>çok vakit  </a:t>
            </a:r>
            <a:r>
              <a:rPr sz="2600" spc="10" dirty="0">
                <a:latin typeface="C059"/>
                <a:cs typeface="C059"/>
              </a:rPr>
              <a:t>geçirdikleri</a:t>
            </a:r>
            <a:r>
              <a:rPr sz="2600" spc="-20" dirty="0">
                <a:latin typeface="C059"/>
                <a:cs typeface="C059"/>
              </a:rPr>
              <a:t> </a:t>
            </a:r>
            <a:r>
              <a:rPr sz="2600" spc="10" dirty="0">
                <a:latin typeface="C059"/>
                <a:cs typeface="C059"/>
              </a:rPr>
              <a:t>görülmüştür</a:t>
            </a:r>
            <a:endParaRPr sz="2600">
              <a:latin typeface="C059"/>
              <a:cs typeface="C059"/>
            </a:endParaRPr>
          </a:p>
          <a:p>
            <a:pPr marL="194945" marR="737235" indent="-182880">
              <a:lnSpc>
                <a:spcPts val="2650"/>
              </a:lnSpc>
              <a:spcBef>
                <a:spcPts val="1605"/>
              </a:spcBef>
              <a:buClr>
                <a:srgbClr val="FF388B"/>
              </a:buClr>
              <a:buSzPct val="78846"/>
              <a:buFont typeface="Arial"/>
              <a:buChar char="•"/>
              <a:tabLst>
                <a:tab pos="195580" algn="l"/>
              </a:tabLst>
            </a:pPr>
            <a:r>
              <a:rPr sz="2600" spc="10" dirty="0">
                <a:latin typeface="C059"/>
                <a:cs typeface="C059"/>
              </a:rPr>
              <a:t>Uyku beynimizi </a:t>
            </a:r>
            <a:r>
              <a:rPr sz="2600" spc="5" dirty="0">
                <a:latin typeface="C059"/>
                <a:cs typeface="C059"/>
              </a:rPr>
              <a:t>ve </a:t>
            </a:r>
            <a:r>
              <a:rPr sz="2600" spc="10" dirty="0">
                <a:latin typeface="C059"/>
                <a:cs typeface="C059"/>
              </a:rPr>
              <a:t>bedenimizi yeniden yapılandırır </a:t>
            </a:r>
            <a:r>
              <a:rPr sz="2600" spc="25" dirty="0">
                <a:latin typeface="C059"/>
                <a:cs typeface="C059"/>
              </a:rPr>
              <a:t>(örn;  </a:t>
            </a:r>
            <a:r>
              <a:rPr sz="2600" spc="5" dirty="0">
                <a:latin typeface="C059"/>
                <a:cs typeface="C059"/>
              </a:rPr>
              <a:t>nonREM’de </a:t>
            </a:r>
            <a:r>
              <a:rPr sz="2600" spc="10" dirty="0">
                <a:latin typeface="C059"/>
                <a:cs typeface="C059"/>
              </a:rPr>
              <a:t>yavaşlayan </a:t>
            </a:r>
            <a:r>
              <a:rPr sz="2600" spc="5" dirty="0">
                <a:latin typeface="C059"/>
                <a:cs typeface="C059"/>
              </a:rPr>
              <a:t>beyin hareketliliğinde </a:t>
            </a:r>
            <a:r>
              <a:rPr sz="2600" spc="10" dirty="0">
                <a:latin typeface="C059"/>
                <a:cs typeface="C059"/>
              </a:rPr>
              <a:t>nöronlar </a:t>
            </a:r>
            <a:r>
              <a:rPr sz="2600" spc="5" dirty="0">
                <a:latin typeface="C059"/>
                <a:cs typeface="C059"/>
              </a:rPr>
              <a:t>tamir  </a:t>
            </a:r>
            <a:r>
              <a:rPr sz="2600" spc="10" dirty="0">
                <a:latin typeface="C059"/>
                <a:cs typeface="C059"/>
              </a:rPr>
              <a:t>ediliyor</a:t>
            </a:r>
            <a:r>
              <a:rPr sz="2600" spc="-15" dirty="0">
                <a:latin typeface="C059"/>
                <a:cs typeface="C059"/>
              </a:rPr>
              <a:t> </a:t>
            </a:r>
            <a:r>
              <a:rPr sz="2600" spc="5" dirty="0">
                <a:latin typeface="C059"/>
                <a:cs typeface="C059"/>
              </a:rPr>
              <a:t>olabilir)</a:t>
            </a:r>
            <a:endParaRPr sz="2600">
              <a:latin typeface="C059"/>
              <a:cs typeface="C059"/>
            </a:endParaRPr>
          </a:p>
          <a:p>
            <a:pPr marL="194945" marR="664845" indent="-182880">
              <a:lnSpc>
                <a:spcPts val="2650"/>
              </a:lnSpc>
              <a:spcBef>
                <a:spcPts val="1614"/>
              </a:spcBef>
              <a:buClr>
                <a:srgbClr val="FF388B"/>
              </a:buClr>
              <a:buSzPct val="78846"/>
              <a:buFont typeface="Arial"/>
              <a:buChar char="•"/>
              <a:tabLst>
                <a:tab pos="195580" algn="l"/>
              </a:tabLst>
            </a:pPr>
            <a:r>
              <a:rPr sz="2600" spc="10" dirty="0">
                <a:latin typeface="C059"/>
                <a:cs typeface="C059"/>
              </a:rPr>
              <a:t>Evrimsel görüşe göre; yiyeceğe </a:t>
            </a:r>
            <a:r>
              <a:rPr sz="2600" spc="5" dirty="0">
                <a:latin typeface="C059"/>
                <a:cs typeface="C059"/>
              </a:rPr>
              <a:t>az rastlanılan gece</a:t>
            </a:r>
            <a:r>
              <a:rPr sz="2600" spc="-75" dirty="0">
                <a:latin typeface="C059"/>
                <a:cs typeface="C059"/>
              </a:rPr>
              <a:t> </a:t>
            </a:r>
            <a:r>
              <a:rPr sz="2600" spc="10" dirty="0">
                <a:latin typeface="C059"/>
                <a:cs typeface="C059"/>
              </a:rPr>
              <a:t>saatlerinde  </a:t>
            </a:r>
            <a:r>
              <a:rPr sz="2600" spc="5" dirty="0">
                <a:latin typeface="C059"/>
                <a:cs typeface="C059"/>
              </a:rPr>
              <a:t>tasarruf </a:t>
            </a:r>
            <a:r>
              <a:rPr sz="2600" dirty="0">
                <a:latin typeface="C059"/>
                <a:cs typeface="C059"/>
              </a:rPr>
              <a:t>için</a:t>
            </a:r>
            <a:r>
              <a:rPr sz="2600" spc="5" dirty="0">
                <a:latin typeface="C059"/>
                <a:cs typeface="C059"/>
              </a:rPr>
              <a:t> </a:t>
            </a:r>
            <a:r>
              <a:rPr sz="2600" spc="10" dirty="0">
                <a:latin typeface="C059"/>
                <a:cs typeface="C059"/>
              </a:rPr>
              <a:t>uyuruz</a:t>
            </a:r>
            <a:endParaRPr sz="2600">
              <a:latin typeface="C059"/>
              <a:cs typeface="C059"/>
            </a:endParaRPr>
          </a:p>
          <a:p>
            <a:pPr marL="195580" indent="-182880">
              <a:lnSpc>
                <a:spcPct val="100000"/>
              </a:lnSpc>
              <a:spcBef>
                <a:spcPts val="1125"/>
              </a:spcBef>
              <a:buClr>
                <a:srgbClr val="FF388B"/>
              </a:buClr>
              <a:buSzPct val="78846"/>
              <a:buFont typeface="Arial"/>
              <a:buChar char="•"/>
              <a:tabLst>
                <a:tab pos="195580" algn="l"/>
              </a:tabLst>
            </a:pPr>
            <a:r>
              <a:rPr sz="2600" spc="5" dirty="0">
                <a:latin typeface="C059"/>
                <a:cs typeface="C059"/>
              </a:rPr>
              <a:t>Çocukların fiziki ve </a:t>
            </a:r>
            <a:r>
              <a:rPr sz="2600" spc="10" dirty="0">
                <a:latin typeface="C059"/>
                <a:cs typeface="C059"/>
              </a:rPr>
              <a:t>beyin </a:t>
            </a:r>
            <a:r>
              <a:rPr sz="2600" spc="5" dirty="0">
                <a:latin typeface="C059"/>
                <a:cs typeface="C059"/>
              </a:rPr>
              <a:t>gelişimine yardımcı</a:t>
            </a:r>
            <a:r>
              <a:rPr sz="2600" spc="15" dirty="0">
                <a:latin typeface="C059"/>
                <a:cs typeface="C059"/>
              </a:rPr>
              <a:t> </a:t>
            </a:r>
            <a:r>
              <a:rPr sz="2600" spc="10" dirty="0">
                <a:latin typeface="C059"/>
                <a:cs typeface="C059"/>
              </a:rPr>
              <a:t>olur</a:t>
            </a:r>
            <a:endParaRPr sz="2600">
              <a:latin typeface="C059"/>
              <a:cs typeface="C059"/>
            </a:endParaRPr>
          </a:p>
          <a:p>
            <a:pPr marL="288290" indent="-276225">
              <a:lnSpc>
                <a:spcPct val="100000"/>
              </a:lnSpc>
              <a:spcBef>
                <a:spcPts val="1125"/>
              </a:spcBef>
              <a:buClr>
                <a:srgbClr val="FF388B"/>
              </a:buClr>
              <a:buSzPct val="78846"/>
              <a:buFont typeface="Arial"/>
              <a:buChar char="•"/>
              <a:tabLst>
                <a:tab pos="288290" algn="l"/>
                <a:tab pos="288925" algn="l"/>
              </a:tabLst>
            </a:pPr>
            <a:r>
              <a:rPr sz="2600" spc="5" dirty="0">
                <a:latin typeface="C059"/>
                <a:cs typeface="C059"/>
              </a:rPr>
              <a:t>(Örn; derin </a:t>
            </a:r>
            <a:r>
              <a:rPr sz="2600" spc="10" dirty="0">
                <a:latin typeface="C059"/>
                <a:cs typeface="C059"/>
              </a:rPr>
              <a:t>uyku büyüme </a:t>
            </a:r>
            <a:r>
              <a:rPr sz="2600" spc="5" dirty="0">
                <a:latin typeface="C059"/>
                <a:cs typeface="C059"/>
              </a:rPr>
              <a:t>hormonlarının salımı </a:t>
            </a:r>
            <a:r>
              <a:rPr sz="2600" dirty="0">
                <a:latin typeface="C059"/>
                <a:cs typeface="C059"/>
              </a:rPr>
              <a:t>ile</a:t>
            </a:r>
            <a:r>
              <a:rPr sz="2600" spc="80" dirty="0">
                <a:latin typeface="C059"/>
                <a:cs typeface="C059"/>
              </a:rPr>
              <a:t> </a:t>
            </a:r>
            <a:r>
              <a:rPr sz="2600" spc="5" dirty="0">
                <a:latin typeface="C059"/>
                <a:cs typeface="C059"/>
              </a:rPr>
              <a:t>ilişkilendirilir)</a:t>
            </a:r>
            <a:endParaRPr sz="2600">
              <a:latin typeface="C059"/>
              <a:cs typeface="C059"/>
            </a:endParaRPr>
          </a:p>
          <a:p>
            <a:pPr marL="195580" indent="-182880">
              <a:lnSpc>
                <a:spcPct val="100000"/>
              </a:lnSpc>
              <a:spcBef>
                <a:spcPts val="1140"/>
              </a:spcBef>
              <a:buClr>
                <a:srgbClr val="FF388B"/>
              </a:buClr>
              <a:buSzPct val="78846"/>
              <a:buFont typeface="Arial"/>
              <a:buChar char="•"/>
              <a:tabLst>
                <a:tab pos="195580" algn="l"/>
              </a:tabLst>
            </a:pPr>
            <a:r>
              <a:rPr sz="2600" spc="10" dirty="0">
                <a:latin typeface="C059"/>
                <a:cs typeface="C059"/>
              </a:rPr>
              <a:t>Öğrenme </a:t>
            </a:r>
            <a:r>
              <a:rPr sz="2600" spc="5" dirty="0">
                <a:latin typeface="C059"/>
                <a:cs typeface="C059"/>
              </a:rPr>
              <a:t>ve</a:t>
            </a:r>
            <a:r>
              <a:rPr sz="2600" spc="-30" dirty="0">
                <a:latin typeface="C059"/>
                <a:cs typeface="C059"/>
              </a:rPr>
              <a:t> </a:t>
            </a:r>
            <a:r>
              <a:rPr sz="2600" spc="5" dirty="0">
                <a:latin typeface="C059"/>
                <a:cs typeface="C059"/>
              </a:rPr>
              <a:t>bellek</a:t>
            </a:r>
            <a:endParaRPr sz="2600">
              <a:latin typeface="C059"/>
              <a:cs typeface="C059"/>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8451" y="620268"/>
            <a:ext cx="9861550" cy="1631950"/>
            <a:chOff x="568451" y="620268"/>
            <a:chExt cx="9861550" cy="1631950"/>
          </a:xfrm>
        </p:grpSpPr>
        <p:sp>
          <p:nvSpPr>
            <p:cNvPr id="3" name="object 3"/>
            <p:cNvSpPr/>
            <p:nvPr/>
          </p:nvSpPr>
          <p:spPr>
            <a:xfrm>
              <a:off x="652901" y="994906"/>
              <a:ext cx="113803" cy="1141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8451" y="620268"/>
              <a:ext cx="3003042" cy="89992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037331" y="620268"/>
              <a:ext cx="671321" cy="89992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174491" y="620268"/>
              <a:ext cx="7255002" cy="89992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68451" y="1351787"/>
              <a:ext cx="6947154" cy="899922"/>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625551" y="488162"/>
            <a:ext cx="9785350" cy="5757545"/>
          </a:xfrm>
          <a:prstGeom prst="rect">
            <a:avLst/>
          </a:prstGeom>
        </p:spPr>
        <p:txBody>
          <a:bodyPr vert="horz" wrap="square" lIns="0" tIns="12065" rIns="0" bIns="0" rtlCol="0">
            <a:spAutoFit/>
          </a:bodyPr>
          <a:lstStyle/>
          <a:p>
            <a:pPr marL="195580" marR="377825" indent="-182880">
              <a:lnSpc>
                <a:spcPct val="150100"/>
              </a:lnSpc>
              <a:spcBef>
                <a:spcPts val="95"/>
              </a:spcBef>
              <a:buClr>
                <a:srgbClr val="FF388B"/>
              </a:buClr>
              <a:buSzPct val="79687"/>
              <a:buFont typeface="Arial"/>
              <a:buChar char="•"/>
              <a:tabLst>
                <a:tab pos="195580" algn="l"/>
              </a:tabLst>
            </a:pPr>
            <a:r>
              <a:rPr sz="3200" spc="5" dirty="0">
                <a:latin typeface="C059"/>
                <a:cs typeface="C059"/>
              </a:rPr>
              <a:t>Çoğu </a:t>
            </a:r>
            <a:r>
              <a:rPr sz="3200" dirty="0">
                <a:latin typeface="C059"/>
                <a:cs typeface="C059"/>
              </a:rPr>
              <a:t>insan </a:t>
            </a:r>
            <a:r>
              <a:rPr sz="3200" spc="15" dirty="0">
                <a:latin typeface="C059"/>
                <a:cs typeface="C059"/>
              </a:rPr>
              <a:t>7-8 </a:t>
            </a:r>
            <a:r>
              <a:rPr sz="3200" dirty="0">
                <a:latin typeface="C059"/>
                <a:cs typeface="C059"/>
              </a:rPr>
              <a:t>saat </a:t>
            </a:r>
            <a:r>
              <a:rPr sz="3200" spc="5" dirty="0">
                <a:latin typeface="C059"/>
                <a:cs typeface="C059"/>
              </a:rPr>
              <a:t>uyur. Ancak, </a:t>
            </a:r>
            <a:r>
              <a:rPr sz="3200" dirty="0">
                <a:latin typeface="C059"/>
                <a:cs typeface="C059"/>
              </a:rPr>
              <a:t>uyku </a:t>
            </a:r>
            <a:r>
              <a:rPr sz="3200" spc="5" dirty="0">
                <a:latin typeface="C059"/>
                <a:cs typeface="C059"/>
              </a:rPr>
              <a:t>süresi </a:t>
            </a:r>
            <a:r>
              <a:rPr sz="3200" dirty="0">
                <a:latin typeface="C059"/>
                <a:cs typeface="C059"/>
              </a:rPr>
              <a:t>ile  </a:t>
            </a:r>
            <a:r>
              <a:rPr sz="3200" spc="5" dirty="0">
                <a:latin typeface="C059"/>
                <a:cs typeface="C059"/>
              </a:rPr>
              <a:t>ilgili net </a:t>
            </a:r>
            <a:r>
              <a:rPr sz="3200" dirty="0">
                <a:latin typeface="C059"/>
                <a:cs typeface="C059"/>
              </a:rPr>
              <a:t>bir </a:t>
            </a:r>
            <a:r>
              <a:rPr sz="3200" spc="5" dirty="0">
                <a:latin typeface="C059"/>
                <a:cs typeface="C059"/>
              </a:rPr>
              <a:t>sonuca varılmamıştır</a:t>
            </a:r>
            <a:endParaRPr sz="3200">
              <a:latin typeface="C059"/>
              <a:cs typeface="C059"/>
            </a:endParaRPr>
          </a:p>
          <a:p>
            <a:pPr>
              <a:lnSpc>
                <a:spcPct val="100000"/>
              </a:lnSpc>
              <a:spcBef>
                <a:spcPts val="40"/>
              </a:spcBef>
              <a:buClr>
                <a:srgbClr val="FF388B"/>
              </a:buClr>
              <a:buFont typeface="Arial"/>
              <a:buChar char="•"/>
            </a:pPr>
            <a:endParaRPr sz="2450">
              <a:latin typeface="C059"/>
              <a:cs typeface="C059"/>
            </a:endParaRPr>
          </a:p>
          <a:p>
            <a:pPr marL="195580" indent="-182880">
              <a:lnSpc>
                <a:spcPct val="100000"/>
              </a:lnSpc>
              <a:spcBef>
                <a:spcPts val="5"/>
              </a:spcBef>
              <a:buClr>
                <a:srgbClr val="FF388B"/>
              </a:buClr>
              <a:buSzPct val="79687"/>
              <a:buFont typeface="Arial"/>
              <a:buChar char="•"/>
              <a:tabLst>
                <a:tab pos="195580" algn="l"/>
              </a:tabLst>
            </a:pPr>
            <a:r>
              <a:rPr sz="3200" dirty="0">
                <a:latin typeface="C059"/>
                <a:cs typeface="C059"/>
              </a:rPr>
              <a:t>Bazı </a:t>
            </a:r>
            <a:r>
              <a:rPr sz="3200" spc="5" dirty="0">
                <a:latin typeface="C059"/>
                <a:cs typeface="C059"/>
              </a:rPr>
              <a:t>bireylere </a:t>
            </a:r>
            <a:r>
              <a:rPr sz="3200" spc="15" dirty="0">
                <a:latin typeface="C059"/>
                <a:cs typeface="C059"/>
              </a:rPr>
              <a:t>4-5 </a:t>
            </a:r>
            <a:r>
              <a:rPr sz="3200" spc="5" dirty="0">
                <a:latin typeface="C059"/>
                <a:cs typeface="C059"/>
              </a:rPr>
              <a:t>saat yeterli</a:t>
            </a:r>
            <a:r>
              <a:rPr sz="3200" spc="-10" dirty="0">
                <a:latin typeface="C059"/>
                <a:cs typeface="C059"/>
              </a:rPr>
              <a:t> </a:t>
            </a:r>
            <a:r>
              <a:rPr sz="3200" spc="5" dirty="0">
                <a:latin typeface="C059"/>
                <a:cs typeface="C059"/>
              </a:rPr>
              <a:t>gelmektedir</a:t>
            </a:r>
            <a:endParaRPr sz="3200">
              <a:latin typeface="C059"/>
              <a:cs typeface="C059"/>
            </a:endParaRPr>
          </a:p>
          <a:p>
            <a:pPr>
              <a:lnSpc>
                <a:spcPct val="100000"/>
              </a:lnSpc>
              <a:spcBef>
                <a:spcPts val="55"/>
              </a:spcBef>
              <a:buClr>
                <a:srgbClr val="FF388B"/>
              </a:buClr>
              <a:buFont typeface="Arial"/>
              <a:buChar char="•"/>
            </a:pPr>
            <a:endParaRPr sz="2450">
              <a:latin typeface="C059"/>
              <a:cs typeface="C059"/>
            </a:endParaRPr>
          </a:p>
          <a:p>
            <a:pPr marL="195580" indent="-182880">
              <a:lnSpc>
                <a:spcPct val="100000"/>
              </a:lnSpc>
              <a:buClr>
                <a:srgbClr val="FF388B"/>
              </a:buClr>
              <a:buSzPct val="79687"/>
              <a:buFont typeface="Arial"/>
              <a:buChar char="•"/>
              <a:tabLst>
                <a:tab pos="195580" algn="l"/>
              </a:tabLst>
            </a:pPr>
            <a:r>
              <a:rPr sz="3200" spc="5" dirty="0">
                <a:latin typeface="C059"/>
                <a:cs typeface="C059"/>
              </a:rPr>
              <a:t>Yaşlandıkça </a:t>
            </a:r>
            <a:r>
              <a:rPr sz="3200" dirty="0">
                <a:latin typeface="C059"/>
                <a:cs typeface="C059"/>
              </a:rPr>
              <a:t>uykuya duyulan ihtiyaç</a:t>
            </a:r>
            <a:r>
              <a:rPr sz="3200" spc="30" dirty="0">
                <a:latin typeface="C059"/>
                <a:cs typeface="C059"/>
              </a:rPr>
              <a:t> </a:t>
            </a:r>
            <a:r>
              <a:rPr sz="3200" spc="5" dirty="0">
                <a:latin typeface="C059"/>
                <a:cs typeface="C059"/>
              </a:rPr>
              <a:t>azalmaktadır</a:t>
            </a:r>
            <a:endParaRPr sz="3200">
              <a:latin typeface="C059"/>
              <a:cs typeface="C059"/>
            </a:endParaRPr>
          </a:p>
          <a:p>
            <a:pPr marL="195580" marR="935990" indent="-182880">
              <a:lnSpc>
                <a:spcPct val="150000"/>
              </a:lnSpc>
              <a:spcBef>
                <a:spcPts val="1600"/>
              </a:spcBef>
              <a:buClr>
                <a:srgbClr val="FF388B"/>
              </a:buClr>
              <a:buSzPct val="79687"/>
              <a:buFont typeface="Arial"/>
              <a:buChar char="•"/>
              <a:tabLst>
                <a:tab pos="195580" algn="l"/>
              </a:tabLst>
            </a:pPr>
            <a:r>
              <a:rPr sz="3200" b="1" spc="5" dirty="0">
                <a:latin typeface="C059"/>
                <a:cs typeface="C059"/>
              </a:rPr>
              <a:t>Uyku </a:t>
            </a:r>
            <a:r>
              <a:rPr sz="3200" b="1" dirty="0">
                <a:latin typeface="C059"/>
                <a:cs typeface="C059"/>
              </a:rPr>
              <a:t>yoksunluğu; </a:t>
            </a:r>
            <a:r>
              <a:rPr sz="3200" spc="5" dirty="0">
                <a:latin typeface="C059"/>
                <a:cs typeface="C059"/>
              </a:rPr>
              <a:t>huzursuzluk </a:t>
            </a:r>
            <a:r>
              <a:rPr sz="3200" spc="10" dirty="0">
                <a:latin typeface="C059"/>
                <a:cs typeface="C059"/>
              </a:rPr>
              <a:t>hissi-tepki  </a:t>
            </a:r>
            <a:r>
              <a:rPr sz="3200" spc="5" dirty="0">
                <a:latin typeface="C059"/>
                <a:cs typeface="C059"/>
              </a:rPr>
              <a:t>süremizde yavaşlama- performans düşüklüğü  ortaya</a:t>
            </a:r>
            <a:r>
              <a:rPr sz="3200" spc="-5" dirty="0">
                <a:latin typeface="C059"/>
                <a:cs typeface="C059"/>
              </a:rPr>
              <a:t> </a:t>
            </a:r>
            <a:r>
              <a:rPr sz="3200" spc="5" dirty="0">
                <a:latin typeface="C059"/>
                <a:cs typeface="C059"/>
              </a:rPr>
              <a:t>çıkmaktadır</a:t>
            </a:r>
            <a:endParaRPr sz="3200">
              <a:latin typeface="C059"/>
              <a:cs typeface="C05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8900" rIns="0" bIns="0" rtlCol="0">
            <a:spAutoFit/>
          </a:bodyPr>
          <a:lstStyle/>
          <a:p>
            <a:pPr marL="3725545" marR="5080" indent="-3326129">
              <a:lnSpc>
                <a:spcPts val="4750"/>
              </a:lnSpc>
              <a:spcBef>
                <a:spcPts val="700"/>
              </a:spcBef>
            </a:pPr>
            <a:r>
              <a:rPr spc="-35" dirty="0"/>
              <a:t>RÜYA </a:t>
            </a:r>
            <a:r>
              <a:rPr spc="-45" dirty="0"/>
              <a:t>GÖRMENİN </a:t>
            </a:r>
            <a:r>
              <a:rPr spc="-40" dirty="0"/>
              <a:t>ANLAM</a:t>
            </a:r>
            <a:r>
              <a:rPr spc="-380" dirty="0"/>
              <a:t> </a:t>
            </a:r>
            <a:r>
              <a:rPr spc="-30" dirty="0"/>
              <a:t>VE  </a:t>
            </a:r>
            <a:r>
              <a:rPr spc="-40" dirty="0"/>
              <a:t>İŞLEVİ</a:t>
            </a:r>
          </a:p>
        </p:txBody>
      </p:sp>
      <p:sp>
        <p:nvSpPr>
          <p:cNvPr id="3" name="object 3"/>
          <p:cNvSpPr txBox="1"/>
          <p:nvPr/>
        </p:nvSpPr>
        <p:spPr>
          <a:xfrm>
            <a:off x="531368" y="1716309"/>
            <a:ext cx="10069195" cy="4081145"/>
          </a:xfrm>
          <a:prstGeom prst="rect">
            <a:avLst/>
          </a:prstGeom>
        </p:spPr>
        <p:txBody>
          <a:bodyPr vert="horz" wrap="square" lIns="0" tIns="190500" rIns="0" bIns="0" rtlCol="0">
            <a:spAutoFit/>
          </a:bodyPr>
          <a:lstStyle/>
          <a:p>
            <a:pPr marL="195580" indent="-182880" algn="just">
              <a:lnSpc>
                <a:spcPct val="100000"/>
              </a:lnSpc>
              <a:spcBef>
                <a:spcPts val="1500"/>
              </a:spcBef>
              <a:buClr>
                <a:srgbClr val="FF388B"/>
              </a:buClr>
              <a:buSzPct val="79687"/>
              <a:buFont typeface="Arial"/>
              <a:buChar char="•"/>
              <a:tabLst>
                <a:tab pos="195580" algn="l"/>
              </a:tabLst>
            </a:pPr>
            <a:r>
              <a:rPr sz="3200" dirty="0">
                <a:latin typeface="C059"/>
                <a:cs typeface="C059"/>
              </a:rPr>
              <a:t>70 yaşındaki </a:t>
            </a:r>
            <a:r>
              <a:rPr sz="3200" spc="5" dirty="0">
                <a:latin typeface="C059"/>
                <a:cs typeface="C059"/>
              </a:rPr>
              <a:t>biri Ort. </a:t>
            </a:r>
            <a:r>
              <a:rPr sz="3200" dirty="0">
                <a:latin typeface="C059"/>
                <a:cs typeface="C059"/>
              </a:rPr>
              <a:t>150.000 rüya</a:t>
            </a:r>
            <a:r>
              <a:rPr sz="3200" spc="25" dirty="0">
                <a:latin typeface="C059"/>
                <a:cs typeface="C059"/>
              </a:rPr>
              <a:t> </a:t>
            </a:r>
            <a:r>
              <a:rPr sz="3200" spc="5" dirty="0">
                <a:latin typeface="C059"/>
                <a:cs typeface="C059"/>
              </a:rPr>
              <a:t>görür</a:t>
            </a:r>
            <a:endParaRPr sz="3200">
              <a:latin typeface="C059"/>
              <a:cs typeface="C059"/>
            </a:endParaRPr>
          </a:p>
          <a:p>
            <a:pPr marL="194945" marR="265430" indent="-182880" algn="just">
              <a:lnSpc>
                <a:spcPts val="3650"/>
              </a:lnSpc>
              <a:spcBef>
                <a:spcPts val="1680"/>
              </a:spcBef>
              <a:buClr>
                <a:srgbClr val="FF388B"/>
              </a:buClr>
              <a:buSzPct val="79687"/>
              <a:buFont typeface="Arial"/>
              <a:buChar char="•"/>
              <a:tabLst>
                <a:tab pos="195580" algn="l"/>
              </a:tabLst>
            </a:pPr>
            <a:r>
              <a:rPr sz="3200" spc="5" dirty="0">
                <a:latin typeface="C059"/>
                <a:cs typeface="C059"/>
              </a:rPr>
              <a:t>Rüyalar kişisel farklılık gösterse </a:t>
            </a:r>
            <a:r>
              <a:rPr sz="3200" dirty="0">
                <a:latin typeface="C059"/>
                <a:cs typeface="C059"/>
              </a:rPr>
              <a:t>de </a:t>
            </a:r>
            <a:r>
              <a:rPr sz="3200" spc="5" dirty="0">
                <a:latin typeface="C059"/>
                <a:cs typeface="C059"/>
              </a:rPr>
              <a:t>ortak noktalar  vardır.</a:t>
            </a:r>
            <a:endParaRPr sz="3200">
              <a:latin typeface="C059"/>
              <a:cs typeface="C059"/>
            </a:endParaRPr>
          </a:p>
          <a:p>
            <a:pPr marL="195580" indent="-182880" algn="just">
              <a:lnSpc>
                <a:spcPct val="100000"/>
              </a:lnSpc>
              <a:spcBef>
                <a:spcPts val="1315"/>
              </a:spcBef>
              <a:buClr>
                <a:srgbClr val="FF388B"/>
              </a:buClr>
              <a:buSzPct val="79687"/>
              <a:buFont typeface="Arial"/>
              <a:buChar char="•"/>
              <a:tabLst>
                <a:tab pos="195580" algn="l"/>
              </a:tabLst>
            </a:pPr>
            <a:r>
              <a:rPr sz="3200" spc="5" dirty="0">
                <a:latin typeface="C059"/>
                <a:cs typeface="C059"/>
              </a:rPr>
              <a:t>Genellikle gündelik olaylarla ilgili rüyalar</a:t>
            </a:r>
            <a:r>
              <a:rPr sz="3200" spc="10" dirty="0">
                <a:latin typeface="C059"/>
                <a:cs typeface="C059"/>
              </a:rPr>
              <a:t> </a:t>
            </a:r>
            <a:r>
              <a:rPr sz="3200" spc="5" dirty="0">
                <a:latin typeface="C059"/>
                <a:cs typeface="C059"/>
              </a:rPr>
              <a:t>görülür</a:t>
            </a:r>
            <a:endParaRPr sz="3200">
              <a:latin typeface="C059"/>
              <a:cs typeface="C059"/>
            </a:endParaRPr>
          </a:p>
          <a:p>
            <a:pPr marL="194945" marR="5080" indent="-182880" algn="just">
              <a:lnSpc>
                <a:spcPts val="3650"/>
              </a:lnSpc>
              <a:spcBef>
                <a:spcPts val="1700"/>
              </a:spcBef>
              <a:buClr>
                <a:srgbClr val="FF388B"/>
              </a:buClr>
              <a:buSzPct val="79687"/>
              <a:buFont typeface="Arial"/>
              <a:buChar char="•"/>
              <a:tabLst>
                <a:tab pos="195580" algn="l"/>
              </a:tabLst>
            </a:pPr>
            <a:r>
              <a:rPr sz="3200" spc="10" dirty="0">
                <a:latin typeface="C059"/>
                <a:cs typeface="C059"/>
              </a:rPr>
              <a:t>Örn; </a:t>
            </a:r>
            <a:r>
              <a:rPr sz="3200" spc="5" dirty="0">
                <a:latin typeface="C059"/>
                <a:cs typeface="C059"/>
              </a:rPr>
              <a:t>öğrenci derse geç kaldığını </a:t>
            </a:r>
            <a:r>
              <a:rPr sz="3200" spc="10" dirty="0">
                <a:latin typeface="C059"/>
                <a:cs typeface="C059"/>
              </a:rPr>
              <a:t>görürken, öğretmen  </a:t>
            </a:r>
            <a:r>
              <a:rPr sz="3200" spc="5" dirty="0">
                <a:latin typeface="C059"/>
                <a:cs typeface="C059"/>
              </a:rPr>
              <a:t>ders anlatırken görebilir. </a:t>
            </a:r>
            <a:r>
              <a:rPr sz="3200" dirty="0">
                <a:latin typeface="C059"/>
                <a:cs typeface="C059"/>
              </a:rPr>
              <a:t>Ya da diş </a:t>
            </a:r>
            <a:r>
              <a:rPr sz="3200" spc="5" dirty="0">
                <a:latin typeface="C059"/>
                <a:cs typeface="C059"/>
              </a:rPr>
              <a:t>hekimi hastanın  dişlerini oyarken hata yaptığını</a:t>
            </a:r>
            <a:r>
              <a:rPr sz="3200" spc="-5" dirty="0">
                <a:latin typeface="C059"/>
                <a:cs typeface="C059"/>
              </a:rPr>
              <a:t> </a:t>
            </a:r>
            <a:r>
              <a:rPr sz="3200" spc="5" dirty="0">
                <a:latin typeface="C059"/>
                <a:cs typeface="C059"/>
              </a:rPr>
              <a:t>görebilir</a:t>
            </a:r>
            <a:endParaRPr sz="3200">
              <a:latin typeface="C059"/>
              <a:cs typeface="C05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48488"/>
            <a:ext cx="10012933" cy="677108"/>
          </a:xfrm>
        </p:spPr>
        <p:txBody>
          <a:bodyPr/>
          <a:lstStyle/>
          <a:p>
            <a:r>
              <a:rPr lang="tr-TR" dirty="0" smtClean="0"/>
              <a:t>BİLİNÇ</a:t>
            </a:r>
            <a:endParaRPr lang="tr-TR" dirty="0"/>
          </a:p>
        </p:txBody>
      </p:sp>
      <p:sp>
        <p:nvSpPr>
          <p:cNvPr id="3" name="Metin Yer Tutucusu 2"/>
          <p:cNvSpPr>
            <a:spLocks noGrp="1"/>
          </p:cNvSpPr>
          <p:nvPr>
            <p:ph type="body" idx="1"/>
          </p:nvPr>
        </p:nvSpPr>
        <p:spPr>
          <a:xfrm>
            <a:off x="535941" y="1066800"/>
            <a:ext cx="10436860" cy="5940655"/>
          </a:xfrm>
        </p:spPr>
        <p:txBody>
          <a:bodyPr/>
          <a:lstStyle/>
          <a:p>
            <a:r>
              <a:rPr lang="tr-TR" sz="2400" b="1" dirty="0"/>
              <a:t>Bilinç</a:t>
            </a:r>
            <a:r>
              <a:rPr lang="tr-TR" sz="2400" dirty="0"/>
              <a:t>, genel olarak, insanda farkındalığın, duygunun, algının ve bilginin merkezi olarak kabul edilen yetidir. Zihnin kendi içeriklerinin farkında olduğu, içebakış yoluyla bilinen, duyumları, algıları ve anıları ihtiva eden bölümüdür</a:t>
            </a:r>
            <a:r>
              <a:rPr lang="tr-TR" sz="2400" dirty="0" smtClean="0"/>
              <a:t>.</a:t>
            </a:r>
          </a:p>
          <a:p>
            <a:endParaRPr lang="tr-TR" sz="2000" dirty="0" smtClean="0"/>
          </a:p>
          <a:p>
            <a:pPr algn="l">
              <a:buFont typeface="+mj-lt"/>
              <a:buAutoNum type="arabicPeriod"/>
            </a:pPr>
            <a:r>
              <a:rPr lang="tr-TR" sz="2000" dirty="0">
                <a:solidFill>
                  <a:srgbClr val="202122"/>
                </a:solidFill>
                <a:latin typeface="Arial"/>
              </a:rPr>
              <a:t>Kişinin kendisine, yaşantılarına, çevresine, öteki kişilere, bir bütün olarak içinde yaşadığı </a:t>
            </a:r>
            <a:r>
              <a:rPr lang="tr-TR" sz="2000" dirty="0">
                <a:solidFill>
                  <a:srgbClr val="3366CC"/>
                </a:solidFill>
                <a:latin typeface="Arial"/>
                <a:hlinkClick r:id="rId2" tooltip="Dünya"/>
              </a:rPr>
              <a:t>dünyaya</a:t>
            </a:r>
            <a:r>
              <a:rPr lang="tr-TR" sz="2000" dirty="0">
                <a:solidFill>
                  <a:srgbClr val="202122"/>
                </a:solidFill>
                <a:latin typeface="Arial"/>
              </a:rPr>
              <a:t> ilişkin farkındalığı, yaşanan deneyimlerden kendiliğinden doğan kendinin farkında olma görüngüsü;</a:t>
            </a:r>
          </a:p>
          <a:p>
            <a:pPr algn="l">
              <a:buFont typeface="+mj-lt"/>
              <a:buAutoNum type="arabicPeriod"/>
            </a:pPr>
            <a:r>
              <a:rPr lang="tr-TR" sz="2000" dirty="0">
                <a:solidFill>
                  <a:srgbClr val="202122"/>
                </a:solidFill>
                <a:latin typeface="Arial"/>
              </a:rPr>
              <a:t>Öznenin duygularına, algılarına, bilgilerine ve kavrayışlarına bağlı olarak kendini anlama, tanıma ya da bilme yetisi;</a:t>
            </a:r>
          </a:p>
          <a:p>
            <a:pPr algn="l">
              <a:buFont typeface="+mj-lt"/>
              <a:buAutoNum type="arabicPeriod"/>
            </a:pPr>
            <a:r>
              <a:rPr lang="tr-TR" sz="2000" dirty="0">
                <a:solidFill>
                  <a:srgbClr val="202122"/>
                </a:solidFill>
                <a:latin typeface="Arial"/>
              </a:rPr>
              <a:t>Bilme edimi ile bilinen içerik arasındaki ilişkiyi her ikisini de içerecek biçimde bir üst düzeyde kurabilme becerisi;</a:t>
            </a:r>
          </a:p>
          <a:p>
            <a:pPr algn="l">
              <a:buFont typeface="+mj-lt"/>
              <a:buAutoNum type="arabicPeriod"/>
            </a:pPr>
            <a:r>
              <a:rPr lang="tr-TR" sz="2000" dirty="0">
                <a:solidFill>
                  <a:srgbClr val="202122"/>
                </a:solidFill>
                <a:latin typeface="Arial"/>
              </a:rPr>
              <a:t>Acı çekme, isteme, bekleme, düş kırıklığına uğrama, korkma gibi belli bir nesnesi bulunan bütün “geçişli” yaşama edimlerini olanaklı kılan ana ilke;</a:t>
            </a:r>
          </a:p>
          <a:p>
            <a:pPr algn="l">
              <a:buFont typeface="+mj-lt"/>
              <a:buAutoNum type="arabicPeriod"/>
            </a:pPr>
            <a:r>
              <a:rPr lang="tr-TR" sz="2000" dirty="0">
                <a:solidFill>
                  <a:srgbClr val="202122"/>
                </a:solidFill>
                <a:latin typeface="Arial"/>
              </a:rPr>
              <a:t>Düşünen öznenin kendisine dönerek, kendisini kendi düşünceleri ile kavraması, kendisine bir başkası olarak dışarıdan bakabilmesi durumu;</a:t>
            </a:r>
          </a:p>
          <a:p>
            <a:endParaRPr lang="tr-TR" dirty="0"/>
          </a:p>
          <a:p>
            <a:endParaRPr lang="tr-TR" dirty="0"/>
          </a:p>
        </p:txBody>
      </p:sp>
    </p:spTree>
    <p:extLst>
      <p:ext uri="{BB962C8B-B14F-4D97-AF65-F5344CB8AC3E}">
        <p14:creationId xmlns:p14="http://schemas.microsoft.com/office/powerpoint/2010/main" val="329857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5934" y="750570"/>
            <a:ext cx="6931025" cy="696595"/>
          </a:xfrm>
          <a:prstGeom prst="rect">
            <a:avLst/>
          </a:prstGeom>
        </p:spPr>
        <p:txBody>
          <a:bodyPr vert="horz" wrap="square" lIns="0" tIns="13335" rIns="0" bIns="0" rtlCol="0">
            <a:spAutoFit/>
          </a:bodyPr>
          <a:lstStyle/>
          <a:p>
            <a:pPr marL="12700">
              <a:lnSpc>
                <a:spcPct val="100000"/>
              </a:lnSpc>
              <a:spcBef>
                <a:spcPts val="105"/>
              </a:spcBef>
            </a:pPr>
            <a:r>
              <a:rPr spc="-35" dirty="0"/>
              <a:t>UYKU</a:t>
            </a:r>
            <a:r>
              <a:rPr spc="-185" dirty="0"/>
              <a:t> </a:t>
            </a:r>
            <a:r>
              <a:rPr spc="-45" dirty="0"/>
              <a:t>BOZUKLUKLARI</a:t>
            </a:r>
          </a:p>
        </p:txBody>
      </p:sp>
      <p:sp>
        <p:nvSpPr>
          <p:cNvPr id="3" name="object 3"/>
          <p:cNvSpPr txBox="1"/>
          <p:nvPr/>
        </p:nvSpPr>
        <p:spPr>
          <a:xfrm>
            <a:off x="585622" y="1786254"/>
            <a:ext cx="9904095" cy="4203700"/>
          </a:xfrm>
          <a:prstGeom prst="rect">
            <a:avLst/>
          </a:prstGeom>
        </p:spPr>
        <p:txBody>
          <a:bodyPr vert="horz" wrap="square" lIns="0" tIns="80010" rIns="0" bIns="0" rtlCol="0">
            <a:spAutoFit/>
          </a:bodyPr>
          <a:lstStyle/>
          <a:p>
            <a:pPr marL="194945" marR="5080" indent="-182880">
              <a:lnSpc>
                <a:spcPct val="85200"/>
              </a:lnSpc>
              <a:spcBef>
                <a:spcPts val="630"/>
              </a:spcBef>
              <a:buClr>
                <a:srgbClr val="FF388B"/>
              </a:buClr>
              <a:buSzPct val="80000"/>
              <a:buFont typeface="Arial"/>
              <a:buChar char="•"/>
              <a:tabLst>
                <a:tab pos="195580" algn="l"/>
              </a:tabLst>
            </a:pPr>
            <a:r>
              <a:rPr sz="3000" b="1" spc="5" dirty="0">
                <a:solidFill>
                  <a:srgbClr val="4E015E"/>
                </a:solidFill>
                <a:latin typeface="C059"/>
                <a:cs typeface="C059"/>
              </a:rPr>
              <a:t>İNSOMNİA: </a:t>
            </a:r>
            <a:r>
              <a:rPr sz="3000" dirty="0">
                <a:latin typeface="C059"/>
                <a:cs typeface="C059"/>
              </a:rPr>
              <a:t>uykuya </a:t>
            </a:r>
            <a:r>
              <a:rPr sz="3000" spc="5" dirty="0">
                <a:latin typeface="C059"/>
                <a:cs typeface="C059"/>
              </a:rPr>
              <a:t>dalamama-sürdürememe-  yetersiz ve kalitesiz uyku. </a:t>
            </a:r>
            <a:r>
              <a:rPr sz="3000" spc="10" dirty="0">
                <a:latin typeface="C059"/>
                <a:cs typeface="C059"/>
              </a:rPr>
              <a:t>(Stres-kronik </a:t>
            </a:r>
            <a:r>
              <a:rPr sz="3000" spc="5" dirty="0">
                <a:latin typeface="C059"/>
                <a:cs typeface="C059"/>
              </a:rPr>
              <a:t>hastalıklar vb  etkili)</a:t>
            </a:r>
            <a:endParaRPr sz="3000">
              <a:latin typeface="C059"/>
              <a:cs typeface="C059"/>
            </a:endParaRPr>
          </a:p>
          <a:p>
            <a:pPr marL="195580" indent="-182880">
              <a:lnSpc>
                <a:spcPts val="3329"/>
              </a:lnSpc>
              <a:spcBef>
                <a:spcPts val="1060"/>
              </a:spcBef>
              <a:buClr>
                <a:srgbClr val="FF388B"/>
              </a:buClr>
              <a:buSzPct val="80000"/>
              <a:buFont typeface="Arial"/>
              <a:buChar char="•"/>
              <a:tabLst>
                <a:tab pos="195580" algn="l"/>
              </a:tabLst>
            </a:pPr>
            <a:r>
              <a:rPr sz="3000" b="1" spc="5" dirty="0">
                <a:solidFill>
                  <a:srgbClr val="4E015E"/>
                </a:solidFill>
                <a:latin typeface="C059"/>
                <a:cs typeface="C059"/>
              </a:rPr>
              <a:t>UYKU APNESİ: </a:t>
            </a:r>
            <a:r>
              <a:rPr sz="3000" dirty="0">
                <a:latin typeface="C059"/>
                <a:cs typeface="C059"/>
              </a:rPr>
              <a:t>uyku </a:t>
            </a:r>
            <a:r>
              <a:rPr sz="3000" spc="5" dirty="0">
                <a:latin typeface="C059"/>
                <a:cs typeface="C059"/>
              </a:rPr>
              <a:t>sırasında nefessiz</a:t>
            </a:r>
            <a:r>
              <a:rPr sz="3000" spc="10" dirty="0">
                <a:latin typeface="C059"/>
                <a:cs typeface="C059"/>
              </a:rPr>
              <a:t> </a:t>
            </a:r>
            <a:r>
              <a:rPr sz="3000" spc="5" dirty="0">
                <a:latin typeface="C059"/>
                <a:cs typeface="C059"/>
              </a:rPr>
              <a:t>kalma.</a:t>
            </a:r>
            <a:endParaRPr sz="3000">
              <a:latin typeface="C059"/>
              <a:cs typeface="C059"/>
            </a:endParaRPr>
          </a:p>
          <a:p>
            <a:pPr marL="194945">
              <a:lnSpc>
                <a:spcPts val="3329"/>
              </a:lnSpc>
            </a:pPr>
            <a:r>
              <a:rPr sz="3000" spc="5" dirty="0">
                <a:latin typeface="C059"/>
                <a:cs typeface="C059"/>
              </a:rPr>
              <a:t>Gecede </a:t>
            </a:r>
            <a:r>
              <a:rPr sz="3000" dirty="0">
                <a:latin typeface="C059"/>
                <a:cs typeface="C059"/>
              </a:rPr>
              <a:t>500 defa </a:t>
            </a:r>
            <a:r>
              <a:rPr sz="3000" spc="5" dirty="0">
                <a:latin typeface="C059"/>
                <a:cs typeface="C059"/>
              </a:rPr>
              <a:t>uyanabilirler. Ölümlere sebep</a:t>
            </a:r>
            <a:r>
              <a:rPr sz="3000" spc="20" dirty="0">
                <a:latin typeface="C059"/>
                <a:cs typeface="C059"/>
              </a:rPr>
              <a:t> </a:t>
            </a:r>
            <a:r>
              <a:rPr sz="3000" spc="5" dirty="0">
                <a:latin typeface="C059"/>
                <a:cs typeface="C059"/>
              </a:rPr>
              <a:t>olur</a:t>
            </a:r>
            <a:endParaRPr sz="3000">
              <a:latin typeface="C059"/>
              <a:cs typeface="C059"/>
            </a:endParaRPr>
          </a:p>
          <a:p>
            <a:pPr marL="194945" marR="150495" indent="-182880" algn="just">
              <a:lnSpc>
                <a:spcPct val="85200"/>
              </a:lnSpc>
              <a:spcBef>
                <a:spcPts val="1590"/>
              </a:spcBef>
              <a:buClr>
                <a:srgbClr val="FF388B"/>
              </a:buClr>
              <a:buSzPct val="80000"/>
              <a:buFont typeface="Arial"/>
              <a:buChar char="•"/>
              <a:tabLst>
                <a:tab pos="195580" algn="l"/>
              </a:tabLst>
            </a:pPr>
            <a:r>
              <a:rPr sz="3000" b="1" spc="5" dirty="0">
                <a:solidFill>
                  <a:srgbClr val="4E015E"/>
                </a:solidFill>
                <a:latin typeface="C059"/>
                <a:cs typeface="C059"/>
              </a:rPr>
              <a:t>NARKOLEPSİ: </a:t>
            </a:r>
            <a:r>
              <a:rPr sz="3000" spc="5" dirty="0">
                <a:latin typeface="C059"/>
                <a:cs typeface="C059"/>
              </a:rPr>
              <a:t>uyanıkken </a:t>
            </a:r>
            <a:r>
              <a:rPr sz="3000" dirty="0">
                <a:latin typeface="C059"/>
                <a:cs typeface="C059"/>
              </a:rPr>
              <a:t>kontrol </a:t>
            </a:r>
            <a:r>
              <a:rPr sz="3000" spc="5" dirty="0">
                <a:latin typeface="C059"/>
                <a:cs typeface="C059"/>
              </a:rPr>
              <a:t>edilemeyen uyku  hali (egzersiz yaparken-çalışırken-tartışma anında </a:t>
            </a:r>
            <a:r>
              <a:rPr sz="3000" spc="10" dirty="0">
                <a:latin typeface="C059"/>
                <a:cs typeface="C059"/>
              </a:rPr>
              <a:t>vb  </a:t>
            </a:r>
            <a:r>
              <a:rPr sz="3000" spc="5" dirty="0">
                <a:latin typeface="C059"/>
                <a:cs typeface="C059"/>
              </a:rPr>
              <a:t>farketmez). Nedenleri</a:t>
            </a:r>
            <a:r>
              <a:rPr sz="3000" spc="10" dirty="0">
                <a:latin typeface="C059"/>
                <a:cs typeface="C059"/>
              </a:rPr>
              <a:t> </a:t>
            </a:r>
            <a:r>
              <a:rPr sz="3000" spc="5" dirty="0">
                <a:latin typeface="C059"/>
                <a:cs typeface="C059"/>
              </a:rPr>
              <a:t>bilinmemektedir.</a:t>
            </a:r>
            <a:endParaRPr sz="3000">
              <a:latin typeface="C059"/>
              <a:cs typeface="C059"/>
            </a:endParaRPr>
          </a:p>
          <a:p>
            <a:pPr marL="195580" indent="-182880" algn="just">
              <a:lnSpc>
                <a:spcPct val="100000"/>
              </a:lnSpc>
              <a:spcBef>
                <a:spcPts val="1055"/>
              </a:spcBef>
              <a:buClr>
                <a:srgbClr val="FF388B"/>
              </a:buClr>
              <a:buSzPct val="80000"/>
              <a:buFont typeface="Arial"/>
              <a:buChar char="•"/>
              <a:tabLst>
                <a:tab pos="195580" algn="l"/>
              </a:tabLst>
            </a:pPr>
            <a:r>
              <a:rPr sz="3000" spc="5" dirty="0">
                <a:latin typeface="C059"/>
                <a:cs typeface="C059"/>
              </a:rPr>
              <a:t>Uyku terörü- uykuda yürüme de diğer</a:t>
            </a:r>
            <a:r>
              <a:rPr sz="3000" spc="55" dirty="0">
                <a:latin typeface="C059"/>
                <a:cs typeface="C059"/>
              </a:rPr>
              <a:t> </a:t>
            </a:r>
            <a:r>
              <a:rPr sz="3000" spc="5" dirty="0">
                <a:latin typeface="C059"/>
                <a:cs typeface="C059"/>
              </a:rPr>
              <a:t>bozukluklar</a:t>
            </a:r>
            <a:endParaRPr sz="3000">
              <a:latin typeface="C059"/>
              <a:cs typeface="C059"/>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866" y="453389"/>
            <a:ext cx="6979920" cy="696595"/>
          </a:xfrm>
          <a:prstGeom prst="rect">
            <a:avLst/>
          </a:prstGeom>
        </p:spPr>
        <p:txBody>
          <a:bodyPr vert="horz" wrap="square" lIns="0" tIns="13335" rIns="0" bIns="0" rtlCol="0">
            <a:spAutoFit/>
          </a:bodyPr>
          <a:lstStyle/>
          <a:p>
            <a:pPr marL="12700">
              <a:lnSpc>
                <a:spcPct val="100000"/>
              </a:lnSpc>
              <a:spcBef>
                <a:spcPts val="105"/>
              </a:spcBef>
            </a:pPr>
            <a:r>
              <a:rPr spc="-45" dirty="0">
                <a:solidFill>
                  <a:srgbClr val="4E015E"/>
                </a:solidFill>
              </a:rPr>
              <a:t>SİRKADYEN</a:t>
            </a:r>
            <a:r>
              <a:rPr spc="-200" dirty="0">
                <a:solidFill>
                  <a:srgbClr val="4E015E"/>
                </a:solidFill>
              </a:rPr>
              <a:t> </a:t>
            </a:r>
            <a:r>
              <a:rPr spc="-45" dirty="0">
                <a:solidFill>
                  <a:srgbClr val="4E015E"/>
                </a:solidFill>
              </a:rPr>
              <a:t>RİTİMLER</a:t>
            </a:r>
          </a:p>
        </p:txBody>
      </p:sp>
      <p:sp>
        <p:nvSpPr>
          <p:cNvPr id="3" name="object 3"/>
          <p:cNvSpPr txBox="1"/>
          <p:nvPr/>
        </p:nvSpPr>
        <p:spPr>
          <a:xfrm>
            <a:off x="684987" y="1830451"/>
            <a:ext cx="9748520" cy="3905250"/>
          </a:xfrm>
          <a:prstGeom prst="rect">
            <a:avLst/>
          </a:prstGeom>
        </p:spPr>
        <p:txBody>
          <a:bodyPr vert="horz" wrap="square" lIns="0" tIns="13335" rIns="0" bIns="0" rtlCol="0">
            <a:spAutoFit/>
          </a:bodyPr>
          <a:lstStyle/>
          <a:p>
            <a:pPr marL="195580" indent="-183515">
              <a:lnSpc>
                <a:spcPts val="3750"/>
              </a:lnSpc>
              <a:spcBef>
                <a:spcPts val="105"/>
              </a:spcBef>
              <a:buClr>
                <a:srgbClr val="FF388B"/>
              </a:buClr>
              <a:buSzPct val="79687"/>
              <a:buFont typeface="Arial"/>
              <a:buChar char="•"/>
              <a:tabLst>
                <a:tab pos="196215" algn="l"/>
              </a:tabLst>
            </a:pPr>
            <a:r>
              <a:rPr sz="3200" b="1" spc="5" dirty="0">
                <a:latin typeface="C059"/>
                <a:cs typeface="C059"/>
              </a:rPr>
              <a:t>Uyku-uyanıklık </a:t>
            </a:r>
            <a:r>
              <a:rPr sz="3200" spc="5" dirty="0">
                <a:latin typeface="C059"/>
                <a:cs typeface="C059"/>
              </a:rPr>
              <a:t>döngüsü arasında</a:t>
            </a:r>
            <a:r>
              <a:rPr sz="3200" spc="-40" dirty="0">
                <a:latin typeface="C059"/>
                <a:cs typeface="C059"/>
              </a:rPr>
              <a:t> </a:t>
            </a:r>
            <a:r>
              <a:rPr sz="3200" spc="5" dirty="0">
                <a:latin typeface="C059"/>
                <a:cs typeface="C059"/>
              </a:rPr>
              <a:t>gidip</a:t>
            </a:r>
            <a:endParaRPr sz="3200">
              <a:latin typeface="C059"/>
              <a:cs typeface="C059"/>
            </a:endParaRPr>
          </a:p>
          <a:p>
            <a:pPr marL="195580">
              <a:lnSpc>
                <a:spcPts val="3750"/>
              </a:lnSpc>
            </a:pPr>
            <a:r>
              <a:rPr sz="3200" spc="5" dirty="0">
                <a:latin typeface="C059"/>
                <a:cs typeface="C059"/>
              </a:rPr>
              <a:t>gelmektir</a:t>
            </a:r>
            <a:endParaRPr sz="3200">
              <a:latin typeface="C059"/>
              <a:cs typeface="C059"/>
            </a:endParaRPr>
          </a:p>
          <a:p>
            <a:pPr marL="195580" indent="-183515">
              <a:lnSpc>
                <a:spcPct val="100000"/>
              </a:lnSpc>
              <a:spcBef>
                <a:spcPts val="1405"/>
              </a:spcBef>
              <a:buClr>
                <a:srgbClr val="FF388B"/>
              </a:buClr>
              <a:buSzPct val="79687"/>
              <a:buFont typeface="Arial"/>
              <a:buChar char="•"/>
              <a:tabLst>
                <a:tab pos="196215" algn="l"/>
              </a:tabLst>
            </a:pPr>
            <a:r>
              <a:rPr sz="3200" spc="5" dirty="0">
                <a:latin typeface="C059"/>
                <a:cs typeface="C059"/>
              </a:rPr>
              <a:t>Sirkadyen ritimler </a:t>
            </a:r>
            <a:r>
              <a:rPr sz="3200" dirty="0">
                <a:latin typeface="C059"/>
                <a:cs typeface="C059"/>
              </a:rPr>
              <a:t>bir </a:t>
            </a:r>
            <a:r>
              <a:rPr sz="3200" spc="5" dirty="0">
                <a:latin typeface="C059"/>
                <a:cs typeface="C059"/>
              </a:rPr>
              <a:t>dizi davranışlar</a:t>
            </a:r>
            <a:r>
              <a:rPr sz="3200" spc="55" dirty="0">
                <a:latin typeface="C059"/>
                <a:cs typeface="C059"/>
              </a:rPr>
              <a:t> </a:t>
            </a:r>
            <a:r>
              <a:rPr sz="3200" spc="10" dirty="0">
                <a:latin typeface="C059"/>
                <a:cs typeface="C059"/>
              </a:rPr>
              <a:t>içerir;</a:t>
            </a:r>
            <a:endParaRPr sz="3200">
              <a:latin typeface="C059"/>
              <a:cs typeface="C059"/>
            </a:endParaRPr>
          </a:p>
          <a:p>
            <a:pPr marL="195580" marR="5080" indent="-183515">
              <a:lnSpc>
                <a:spcPts val="3650"/>
              </a:lnSpc>
              <a:spcBef>
                <a:spcPts val="1685"/>
              </a:spcBef>
              <a:buClr>
                <a:srgbClr val="FF388B"/>
              </a:buClr>
              <a:buSzPct val="79687"/>
              <a:buFont typeface="Arial"/>
              <a:buChar char="•"/>
              <a:tabLst>
                <a:tab pos="196215" algn="l"/>
              </a:tabLst>
            </a:pPr>
            <a:r>
              <a:rPr sz="3200" spc="10" dirty="0">
                <a:latin typeface="C059"/>
                <a:cs typeface="C059"/>
              </a:rPr>
              <a:t>Örn; </a:t>
            </a:r>
            <a:r>
              <a:rPr sz="3200" spc="5" dirty="0">
                <a:latin typeface="C059"/>
                <a:cs typeface="C059"/>
              </a:rPr>
              <a:t>öğle yemeği yememizden bağımsız gün içinde  düzenli örüntüler şeklinde ortaya</a:t>
            </a:r>
            <a:r>
              <a:rPr sz="3200" spc="-50" dirty="0">
                <a:latin typeface="C059"/>
                <a:cs typeface="C059"/>
              </a:rPr>
              <a:t> </a:t>
            </a:r>
            <a:r>
              <a:rPr sz="3200" spc="5" dirty="0">
                <a:latin typeface="C059"/>
                <a:cs typeface="C059"/>
              </a:rPr>
              <a:t>çıkar</a:t>
            </a:r>
            <a:endParaRPr sz="3200">
              <a:latin typeface="C059"/>
              <a:cs typeface="C059"/>
            </a:endParaRPr>
          </a:p>
          <a:p>
            <a:pPr marL="195580" marR="280035" indent="-183515">
              <a:lnSpc>
                <a:spcPts val="3650"/>
              </a:lnSpc>
              <a:spcBef>
                <a:spcPts val="1605"/>
              </a:spcBef>
              <a:buClr>
                <a:srgbClr val="FF388B"/>
              </a:buClr>
              <a:buSzPct val="79687"/>
              <a:buFont typeface="Arial"/>
              <a:buChar char="•"/>
              <a:tabLst>
                <a:tab pos="196215" algn="l"/>
              </a:tabLst>
            </a:pPr>
            <a:r>
              <a:rPr sz="3200" spc="5" dirty="0">
                <a:latin typeface="C059"/>
                <a:cs typeface="C059"/>
              </a:rPr>
              <a:t>Öğleden sonra </a:t>
            </a:r>
            <a:r>
              <a:rPr sz="3200" dirty="0">
                <a:latin typeface="C059"/>
                <a:cs typeface="C059"/>
              </a:rPr>
              <a:t>uyumayı </a:t>
            </a:r>
            <a:r>
              <a:rPr sz="3200" spc="5" dirty="0">
                <a:latin typeface="C059"/>
                <a:cs typeface="C059"/>
              </a:rPr>
              <a:t>alışkanlık haline getiren  kültürler vücudun </a:t>
            </a:r>
            <a:r>
              <a:rPr sz="3200" dirty="0">
                <a:latin typeface="C059"/>
                <a:cs typeface="C059"/>
              </a:rPr>
              <a:t>uyku </a:t>
            </a:r>
            <a:r>
              <a:rPr sz="3200" spc="5" dirty="0">
                <a:latin typeface="C059"/>
                <a:cs typeface="C059"/>
              </a:rPr>
              <a:t>eğiliminden</a:t>
            </a:r>
            <a:r>
              <a:rPr sz="3200" spc="-25" dirty="0">
                <a:latin typeface="C059"/>
                <a:cs typeface="C059"/>
              </a:rPr>
              <a:t> </a:t>
            </a:r>
            <a:r>
              <a:rPr sz="3200" dirty="0">
                <a:latin typeface="C059"/>
                <a:cs typeface="C059"/>
              </a:rPr>
              <a:t>faydalanır</a:t>
            </a:r>
            <a:endParaRPr sz="3200">
              <a:latin typeface="C059"/>
              <a:cs typeface="C059"/>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1221211" cy="684428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09827" y="1060703"/>
            <a:ext cx="9702165" cy="4460875"/>
            <a:chOff x="909827" y="1060703"/>
            <a:chExt cx="9702165" cy="4460875"/>
          </a:xfrm>
        </p:grpSpPr>
        <p:sp>
          <p:nvSpPr>
            <p:cNvPr id="3" name="object 3"/>
            <p:cNvSpPr/>
            <p:nvPr/>
          </p:nvSpPr>
          <p:spPr>
            <a:xfrm>
              <a:off x="914399" y="1065275"/>
              <a:ext cx="9692640" cy="4451985"/>
            </a:xfrm>
            <a:custGeom>
              <a:avLst/>
              <a:gdLst/>
              <a:ahLst/>
              <a:cxnLst/>
              <a:rect l="l" t="t" r="r" b="b"/>
              <a:pathLst>
                <a:path w="9692640" h="4451985">
                  <a:moveTo>
                    <a:pt x="9692640" y="0"/>
                  </a:moveTo>
                  <a:lnTo>
                    <a:pt x="0" y="0"/>
                  </a:lnTo>
                  <a:lnTo>
                    <a:pt x="0" y="4451604"/>
                  </a:lnTo>
                  <a:lnTo>
                    <a:pt x="9692640" y="4451604"/>
                  </a:lnTo>
                  <a:lnTo>
                    <a:pt x="9692640" y="0"/>
                  </a:lnTo>
                  <a:close/>
                </a:path>
              </a:pathLst>
            </a:custGeom>
            <a:solidFill>
              <a:srgbClr val="B8A8C2"/>
            </a:solidFill>
          </p:spPr>
          <p:txBody>
            <a:bodyPr wrap="square" lIns="0" tIns="0" rIns="0" bIns="0" rtlCol="0"/>
            <a:lstStyle/>
            <a:p>
              <a:endParaRPr/>
            </a:p>
          </p:txBody>
        </p:sp>
        <p:sp>
          <p:nvSpPr>
            <p:cNvPr id="4" name="object 4"/>
            <p:cNvSpPr/>
            <p:nvPr/>
          </p:nvSpPr>
          <p:spPr>
            <a:xfrm>
              <a:off x="914399" y="1065275"/>
              <a:ext cx="9692640" cy="4451985"/>
            </a:xfrm>
            <a:custGeom>
              <a:avLst/>
              <a:gdLst/>
              <a:ahLst/>
              <a:cxnLst/>
              <a:rect l="l" t="t" r="r" b="b"/>
              <a:pathLst>
                <a:path w="9692640" h="4451985">
                  <a:moveTo>
                    <a:pt x="0" y="4451604"/>
                  </a:moveTo>
                  <a:lnTo>
                    <a:pt x="9692640" y="4451604"/>
                  </a:lnTo>
                  <a:lnTo>
                    <a:pt x="9692640" y="0"/>
                  </a:lnTo>
                  <a:lnTo>
                    <a:pt x="0" y="0"/>
                  </a:lnTo>
                  <a:lnTo>
                    <a:pt x="0" y="4451604"/>
                  </a:lnTo>
                  <a:close/>
                </a:path>
              </a:pathLst>
            </a:custGeom>
            <a:ln w="9144">
              <a:solidFill>
                <a:srgbClr val="68017C"/>
              </a:solidFill>
            </a:ln>
          </p:spPr>
          <p:txBody>
            <a:bodyPr wrap="square" lIns="0" tIns="0" rIns="0" bIns="0" rtlCol="0"/>
            <a:lstStyle/>
            <a:p>
              <a:endParaRPr/>
            </a:p>
          </p:txBody>
        </p:sp>
        <p:sp>
          <p:nvSpPr>
            <p:cNvPr id="5" name="object 5"/>
            <p:cNvSpPr/>
            <p:nvPr/>
          </p:nvSpPr>
          <p:spPr>
            <a:xfrm>
              <a:off x="2612135" y="1856231"/>
              <a:ext cx="6343650" cy="127787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598801" y="1842515"/>
              <a:ext cx="6312154" cy="124752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481072" y="3259836"/>
              <a:ext cx="6630161" cy="105232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468372" y="3246246"/>
              <a:ext cx="6598158" cy="102184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234439" y="4431791"/>
              <a:ext cx="9097518" cy="105994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221143" y="4417821"/>
              <a:ext cx="9065602" cy="1029843"/>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475" y="996696"/>
            <a:ext cx="10908665" cy="2421890"/>
            <a:chOff x="379475" y="996696"/>
            <a:chExt cx="10908665" cy="2421890"/>
          </a:xfrm>
        </p:grpSpPr>
        <p:sp>
          <p:nvSpPr>
            <p:cNvPr id="3" name="object 3"/>
            <p:cNvSpPr/>
            <p:nvPr/>
          </p:nvSpPr>
          <p:spPr>
            <a:xfrm>
              <a:off x="387426" y="1004951"/>
              <a:ext cx="10894491" cy="24070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7426" y="1004951"/>
              <a:ext cx="10894695" cy="2407285"/>
            </a:xfrm>
            <a:custGeom>
              <a:avLst/>
              <a:gdLst/>
              <a:ahLst/>
              <a:cxnLst/>
              <a:rect l="l" t="t" r="r" b="b"/>
              <a:pathLst>
                <a:path w="10894695" h="2407285">
                  <a:moveTo>
                    <a:pt x="4189399" y="658876"/>
                  </a:moveTo>
                  <a:lnTo>
                    <a:pt x="4133920" y="660140"/>
                  </a:lnTo>
                  <a:lnTo>
                    <a:pt x="4089609" y="663940"/>
                  </a:lnTo>
                  <a:lnTo>
                    <a:pt x="4034586" y="679196"/>
                  </a:lnTo>
                  <a:lnTo>
                    <a:pt x="4003868" y="726059"/>
                  </a:lnTo>
                  <a:lnTo>
                    <a:pt x="4001820" y="748919"/>
                  </a:lnTo>
                  <a:lnTo>
                    <a:pt x="4001820" y="1444752"/>
                  </a:lnTo>
                  <a:lnTo>
                    <a:pt x="4227626" y="1444752"/>
                  </a:lnTo>
                  <a:lnTo>
                    <a:pt x="4285205" y="1441586"/>
                  </a:lnTo>
                  <a:lnTo>
                    <a:pt x="4339450" y="1432099"/>
                  </a:lnTo>
                  <a:lnTo>
                    <a:pt x="4390361" y="1416302"/>
                  </a:lnTo>
                  <a:lnTo>
                    <a:pt x="4437938" y="1394206"/>
                  </a:lnTo>
                  <a:lnTo>
                    <a:pt x="4480612" y="1367534"/>
                  </a:lnTo>
                  <a:lnTo>
                    <a:pt x="4516631" y="1338183"/>
                  </a:lnTo>
                  <a:lnTo>
                    <a:pt x="4546005" y="1306141"/>
                  </a:lnTo>
                  <a:lnTo>
                    <a:pt x="4568748" y="1271397"/>
                  </a:lnTo>
                  <a:lnTo>
                    <a:pt x="4593620" y="1199319"/>
                  </a:lnTo>
                  <a:lnTo>
                    <a:pt x="4601392" y="1152552"/>
                  </a:lnTo>
                  <a:lnTo>
                    <a:pt x="4606056" y="1098640"/>
                  </a:lnTo>
                  <a:lnTo>
                    <a:pt x="4607610" y="1037589"/>
                  </a:lnTo>
                  <a:lnTo>
                    <a:pt x="4605169" y="976800"/>
                  </a:lnTo>
                  <a:lnTo>
                    <a:pt x="4597844" y="921355"/>
                  </a:lnTo>
                  <a:lnTo>
                    <a:pt x="4585637" y="871251"/>
                  </a:lnTo>
                  <a:lnTo>
                    <a:pt x="4568546" y="826484"/>
                  </a:lnTo>
                  <a:lnTo>
                    <a:pt x="4546573" y="787048"/>
                  </a:lnTo>
                  <a:lnTo>
                    <a:pt x="4519716" y="752939"/>
                  </a:lnTo>
                  <a:lnTo>
                    <a:pt x="4487976" y="724153"/>
                  </a:lnTo>
                  <a:lnTo>
                    <a:pt x="4455338" y="704193"/>
                  </a:lnTo>
                  <a:lnTo>
                    <a:pt x="4415845" y="687869"/>
                  </a:lnTo>
                  <a:lnTo>
                    <a:pt x="4369501" y="675179"/>
                  </a:lnTo>
                  <a:lnTo>
                    <a:pt x="4316310" y="666119"/>
                  </a:lnTo>
                  <a:lnTo>
                    <a:pt x="4256275" y="660686"/>
                  </a:lnTo>
                  <a:lnTo>
                    <a:pt x="4189399" y="658876"/>
                  </a:lnTo>
                  <a:close/>
                </a:path>
                <a:path w="10894695" h="2407285">
                  <a:moveTo>
                    <a:pt x="8256828" y="618109"/>
                  </a:moveTo>
                  <a:lnTo>
                    <a:pt x="8199695" y="621339"/>
                  </a:lnTo>
                  <a:lnTo>
                    <a:pt x="8145645" y="631032"/>
                  </a:lnTo>
                  <a:lnTo>
                    <a:pt x="8094687" y="647186"/>
                  </a:lnTo>
                  <a:lnTo>
                    <a:pt x="8046825" y="669803"/>
                  </a:lnTo>
                  <a:lnTo>
                    <a:pt x="8002066" y="698881"/>
                  </a:lnTo>
                  <a:lnTo>
                    <a:pt x="7967300" y="728557"/>
                  </a:lnTo>
                  <a:lnTo>
                    <a:pt x="7935010" y="763740"/>
                  </a:lnTo>
                  <a:lnTo>
                    <a:pt x="7905197" y="804433"/>
                  </a:lnTo>
                  <a:lnTo>
                    <a:pt x="7877860" y="850641"/>
                  </a:lnTo>
                  <a:lnTo>
                    <a:pt x="7853000" y="902366"/>
                  </a:lnTo>
                  <a:lnTo>
                    <a:pt x="7830616" y="959612"/>
                  </a:lnTo>
                  <a:lnTo>
                    <a:pt x="7818527" y="996946"/>
                  </a:lnTo>
                  <a:lnTo>
                    <a:pt x="7807711" y="1036940"/>
                  </a:lnTo>
                  <a:lnTo>
                    <a:pt x="7798167" y="1079596"/>
                  </a:lnTo>
                  <a:lnTo>
                    <a:pt x="7789895" y="1124913"/>
                  </a:lnTo>
                  <a:lnTo>
                    <a:pt x="7782896" y="1172892"/>
                  </a:lnTo>
                  <a:lnTo>
                    <a:pt x="7777170" y="1223535"/>
                  </a:lnTo>
                  <a:lnTo>
                    <a:pt x="7772716" y="1276841"/>
                  </a:lnTo>
                  <a:lnTo>
                    <a:pt x="7769534" y="1332813"/>
                  </a:lnTo>
                  <a:lnTo>
                    <a:pt x="7767626" y="1391449"/>
                  </a:lnTo>
                  <a:lnTo>
                    <a:pt x="7766989" y="1452752"/>
                  </a:lnTo>
                  <a:lnTo>
                    <a:pt x="7767576" y="1516993"/>
                  </a:lnTo>
                  <a:lnTo>
                    <a:pt x="7769336" y="1578041"/>
                  </a:lnTo>
                  <a:lnTo>
                    <a:pt x="7772270" y="1635895"/>
                  </a:lnTo>
                  <a:lnTo>
                    <a:pt x="7776377" y="1690557"/>
                  </a:lnTo>
                  <a:lnTo>
                    <a:pt x="7781658" y="1742027"/>
                  </a:lnTo>
                  <a:lnTo>
                    <a:pt x="7788112" y="1790303"/>
                  </a:lnTo>
                  <a:lnTo>
                    <a:pt x="7795740" y="1835387"/>
                  </a:lnTo>
                  <a:lnTo>
                    <a:pt x="7804541" y="1877278"/>
                  </a:lnTo>
                  <a:lnTo>
                    <a:pt x="7814515" y="1915976"/>
                  </a:lnTo>
                  <a:lnTo>
                    <a:pt x="7846704" y="2005542"/>
                  </a:lnTo>
                  <a:lnTo>
                    <a:pt x="7870711" y="2054695"/>
                  </a:lnTo>
                  <a:lnTo>
                    <a:pt x="7897688" y="2098944"/>
                  </a:lnTo>
                  <a:lnTo>
                    <a:pt x="7927640" y="2138294"/>
                  </a:lnTo>
                  <a:lnTo>
                    <a:pt x="7960568" y="2172747"/>
                  </a:lnTo>
                  <a:lnTo>
                    <a:pt x="7996478" y="2202307"/>
                  </a:lnTo>
                  <a:lnTo>
                    <a:pt x="8034960" y="2227166"/>
                  </a:lnTo>
                  <a:lnTo>
                    <a:pt x="8075482" y="2247514"/>
                  </a:lnTo>
                  <a:lnTo>
                    <a:pt x="8118049" y="2263346"/>
                  </a:lnTo>
                  <a:lnTo>
                    <a:pt x="8162670" y="2274659"/>
                  </a:lnTo>
                  <a:lnTo>
                    <a:pt x="8209350" y="2281449"/>
                  </a:lnTo>
                  <a:lnTo>
                    <a:pt x="8258098" y="2283714"/>
                  </a:lnTo>
                  <a:lnTo>
                    <a:pt x="8306067" y="2281376"/>
                  </a:lnTo>
                  <a:lnTo>
                    <a:pt x="8351843" y="2274364"/>
                  </a:lnTo>
                  <a:lnTo>
                    <a:pt x="8395428" y="2262679"/>
                  </a:lnTo>
                  <a:lnTo>
                    <a:pt x="8436820" y="2246321"/>
                  </a:lnTo>
                  <a:lnTo>
                    <a:pt x="8476021" y="2225292"/>
                  </a:lnTo>
                  <a:lnTo>
                    <a:pt x="8513030" y="2199592"/>
                  </a:lnTo>
                  <a:lnTo>
                    <a:pt x="8547846" y="2169224"/>
                  </a:lnTo>
                  <a:lnTo>
                    <a:pt x="8580471" y="2134187"/>
                  </a:lnTo>
                  <a:lnTo>
                    <a:pt x="8610904" y="2094484"/>
                  </a:lnTo>
                  <a:lnTo>
                    <a:pt x="8645933" y="2034689"/>
                  </a:lnTo>
                  <a:lnTo>
                    <a:pt x="8675578" y="1963510"/>
                  </a:lnTo>
                  <a:lnTo>
                    <a:pt x="8688381" y="1923650"/>
                  </a:lnTo>
                  <a:lnTo>
                    <a:pt x="8699838" y="1880942"/>
                  </a:lnTo>
                  <a:lnTo>
                    <a:pt x="8709948" y="1835388"/>
                  </a:lnTo>
                  <a:lnTo>
                    <a:pt x="8718711" y="1786985"/>
                  </a:lnTo>
                  <a:lnTo>
                    <a:pt x="8726127" y="1735734"/>
                  </a:lnTo>
                  <a:lnTo>
                    <a:pt x="8732195" y="1681635"/>
                  </a:lnTo>
                  <a:lnTo>
                    <a:pt x="8736915" y="1624688"/>
                  </a:lnTo>
                  <a:lnTo>
                    <a:pt x="8740287" y="1564891"/>
                  </a:lnTo>
                  <a:lnTo>
                    <a:pt x="8742310" y="1502246"/>
                  </a:lnTo>
                  <a:lnTo>
                    <a:pt x="8742984" y="1436751"/>
                  </a:lnTo>
                  <a:lnTo>
                    <a:pt x="8742417" y="1372780"/>
                  </a:lnTo>
                  <a:lnTo>
                    <a:pt x="8740714" y="1312085"/>
                  </a:lnTo>
                  <a:lnTo>
                    <a:pt x="8737875" y="1254664"/>
                  </a:lnTo>
                  <a:lnTo>
                    <a:pt x="8733901" y="1200514"/>
                  </a:lnTo>
                  <a:lnTo>
                    <a:pt x="8728792" y="1149635"/>
                  </a:lnTo>
                  <a:lnTo>
                    <a:pt x="8722547" y="1102025"/>
                  </a:lnTo>
                  <a:lnTo>
                    <a:pt x="8715167" y="1057683"/>
                  </a:lnTo>
                  <a:lnTo>
                    <a:pt x="8706652" y="1016606"/>
                  </a:lnTo>
                  <a:lnTo>
                    <a:pt x="8697001" y="978794"/>
                  </a:lnTo>
                  <a:lnTo>
                    <a:pt x="8665748" y="891709"/>
                  </a:lnTo>
                  <a:lnTo>
                    <a:pt x="8642193" y="843830"/>
                  </a:lnTo>
                  <a:lnTo>
                    <a:pt x="8615556" y="800608"/>
                  </a:lnTo>
                  <a:lnTo>
                    <a:pt x="8585838" y="762042"/>
                  </a:lnTo>
                  <a:lnTo>
                    <a:pt x="8553045" y="728133"/>
                  </a:lnTo>
                  <a:lnTo>
                    <a:pt x="8517178" y="698881"/>
                  </a:lnTo>
                  <a:lnTo>
                    <a:pt x="8478773" y="674200"/>
                  </a:lnTo>
                  <a:lnTo>
                    <a:pt x="8438363" y="654007"/>
                  </a:lnTo>
                  <a:lnTo>
                    <a:pt x="8395957" y="638301"/>
                  </a:lnTo>
                  <a:lnTo>
                    <a:pt x="8351561" y="627083"/>
                  </a:lnTo>
                  <a:lnTo>
                    <a:pt x="8305182" y="620352"/>
                  </a:lnTo>
                  <a:lnTo>
                    <a:pt x="8256828" y="618109"/>
                  </a:lnTo>
                  <a:close/>
                </a:path>
                <a:path w="10894695" h="2407285">
                  <a:moveTo>
                    <a:pt x="9525050" y="545338"/>
                  </a:moveTo>
                  <a:lnTo>
                    <a:pt x="10867313" y="545338"/>
                  </a:lnTo>
                  <a:lnTo>
                    <a:pt x="10867313" y="660019"/>
                  </a:lnTo>
                  <a:lnTo>
                    <a:pt x="9844582" y="2255393"/>
                  </a:lnTo>
                  <a:lnTo>
                    <a:pt x="10310291" y="2255393"/>
                  </a:lnTo>
                  <a:lnTo>
                    <a:pt x="10368803" y="2252035"/>
                  </a:lnTo>
                  <a:lnTo>
                    <a:pt x="10423194" y="2241962"/>
                  </a:lnTo>
                  <a:lnTo>
                    <a:pt x="10473490" y="2225174"/>
                  </a:lnTo>
                  <a:lnTo>
                    <a:pt x="10519714" y="2201672"/>
                  </a:lnTo>
                  <a:lnTo>
                    <a:pt x="10554202" y="2177547"/>
                  </a:lnTo>
                  <a:lnTo>
                    <a:pt x="10586953" y="2148149"/>
                  </a:lnTo>
                  <a:lnTo>
                    <a:pt x="10617967" y="2113478"/>
                  </a:lnTo>
                  <a:lnTo>
                    <a:pt x="10647243" y="2073534"/>
                  </a:lnTo>
                  <a:lnTo>
                    <a:pt x="10674781" y="2028316"/>
                  </a:lnTo>
                  <a:lnTo>
                    <a:pt x="10693303" y="1991990"/>
                  </a:lnTo>
                  <a:lnTo>
                    <a:pt x="10710766" y="1951376"/>
                  </a:lnTo>
                  <a:lnTo>
                    <a:pt x="10727173" y="1906479"/>
                  </a:lnTo>
                  <a:lnTo>
                    <a:pt x="10742522" y="1857303"/>
                  </a:lnTo>
                  <a:lnTo>
                    <a:pt x="10756813" y="1803852"/>
                  </a:lnTo>
                  <a:lnTo>
                    <a:pt x="10770047" y="1746132"/>
                  </a:lnTo>
                  <a:lnTo>
                    <a:pt x="10782223" y="1684147"/>
                  </a:lnTo>
                  <a:lnTo>
                    <a:pt x="10894491" y="1684147"/>
                  </a:lnTo>
                  <a:lnTo>
                    <a:pt x="10859947" y="2370074"/>
                  </a:lnTo>
                  <a:lnTo>
                    <a:pt x="9413925" y="2370074"/>
                  </a:lnTo>
                  <a:lnTo>
                    <a:pt x="9413925" y="2255393"/>
                  </a:lnTo>
                  <a:lnTo>
                    <a:pt x="10432338" y="660019"/>
                  </a:lnTo>
                  <a:lnTo>
                    <a:pt x="10083469" y="660019"/>
                  </a:lnTo>
                  <a:lnTo>
                    <a:pt x="10025114" y="662422"/>
                  </a:lnTo>
                  <a:lnTo>
                    <a:pt x="9970447" y="669632"/>
                  </a:lnTo>
                  <a:lnTo>
                    <a:pt x="9919470" y="681652"/>
                  </a:lnTo>
                  <a:lnTo>
                    <a:pt x="9872186" y="698484"/>
                  </a:lnTo>
                  <a:lnTo>
                    <a:pt x="9828595" y="720131"/>
                  </a:lnTo>
                  <a:lnTo>
                    <a:pt x="9788702" y="746593"/>
                  </a:lnTo>
                  <a:lnTo>
                    <a:pt x="9752507" y="777875"/>
                  </a:lnTo>
                  <a:lnTo>
                    <a:pt x="9726778" y="806125"/>
                  </a:lnTo>
                  <a:lnTo>
                    <a:pt x="9703014" y="838468"/>
                  </a:lnTo>
                  <a:lnTo>
                    <a:pt x="9681213" y="874902"/>
                  </a:lnTo>
                  <a:lnTo>
                    <a:pt x="9661376" y="915430"/>
                  </a:lnTo>
                  <a:lnTo>
                    <a:pt x="9643501" y="960049"/>
                  </a:lnTo>
                  <a:lnTo>
                    <a:pt x="9627586" y="1008761"/>
                  </a:lnTo>
                  <a:lnTo>
                    <a:pt x="9613632" y="1061564"/>
                  </a:lnTo>
                  <a:lnTo>
                    <a:pt x="9601636" y="1118460"/>
                  </a:lnTo>
                  <a:lnTo>
                    <a:pt x="9591598" y="1179449"/>
                  </a:lnTo>
                  <a:lnTo>
                    <a:pt x="9483013" y="1179449"/>
                  </a:lnTo>
                  <a:lnTo>
                    <a:pt x="9525050" y="545338"/>
                  </a:lnTo>
                  <a:close/>
                </a:path>
                <a:path w="10894695" h="2407285">
                  <a:moveTo>
                    <a:pt x="5193588" y="545338"/>
                  </a:moveTo>
                  <a:lnTo>
                    <a:pt x="5759881" y="545338"/>
                  </a:lnTo>
                  <a:lnTo>
                    <a:pt x="6748195" y="1796414"/>
                  </a:lnTo>
                  <a:lnTo>
                    <a:pt x="6748195" y="946276"/>
                  </a:lnTo>
                  <a:lnTo>
                    <a:pt x="6743719" y="886458"/>
                  </a:lnTo>
                  <a:lnTo>
                    <a:pt x="6730288" y="832913"/>
                  </a:lnTo>
                  <a:lnTo>
                    <a:pt x="6707905" y="785631"/>
                  </a:lnTo>
                  <a:lnTo>
                    <a:pt x="6676567" y="744601"/>
                  </a:lnTo>
                  <a:lnTo>
                    <a:pt x="6645507" y="716906"/>
                  </a:lnTo>
                  <a:lnTo>
                    <a:pt x="6609625" y="694619"/>
                  </a:lnTo>
                  <a:lnTo>
                    <a:pt x="6568915" y="677721"/>
                  </a:lnTo>
                  <a:lnTo>
                    <a:pt x="6523371" y="666194"/>
                  </a:lnTo>
                  <a:lnTo>
                    <a:pt x="6472986" y="660019"/>
                  </a:lnTo>
                  <a:lnTo>
                    <a:pt x="6472986" y="545338"/>
                  </a:lnTo>
                  <a:lnTo>
                    <a:pt x="7139228" y="545338"/>
                  </a:lnTo>
                  <a:lnTo>
                    <a:pt x="7139228" y="660019"/>
                  </a:lnTo>
                  <a:lnTo>
                    <a:pt x="7074454" y="670804"/>
                  </a:lnTo>
                  <a:lnTo>
                    <a:pt x="7019563" y="688292"/>
                  </a:lnTo>
                  <a:lnTo>
                    <a:pt x="6974529" y="712471"/>
                  </a:lnTo>
                  <a:lnTo>
                    <a:pt x="6939330" y="743331"/>
                  </a:lnTo>
                  <a:lnTo>
                    <a:pt x="6912900" y="781667"/>
                  </a:lnTo>
                  <a:lnTo>
                    <a:pt x="6894007" y="828278"/>
                  </a:lnTo>
                  <a:lnTo>
                    <a:pt x="6882663" y="883152"/>
                  </a:lnTo>
                  <a:lnTo>
                    <a:pt x="6878878" y="946276"/>
                  </a:lnTo>
                  <a:lnTo>
                    <a:pt x="6878878" y="2370074"/>
                  </a:lnTo>
                  <a:lnTo>
                    <a:pt x="6736257" y="2370074"/>
                  </a:lnTo>
                  <a:lnTo>
                    <a:pt x="5611799" y="930401"/>
                  </a:lnTo>
                  <a:lnTo>
                    <a:pt x="5611799" y="1927478"/>
                  </a:lnTo>
                  <a:lnTo>
                    <a:pt x="5614938" y="1992276"/>
                  </a:lnTo>
                  <a:lnTo>
                    <a:pt x="5624349" y="2049648"/>
                  </a:lnTo>
                  <a:lnTo>
                    <a:pt x="5640027" y="2099578"/>
                  </a:lnTo>
                  <a:lnTo>
                    <a:pt x="5661965" y="2142046"/>
                  </a:lnTo>
                  <a:lnTo>
                    <a:pt x="5690158" y="2177034"/>
                  </a:lnTo>
                  <a:lnTo>
                    <a:pt x="5731663" y="2211298"/>
                  </a:lnTo>
                  <a:lnTo>
                    <a:pt x="5777884" y="2235787"/>
                  </a:lnTo>
                  <a:lnTo>
                    <a:pt x="5828818" y="2250489"/>
                  </a:lnTo>
                  <a:lnTo>
                    <a:pt x="5884468" y="2255393"/>
                  </a:lnTo>
                  <a:lnTo>
                    <a:pt x="5915329" y="2255393"/>
                  </a:lnTo>
                  <a:lnTo>
                    <a:pt x="5915329" y="2370074"/>
                  </a:lnTo>
                  <a:lnTo>
                    <a:pt x="5178729" y="2370074"/>
                  </a:lnTo>
                  <a:lnTo>
                    <a:pt x="5178729" y="2255393"/>
                  </a:lnTo>
                  <a:lnTo>
                    <a:pt x="5229402" y="2255393"/>
                  </a:lnTo>
                  <a:lnTo>
                    <a:pt x="5281528" y="2249989"/>
                  </a:lnTo>
                  <a:lnTo>
                    <a:pt x="5329320" y="2233787"/>
                  </a:lnTo>
                  <a:lnTo>
                    <a:pt x="5372777" y="2206797"/>
                  </a:lnTo>
                  <a:lnTo>
                    <a:pt x="5411901" y="2169033"/>
                  </a:lnTo>
                  <a:lnTo>
                    <a:pt x="5438572" y="2132609"/>
                  </a:lnTo>
                  <a:lnTo>
                    <a:pt x="5459306" y="2092223"/>
                  </a:lnTo>
                  <a:lnTo>
                    <a:pt x="5474108" y="2047875"/>
                  </a:lnTo>
                  <a:lnTo>
                    <a:pt x="5482985" y="1999564"/>
                  </a:lnTo>
                  <a:lnTo>
                    <a:pt x="5485942" y="1947290"/>
                  </a:lnTo>
                  <a:lnTo>
                    <a:pt x="5485942" y="769365"/>
                  </a:lnTo>
                  <a:lnTo>
                    <a:pt x="5451056" y="730001"/>
                  </a:lnTo>
                  <a:lnTo>
                    <a:pt x="5412530" y="699383"/>
                  </a:lnTo>
                  <a:lnTo>
                    <a:pt x="5370353" y="677514"/>
                  </a:lnTo>
                  <a:lnTo>
                    <a:pt x="5324512" y="664392"/>
                  </a:lnTo>
                  <a:lnTo>
                    <a:pt x="5274995" y="660019"/>
                  </a:lnTo>
                  <a:lnTo>
                    <a:pt x="5193588" y="660019"/>
                  </a:lnTo>
                  <a:lnTo>
                    <a:pt x="5193588" y="545338"/>
                  </a:lnTo>
                  <a:close/>
                </a:path>
                <a:path w="10894695" h="2407285">
                  <a:moveTo>
                    <a:pt x="3340531" y="545338"/>
                  </a:moveTo>
                  <a:lnTo>
                    <a:pt x="4408982" y="545338"/>
                  </a:lnTo>
                  <a:lnTo>
                    <a:pt x="4467995" y="547134"/>
                  </a:lnTo>
                  <a:lnTo>
                    <a:pt x="4524384" y="552525"/>
                  </a:lnTo>
                  <a:lnTo>
                    <a:pt x="4578151" y="561509"/>
                  </a:lnTo>
                  <a:lnTo>
                    <a:pt x="4629296" y="574087"/>
                  </a:lnTo>
                  <a:lnTo>
                    <a:pt x="4677821" y="590258"/>
                  </a:lnTo>
                  <a:lnTo>
                    <a:pt x="4723726" y="610023"/>
                  </a:lnTo>
                  <a:lnTo>
                    <a:pt x="4767013" y="633381"/>
                  </a:lnTo>
                  <a:lnTo>
                    <a:pt x="4807682" y="660334"/>
                  </a:lnTo>
                  <a:lnTo>
                    <a:pt x="4845735" y="690879"/>
                  </a:lnTo>
                  <a:lnTo>
                    <a:pt x="4884490" y="728289"/>
                  </a:lnTo>
                  <a:lnTo>
                    <a:pt x="4918078" y="767746"/>
                  </a:lnTo>
                  <a:lnTo>
                    <a:pt x="4946498" y="809251"/>
                  </a:lnTo>
                  <a:lnTo>
                    <a:pt x="4969751" y="852804"/>
                  </a:lnTo>
                  <a:lnTo>
                    <a:pt x="4987836" y="898405"/>
                  </a:lnTo>
                  <a:lnTo>
                    <a:pt x="5000755" y="946054"/>
                  </a:lnTo>
                  <a:lnTo>
                    <a:pt x="5008506" y="995751"/>
                  </a:lnTo>
                  <a:lnTo>
                    <a:pt x="5011089" y="1047496"/>
                  </a:lnTo>
                  <a:lnTo>
                    <a:pt x="5008433" y="1099842"/>
                  </a:lnTo>
                  <a:lnTo>
                    <a:pt x="5000464" y="1149952"/>
                  </a:lnTo>
                  <a:lnTo>
                    <a:pt x="4987182" y="1197832"/>
                  </a:lnTo>
                  <a:lnTo>
                    <a:pt x="4968587" y="1243489"/>
                  </a:lnTo>
                  <a:lnTo>
                    <a:pt x="4944679" y="1286932"/>
                  </a:lnTo>
                  <a:lnTo>
                    <a:pt x="4915458" y="1328165"/>
                  </a:lnTo>
                  <a:lnTo>
                    <a:pt x="4881770" y="1366412"/>
                  </a:lnTo>
                  <a:lnTo>
                    <a:pt x="4844456" y="1401007"/>
                  </a:lnTo>
                  <a:lnTo>
                    <a:pt x="4803508" y="1431940"/>
                  </a:lnTo>
                  <a:lnTo>
                    <a:pt x="4758919" y="1459201"/>
                  </a:lnTo>
                  <a:lnTo>
                    <a:pt x="4710683" y="1482779"/>
                  </a:lnTo>
                  <a:lnTo>
                    <a:pt x="4658791" y="1502664"/>
                  </a:lnTo>
                  <a:lnTo>
                    <a:pt x="4605218" y="1519258"/>
                  </a:lnTo>
                  <a:lnTo>
                    <a:pt x="4551815" y="1532842"/>
                  </a:lnTo>
                  <a:lnTo>
                    <a:pt x="4498581" y="1543415"/>
                  </a:lnTo>
                  <a:lnTo>
                    <a:pt x="4445516" y="1550971"/>
                  </a:lnTo>
                  <a:lnTo>
                    <a:pt x="4392620" y="1555507"/>
                  </a:lnTo>
                  <a:lnTo>
                    <a:pt x="4339894" y="1557020"/>
                  </a:lnTo>
                  <a:lnTo>
                    <a:pt x="4001820" y="1557020"/>
                  </a:lnTo>
                  <a:lnTo>
                    <a:pt x="4001820" y="2151634"/>
                  </a:lnTo>
                  <a:lnTo>
                    <a:pt x="4008948" y="2195496"/>
                  </a:lnTo>
                  <a:lnTo>
                    <a:pt x="4030268" y="2228215"/>
                  </a:lnTo>
                  <a:lnTo>
                    <a:pt x="4062653" y="2248566"/>
                  </a:lnTo>
                  <a:lnTo>
                    <a:pt x="4103039" y="2255393"/>
                  </a:lnTo>
                  <a:lnTo>
                    <a:pt x="4312716" y="2255393"/>
                  </a:lnTo>
                  <a:lnTo>
                    <a:pt x="4312716" y="2370074"/>
                  </a:lnTo>
                  <a:lnTo>
                    <a:pt x="3340531" y="2370074"/>
                  </a:lnTo>
                  <a:lnTo>
                    <a:pt x="3340531" y="2255393"/>
                  </a:lnTo>
                  <a:lnTo>
                    <a:pt x="3503345" y="2255393"/>
                  </a:lnTo>
                  <a:lnTo>
                    <a:pt x="3528845" y="2253682"/>
                  </a:lnTo>
                  <a:lnTo>
                    <a:pt x="3569889" y="2240069"/>
                  </a:lnTo>
                  <a:lnTo>
                    <a:pt x="3597555" y="2213230"/>
                  </a:lnTo>
                  <a:lnTo>
                    <a:pt x="3611462" y="2174976"/>
                  </a:lnTo>
                  <a:lnTo>
                    <a:pt x="3613200" y="2151634"/>
                  </a:lnTo>
                  <a:lnTo>
                    <a:pt x="3613200" y="761238"/>
                  </a:lnTo>
                  <a:lnTo>
                    <a:pt x="3606136" y="719264"/>
                  </a:lnTo>
                  <a:lnTo>
                    <a:pt x="3584879" y="687197"/>
                  </a:lnTo>
                  <a:lnTo>
                    <a:pt x="3535337" y="661711"/>
                  </a:lnTo>
                  <a:lnTo>
                    <a:pt x="3515791" y="660019"/>
                  </a:lnTo>
                  <a:lnTo>
                    <a:pt x="3340531" y="660019"/>
                  </a:lnTo>
                  <a:lnTo>
                    <a:pt x="3340531" y="545338"/>
                  </a:lnTo>
                  <a:close/>
                </a:path>
                <a:path w="10894695" h="2407285">
                  <a:moveTo>
                    <a:pt x="2154732" y="545338"/>
                  </a:moveTo>
                  <a:lnTo>
                    <a:pt x="3089960" y="545338"/>
                  </a:lnTo>
                  <a:lnTo>
                    <a:pt x="3089960" y="660019"/>
                  </a:lnTo>
                  <a:lnTo>
                    <a:pt x="2920923" y="660019"/>
                  </a:lnTo>
                  <a:lnTo>
                    <a:pt x="2895632" y="661374"/>
                  </a:lnTo>
                  <a:lnTo>
                    <a:pt x="2856147" y="672181"/>
                  </a:lnTo>
                  <a:lnTo>
                    <a:pt x="2823419" y="708326"/>
                  </a:lnTo>
                  <a:lnTo>
                    <a:pt x="2817291" y="745236"/>
                  </a:lnTo>
                  <a:lnTo>
                    <a:pt x="2817291" y="2157857"/>
                  </a:lnTo>
                  <a:lnTo>
                    <a:pt x="2823768" y="2200132"/>
                  </a:lnTo>
                  <a:lnTo>
                    <a:pt x="2861704" y="2240069"/>
                  </a:lnTo>
                  <a:lnTo>
                    <a:pt x="2909761" y="2253682"/>
                  </a:lnTo>
                  <a:lnTo>
                    <a:pt x="2939338" y="2255393"/>
                  </a:lnTo>
                  <a:lnTo>
                    <a:pt x="3089960" y="2255393"/>
                  </a:lnTo>
                  <a:lnTo>
                    <a:pt x="3089960" y="2370074"/>
                  </a:lnTo>
                  <a:lnTo>
                    <a:pt x="2154732" y="2370074"/>
                  </a:lnTo>
                  <a:lnTo>
                    <a:pt x="2154732" y="2255393"/>
                  </a:lnTo>
                  <a:lnTo>
                    <a:pt x="2297861" y="2255393"/>
                  </a:lnTo>
                  <a:lnTo>
                    <a:pt x="2332102" y="2253845"/>
                  </a:lnTo>
                  <a:lnTo>
                    <a:pt x="2384247" y="2241462"/>
                  </a:lnTo>
                  <a:lnTo>
                    <a:pt x="2415316" y="2216864"/>
                  </a:lnTo>
                  <a:lnTo>
                    <a:pt x="2430453" y="2180478"/>
                  </a:lnTo>
                  <a:lnTo>
                    <a:pt x="2432354" y="2157857"/>
                  </a:lnTo>
                  <a:lnTo>
                    <a:pt x="2432354" y="761238"/>
                  </a:lnTo>
                  <a:lnTo>
                    <a:pt x="2425401" y="716200"/>
                  </a:lnTo>
                  <a:lnTo>
                    <a:pt x="2388680" y="673949"/>
                  </a:lnTo>
                  <a:lnTo>
                    <a:pt x="2345195" y="661566"/>
                  </a:lnTo>
                  <a:lnTo>
                    <a:pt x="2317546" y="660019"/>
                  </a:lnTo>
                  <a:lnTo>
                    <a:pt x="2154732" y="660019"/>
                  </a:lnTo>
                  <a:lnTo>
                    <a:pt x="2154732" y="545338"/>
                  </a:lnTo>
                  <a:close/>
                </a:path>
                <a:path w="10894695" h="2407285">
                  <a:moveTo>
                    <a:pt x="0" y="545338"/>
                  </a:moveTo>
                  <a:lnTo>
                    <a:pt x="845134" y="545338"/>
                  </a:lnTo>
                  <a:lnTo>
                    <a:pt x="845134" y="660019"/>
                  </a:lnTo>
                  <a:lnTo>
                    <a:pt x="720521" y="660019"/>
                  </a:lnTo>
                  <a:lnTo>
                    <a:pt x="695697" y="661493"/>
                  </a:lnTo>
                  <a:lnTo>
                    <a:pt x="656217" y="673252"/>
                  </a:lnTo>
                  <a:lnTo>
                    <a:pt x="622134" y="710946"/>
                  </a:lnTo>
                  <a:lnTo>
                    <a:pt x="615657" y="746378"/>
                  </a:lnTo>
                  <a:lnTo>
                    <a:pt x="615657" y="1344802"/>
                  </a:lnTo>
                  <a:lnTo>
                    <a:pt x="1311452" y="1344802"/>
                  </a:lnTo>
                  <a:lnTo>
                    <a:pt x="1311452" y="777239"/>
                  </a:lnTo>
                  <a:lnTo>
                    <a:pt x="1304563" y="721725"/>
                  </a:lnTo>
                  <a:lnTo>
                    <a:pt x="1283766" y="685926"/>
                  </a:lnTo>
                  <a:lnTo>
                    <a:pt x="1246587" y="666496"/>
                  </a:lnTo>
                  <a:lnTo>
                    <a:pt x="1190548" y="660019"/>
                  </a:lnTo>
                  <a:lnTo>
                    <a:pt x="1084503" y="660019"/>
                  </a:lnTo>
                  <a:lnTo>
                    <a:pt x="1084503" y="545338"/>
                  </a:lnTo>
                  <a:lnTo>
                    <a:pt x="1930831" y="545338"/>
                  </a:lnTo>
                  <a:lnTo>
                    <a:pt x="1930831" y="660019"/>
                  </a:lnTo>
                  <a:lnTo>
                    <a:pt x="1817420" y="660019"/>
                  </a:lnTo>
                  <a:lnTo>
                    <a:pt x="1787059" y="661566"/>
                  </a:lnTo>
                  <a:lnTo>
                    <a:pt x="1740768" y="673949"/>
                  </a:lnTo>
                  <a:lnTo>
                    <a:pt x="1704438" y="716200"/>
                  </a:lnTo>
                  <a:lnTo>
                    <a:pt x="1697659" y="761238"/>
                  </a:lnTo>
                  <a:lnTo>
                    <a:pt x="1697659" y="2139315"/>
                  </a:lnTo>
                  <a:lnTo>
                    <a:pt x="1704613" y="2191639"/>
                  </a:lnTo>
                  <a:lnTo>
                    <a:pt x="1725472" y="2227579"/>
                  </a:lnTo>
                  <a:lnTo>
                    <a:pt x="1758937" y="2248439"/>
                  </a:lnTo>
                  <a:lnTo>
                    <a:pt x="1803831" y="2255393"/>
                  </a:lnTo>
                  <a:lnTo>
                    <a:pt x="1930831" y="2255393"/>
                  </a:lnTo>
                  <a:lnTo>
                    <a:pt x="1930831" y="2370074"/>
                  </a:lnTo>
                  <a:lnTo>
                    <a:pt x="1084503" y="2370074"/>
                  </a:lnTo>
                  <a:lnTo>
                    <a:pt x="1084503" y="2255393"/>
                  </a:lnTo>
                  <a:lnTo>
                    <a:pt x="1212773" y="2255393"/>
                  </a:lnTo>
                  <a:lnTo>
                    <a:pt x="1237445" y="2253918"/>
                  </a:lnTo>
                  <a:lnTo>
                    <a:pt x="1275406" y="2242159"/>
                  </a:lnTo>
                  <a:lnTo>
                    <a:pt x="1305801" y="2200449"/>
                  </a:lnTo>
                  <a:lnTo>
                    <a:pt x="1311452" y="2152904"/>
                  </a:lnTo>
                  <a:lnTo>
                    <a:pt x="1311452" y="1496568"/>
                  </a:lnTo>
                  <a:lnTo>
                    <a:pt x="615657" y="1496568"/>
                  </a:lnTo>
                  <a:lnTo>
                    <a:pt x="615657" y="2152904"/>
                  </a:lnTo>
                  <a:lnTo>
                    <a:pt x="621210" y="2198909"/>
                  </a:lnTo>
                  <a:lnTo>
                    <a:pt x="649971" y="2241462"/>
                  </a:lnTo>
                  <a:lnTo>
                    <a:pt x="698322" y="2255393"/>
                  </a:lnTo>
                  <a:lnTo>
                    <a:pt x="845134" y="2255393"/>
                  </a:lnTo>
                  <a:lnTo>
                    <a:pt x="845134" y="2370074"/>
                  </a:lnTo>
                  <a:lnTo>
                    <a:pt x="0" y="2370074"/>
                  </a:lnTo>
                  <a:lnTo>
                    <a:pt x="0" y="2255393"/>
                  </a:lnTo>
                  <a:lnTo>
                    <a:pt x="135712" y="2255393"/>
                  </a:lnTo>
                  <a:lnTo>
                    <a:pt x="157572" y="2253872"/>
                  </a:lnTo>
                  <a:lnTo>
                    <a:pt x="204190" y="2231263"/>
                  </a:lnTo>
                  <a:lnTo>
                    <a:pt x="224430" y="2178167"/>
                  </a:lnTo>
                  <a:lnTo>
                    <a:pt x="225780" y="2152904"/>
                  </a:lnTo>
                  <a:lnTo>
                    <a:pt x="225780" y="777239"/>
                  </a:lnTo>
                  <a:lnTo>
                    <a:pt x="218686" y="722471"/>
                  </a:lnTo>
                  <a:lnTo>
                    <a:pt x="197408" y="686562"/>
                  </a:lnTo>
                  <a:lnTo>
                    <a:pt x="160393" y="666670"/>
                  </a:lnTo>
                  <a:lnTo>
                    <a:pt x="106108" y="660019"/>
                  </a:lnTo>
                  <a:lnTo>
                    <a:pt x="0" y="660019"/>
                  </a:lnTo>
                  <a:lnTo>
                    <a:pt x="0" y="545338"/>
                  </a:lnTo>
                  <a:close/>
                </a:path>
                <a:path w="10894695" h="2407285">
                  <a:moveTo>
                    <a:pt x="8249462" y="499618"/>
                  </a:moveTo>
                  <a:lnTo>
                    <a:pt x="8300646" y="500863"/>
                  </a:lnTo>
                  <a:lnTo>
                    <a:pt x="8351023" y="504601"/>
                  </a:lnTo>
                  <a:lnTo>
                    <a:pt x="8400593" y="510830"/>
                  </a:lnTo>
                  <a:lnTo>
                    <a:pt x="8449358" y="519551"/>
                  </a:lnTo>
                  <a:lnTo>
                    <a:pt x="8497319" y="530764"/>
                  </a:lnTo>
                  <a:lnTo>
                    <a:pt x="8544475" y="544469"/>
                  </a:lnTo>
                  <a:lnTo>
                    <a:pt x="8590829" y="560665"/>
                  </a:lnTo>
                  <a:lnTo>
                    <a:pt x="8636379" y="579353"/>
                  </a:lnTo>
                  <a:lnTo>
                    <a:pt x="8681129" y="600533"/>
                  </a:lnTo>
                  <a:lnTo>
                    <a:pt x="8725077" y="624204"/>
                  </a:lnTo>
                  <a:lnTo>
                    <a:pt x="8767665" y="650025"/>
                  </a:lnTo>
                  <a:lnTo>
                    <a:pt x="8808332" y="677653"/>
                  </a:lnTo>
                  <a:lnTo>
                    <a:pt x="8847078" y="707090"/>
                  </a:lnTo>
                  <a:lnTo>
                    <a:pt x="8883900" y="738338"/>
                  </a:lnTo>
                  <a:lnTo>
                    <a:pt x="8918800" y="771397"/>
                  </a:lnTo>
                  <a:lnTo>
                    <a:pt x="8951775" y="806271"/>
                  </a:lnTo>
                  <a:lnTo>
                    <a:pt x="8982826" y="842959"/>
                  </a:lnTo>
                  <a:lnTo>
                    <a:pt x="9011951" y="881464"/>
                  </a:lnTo>
                  <a:lnTo>
                    <a:pt x="9039150" y="921787"/>
                  </a:lnTo>
                  <a:lnTo>
                    <a:pt x="9064421" y="963929"/>
                  </a:lnTo>
                  <a:lnTo>
                    <a:pt x="9087514" y="1007493"/>
                  </a:lnTo>
                  <a:lnTo>
                    <a:pt x="9108175" y="1052155"/>
                  </a:lnTo>
                  <a:lnTo>
                    <a:pt x="9126406" y="1097915"/>
                  </a:lnTo>
                  <a:lnTo>
                    <a:pt x="9142206" y="1144775"/>
                  </a:lnTo>
                  <a:lnTo>
                    <a:pt x="9155576" y="1192736"/>
                  </a:lnTo>
                  <a:lnTo>
                    <a:pt x="9166514" y="1241797"/>
                  </a:lnTo>
                  <a:lnTo>
                    <a:pt x="9175022" y="1291961"/>
                  </a:lnTo>
                  <a:lnTo>
                    <a:pt x="9181099" y="1343227"/>
                  </a:lnTo>
                  <a:lnTo>
                    <a:pt x="9184745" y="1395596"/>
                  </a:lnTo>
                  <a:lnTo>
                    <a:pt x="9185960" y="1449070"/>
                  </a:lnTo>
                  <a:lnTo>
                    <a:pt x="9184767" y="1503199"/>
                  </a:lnTo>
                  <a:lnTo>
                    <a:pt x="9181186" y="1556112"/>
                  </a:lnTo>
                  <a:lnTo>
                    <a:pt x="9175218" y="1607809"/>
                  </a:lnTo>
                  <a:lnTo>
                    <a:pt x="9166864" y="1658291"/>
                  </a:lnTo>
                  <a:lnTo>
                    <a:pt x="9156125" y="1707557"/>
                  </a:lnTo>
                  <a:lnTo>
                    <a:pt x="9143000" y="1755607"/>
                  </a:lnTo>
                  <a:lnTo>
                    <a:pt x="9127490" y="1802441"/>
                  </a:lnTo>
                  <a:lnTo>
                    <a:pt x="9109596" y="1848059"/>
                  </a:lnTo>
                  <a:lnTo>
                    <a:pt x="9089317" y="1892462"/>
                  </a:lnTo>
                  <a:lnTo>
                    <a:pt x="9066656" y="1935649"/>
                  </a:lnTo>
                  <a:lnTo>
                    <a:pt x="9041611" y="1977620"/>
                  </a:lnTo>
                  <a:lnTo>
                    <a:pt x="9014183" y="2018375"/>
                  </a:lnTo>
                  <a:lnTo>
                    <a:pt x="8984373" y="2057914"/>
                  </a:lnTo>
                  <a:lnTo>
                    <a:pt x="8952182" y="2096238"/>
                  </a:lnTo>
                  <a:lnTo>
                    <a:pt x="8917609" y="2133346"/>
                  </a:lnTo>
                  <a:lnTo>
                    <a:pt x="8881248" y="2168628"/>
                  </a:lnTo>
                  <a:lnTo>
                    <a:pt x="8843742" y="2201475"/>
                  </a:lnTo>
                  <a:lnTo>
                    <a:pt x="8805091" y="2231888"/>
                  </a:lnTo>
                  <a:lnTo>
                    <a:pt x="8765295" y="2259867"/>
                  </a:lnTo>
                  <a:lnTo>
                    <a:pt x="8724353" y="2285412"/>
                  </a:lnTo>
                  <a:lnTo>
                    <a:pt x="8682265" y="2308522"/>
                  </a:lnTo>
                  <a:lnTo>
                    <a:pt x="8639031" y="2329199"/>
                  </a:lnTo>
                  <a:lnTo>
                    <a:pt x="8594651" y="2347443"/>
                  </a:lnTo>
                  <a:lnTo>
                    <a:pt x="8549124" y="2363253"/>
                  </a:lnTo>
                  <a:lnTo>
                    <a:pt x="8502451" y="2376630"/>
                  </a:lnTo>
                  <a:lnTo>
                    <a:pt x="8454631" y="2387575"/>
                  </a:lnTo>
                  <a:lnTo>
                    <a:pt x="8405663" y="2396087"/>
                  </a:lnTo>
                  <a:lnTo>
                    <a:pt x="8355548" y="2402167"/>
                  </a:lnTo>
                  <a:lnTo>
                    <a:pt x="8304286" y="2405815"/>
                  </a:lnTo>
                  <a:lnTo>
                    <a:pt x="8251875" y="2407031"/>
                  </a:lnTo>
                  <a:lnTo>
                    <a:pt x="8199621" y="2405788"/>
                  </a:lnTo>
                  <a:lnTo>
                    <a:pt x="8148470" y="2402060"/>
                  </a:lnTo>
                  <a:lnTo>
                    <a:pt x="8098421" y="2395845"/>
                  </a:lnTo>
                  <a:lnTo>
                    <a:pt x="8049472" y="2387141"/>
                  </a:lnTo>
                  <a:lnTo>
                    <a:pt x="8001622" y="2375947"/>
                  </a:lnTo>
                  <a:lnTo>
                    <a:pt x="7954869" y="2362261"/>
                  </a:lnTo>
                  <a:lnTo>
                    <a:pt x="7909212" y="2346082"/>
                  </a:lnTo>
                  <a:lnTo>
                    <a:pt x="7864649" y="2327409"/>
                  </a:lnTo>
                  <a:lnTo>
                    <a:pt x="7821179" y="2306238"/>
                  </a:lnTo>
                  <a:lnTo>
                    <a:pt x="7778800" y="2282571"/>
                  </a:lnTo>
                  <a:lnTo>
                    <a:pt x="7733409" y="2253812"/>
                  </a:lnTo>
                  <a:lnTo>
                    <a:pt x="7690200" y="2222909"/>
                  </a:lnTo>
                  <a:lnTo>
                    <a:pt x="7649171" y="2189861"/>
                  </a:lnTo>
                  <a:lnTo>
                    <a:pt x="7610321" y="2154667"/>
                  </a:lnTo>
                  <a:lnTo>
                    <a:pt x="7573650" y="2117329"/>
                  </a:lnTo>
                  <a:lnTo>
                    <a:pt x="7539156" y="2077847"/>
                  </a:lnTo>
                  <a:lnTo>
                    <a:pt x="7506838" y="2036219"/>
                  </a:lnTo>
                  <a:lnTo>
                    <a:pt x="7476696" y="1992446"/>
                  </a:lnTo>
                  <a:lnTo>
                    <a:pt x="7448727" y="1946528"/>
                  </a:lnTo>
                  <a:lnTo>
                    <a:pt x="7425745" y="1903555"/>
                  </a:lnTo>
                  <a:lnTo>
                    <a:pt x="7405186" y="1859217"/>
                  </a:lnTo>
                  <a:lnTo>
                    <a:pt x="7387048" y="1813511"/>
                  </a:lnTo>
                  <a:lnTo>
                    <a:pt x="7371330" y="1766436"/>
                  </a:lnTo>
                  <a:lnTo>
                    <a:pt x="7358033" y="1717992"/>
                  </a:lnTo>
                  <a:lnTo>
                    <a:pt x="7347156" y="1668176"/>
                  </a:lnTo>
                  <a:lnTo>
                    <a:pt x="7338697" y="1616987"/>
                  </a:lnTo>
                  <a:lnTo>
                    <a:pt x="7332655" y="1564423"/>
                  </a:lnTo>
                  <a:lnTo>
                    <a:pt x="7329031" y="1510483"/>
                  </a:lnTo>
                  <a:lnTo>
                    <a:pt x="7327823" y="1455165"/>
                  </a:lnTo>
                  <a:lnTo>
                    <a:pt x="7329002" y="1400415"/>
                  </a:lnTo>
                  <a:lnTo>
                    <a:pt x="7332538" y="1346958"/>
                  </a:lnTo>
                  <a:lnTo>
                    <a:pt x="7338431" y="1294794"/>
                  </a:lnTo>
                  <a:lnTo>
                    <a:pt x="7346683" y="1243923"/>
                  </a:lnTo>
                  <a:lnTo>
                    <a:pt x="7357292" y="1194345"/>
                  </a:lnTo>
                  <a:lnTo>
                    <a:pt x="7370260" y="1146060"/>
                  </a:lnTo>
                  <a:lnTo>
                    <a:pt x="7385586" y="1099067"/>
                  </a:lnTo>
                  <a:lnTo>
                    <a:pt x="7403270" y="1053366"/>
                  </a:lnTo>
                  <a:lnTo>
                    <a:pt x="7423314" y="1008957"/>
                  </a:lnTo>
                  <a:lnTo>
                    <a:pt x="7445717" y="965839"/>
                  </a:lnTo>
                  <a:lnTo>
                    <a:pt x="7470479" y="924013"/>
                  </a:lnTo>
                  <a:lnTo>
                    <a:pt x="7497601" y="883479"/>
                  </a:lnTo>
                  <a:lnTo>
                    <a:pt x="7527083" y="844235"/>
                  </a:lnTo>
                  <a:lnTo>
                    <a:pt x="7558924" y="806282"/>
                  </a:lnTo>
                  <a:lnTo>
                    <a:pt x="7593126" y="769620"/>
                  </a:lnTo>
                  <a:lnTo>
                    <a:pt x="7629044" y="734827"/>
                  </a:lnTo>
                  <a:lnTo>
                    <a:pt x="7666082" y="702432"/>
                  </a:lnTo>
                  <a:lnTo>
                    <a:pt x="7704240" y="672435"/>
                  </a:lnTo>
                  <a:lnTo>
                    <a:pt x="7743519" y="644837"/>
                  </a:lnTo>
                  <a:lnTo>
                    <a:pt x="7783918" y="619637"/>
                  </a:lnTo>
                  <a:lnTo>
                    <a:pt x="7825437" y="596837"/>
                  </a:lnTo>
                  <a:lnTo>
                    <a:pt x="7868075" y="576435"/>
                  </a:lnTo>
                  <a:lnTo>
                    <a:pt x="7911833" y="558433"/>
                  </a:lnTo>
                  <a:lnTo>
                    <a:pt x="7956710" y="542830"/>
                  </a:lnTo>
                  <a:lnTo>
                    <a:pt x="8002706" y="529627"/>
                  </a:lnTo>
                  <a:lnTo>
                    <a:pt x="8049821" y="518824"/>
                  </a:lnTo>
                  <a:lnTo>
                    <a:pt x="8098054" y="510422"/>
                  </a:lnTo>
                  <a:lnTo>
                    <a:pt x="8147405" y="504419"/>
                  </a:lnTo>
                  <a:lnTo>
                    <a:pt x="8197875" y="500818"/>
                  </a:lnTo>
                  <a:lnTo>
                    <a:pt x="8249462" y="499618"/>
                  </a:lnTo>
                  <a:close/>
                </a:path>
                <a:path w="10894695" h="2407285">
                  <a:moveTo>
                    <a:pt x="2622346" y="0"/>
                  </a:moveTo>
                  <a:lnTo>
                    <a:pt x="2685227" y="12017"/>
                  </a:lnTo>
                  <a:lnTo>
                    <a:pt x="2738297" y="48133"/>
                  </a:lnTo>
                  <a:lnTo>
                    <a:pt x="2774413" y="101155"/>
                  </a:lnTo>
                  <a:lnTo>
                    <a:pt x="2786430" y="164084"/>
                  </a:lnTo>
                  <a:lnTo>
                    <a:pt x="2783428" y="197330"/>
                  </a:lnTo>
                  <a:lnTo>
                    <a:pt x="2759373" y="255916"/>
                  </a:lnTo>
                  <a:lnTo>
                    <a:pt x="2712983" y="302327"/>
                  </a:lnTo>
                  <a:lnTo>
                    <a:pt x="2655019" y="326417"/>
                  </a:lnTo>
                  <a:lnTo>
                    <a:pt x="2622346" y="329438"/>
                  </a:lnTo>
                  <a:lnTo>
                    <a:pt x="2589082" y="326417"/>
                  </a:lnTo>
                  <a:lnTo>
                    <a:pt x="2530460" y="302327"/>
                  </a:lnTo>
                  <a:lnTo>
                    <a:pt x="2484049" y="255916"/>
                  </a:lnTo>
                  <a:lnTo>
                    <a:pt x="2459995" y="197330"/>
                  </a:lnTo>
                  <a:lnTo>
                    <a:pt x="2456992" y="164084"/>
                  </a:lnTo>
                  <a:lnTo>
                    <a:pt x="2459995" y="131393"/>
                  </a:lnTo>
                  <a:lnTo>
                    <a:pt x="2484049" y="73394"/>
                  </a:lnTo>
                  <a:lnTo>
                    <a:pt x="2530460" y="27056"/>
                  </a:lnTo>
                  <a:lnTo>
                    <a:pt x="2589082" y="3002"/>
                  </a:lnTo>
                  <a:lnTo>
                    <a:pt x="2622346" y="0"/>
                  </a:lnTo>
                  <a:close/>
                </a:path>
              </a:pathLst>
            </a:custGeom>
            <a:ln w="12192">
              <a:solidFill>
                <a:srgbClr val="4B003E"/>
              </a:solidFill>
            </a:ln>
          </p:spPr>
          <p:txBody>
            <a:bodyPr wrap="square" lIns="0" tIns="0" rIns="0" bIns="0" rtlCol="0"/>
            <a:lstStyle/>
            <a:p>
              <a:endParaRPr/>
            </a:p>
          </p:txBody>
        </p:sp>
        <p:sp>
          <p:nvSpPr>
            <p:cNvPr id="5" name="object 5"/>
            <p:cNvSpPr/>
            <p:nvPr/>
          </p:nvSpPr>
          <p:spPr>
            <a:xfrm>
              <a:off x="379475" y="996696"/>
              <a:ext cx="10908030" cy="2420874"/>
            </a:xfrm>
            <a:prstGeom prst="rect">
              <a:avLst/>
            </a:prstGeom>
            <a:blipFill>
              <a:blip r:embed="rId3" cstate="print"/>
              <a:stretch>
                <a:fillRect/>
              </a:stretch>
            </a:blipFill>
          </p:spPr>
          <p:txBody>
            <a:bodyPr wrap="square" lIns="0" tIns="0" rIns="0" bIns="0" rtlCol="0"/>
            <a:lstStyle/>
            <a:p>
              <a:endParaRPr/>
            </a:p>
          </p:txBody>
        </p:sp>
      </p:grpSp>
      <p:sp>
        <p:nvSpPr>
          <p:cNvPr id="6" name="object 6"/>
          <p:cNvSpPr/>
          <p:nvPr/>
        </p:nvSpPr>
        <p:spPr>
          <a:xfrm>
            <a:off x="3221694" y="3483826"/>
            <a:ext cx="5404957" cy="321495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866" y="951991"/>
            <a:ext cx="3851910" cy="696595"/>
          </a:xfrm>
          <a:prstGeom prst="rect">
            <a:avLst/>
          </a:prstGeom>
        </p:spPr>
        <p:txBody>
          <a:bodyPr vert="horz" wrap="square" lIns="0" tIns="13335" rIns="0" bIns="0" rtlCol="0">
            <a:spAutoFit/>
          </a:bodyPr>
          <a:lstStyle/>
          <a:p>
            <a:pPr marL="12700">
              <a:lnSpc>
                <a:spcPct val="100000"/>
              </a:lnSpc>
              <a:spcBef>
                <a:spcPts val="105"/>
              </a:spcBef>
            </a:pPr>
            <a:r>
              <a:rPr spc="-55" dirty="0"/>
              <a:t>A</a:t>
            </a:r>
            <a:r>
              <a:rPr spc="-45" dirty="0"/>
              <a:t>Ş</a:t>
            </a:r>
            <a:r>
              <a:rPr spc="-55" dirty="0"/>
              <a:t>A</a:t>
            </a:r>
            <a:r>
              <a:rPr spc="-50" dirty="0"/>
              <a:t>M</a:t>
            </a:r>
            <a:r>
              <a:rPr spc="-55" dirty="0"/>
              <a:t>A</a:t>
            </a:r>
            <a:r>
              <a:rPr spc="-50" dirty="0"/>
              <a:t>L</a:t>
            </a:r>
            <a:r>
              <a:rPr spc="-55" dirty="0"/>
              <a:t>A</a:t>
            </a:r>
            <a:r>
              <a:rPr spc="-50" dirty="0"/>
              <a:t>RI</a:t>
            </a:r>
            <a:r>
              <a:rPr dirty="0"/>
              <a:t>:</a:t>
            </a:r>
          </a:p>
        </p:txBody>
      </p:sp>
      <p:sp>
        <p:nvSpPr>
          <p:cNvPr id="3" name="object 3"/>
          <p:cNvSpPr txBox="1"/>
          <p:nvPr/>
        </p:nvSpPr>
        <p:spPr>
          <a:xfrm>
            <a:off x="1340866" y="1654277"/>
            <a:ext cx="8351520" cy="4154804"/>
          </a:xfrm>
          <a:prstGeom prst="rect">
            <a:avLst/>
          </a:prstGeom>
        </p:spPr>
        <p:txBody>
          <a:bodyPr vert="horz" wrap="square" lIns="0" tIns="142240" rIns="0" bIns="0" rtlCol="0">
            <a:spAutoFit/>
          </a:bodyPr>
          <a:lstStyle/>
          <a:p>
            <a:pPr marL="195580" indent="-182880">
              <a:lnSpc>
                <a:spcPct val="100000"/>
              </a:lnSpc>
              <a:spcBef>
                <a:spcPts val="1120"/>
              </a:spcBef>
              <a:buClr>
                <a:srgbClr val="FF388B"/>
              </a:buClr>
              <a:buSzPct val="79687"/>
              <a:buFont typeface="Arial"/>
              <a:buChar char="•"/>
              <a:tabLst>
                <a:tab pos="195580" algn="l"/>
              </a:tabLst>
            </a:pPr>
            <a:r>
              <a:rPr sz="3200" spc="-5" dirty="0">
                <a:latin typeface="C059"/>
                <a:cs typeface="C059"/>
              </a:rPr>
              <a:t>1. </a:t>
            </a:r>
            <a:r>
              <a:rPr sz="3200" dirty="0">
                <a:latin typeface="C059"/>
                <a:cs typeface="C059"/>
              </a:rPr>
              <a:t>adım: </a:t>
            </a:r>
            <a:r>
              <a:rPr sz="3200" spc="5" dirty="0">
                <a:latin typeface="C059"/>
                <a:cs typeface="C059"/>
              </a:rPr>
              <a:t>kişi </a:t>
            </a:r>
            <a:r>
              <a:rPr sz="3200" spc="10" dirty="0">
                <a:latin typeface="C059"/>
                <a:cs typeface="C059"/>
              </a:rPr>
              <a:t>sessiz </a:t>
            </a:r>
            <a:r>
              <a:rPr sz="3200" spc="5" dirty="0">
                <a:latin typeface="C059"/>
                <a:cs typeface="C059"/>
              </a:rPr>
              <a:t>bir ortamda</a:t>
            </a:r>
            <a:r>
              <a:rPr sz="3200" spc="-15" dirty="0">
                <a:latin typeface="C059"/>
                <a:cs typeface="C059"/>
              </a:rPr>
              <a:t> </a:t>
            </a:r>
            <a:r>
              <a:rPr sz="3200" spc="5" dirty="0">
                <a:latin typeface="C059"/>
                <a:cs typeface="C059"/>
              </a:rPr>
              <a:t>rahatlatılır</a:t>
            </a:r>
            <a:endParaRPr sz="3200">
              <a:latin typeface="C059"/>
              <a:cs typeface="C059"/>
            </a:endParaRPr>
          </a:p>
          <a:p>
            <a:pPr marL="195580" indent="-182880">
              <a:lnSpc>
                <a:spcPct val="100000"/>
              </a:lnSpc>
              <a:spcBef>
                <a:spcPts val="1020"/>
              </a:spcBef>
              <a:buClr>
                <a:srgbClr val="FF388B"/>
              </a:buClr>
              <a:buSzPct val="79687"/>
              <a:buFont typeface="Arial"/>
              <a:buChar char="•"/>
              <a:tabLst>
                <a:tab pos="195580" algn="l"/>
              </a:tabLst>
            </a:pPr>
            <a:r>
              <a:rPr sz="3200" spc="-5" dirty="0">
                <a:latin typeface="C059"/>
                <a:cs typeface="C059"/>
              </a:rPr>
              <a:t>2. </a:t>
            </a:r>
            <a:r>
              <a:rPr sz="3200" dirty="0">
                <a:latin typeface="C059"/>
                <a:cs typeface="C059"/>
              </a:rPr>
              <a:t>adım: </a:t>
            </a:r>
            <a:r>
              <a:rPr sz="3200" spc="5" dirty="0">
                <a:latin typeface="C059"/>
                <a:cs typeface="C059"/>
              </a:rPr>
              <a:t>kişiye </a:t>
            </a:r>
            <a:r>
              <a:rPr sz="3200" spc="10" dirty="0">
                <a:latin typeface="C059"/>
                <a:cs typeface="C059"/>
              </a:rPr>
              <a:t>neler </a:t>
            </a:r>
            <a:r>
              <a:rPr sz="3200" spc="5" dirty="0">
                <a:latin typeface="C059"/>
                <a:cs typeface="C059"/>
              </a:rPr>
              <a:t>olacağını</a:t>
            </a:r>
            <a:r>
              <a:rPr sz="3200" spc="10" dirty="0">
                <a:latin typeface="C059"/>
                <a:cs typeface="C059"/>
              </a:rPr>
              <a:t> </a:t>
            </a:r>
            <a:r>
              <a:rPr sz="3200" dirty="0">
                <a:latin typeface="C059"/>
                <a:cs typeface="C059"/>
              </a:rPr>
              <a:t>açıklar</a:t>
            </a:r>
            <a:endParaRPr sz="3200">
              <a:latin typeface="C059"/>
              <a:cs typeface="C059"/>
            </a:endParaRPr>
          </a:p>
          <a:p>
            <a:pPr marL="195580" marR="491490" indent="-182880">
              <a:lnSpc>
                <a:spcPts val="3260"/>
              </a:lnSpc>
              <a:spcBef>
                <a:spcPts val="1610"/>
              </a:spcBef>
              <a:buClr>
                <a:srgbClr val="FF388B"/>
              </a:buClr>
              <a:buSzPct val="79687"/>
              <a:buFont typeface="Arial"/>
              <a:buChar char="•"/>
              <a:tabLst>
                <a:tab pos="195580" algn="l"/>
              </a:tabLst>
            </a:pPr>
            <a:r>
              <a:rPr sz="3200" spc="-5" dirty="0">
                <a:latin typeface="C059"/>
                <a:cs typeface="C059"/>
              </a:rPr>
              <a:t>3. </a:t>
            </a:r>
            <a:r>
              <a:rPr sz="3200" dirty="0">
                <a:latin typeface="C059"/>
                <a:cs typeface="C059"/>
              </a:rPr>
              <a:t>adım: </a:t>
            </a:r>
            <a:r>
              <a:rPr sz="3200" spc="10" dirty="0">
                <a:latin typeface="C059"/>
                <a:cs typeface="C059"/>
              </a:rPr>
              <a:t>hipnotist </a:t>
            </a:r>
            <a:r>
              <a:rPr sz="3200" spc="5" dirty="0">
                <a:latin typeface="C059"/>
                <a:cs typeface="C059"/>
              </a:rPr>
              <a:t>kişiden belirli </a:t>
            </a:r>
            <a:r>
              <a:rPr sz="3200" dirty="0">
                <a:latin typeface="C059"/>
                <a:cs typeface="C059"/>
              </a:rPr>
              <a:t>bir </a:t>
            </a:r>
            <a:r>
              <a:rPr sz="3200" spc="5" dirty="0">
                <a:latin typeface="C059"/>
                <a:cs typeface="C059"/>
              </a:rPr>
              <a:t>yere  odaklanmasını ister. Kişinin bedeninin  belirli bölgelerinin</a:t>
            </a:r>
            <a:r>
              <a:rPr sz="3200" spc="-25" dirty="0">
                <a:latin typeface="C059"/>
                <a:cs typeface="C059"/>
              </a:rPr>
              <a:t> </a:t>
            </a:r>
            <a:r>
              <a:rPr sz="3200" spc="5" dirty="0">
                <a:latin typeface="C059"/>
                <a:cs typeface="C059"/>
              </a:rPr>
              <a:t>gevşediğine</a:t>
            </a:r>
            <a:endParaRPr sz="3200">
              <a:latin typeface="C059"/>
              <a:cs typeface="C059"/>
            </a:endParaRPr>
          </a:p>
          <a:p>
            <a:pPr marL="195580">
              <a:lnSpc>
                <a:spcPts val="3260"/>
              </a:lnSpc>
            </a:pPr>
            <a:r>
              <a:rPr sz="3200" spc="5" dirty="0">
                <a:latin typeface="C059"/>
                <a:cs typeface="C059"/>
              </a:rPr>
              <a:t>odaklanmasını</a:t>
            </a:r>
            <a:r>
              <a:rPr sz="3200" spc="-5" dirty="0">
                <a:latin typeface="C059"/>
                <a:cs typeface="C059"/>
              </a:rPr>
              <a:t> </a:t>
            </a:r>
            <a:r>
              <a:rPr sz="3200" spc="5" dirty="0">
                <a:latin typeface="C059"/>
                <a:cs typeface="C059"/>
              </a:rPr>
              <a:t>isteyebilir</a:t>
            </a:r>
            <a:endParaRPr sz="3200">
              <a:latin typeface="C059"/>
              <a:cs typeface="C059"/>
            </a:endParaRPr>
          </a:p>
          <a:p>
            <a:pPr marL="195580" indent="-182880">
              <a:lnSpc>
                <a:spcPts val="3550"/>
              </a:lnSpc>
              <a:spcBef>
                <a:spcPts val="1035"/>
              </a:spcBef>
              <a:buClr>
                <a:srgbClr val="FF388B"/>
              </a:buClr>
              <a:buSzPct val="79687"/>
              <a:buFont typeface="Arial"/>
              <a:buChar char="•"/>
              <a:tabLst>
                <a:tab pos="195580" algn="l"/>
              </a:tabLst>
            </a:pPr>
            <a:r>
              <a:rPr sz="3200" spc="-5" dirty="0">
                <a:latin typeface="C059"/>
                <a:cs typeface="C059"/>
              </a:rPr>
              <a:t>4. </a:t>
            </a:r>
            <a:r>
              <a:rPr sz="3200" dirty="0">
                <a:latin typeface="C059"/>
                <a:cs typeface="C059"/>
              </a:rPr>
              <a:t>adım: </a:t>
            </a:r>
            <a:r>
              <a:rPr sz="3200" spc="10" dirty="0">
                <a:latin typeface="C059"/>
                <a:cs typeface="C059"/>
              </a:rPr>
              <a:t>«göz </a:t>
            </a:r>
            <a:r>
              <a:rPr sz="3200" spc="5" dirty="0">
                <a:latin typeface="C059"/>
                <a:cs typeface="C059"/>
              </a:rPr>
              <a:t>kapakların</a:t>
            </a:r>
            <a:r>
              <a:rPr sz="3200" spc="15" dirty="0">
                <a:latin typeface="C059"/>
                <a:cs typeface="C059"/>
              </a:rPr>
              <a:t> </a:t>
            </a:r>
            <a:r>
              <a:rPr sz="3200" spc="10" dirty="0">
                <a:latin typeface="C059"/>
                <a:cs typeface="C059"/>
              </a:rPr>
              <a:t>ağırlaşıyor»-</a:t>
            </a:r>
            <a:endParaRPr sz="3200">
              <a:latin typeface="C059"/>
              <a:cs typeface="C059"/>
            </a:endParaRPr>
          </a:p>
          <a:p>
            <a:pPr marL="195580">
              <a:lnSpc>
                <a:spcPts val="3550"/>
              </a:lnSpc>
            </a:pPr>
            <a:r>
              <a:rPr sz="3200" spc="5" dirty="0">
                <a:latin typeface="C059"/>
                <a:cs typeface="C059"/>
              </a:rPr>
              <a:t>»kolların ağırlaşıyor»</a:t>
            </a:r>
            <a:r>
              <a:rPr sz="3200" spc="-15" dirty="0">
                <a:latin typeface="C059"/>
                <a:cs typeface="C059"/>
              </a:rPr>
              <a:t> </a:t>
            </a:r>
            <a:r>
              <a:rPr sz="3200" spc="5" dirty="0">
                <a:latin typeface="C059"/>
                <a:cs typeface="C059"/>
              </a:rPr>
              <a:t>telkinleri</a:t>
            </a:r>
            <a:endParaRPr sz="3200">
              <a:latin typeface="C059"/>
              <a:cs typeface="C059"/>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62811" y="106679"/>
            <a:ext cx="8977630" cy="6525895"/>
            <a:chOff x="1162811" y="106679"/>
            <a:chExt cx="8977630" cy="6525895"/>
          </a:xfrm>
        </p:grpSpPr>
        <p:sp>
          <p:nvSpPr>
            <p:cNvPr id="3" name="object 3"/>
            <p:cNvSpPr/>
            <p:nvPr/>
          </p:nvSpPr>
          <p:spPr>
            <a:xfrm>
              <a:off x="1261871" y="263651"/>
              <a:ext cx="8595360" cy="6330950"/>
            </a:xfrm>
            <a:custGeom>
              <a:avLst/>
              <a:gdLst/>
              <a:ahLst/>
              <a:cxnLst/>
              <a:rect l="l" t="t" r="r" b="b"/>
              <a:pathLst>
                <a:path w="8595360" h="6330950">
                  <a:moveTo>
                    <a:pt x="0" y="6330696"/>
                  </a:moveTo>
                  <a:lnTo>
                    <a:pt x="8595360" y="6330696"/>
                  </a:lnTo>
                  <a:lnTo>
                    <a:pt x="8595360" y="0"/>
                  </a:lnTo>
                  <a:lnTo>
                    <a:pt x="0" y="0"/>
                  </a:lnTo>
                  <a:lnTo>
                    <a:pt x="0" y="6330696"/>
                  </a:lnTo>
                  <a:close/>
                </a:path>
              </a:pathLst>
            </a:custGeom>
            <a:ln w="76200">
              <a:solidFill>
                <a:srgbClr val="053596"/>
              </a:solidFill>
            </a:ln>
          </p:spPr>
          <p:txBody>
            <a:bodyPr wrap="square" lIns="0" tIns="0" rIns="0" bIns="0" rtlCol="0"/>
            <a:lstStyle/>
            <a:p>
              <a:endParaRPr/>
            </a:p>
          </p:txBody>
        </p:sp>
        <p:sp>
          <p:nvSpPr>
            <p:cNvPr id="4" name="object 4"/>
            <p:cNvSpPr/>
            <p:nvPr/>
          </p:nvSpPr>
          <p:spPr>
            <a:xfrm>
              <a:off x="1162811" y="242315"/>
              <a:ext cx="523494" cy="68199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83207" y="106679"/>
              <a:ext cx="7980426" cy="89992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62811" y="859535"/>
              <a:ext cx="523494" cy="68198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283207" y="723899"/>
              <a:ext cx="7489698" cy="89992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283207" y="1138427"/>
              <a:ext cx="7157466" cy="89992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283207" y="1552955"/>
              <a:ext cx="6814566" cy="89992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162811" y="2305812"/>
              <a:ext cx="523494" cy="68198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283207" y="2170175"/>
              <a:ext cx="7815833" cy="899922"/>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62811" y="2924556"/>
              <a:ext cx="523494" cy="68198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1283207" y="2788919"/>
              <a:ext cx="5136642" cy="899921"/>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162811" y="3541776"/>
              <a:ext cx="523494" cy="681990"/>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1283207" y="3406139"/>
              <a:ext cx="7796022" cy="899922"/>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1162811" y="4158995"/>
              <a:ext cx="523494" cy="681989"/>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1283207" y="4023359"/>
              <a:ext cx="8856726" cy="899921"/>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1283207" y="4437888"/>
              <a:ext cx="2905505" cy="899922"/>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1162811" y="5192268"/>
              <a:ext cx="523494" cy="681990"/>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1283207" y="5056632"/>
              <a:ext cx="3740658" cy="899922"/>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4489703" y="5056632"/>
              <a:ext cx="671322" cy="899922"/>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4626864" y="5056632"/>
              <a:ext cx="4760214" cy="899922"/>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8852916" y="5056632"/>
              <a:ext cx="671322" cy="899922"/>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1283207" y="5471159"/>
              <a:ext cx="2821686" cy="899922"/>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3570732" y="5471159"/>
              <a:ext cx="980693" cy="899922"/>
            </a:xfrm>
            <a:prstGeom prst="rect">
              <a:avLst/>
            </a:prstGeom>
            <a:blipFill>
              <a:blip r:embed="rId16" cstate="print"/>
              <a:stretch>
                <a:fillRect/>
              </a:stretch>
            </a:blipFill>
          </p:spPr>
          <p:txBody>
            <a:bodyPr wrap="square" lIns="0" tIns="0" rIns="0" bIns="0" rtlCol="0"/>
            <a:lstStyle/>
            <a:p>
              <a:endParaRPr/>
            </a:p>
          </p:txBody>
        </p:sp>
      </p:grpSp>
      <p:sp>
        <p:nvSpPr>
          <p:cNvPr id="26" name="object 26"/>
          <p:cNvSpPr txBox="1"/>
          <p:nvPr/>
        </p:nvSpPr>
        <p:spPr>
          <a:xfrm>
            <a:off x="1340866" y="88493"/>
            <a:ext cx="8404860" cy="6008370"/>
          </a:xfrm>
          <a:prstGeom prst="rect">
            <a:avLst/>
          </a:prstGeom>
        </p:spPr>
        <p:txBody>
          <a:bodyPr vert="horz" wrap="square" lIns="0" tIns="142240" rIns="0" bIns="0" rtlCol="0">
            <a:spAutoFit/>
          </a:bodyPr>
          <a:lstStyle/>
          <a:p>
            <a:pPr marL="195580" indent="-182880">
              <a:lnSpc>
                <a:spcPct val="100000"/>
              </a:lnSpc>
              <a:spcBef>
                <a:spcPts val="1120"/>
              </a:spcBef>
              <a:buClr>
                <a:srgbClr val="FF388B"/>
              </a:buClr>
              <a:buSzPct val="79687"/>
              <a:buFont typeface="Arial"/>
              <a:buChar char="•"/>
              <a:tabLst>
                <a:tab pos="195580" algn="l"/>
              </a:tabLst>
            </a:pPr>
            <a:r>
              <a:rPr sz="3200" spc="5" dirty="0">
                <a:latin typeface="C059"/>
                <a:cs typeface="C059"/>
              </a:rPr>
              <a:t>Hipnozla </a:t>
            </a:r>
            <a:r>
              <a:rPr sz="3200" dirty="0">
                <a:latin typeface="C059"/>
                <a:cs typeface="C059"/>
              </a:rPr>
              <a:t>ilgili </a:t>
            </a:r>
            <a:r>
              <a:rPr sz="3200" spc="5" dirty="0">
                <a:latin typeface="C059"/>
                <a:cs typeface="C059"/>
              </a:rPr>
              <a:t>tartışmalar</a:t>
            </a:r>
            <a:r>
              <a:rPr sz="3200" spc="30" dirty="0">
                <a:latin typeface="C059"/>
                <a:cs typeface="C059"/>
              </a:rPr>
              <a:t> </a:t>
            </a:r>
            <a:r>
              <a:rPr sz="3200" spc="5" dirty="0">
                <a:latin typeface="C059"/>
                <a:cs typeface="C059"/>
              </a:rPr>
              <a:t>sürmektedir</a:t>
            </a:r>
            <a:endParaRPr sz="3200">
              <a:latin typeface="C059"/>
              <a:cs typeface="C059"/>
            </a:endParaRPr>
          </a:p>
          <a:p>
            <a:pPr marL="195580" marR="1369060" indent="-182880">
              <a:lnSpc>
                <a:spcPct val="85000"/>
              </a:lnSpc>
              <a:spcBef>
                <a:spcPts val="1595"/>
              </a:spcBef>
              <a:buClr>
                <a:srgbClr val="FF388B"/>
              </a:buClr>
              <a:buSzPct val="79687"/>
              <a:buFont typeface="Arial"/>
              <a:buChar char="•"/>
              <a:tabLst>
                <a:tab pos="195580" algn="l"/>
              </a:tabLst>
            </a:pPr>
            <a:r>
              <a:rPr sz="3200" spc="5" dirty="0">
                <a:latin typeface="C059"/>
                <a:cs typeface="C059"/>
              </a:rPr>
              <a:t>Hipnoz durumunda bölünmüş</a:t>
            </a:r>
            <a:r>
              <a:rPr sz="3200" spc="-70" dirty="0">
                <a:latin typeface="C059"/>
                <a:cs typeface="C059"/>
              </a:rPr>
              <a:t> </a:t>
            </a:r>
            <a:r>
              <a:rPr sz="3200" dirty="0">
                <a:latin typeface="C059"/>
                <a:cs typeface="C059"/>
              </a:rPr>
              <a:t>bilinç  </a:t>
            </a:r>
            <a:r>
              <a:rPr sz="3200" spc="5" dirty="0">
                <a:latin typeface="C059"/>
                <a:cs typeface="C059"/>
              </a:rPr>
              <a:t>durumunu savunanlar olduğu </a:t>
            </a:r>
            <a:r>
              <a:rPr sz="3200" dirty="0">
                <a:latin typeface="C059"/>
                <a:cs typeface="C059"/>
              </a:rPr>
              <a:t>gibi  </a:t>
            </a:r>
            <a:r>
              <a:rPr sz="3200" spc="5" dirty="0">
                <a:latin typeface="C059"/>
                <a:cs typeface="C059"/>
              </a:rPr>
              <a:t>bilinçlilik </a:t>
            </a:r>
            <a:r>
              <a:rPr sz="3200" dirty="0">
                <a:latin typeface="C059"/>
                <a:cs typeface="C059"/>
              </a:rPr>
              <a:t>hali </a:t>
            </a:r>
            <a:r>
              <a:rPr sz="3200" spc="5" dirty="0">
                <a:latin typeface="C059"/>
                <a:cs typeface="C059"/>
              </a:rPr>
              <a:t>olarak </a:t>
            </a:r>
            <a:r>
              <a:rPr sz="3200" dirty="0">
                <a:latin typeface="C059"/>
                <a:cs typeface="C059"/>
              </a:rPr>
              <a:t>da</a:t>
            </a:r>
            <a:r>
              <a:rPr sz="3200" spc="5" dirty="0">
                <a:latin typeface="C059"/>
                <a:cs typeface="C059"/>
              </a:rPr>
              <a:t> belirtilir</a:t>
            </a:r>
            <a:endParaRPr sz="3200">
              <a:latin typeface="C059"/>
              <a:cs typeface="C059"/>
            </a:endParaRPr>
          </a:p>
          <a:p>
            <a:pPr marL="195580" indent="-182880">
              <a:lnSpc>
                <a:spcPct val="100000"/>
              </a:lnSpc>
              <a:spcBef>
                <a:spcPts val="1019"/>
              </a:spcBef>
              <a:buClr>
                <a:srgbClr val="FF388B"/>
              </a:buClr>
              <a:buSzPct val="79687"/>
              <a:buFont typeface="Arial"/>
              <a:buChar char="•"/>
              <a:tabLst>
                <a:tab pos="195580" algn="l"/>
              </a:tabLst>
            </a:pPr>
            <a:r>
              <a:rPr sz="3200" spc="5" dirty="0">
                <a:latin typeface="C059"/>
                <a:cs typeface="C059"/>
              </a:rPr>
              <a:t>Kişini </a:t>
            </a:r>
            <a:r>
              <a:rPr sz="3200" spc="10" dirty="0">
                <a:latin typeface="C059"/>
                <a:cs typeface="C059"/>
              </a:rPr>
              <a:t>istemesi </a:t>
            </a:r>
            <a:r>
              <a:rPr sz="3200" spc="-5" dirty="0">
                <a:latin typeface="C059"/>
                <a:cs typeface="C059"/>
              </a:rPr>
              <a:t>ve </a:t>
            </a:r>
            <a:r>
              <a:rPr sz="3200" spc="5" dirty="0">
                <a:latin typeface="C059"/>
                <a:cs typeface="C059"/>
              </a:rPr>
              <a:t>izin vermesi</a:t>
            </a:r>
            <a:r>
              <a:rPr sz="3200" dirty="0">
                <a:latin typeface="C059"/>
                <a:cs typeface="C059"/>
              </a:rPr>
              <a:t> </a:t>
            </a:r>
            <a:r>
              <a:rPr sz="3200" spc="5" dirty="0">
                <a:latin typeface="C059"/>
                <a:cs typeface="C059"/>
              </a:rPr>
              <a:t>gerekir</a:t>
            </a:r>
            <a:endParaRPr sz="3200">
              <a:latin typeface="C059"/>
              <a:cs typeface="C059"/>
            </a:endParaRPr>
          </a:p>
          <a:p>
            <a:pPr marL="195580" indent="-182880">
              <a:lnSpc>
                <a:spcPct val="100000"/>
              </a:lnSpc>
              <a:spcBef>
                <a:spcPts val="1035"/>
              </a:spcBef>
              <a:buClr>
                <a:srgbClr val="FF388B"/>
              </a:buClr>
              <a:buSzPct val="79687"/>
              <a:buFont typeface="Arial"/>
              <a:buChar char="•"/>
              <a:tabLst>
                <a:tab pos="195580" algn="l"/>
              </a:tabLst>
            </a:pPr>
            <a:r>
              <a:rPr sz="3200" spc="5" dirty="0">
                <a:latin typeface="C059"/>
                <a:cs typeface="C059"/>
              </a:rPr>
              <a:t>Yatkınlık faktörü</a:t>
            </a:r>
            <a:r>
              <a:rPr sz="3200" spc="-30" dirty="0">
                <a:latin typeface="C059"/>
                <a:cs typeface="C059"/>
              </a:rPr>
              <a:t> </a:t>
            </a:r>
            <a:r>
              <a:rPr sz="3200" spc="5" dirty="0">
                <a:latin typeface="C059"/>
                <a:cs typeface="C059"/>
              </a:rPr>
              <a:t>vardır</a:t>
            </a:r>
            <a:endParaRPr sz="3200">
              <a:latin typeface="C059"/>
              <a:cs typeface="C059"/>
            </a:endParaRPr>
          </a:p>
          <a:p>
            <a:pPr marL="195580" indent="-182880">
              <a:lnSpc>
                <a:spcPct val="100000"/>
              </a:lnSpc>
              <a:spcBef>
                <a:spcPts val="1019"/>
              </a:spcBef>
              <a:buClr>
                <a:srgbClr val="FF388B"/>
              </a:buClr>
              <a:buSzPct val="79687"/>
              <a:buFont typeface="Arial"/>
              <a:buChar char="•"/>
              <a:tabLst>
                <a:tab pos="195580" algn="l"/>
              </a:tabLst>
            </a:pPr>
            <a:r>
              <a:rPr sz="3200" spc="5" dirty="0">
                <a:latin typeface="C059"/>
                <a:cs typeface="C059"/>
              </a:rPr>
              <a:t>Kişi her sırrını </a:t>
            </a:r>
            <a:r>
              <a:rPr sz="3200" dirty="0">
                <a:latin typeface="C059"/>
                <a:cs typeface="C059"/>
              </a:rPr>
              <a:t>açığa vuracak</a:t>
            </a:r>
            <a:r>
              <a:rPr sz="3200" spc="15" dirty="0">
                <a:latin typeface="C059"/>
                <a:cs typeface="C059"/>
              </a:rPr>
              <a:t> </a:t>
            </a:r>
            <a:r>
              <a:rPr sz="3200" spc="5" dirty="0">
                <a:latin typeface="C059"/>
                <a:cs typeface="C059"/>
              </a:rPr>
              <a:t>değildir.</a:t>
            </a:r>
            <a:endParaRPr sz="3200">
              <a:latin typeface="C059"/>
              <a:cs typeface="C059"/>
            </a:endParaRPr>
          </a:p>
          <a:p>
            <a:pPr marL="195580" indent="-182880">
              <a:lnSpc>
                <a:spcPts val="3550"/>
              </a:lnSpc>
              <a:spcBef>
                <a:spcPts val="1019"/>
              </a:spcBef>
              <a:buClr>
                <a:srgbClr val="FF388B"/>
              </a:buClr>
              <a:buSzPct val="79687"/>
              <a:buFont typeface="Arial"/>
              <a:buChar char="•"/>
              <a:tabLst>
                <a:tab pos="195580" algn="l"/>
              </a:tabLst>
            </a:pPr>
            <a:r>
              <a:rPr sz="3200" spc="5" dirty="0">
                <a:latin typeface="C059"/>
                <a:cs typeface="C059"/>
              </a:rPr>
              <a:t>Dış uyarıcılardan tamamen kopuk</a:t>
            </a:r>
            <a:r>
              <a:rPr sz="3200" spc="-55" dirty="0">
                <a:latin typeface="C059"/>
                <a:cs typeface="C059"/>
              </a:rPr>
              <a:t> </a:t>
            </a:r>
            <a:r>
              <a:rPr sz="3200" spc="5" dirty="0">
                <a:latin typeface="C059"/>
                <a:cs typeface="C059"/>
              </a:rPr>
              <a:t>değildir.</a:t>
            </a:r>
            <a:endParaRPr sz="3200">
              <a:latin typeface="C059"/>
              <a:cs typeface="C059"/>
            </a:endParaRPr>
          </a:p>
          <a:p>
            <a:pPr marL="195580">
              <a:lnSpc>
                <a:spcPts val="3550"/>
              </a:lnSpc>
            </a:pPr>
            <a:r>
              <a:rPr sz="3200" spc="5" dirty="0">
                <a:latin typeface="C059"/>
                <a:cs typeface="C059"/>
              </a:rPr>
              <a:t>(deprem</a:t>
            </a:r>
            <a:r>
              <a:rPr sz="3200" spc="-25" dirty="0">
                <a:latin typeface="C059"/>
                <a:cs typeface="C059"/>
              </a:rPr>
              <a:t> </a:t>
            </a:r>
            <a:r>
              <a:rPr sz="3200" dirty="0">
                <a:latin typeface="C059"/>
                <a:cs typeface="C059"/>
              </a:rPr>
              <a:t>vb.)</a:t>
            </a:r>
            <a:endParaRPr sz="3200">
              <a:latin typeface="C059"/>
              <a:cs typeface="C059"/>
            </a:endParaRPr>
          </a:p>
          <a:p>
            <a:pPr marL="195580" marR="494665" indent="-182880">
              <a:lnSpc>
                <a:spcPts val="3270"/>
              </a:lnSpc>
              <a:spcBef>
                <a:spcPts val="1614"/>
              </a:spcBef>
              <a:buClr>
                <a:srgbClr val="FF388B"/>
              </a:buClr>
              <a:buSzPct val="79687"/>
              <a:buFont typeface="Arial"/>
              <a:buChar char="•"/>
              <a:tabLst>
                <a:tab pos="195580" algn="l"/>
              </a:tabLst>
            </a:pPr>
            <a:r>
              <a:rPr sz="3200" spc="5" dirty="0">
                <a:latin typeface="C059"/>
                <a:cs typeface="C059"/>
              </a:rPr>
              <a:t>Sigara kullanımı-psikolojik </a:t>
            </a:r>
            <a:r>
              <a:rPr sz="3200" spc="10" dirty="0">
                <a:latin typeface="C059"/>
                <a:cs typeface="C059"/>
              </a:rPr>
              <a:t>bozukluklar-  </a:t>
            </a:r>
            <a:r>
              <a:rPr sz="3200" spc="5" dirty="0">
                <a:latin typeface="C059"/>
                <a:cs typeface="C059"/>
              </a:rPr>
              <a:t>performans</a:t>
            </a:r>
            <a:r>
              <a:rPr sz="3200" spc="10" dirty="0">
                <a:latin typeface="C059"/>
                <a:cs typeface="C059"/>
              </a:rPr>
              <a:t> </a:t>
            </a:r>
            <a:r>
              <a:rPr sz="3200" spc="5" dirty="0">
                <a:latin typeface="C059"/>
                <a:cs typeface="C059"/>
              </a:rPr>
              <a:t>vb</a:t>
            </a:r>
            <a:endParaRPr sz="3200">
              <a:latin typeface="C059"/>
              <a:cs typeface="C059"/>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866" y="951991"/>
            <a:ext cx="3345179" cy="696595"/>
          </a:xfrm>
          <a:prstGeom prst="rect">
            <a:avLst/>
          </a:prstGeom>
        </p:spPr>
        <p:txBody>
          <a:bodyPr vert="horz" wrap="square" lIns="0" tIns="13335" rIns="0" bIns="0" rtlCol="0">
            <a:spAutoFit/>
          </a:bodyPr>
          <a:lstStyle/>
          <a:p>
            <a:pPr marL="12700">
              <a:lnSpc>
                <a:spcPct val="100000"/>
              </a:lnSpc>
              <a:spcBef>
                <a:spcPts val="105"/>
              </a:spcBef>
            </a:pPr>
            <a:r>
              <a:rPr spc="-50" dirty="0"/>
              <a:t>M</a:t>
            </a:r>
            <a:r>
              <a:rPr spc="-45" dirty="0"/>
              <a:t>edi</a:t>
            </a:r>
            <a:r>
              <a:rPr spc="-55" dirty="0"/>
              <a:t>tasyo</a:t>
            </a:r>
            <a:r>
              <a:rPr dirty="0"/>
              <a:t>n</a:t>
            </a:r>
          </a:p>
        </p:txBody>
      </p:sp>
      <p:sp>
        <p:nvSpPr>
          <p:cNvPr id="3" name="object 3"/>
          <p:cNvSpPr txBox="1"/>
          <p:nvPr/>
        </p:nvSpPr>
        <p:spPr>
          <a:xfrm>
            <a:off x="973327" y="1654276"/>
            <a:ext cx="9155430" cy="4487545"/>
          </a:xfrm>
          <a:prstGeom prst="rect">
            <a:avLst/>
          </a:prstGeom>
        </p:spPr>
        <p:txBody>
          <a:bodyPr vert="horz" wrap="square" lIns="0" tIns="190500" rIns="0" bIns="0" rtlCol="0">
            <a:spAutoFit/>
          </a:bodyPr>
          <a:lstStyle/>
          <a:p>
            <a:pPr marL="195580" indent="-182880">
              <a:lnSpc>
                <a:spcPct val="100000"/>
              </a:lnSpc>
              <a:spcBef>
                <a:spcPts val="1500"/>
              </a:spcBef>
              <a:buClr>
                <a:srgbClr val="FF388B"/>
              </a:buClr>
              <a:buSzPct val="79687"/>
              <a:buFont typeface="Arial"/>
              <a:buChar char="•"/>
              <a:tabLst>
                <a:tab pos="195580" algn="l"/>
              </a:tabLst>
            </a:pPr>
            <a:r>
              <a:rPr sz="3200" spc="5" dirty="0">
                <a:latin typeface="C059"/>
                <a:cs typeface="C059"/>
              </a:rPr>
              <a:t>Yükselmiş </a:t>
            </a:r>
            <a:r>
              <a:rPr sz="3200" dirty="0">
                <a:latin typeface="C059"/>
                <a:cs typeface="C059"/>
              </a:rPr>
              <a:t>bir bilinç</a:t>
            </a:r>
            <a:r>
              <a:rPr sz="3200" spc="-10" dirty="0">
                <a:latin typeface="C059"/>
                <a:cs typeface="C059"/>
              </a:rPr>
              <a:t> </a:t>
            </a:r>
            <a:r>
              <a:rPr sz="3200" spc="5" dirty="0">
                <a:latin typeface="C059"/>
                <a:cs typeface="C059"/>
              </a:rPr>
              <a:t>durumu</a:t>
            </a:r>
            <a:endParaRPr sz="3200">
              <a:latin typeface="C059"/>
              <a:cs typeface="C059"/>
            </a:endParaRPr>
          </a:p>
          <a:p>
            <a:pPr marL="195580" indent="-182880">
              <a:lnSpc>
                <a:spcPct val="100000"/>
              </a:lnSpc>
              <a:spcBef>
                <a:spcPts val="1405"/>
              </a:spcBef>
              <a:buClr>
                <a:srgbClr val="FF388B"/>
              </a:buClr>
              <a:buSzPct val="79687"/>
              <a:buFont typeface="Arial"/>
              <a:buChar char="•"/>
              <a:tabLst>
                <a:tab pos="195580" algn="l"/>
              </a:tabLst>
            </a:pPr>
            <a:r>
              <a:rPr sz="3200" spc="5" dirty="0">
                <a:latin typeface="C059"/>
                <a:cs typeface="C059"/>
              </a:rPr>
              <a:t>Dikkati toparlamaya</a:t>
            </a:r>
            <a:r>
              <a:rPr sz="3200" spc="-50" dirty="0">
                <a:latin typeface="C059"/>
                <a:cs typeface="C059"/>
              </a:rPr>
              <a:t> </a:t>
            </a:r>
            <a:r>
              <a:rPr sz="3200" spc="5" dirty="0">
                <a:latin typeface="C059"/>
                <a:cs typeface="C059"/>
              </a:rPr>
              <a:t>yönelik</a:t>
            </a:r>
            <a:endParaRPr sz="3200">
              <a:latin typeface="C059"/>
              <a:cs typeface="C059"/>
            </a:endParaRPr>
          </a:p>
          <a:p>
            <a:pPr marL="195580" indent="-182880">
              <a:lnSpc>
                <a:spcPct val="100000"/>
              </a:lnSpc>
              <a:spcBef>
                <a:spcPts val="1405"/>
              </a:spcBef>
              <a:buClr>
                <a:srgbClr val="FF388B"/>
              </a:buClr>
              <a:buSzPct val="79687"/>
              <a:buFont typeface="Arial"/>
              <a:buChar char="•"/>
              <a:tabLst>
                <a:tab pos="195580" algn="l"/>
              </a:tabLst>
            </a:pPr>
            <a:r>
              <a:rPr sz="3200" spc="5" dirty="0">
                <a:latin typeface="C059"/>
                <a:cs typeface="C059"/>
              </a:rPr>
              <a:t>Öğrenilebilir</a:t>
            </a:r>
            <a:endParaRPr sz="3200">
              <a:latin typeface="C059"/>
              <a:cs typeface="C059"/>
            </a:endParaRPr>
          </a:p>
          <a:p>
            <a:pPr marL="195580" marR="5080" indent="-182880">
              <a:lnSpc>
                <a:spcPts val="3650"/>
              </a:lnSpc>
              <a:spcBef>
                <a:spcPts val="1700"/>
              </a:spcBef>
              <a:buClr>
                <a:srgbClr val="FF388B"/>
              </a:buClr>
              <a:buSzPct val="79687"/>
              <a:buFont typeface="Arial"/>
              <a:buChar char="•"/>
              <a:tabLst>
                <a:tab pos="195580" algn="l"/>
              </a:tabLst>
            </a:pPr>
            <a:r>
              <a:rPr sz="3200" spc="5" dirty="0">
                <a:latin typeface="C059"/>
                <a:cs typeface="C059"/>
              </a:rPr>
              <a:t>Meditasyon durumunda </a:t>
            </a:r>
            <a:r>
              <a:rPr sz="3200" spc="10" dirty="0">
                <a:latin typeface="C059"/>
                <a:cs typeface="C059"/>
              </a:rPr>
              <a:t>oksijen kullanımı-kalp  </a:t>
            </a:r>
            <a:r>
              <a:rPr sz="3200" spc="5" dirty="0">
                <a:latin typeface="C059"/>
                <a:cs typeface="C059"/>
              </a:rPr>
              <a:t>atış </a:t>
            </a:r>
            <a:r>
              <a:rPr sz="3200" spc="10" dirty="0">
                <a:latin typeface="C059"/>
                <a:cs typeface="C059"/>
              </a:rPr>
              <a:t>hızı-kan </a:t>
            </a:r>
            <a:r>
              <a:rPr sz="3200" spc="5" dirty="0">
                <a:latin typeface="C059"/>
                <a:cs typeface="C059"/>
              </a:rPr>
              <a:t>basıncı</a:t>
            </a:r>
            <a:r>
              <a:rPr sz="3200" spc="-30" dirty="0">
                <a:latin typeface="C059"/>
                <a:cs typeface="C059"/>
              </a:rPr>
              <a:t> </a:t>
            </a:r>
            <a:r>
              <a:rPr sz="3200" dirty="0">
                <a:latin typeface="C059"/>
                <a:cs typeface="C059"/>
              </a:rPr>
              <a:t>azalmaktadır</a:t>
            </a:r>
            <a:endParaRPr sz="3200">
              <a:latin typeface="C059"/>
              <a:cs typeface="C059"/>
            </a:endParaRPr>
          </a:p>
          <a:p>
            <a:pPr marL="195580" indent="-182880">
              <a:lnSpc>
                <a:spcPct val="100000"/>
              </a:lnSpc>
              <a:spcBef>
                <a:spcPts val="1315"/>
              </a:spcBef>
              <a:buClr>
                <a:srgbClr val="FF388B"/>
              </a:buClr>
              <a:buSzPct val="79687"/>
              <a:buFont typeface="Arial"/>
              <a:buChar char="•"/>
              <a:tabLst>
                <a:tab pos="195580" algn="l"/>
              </a:tabLst>
            </a:pPr>
            <a:r>
              <a:rPr sz="3200" spc="5" dirty="0">
                <a:latin typeface="C059"/>
                <a:cs typeface="C059"/>
              </a:rPr>
              <a:t>Beyin-dalga görüntüleri</a:t>
            </a:r>
            <a:r>
              <a:rPr sz="3200" spc="-35" dirty="0">
                <a:latin typeface="C059"/>
                <a:cs typeface="C059"/>
              </a:rPr>
              <a:t> </a:t>
            </a:r>
            <a:r>
              <a:rPr sz="3200" spc="5" dirty="0">
                <a:latin typeface="C059"/>
                <a:cs typeface="C059"/>
              </a:rPr>
              <a:t>değişmektedir</a:t>
            </a:r>
            <a:endParaRPr sz="3200">
              <a:latin typeface="C059"/>
              <a:cs typeface="C059"/>
            </a:endParaRPr>
          </a:p>
          <a:p>
            <a:pPr marL="195580" indent="-182880">
              <a:lnSpc>
                <a:spcPct val="100000"/>
              </a:lnSpc>
              <a:spcBef>
                <a:spcPts val="1405"/>
              </a:spcBef>
              <a:buClr>
                <a:srgbClr val="FF388B"/>
              </a:buClr>
              <a:buSzPct val="79687"/>
              <a:buFont typeface="Arial"/>
              <a:buChar char="•"/>
              <a:tabLst>
                <a:tab pos="195580" algn="l"/>
              </a:tabLst>
            </a:pPr>
            <a:r>
              <a:rPr sz="3200" dirty="0">
                <a:latin typeface="C059"/>
                <a:cs typeface="C059"/>
              </a:rPr>
              <a:t>Sağlığı </a:t>
            </a:r>
            <a:r>
              <a:rPr sz="3200" spc="5" dirty="0">
                <a:latin typeface="C059"/>
                <a:cs typeface="C059"/>
              </a:rPr>
              <a:t>olumlu etkilediği</a:t>
            </a:r>
            <a:r>
              <a:rPr sz="3200" spc="35" dirty="0">
                <a:latin typeface="C059"/>
                <a:cs typeface="C059"/>
              </a:rPr>
              <a:t> </a:t>
            </a:r>
            <a:r>
              <a:rPr sz="3200" spc="5" dirty="0">
                <a:latin typeface="C059"/>
                <a:cs typeface="C059"/>
              </a:rPr>
              <a:t>belirtilir</a:t>
            </a:r>
            <a:endParaRPr sz="3200">
              <a:latin typeface="C059"/>
              <a:cs typeface="C059"/>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27960" y="1812035"/>
            <a:ext cx="5965190" cy="1094740"/>
            <a:chOff x="2727960" y="1812035"/>
            <a:chExt cx="5965190" cy="1094740"/>
          </a:xfrm>
        </p:grpSpPr>
        <p:sp>
          <p:nvSpPr>
            <p:cNvPr id="3" name="object 3"/>
            <p:cNvSpPr/>
            <p:nvPr/>
          </p:nvSpPr>
          <p:spPr>
            <a:xfrm>
              <a:off x="2735834" y="1819909"/>
              <a:ext cx="5950966" cy="108064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433189" y="1912492"/>
              <a:ext cx="2903220" cy="922019"/>
            </a:xfrm>
            <a:custGeom>
              <a:avLst/>
              <a:gdLst/>
              <a:ahLst/>
              <a:cxnLst/>
              <a:rect l="l" t="t" r="r" b="b"/>
              <a:pathLst>
                <a:path w="2903220" h="922019">
                  <a:moveTo>
                    <a:pt x="169037" y="174244"/>
                  </a:moveTo>
                  <a:lnTo>
                    <a:pt x="0" y="576072"/>
                  </a:lnTo>
                  <a:lnTo>
                    <a:pt x="336296" y="576072"/>
                  </a:lnTo>
                  <a:lnTo>
                    <a:pt x="169037" y="174244"/>
                  </a:lnTo>
                  <a:close/>
                </a:path>
                <a:path w="2903220" h="922019">
                  <a:moveTo>
                    <a:pt x="2556891" y="0"/>
                  </a:moveTo>
                  <a:lnTo>
                    <a:pt x="2498375" y="3048"/>
                  </a:lnTo>
                  <a:lnTo>
                    <a:pt x="2458793" y="19526"/>
                  </a:lnTo>
                  <a:lnTo>
                    <a:pt x="2448560" y="56387"/>
                  </a:lnTo>
                  <a:lnTo>
                    <a:pt x="2448560" y="854710"/>
                  </a:lnTo>
                  <a:lnTo>
                    <a:pt x="2456757" y="897001"/>
                  </a:lnTo>
                  <a:lnTo>
                    <a:pt x="2494918" y="920789"/>
                  </a:lnTo>
                  <a:lnTo>
                    <a:pt x="2509901" y="921766"/>
                  </a:lnTo>
                  <a:lnTo>
                    <a:pt x="2586863" y="921766"/>
                  </a:lnTo>
                  <a:lnTo>
                    <a:pt x="2634325" y="918694"/>
                  </a:lnTo>
                  <a:lnTo>
                    <a:pt x="2679001" y="909478"/>
                  </a:lnTo>
                  <a:lnTo>
                    <a:pt x="2720915" y="894119"/>
                  </a:lnTo>
                  <a:lnTo>
                    <a:pt x="2760091" y="872617"/>
                  </a:lnTo>
                  <a:lnTo>
                    <a:pt x="2795264" y="845708"/>
                  </a:lnTo>
                  <a:lnTo>
                    <a:pt x="2825162" y="814324"/>
                  </a:lnTo>
                  <a:lnTo>
                    <a:pt x="2849798" y="778462"/>
                  </a:lnTo>
                  <a:lnTo>
                    <a:pt x="2869184" y="738124"/>
                  </a:lnTo>
                  <a:lnTo>
                    <a:pt x="2881254" y="700237"/>
                  </a:lnTo>
                  <a:lnTo>
                    <a:pt x="2890641" y="654852"/>
                  </a:lnTo>
                  <a:lnTo>
                    <a:pt x="2897347" y="601969"/>
                  </a:lnTo>
                  <a:lnTo>
                    <a:pt x="2901370" y="541588"/>
                  </a:lnTo>
                  <a:lnTo>
                    <a:pt x="2902712" y="473710"/>
                  </a:lnTo>
                  <a:lnTo>
                    <a:pt x="2901611" y="413407"/>
                  </a:lnTo>
                  <a:lnTo>
                    <a:pt x="2898309" y="357980"/>
                  </a:lnTo>
                  <a:lnTo>
                    <a:pt x="2892806" y="307435"/>
                  </a:lnTo>
                  <a:lnTo>
                    <a:pt x="2885101" y="261779"/>
                  </a:lnTo>
                  <a:lnTo>
                    <a:pt x="2875195" y="221021"/>
                  </a:lnTo>
                  <a:lnTo>
                    <a:pt x="2841533" y="138664"/>
                  </a:lnTo>
                  <a:lnTo>
                    <a:pt x="2816478" y="99377"/>
                  </a:lnTo>
                  <a:lnTo>
                    <a:pt x="2787900" y="67329"/>
                  </a:lnTo>
                  <a:lnTo>
                    <a:pt x="2755772" y="42545"/>
                  </a:lnTo>
                  <a:lnTo>
                    <a:pt x="2717982" y="23949"/>
                  </a:lnTo>
                  <a:lnTo>
                    <a:pt x="2672238" y="10652"/>
                  </a:lnTo>
                  <a:lnTo>
                    <a:pt x="2618541" y="2665"/>
                  </a:lnTo>
                  <a:lnTo>
                    <a:pt x="2556891" y="0"/>
                  </a:lnTo>
                  <a:close/>
                </a:path>
                <a:path w="2903220" h="922019">
                  <a:moveTo>
                    <a:pt x="1340739" y="0"/>
                  </a:moveTo>
                  <a:lnTo>
                    <a:pt x="1282223" y="3048"/>
                  </a:lnTo>
                  <a:lnTo>
                    <a:pt x="1242641" y="19526"/>
                  </a:lnTo>
                  <a:lnTo>
                    <a:pt x="1232408" y="56387"/>
                  </a:lnTo>
                  <a:lnTo>
                    <a:pt x="1232408" y="854710"/>
                  </a:lnTo>
                  <a:lnTo>
                    <a:pt x="1240605" y="897001"/>
                  </a:lnTo>
                  <a:lnTo>
                    <a:pt x="1278766" y="920789"/>
                  </a:lnTo>
                  <a:lnTo>
                    <a:pt x="1293749" y="921766"/>
                  </a:lnTo>
                  <a:lnTo>
                    <a:pt x="1370711" y="921766"/>
                  </a:lnTo>
                  <a:lnTo>
                    <a:pt x="1418173" y="918694"/>
                  </a:lnTo>
                  <a:lnTo>
                    <a:pt x="1462849" y="909478"/>
                  </a:lnTo>
                  <a:lnTo>
                    <a:pt x="1504763" y="894119"/>
                  </a:lnTo>
                  <a:lnTo>
                    <a:pt x="1543939" y="872617"/>
                  </a:lnTo>
                  <a:lnTo>
                    <a:pt x="1579112" y="845708"/>
                  </a:lnTo>
                  <a:lnTo>
                    <a:pt x="1609010" y="814324"/>
                  </a:lnTo>
                  <a:lnTo>
                    <a:pt x="1633646" y="778462"/>
                  </a:lnTo>
                  <a:lnTo>
                    <a:pt x="1653032" y="738124"/>
                  </a:lnTo>
                  <a:lnTo>
                    <a:pt x="1665102" y="700237"/>
                  </a:lnTo>
                  <a:lnTo>
                    <a:pt x="1674489" y="654852"/>
                  </a:lnTo>
                  <a:lnTo>
                    <a:pt x="1681195" y="601969"/>
                  </a:lnTo>
                  <a:lnTo>
                    <a:pt x="1685218" y="541588"/>
                  </a:lnTo>
                  <a:lnTo>
                    <a:pt x="1686560" y="473710"/>
                  </a:lnTo>
                  <a:lnTo>
                    <a:pt x="1685459" y="413407"/>
                  </a:lnTo>
                  <a:lnTo>
                    <a:pt x="1682157" y="357980"/>
                  </a:lnTo>
                  <a:lnTo>
                    <a:pt x="1676654" y="307435"/>
                  </a:lnTo>
                  <a:lnTo>
                    <a:pt x="1668949" y="261779"/>
                  </a:lnTo>
                  <a:lnTo>
                    <a:pt x="1659043" y="221021"/>
                  </a:lnTo>
                  <a:lnTo>
                    <a:pt x="1625381" y="138664"/>
                  </a:lnTo>
                  <a:lnTo>
                    <a:pt x="1600327" y="99377"/>
                  </a:lnTo>
                  <a:lnTo>
                    <a:pt x="1571748" y="67329"/>
                  </a:lnTo>
                  <a:lnTo>
                    <a:pt x="1539621" y="42545"/>
                  </a:lnTo>
                  <a:lnTo>
                    <a:pt x="1501830" y="23949"/>
                  </a:lnTo>
                  <a:lnTo>
                    <a:pt x="1456086" y="10652"/>
                  </a:lnTo>
                  <a:lnTo>
                    <a:pt x="1402389" y="2665"/>
                  </a:lnTo>
                  <a:lnTo>
                    <a:pt x="1340739" y="0"/>
                  </a:lnTo>
                  <a:close/>
                </a:path>
              </a:pathLst>
            </a:custGeom>
            <a:ln w="12192">
              <a:solidFill>
                <a:srgbClr val="4B003E"/>
              </a:solidFill>
            </a:ln>
          </p:spPr>
          <p:txBody>
            <a:bodyPr wrap="square" lIns="0" tIns="0" rIns="0" bIns="0" rtlCol="0"/>
            <a:lstStyle/>
            <a:p>
              <a:endParaRPr/>
            </a:p>
          </p:txBody>
        </p:sp>
        <p:sp>
          <p:nvSpPr>
            <p:cNvPr id="5" name="object 5"/>
            <p:cNvSpPr/>
            <p:nvPr/>
          </p:nvSpPr>
          <p:spPr>
            <a:xfrm>
              <a:off x="2727960" y="1812035"/>
              <a:ext cx="5964936" cy="1094613"/>
            </a:xfrm>
            <a:prstGeom prst="rect">
              <a:avLst/>
            </a:prstGeom>
            <a:blipFill>
              <a:blip r:embed="rId3" cstate="print"/>
              <a:stretch>
                <a:fillRect/>
              </a:stretch>
            </a:blipFill>
          </p:spPr>
          <p:txBody>
            <a:bodyPr wrap="square" lIns="0" tIns="0" rIns="0" bIns="0" rtlCol="0"/>
            <a:lstStyle/>
            <a:p>
              <a:endParaRPr/>
            </a:p>
          </p:txBody>
        </p:sp>
      </p:grpSp>
      <p:grpSp>
        <p:nvGrpSpPr>
          <p:cNvPr id="6" name="object 6"/>
          <p:cNvGrpSpPr/>
          <p:nvPr/>
        </p:nvGrpSpPr>
        <p:grpSpPr>
          <a:xfrm>
            <a:off x="1005839" y="3564635"/>
            <a:ext cx="9460865" cy="1116330"/>
            <a:chOff x="1005839" y="3564635"/>
            <a:chExt cx="9460865" cy="1116330"/>
          </a:xfrm>
        </p:grpSpPr>
        <p:sp>
          <p:nvSpPr>
            <p:cNvPr id="7" name="object 7"/>
            <p:cNvSpPr/>
            <p:nvPr/>
          </p:nvSpPr>
          <p:spPr>
            <a:xfrm>
              <a:off x="1013066" y="3572509"/>
              <a:ext cx="9447542" cy="110210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772785" y="3839336"/>
              <a:ext cx="336550" cy="401955"/>
            </a:xfrm>
            <a:custGeom>
              <a:avLst/>
              <a:gdLst/>
              <a:ahLst/>
              <a:cxnLst/>
              <a:rect l="l" t="t" r="r" b="b"/>
              <a:pathLst>
                <a:path w="336550" h="401954">
                  <a:moveTo>
                    <a:pt x="169037" y="0"/>
                  </a:moveTo>
                  <a:lnTo>
                    <a:pt x="0" y="401827"/>
                  </a:lnTo>
                  <a:lnTo>
                    <a:pt x="336295" y="401827"/>
                  </a:lnTo>
                  <a:lnTo>
                    <a:pt x="169037" y="0"/>
                  </a:lnTo>
                  <a:close/>
                </a:path>
              </a:pathLst>
            </a:custGeom>
            <a:ln w="12192">
              <a:solidFill>
                <a:srgbClr val="4B003E"/>
              </a:solidFill>
            </a:ln>
          </p:spPr>
          <p:txBody>
            <a:bodyPr wrap="square" lIns="0" tIns="0" rIns="0" bIns="0" rtlCol="0"/>
            <a:lstStyle/>
            <a:p>
              <a:endParaRPr/>
            </a:p>
          </p:txBody>
        </p:sp>
        <p:sp>
          <p:nvSpPr>
            <p:cNvPr id="9" name="object 9"/>
            <p:cNvSpPr/>
            <p:nvPr/>
          </p:nvSpPr>
          <p:spPr>
            <a:xfrm>
              <a:off x="1005839" y="3564635"/>
              <a:ext cx="9460865" cy="1116076"/>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83208" y="1685544"/>
            <a:ext cx="5095875" cy="900430"/>
            <a:chOff x="1283208" y="1685544"/>
            <a:chExt cx="5095875" cy="900430"/>
          </a:xfrm>
        </p:grpSpPr>
        <p:sp>
          <p:nvSpPr>
            <p:cNvPr id="3" name="object 3"/>
            <p:cNvSpPr/>
            <p:nvPr/>
          </p:nvSpPr>
          <p:spPr>
            <a:xfrm>
              <a:off x="1367657" y="2062149"/>
              <a:ext cx="113803" cy="11366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83208" y="1685544"/>
              <a:ext cx="2734817" cy="89992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98163" y="1685544"/>
              <a:ext cx="2780538" cy="899922"/>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1283208" y="3482340"/>
            <a:ext cx="6904990" cy="900430"/>
            <a:chOff x="1283208" y="3482340"/>
            <a:chExt cx="6904990" cy="900430"/>
          </a:xfrm>
        </p:grpSpPr>
        <p:sp>
          <p:nvSpPr>
            <p:cNvPr id="7" name="object 7"/>
            <p:cNvSpPr/>
            <p:nvPr/>
          </p:nvSpPr>
          <p:spPr>
            <a:xfrm>
              <a:off x="1367657" y="3858945"/>
              <a:ext cx="113803" cy="11366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283208" y="3482340"/>
              <a:ext cx="6904482" cy="899922"/>
            </a:xfrm>
            <a:prstGeom prst="rect">
              <a:avLst/>
            </a:prstGeom>
            <a:blipFill>
              <a:blip r:embed="rId5" cstate="print"/>
              <a:stretch>
                <a:fillRect/>
              </a:stretch>
            </a:blipFill>
          </p:spPr>
          <p:txBody>
            <a:bodyPr wrap="square" lIns="0" tIns="0" rIns="0" bIns="0" rtlCol="0"/>
            <a:lstStyle/>
            <a:p>
              <a:endParaRPr/>
            </a:p>
          </p:txBody>
        </p:sp>
      </p:grpSp>
      <p:sp>
        <p:nvSpPr>
          <p:cNvPr id="9" name="object 9"/>
          <p:cNvSpPr txBox="1"/>
          <p:nvPr/>
        </p:nvSpPr>
        <p:spPr>
          <a:xfrm>
            <a:off x="1340866" y="668782"/>
            <a:ext cx="8523605" cy="5293995"/>
          </a:xfrm>
          <a:prstGeom prst="rect">
            <a:avLst/>
          </a:prstGeom>
        </p:spPr>
        <p:txBody>
          <a:bodyPr vert="horz" wrap="square" lIns="0" tIns="48894" rIns="0" bIns="0" rtlCol="0">
            <a:spAutoFit/>
          </a:bodyPr>
          <a:lstStyle/>
          <a:p>
            <a:pPr marL="195580" marR="43180" indent="-182880">
              <a:lnSpc>
                <a:spcPts val="3650"/>
              </a:lnSpc>
              <a:spcBef>
                <a:spcPts val="384"/>
              </a:spcBef>
              <a:buClr>
                <a:srgbClr val="FF388B"/>
              </a:buClr>
              <a:buSzPct val="79687"/>
              <a:buFont typeface="Arial"/>
              <a:buChar char="•"/>
              <a:tabLst>
                <a:tab pos="195580" algn="l"/>
              </a:tabLst>
            </a:pPr>
            <a:r>
              <a:rPr sz="3200" dirty="0">
                <a:latin typeface="C059"/>
                <a:cs typeface="C059"/>
              </a:rPr>
              <a:t>Madde </a:t>
            </a:r>
            <a:r>
              <a:rPr sz="3200" spc="5" dirty="0">
                <a:latin typeface="C059"/>
                <a:cs typeface="C059"/>
              </a:rPr>
              <a:t>bağımlılığında, kişi yoğun </a:t>
            </a:r>
            <a:r>
              <a:rPr sz="3200" dirty="0">
                <a:latin typeface="C059"/>
                <a:cs typeface="C059"/>
              </a:rPr>
              <a:t>bir </a:t>
            </a:r>
            <a:r>
              <a:rPr sz="3200" spc="5" dirty="0">
                <a:latin typeface="C059"/>
                <a:cs typeface="C059"/>
              </a:rPr>
              <a:t>tedavi  görse </a:t>
            </a:r>
            <a:r>
              <a:rPr sz="3200" dirty="0">
                <a:latin typeface="C059"/>
                <a:cs typeface="C059"/>
              </a:rPr>
              <a:t>de </a:t>
            </a:r>
            <a:r>
              <a:rPr sz="3200" spc="5" dirty="0">
                <a:latin typeface="C059"/>
                <a:cs typeface="C059"/>
              </a:rPr>
              <a:t>davranış değişikliği zor</a:t>
            </a:r>
            <a:r>
              <a:rPr sz="3200" spc="-5" dirty="0">
                <a:latin typeface="C059"/>
                <a:cs typeface="C059"/>
              </a:rPr>
              <a:t> </a:t>
            </a:r>
            <a:r>
              <a:rPr sz="3200" spc="10" dirty="0">
                <a:latin typeface="C059"/>
                <a:cs typeface="C059"/>
              </a:rPr>
              <a:t>gerçekleşir</a:t>
            </a:r>
            <a:endParaRPr sz="3200">
              <a:latin typeface="C059"/>
              <a:cs typeface="C059"/>
            </a:endParaRPr>
          </a:p>
          <a:p>
            <a:pPr marL="195580" marR="172085" indent="-182880">
              <a:lnSpc>
                <a:spcPts val="3660"/>
              </a:lnSpc>
              <a:spcBef>
                <a:spcPts val="1570"/>
              </a:spcBef>
              <a:buClr>
                <a:srgbClr val="FF388B"/>
              </a:buClr>
              <a:buSzPct val="79687"/>
              <a:buFont typeface="Arial"/>
              <a:buChar char="•"/>
              <a:tabLst>
                <a:tab pos="195580" algn="l"/>
              </a:tabLst>
            </a:pPr>
            <a:r>
              <a:rPr sz="3200" b="1" spc="5" dirty="0">
                <a:solidFill>
                  <a:srgbClr val="E90061"/>
                </a:solidFill>
                <a:latin typeface="C059"/>
                <a:cs typeface="C059"/>
              </a:rPr>
              <a:t>Psikoaktif maddeler: </a:t>
            </a:r>
            <a:r>
              <a:rPr sz="3200" spc="5" dirty="0">
                <a:latin typeface="C059"/>
                <a:cs typeface="C059"/>
              </a:rPr>
              <a:t>kişinin duygu-algı-  davranışlarını etkileyen</a:t>
            </a:r>
            <a:r>
              <a:rPr sz="3200" spc="-30" dirty="0">
                <a:latin typeface="C059"/>
                <a:cs typeface="C059"/>
              </a:rPr>
              <a:t> </a:t>
            </a:r>
            <a:r>
              <a:rPr sz="3200" spc="5" dirty="0">
                <a:latin typeface="C059"/>
                <a:cs typeface="C059"/>
              </a:rPr>
              <a:t>maddeler</a:t>
            </a:r>
            <a:endParaRPr sz="3200">
              <a:latin typeface="C059"/>
              <a:cs typeface="C059"/>
            </a:endParaRPr>
          </a:p>
          <a:p>
            <a:pPr marL="195580" indent="-182880">
              <a:lnSpc>
                <a:spcPct val="100000"/>
              </a:lnSpc>
              <a:spcBef>
                <a:spcPts val="1315"/>
              </a:spcBef>
              <a:buClr>
                <a:srgbClr val="FF388B"/>
              </a:buClr>
              <a:buSzPct val="79687"/>
              <a:buFont typeface="Arial"/>
              <a:buChar char="•"/>
              <a:tabLst>
                <a:tab pos="195580" algn="l"/>
              </a:tabLst>
            </a:pPr>
            <a:r>
              <a:rPr sz="3200" spc="10" dirty="0">
                <a:latin typeface="C059"/>
                <a:cs typeface="C059"/>
              </a:rPr>
              <a:t>Örn; </a:t>
            </a:r>
            <a:r>
              <a:rPr sz="3200" dirty="0">
                <a:latin typeface="C059"/>
                <a:cs typeface="C059"/>
              </a:rPr>
              <a:t>kahve ya da</a:t>
            </a:r>
            <a:r>
              <a:rPr sz="3200" spc="15" dirty="0">
                <a:latin typeface="C059"/>
                <a:cs typeface="C059"/>
              </a:rPr>
              <a:t> </a:t>
            </a:r>
            <a:r>
              <a:rPr sz="3200" spc="5" dirty="0">
                <a:latin typeface="C059"/>
                <a:cs typeface="C059"/>
              </a:rPr>
              <a:t>alkol</a:t>
            </a:r>
            <a:endParaRPr sz="3200">
              <a:latin typeface="C059"/>
              <a:cs typeface="C059"/>
            </a:endParaRPr>
          </a:p>
          <a:p>
            <a:pPr marL="195580" marR="648335" indent="-182880">
              <a:lnSpc>
                <a:spcPct val="95200"/>
              </a:lnSpc>
              <a:spcBef>
                <a:spcPts val="1590"/>
              </a:spcBef>
              <a:buClr>
                <a:srgbClr val="FF388B"/>
              </a:buClr>
              <a:buSzPct val="79687"/>
              <a:buFont typeface="Arial"/>
              <a:buChar char="•"/>
              <a:tabLst>
                <a:tab pos="195580" algn="l"/>
              </a:tabLst>
            </a:pPr>
            <a:r>
              <a:rPr sz="3200" b="1" spc="5" dirty="0">
                <a:solidFill>
                  <a:srgbClr val="E90061"/>
                </a:solidFill>
                <a:latin typeface="C059"/>
                <a:cs typeface="C059"/>
              </a:rPr>
              <a:t>Bağımlılık yaratan maddeler: </a:t>
            </a:r>
            <a:r>
              <a:rPr sz="3200" spc="5" dirty="0">
                <a:latin typeface="C059"/>
                <a:cs typeface="C059"/>
              </a:rPr>
              <a:t>kişide  </a:t>
            </a:r>
            <a:r>
              <a:rPr sz="3200" spc="10" dirty="0">
                <a:latin typeface="C059"/>
                <a:cs typeface="C059"/>
              </a:rPr>
              <a:t>fizyolojik-psikolojik </a:t>
            </a:r>
            <a:r>
              <a:rPr sz="3200" spc="5" dirty="0">
                <a:latin typeface="C059"/>
                <a:cs typeface="C059"/>
              </a:rPr>
              <a:t>bağımlılık yaratan,  yoksunluk hissi </a:t>
            </a:r>
            <a:r>
              <a:rPr sz="3200" dirty="0">
                <a:latin typeface="C059"/>
                <a:cs typeface="C059"/>
              </a:rPr>
              <a:t>ve </a:t>
            </a:r>
            <a:r>
              <a:rPr sz="3200" spc="5" dirty="0">
                <a:latin typeface="C059"/>
                <a:cs typeface="C059"/>
              </a:rPr>
              <a:t>karşı</a:t>
            </a:r>
            <a:r>
              <a:rPr sz="3200" spc="-10" dirty="0">
                <a:latin typeface="C059"/>
                <a:cs typeface="C059"/>
              </a:rPr>
              <a:t> </a:t>
            </a:r>
            <a:r>
              <a:rPr sz="3200" spc="5" dirty="0">
                <a:latin typeface="C059"/>
                <a:cs typeface="C059"/>
              </a:rPr>
              <a:t>koyulamayacak</a:t>
            </a:r>
            <a:endParaRPr sz="3200">
              <a:latin typeface="C059"/>
              <a:cs typeface="C059"/>
            </a:endParaRPr>
          </a:p>
          <a:p>
            <a:pPr marL="195580" marR="5080">
              <a:lnSpc>
                <a:spcPts val="3650"/>
              </a:lnSpc>
              <a:spcBef>
                <a:spcPts val="90"/>
              </a:spcBef>
            </a:pPr>
            <a:r>
              <a:rPr sz="3200" spc="5" dirty="0">
                <a:latin typeface="C059"/>
                <a:cs typeface="C059"/>
              </a:rPr>
              <a:t>derecede maddeyi </a:t>
            </a:r>
            <a:r>
              <a:rPr sz="3200" dirty="0">
                <a:latin typeface="C059"/>
                <a:cs typeface="C059"/>
              </a:rPr>
              <a:t>elde </a:t>
            </a:r>
            <a:r>
              <a:rPr sz="3200" spc="5" dirty="0">
                <a:latin typeface="C059"/>
                <a:cs typeface="C059"/>
              </a:rPr>
              <a:t>etme arzusu </a:t>
            </a:r>
            <a:r>
              <a:rPr sz="3200" dirty="0">
                <a:latin typeface="C059"/>
                <a:cs typeface="C059"/>
              </a:rPr>
              <a:t>yaratan  </a:t>
            </a:r>
            <a:r>
              <a:rPr sz="3200" spc="5" dirty="0">
                <a:latin typeface="C059"/>
                <a:cs typeface="C059"/>
              </a:rPr>
              <a:t>maddeler</a:t>
            </a:r>
            <a:endParaRPr sz="3200">
              <a:latin typeface="C059"/>
              <a:cs typeface="C05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0866" y="348488"/>
            <a:ext cx="9510267" cy="677108"/>
          </a:xfrm>
        </p:spPr>
        <p:txBody>
          <a:bodyPr/>
          <a:lstStyle/>
          <a:p>
            <a:r>
              <a:rPr lang="tr-TR" dirty="0"/>
              <a:t>BİLİNÇ</a:t>
            </a:r>
          </a:p>
        </p:txBody>
      </p:sp>
      <p:sp>
        <p:nvSpPr>
          <p:cNvPr id="3" name="Metin Yer Tutucusu 2"/>
          <p:cNvSpPr>
            <a:spLocks noGrp="1"/>
          </p:cNvSpPr>
          <p:nvPr>
            <p:ph type="body" idx="1"/>
          </p:nvPr>
        </p:nvSpPr>
        <p:spPr>
          <a:xfrm>
            <a:off x="535941" y="1652143"/>
            <a:ext cx="10055860" cy="2215991"/>
          </a:xfrm>
        </p:spPr>
        <p:txBody>
          <a:bodyPr/>
          <a:lstStyle/>
          <a:p>
            <a:r>
              <a:rPr lang="tr-TR" sz="2400" dirty="0"/>
              <a:t>“İçebakış” yoluyla zihnin kendi deneyimlerinin gerçekliğini kavrama edimi</a:t>
            </a:r>
            <a:r>
              <a:rPr lang="tr-TR" sz="2400" dirty="0" smtClean="0"/>
              <a:t>;</a:t>
            </a:r>
            <a:endParaRPr lang="tr-TR" sz="2400" dirty="0"/>
          </a:p>
          <a:p>
            <a:r>
              <a:rPr lang="tr-TR" sz="2400" dirty="0"/>
              <a:t>Zihinsel yaşamın geçmiş duyumları, algıları, bilgileri bellekte tutma yeteneği;</a:t>
            </a:r>
          </a:p>
          <a:p>
            <a:r>
              <a:rPr lang="tr-TR" sz="2400" dirty="0"/>
              <a:t>Kişinin kendi içinde yaşadıklarına ya da dışarıda olup bitenlere yönelik incelmiş sezgisi, bütün yaşadıklarına ilişkin genel görüşü;</a:t>
            </a:r>
          </a:p>
          <a:p>
            <a:r>
              <a:rPr lang="tr-TR" sz="2400" dirty="0"/>
              <a:t>Üzüntü, sevinç, hüzün gibi tek tek yaşantı durumlarına ilişkin kendilik izlenimleri, şeylerin kişiye nasıl göründüğüne yönelik </a:t>
            </a:r>
            <a:r>
              <a:rPr lang="tr-TR" sz="2400" dirty="0" err="1"/>
              <a:t>görüngübilimsel</a:t>
            </a:r>
            <a:r>
              <a:rPr lang="tr-TR" sz="2400" dirty="0"/>
              <a:t> yaşantılar bütünü.</a:t>
            </a:r>
          </a:p>
        </p:txBody>
      </p:sp>
    </p:spTree>
    <p:extLst>
      <p:ext uri="{BB962C8B-B14F-4D97-AF65-F5344CB8AC3E}">
        <p14:creationId xmlns:p14="http://schemas.microsoft.com/office/powerpoint/2010/main" val="1982876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8674" y="484454"/>
            <a:ext cx="2962275" cy="697230"/>
          </a:xfrm>
          <a:prstGeom prst="rect">
            <a:avLst/>
          </a:prstGeom>
        </p:spPr>
        <p:txBody>
          <a:bodyPr vert="horz" wrap="square" lIns="0" tIns="13335" rIns="0" bIns="0" rtlCol="0">
            <a:spAutoFit/>
          </a:bodyPr>
          <a:lstStyle/>
          <a:p>
            <a:pPr marL="12700">
              <a:lnSpc>
                <a:spcPct val="100000"/>
              </a:lnSpc>
              <a:spcBef>
                <a:spcPts val="105"/>
              </a:spcBef>
            </a:pPr>
            <a:r>
              <a:rPr spc="-45" dirty="0"/>
              <a:t>U</a:t>
            </a:r>
            <a:r>
              <a:rPr spc="-55" dirty="0"/>
              <a:t>yar</a:t>
            </a:r>
            <a:r>
              <a:rPr spc="-50" dirty="0"/>
              <a:t>ıcı</a:t>
            </a:r>
            <a:r>
              <a:rPr spc="-55" dirty="0"/>
              <a:t>la</a:t>
            </a:r>
            <a:r>
              <a:rPr dirty="0"/>
              <a:t>r</a:t>
            </a:r>
          </a:p>
        </p:txBody>
      </p:sp>
      <p:grpSp>
        <p:nvGrpSpPr>
          <p:cNvPr id="3" name="object 3"/>
          <p:cNvGrpSpPr/>
          <p:nvPr/>
        </p:nvGrpSpPr>
        <p:grpSpPr>
          <a:xfrm>
            <a:off x="341375" y="1156716"/>
            <a:ext cx="10900410" cy="5542280"/>
            <a:chOff x="341375" y="1156716"/>
            <a:chExt cx="10900410" cy="5542280"/>
          </a:xfrm>
        </p:grpSpPr>
        <p:sp>
          <p:nvSpPr>
            <p:cNvPr id="4" name="object 4"/>
            <p:cNvSpPr/>
            <p:nvPr/>
          </p:nvSpPr>
          <p:spPr>
            <a:xfrm>
              <a:off x="531923" y="1507959"/>
              <a:ext cx="108884" cy="10933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4819" y="1156716"/>
              <a:ext cx="10682478" cy="84353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4819" y="1545336"/>
              <a:ext cx="1447038" cy="84353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411223" y="1545336"/>
              <a:ext cx="628650" cy="84353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645920" y="1545336"/>
              <a:ext cx="2535174" cy="84353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680460" y="1545336"/>
              <a:ext cx="628650" cy="84353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915155" y="1545336"/>
              <a:ext cx="6883146" cy="84353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64819" y="1933956"/>
              <a:ext cx="2686050" cy="843534"/>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41375" y="2653283"/>
              <a:ext cx="489978" cy="637794"/>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64819" y="2525268"/>
              <a:ext cx="1893570" cy="843534"/>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1857756" y="2525268"/>
              <a:ext cx="713994" cy="843534"/>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2071115" y="2525268"/>
              <a:ext cx="2812542" cy="843534"/>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4383023" y="2525268"/>
              <a:ext cx="628650" cy="843534"/>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4511040" y="2525268"/>
              <a:ext cx="3655314" cy="843534"/>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7665719" y="2525268"/>
              <a:ext cx="2044446" cy="843534"/>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464819" y="2913888"/>
              <a:ext cx="2425446" cy="843534"/>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2389631" y="2913888"/>
              <a:ext cx="628650" cy="843534"/>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2624327" y="2913888"/>
              <a:ext cx="8286750" cy="843534"/>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464819" y="3302508"/>
              <a:ext cx="2253234" cy="843533"/>
            </a:xfrm>
            <a:prstGeom prst="rect">
              <a:avLst/>
            </a:prstGeom>
            <a:blipFill>
              <a:blip r:embed="rId17" cstate="print"/>
              <a:stretch>
                <a:fillRect/>
              </a:stretch>
            </a:blipFill>
          </p:spPr>
          <p:txBody>
            <a:bodyPr wrap="square" lIns="0" tIns="0" rIns="0" bIns="0" rtlCol="0"/>
            <a:lstStyle/>
            <a:p>
              <a:endParaRPr/>
            </a:p>
          </p:txBody>
        </p:sp>
        <p:sp>
          <p:nvSpPr>
            <p:cNvPr id="23" name="object 23"/>
            <p:cNvSpPr/>
            <p:nvPr/>
          </p:nvSpPr>
          <p:spPr>
            <a:xfrm>
              <a:off x="341375" y="4023360"/>
              <a:ext cx="489978" cy="637794"/>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464819" y="3895344"/>
              <a:ext cx="10053066" cy="843534"/>
            </a:xfrm>
            <a:prstGeom prst="rect">
              <a:avLst/>
            </a:prstGeom>
            <a:blipFill>
              <a:blip r:embed="rId18" cstate="print"/>
              <a:stretch>
                <a:fillRect/>
              </a:stretch>
            </a:blipFill>
          </p:spPr>
          <p:txBody>
            <a:bodyPr wrap="square" lIns="0" tIns="0" rIns="0" bIns="0" rtlCol="0"/>
            <a:lstStyle/>
            <a:p>
              <a:endParaRPr/>
            </a:p>
          </p:txBody>
        </p:sp>
        <p:sp>
          <p:nvSpPr>
            <p:cNvPr id="25" name="object 25"/>
            <p:cNvSpPr/>
            <p:nvPr/>
          </p:nvSpPr>
          <p:spPr>
            <a:xfrm>
              <a:off x="464819" y="4283964"/>
              <a:ext cx="6979158" cy="843534"/>
            </a:xfrm>
            <a:prstGeom prst="rect">
              <a:avLst/>
            </a:prstGeom>
            <a:blipFill>
              <a:blip r:embed="rId19" cstate="print"/>
              <a:stretch>
                <a:fillRect/>
              </a:stretch>
            </a:blipFill>
          </p:spPr>
          <p:txBody>
            <a:bodyPr wrap="square" lIns="0" tIns="0" rIns="0" bIns="0" rtlCol="0"/>
            <a:lstStyle/>
            <a:p>
              <a:endParaRPr/>
            </a:p>
          </p:txBody>
        </p:sp>
        <p:sp>
          <p:nvSpPr>
            <p:cNvPr id="26" name="object 26"/>
            <p:cNvSpPr/>
            <p:nvPr/>
          </p:nvSpPr>
          <p:spPr>
            <a:xfrm>
              <a:off x="341375" y="5003292"/>
              <a:ext cx="489978" cy="637794"/>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464819" y="4875275"/>
              <a:ext cx="5068062" cy="843534"/>
            </a:xfrm>
            <a:prstGeom prst="rect">
              <a:avLst/>
            </a:prstGeom>
            <a:blipFill>
              <a:blip r:embed="rId20" cstate="print"/>
              <a:stretch>
                <a:fillRect/>
              </a:stretch>
            </a:blipFill>
          </p:spPr>
          <p:txBody>
            <a:bodyPr wrap="square" lIns="0" tIns="0" rIns="0" bIns="0" rtlCol="0"/>
            <a:lstStyle/>
            <a:p>
              <a:endParaRPr/>
            </a:p>
          </p:txBody>
        </p:sp>
        <p:sp>
          <p:nvSpPr>
            <p:cNvPr id="28" name="object 28"/>
            <p:cNvSpPr/>
            <p:nvPr/>
          </p:nvSpPr>
          <p:spPr>
            <a:xfrm>
              <a:off x="5032247" y="4875275"/>
              <a:ext cx="628650" cy="843534"/>
            </a:xfrm>
            <a:prstGeom prst="rect">
              <a:avLst/>
            </a:prstGeom>
            <a:blipFill>
              <a:blip r:embed="rId5" cstate="print"/>
              <a:stretch>
                <a:fillRect/>
              </a:stretch>
            </a:blipFill>
          </p:spPr>
          <p:txBody>
            <a:bodyPr wrap="square" lIns="0" tIns="0" rIns="0" bIns="0" rtlCol="0"/>
            <a:lstStyle/>
            <a:p>
              <a:endParaRPr/>
            </a:p>
          </p:txBody>
        </p:sp>
        <p:sp>
          <p:nvSpPr>
            <p:cNvPr id="29" name="object 29"/>
            <p:cNvSpPr/>
            <p:nvPr/>
          </p:nvSpPr>
          <p:spPr>
            <a:xfrm>
              <a:off x="5160264" y="4875275"/>
              <a:ext cx="2137410" cy="843534"/>
            </a:xfrm>
            <a:prstGeom prst="rect">
              <a:avLst/>
            </a:prstGeom>
            <a:blipFill>
              <a:blip r:embed="rId21" cstate="print"/>
              <a:stretch>
                <a:fillRect/>
              </a:stretch>
            </a:blipFill>
          </p:spPr>
          <p:txBody>
            <a:bodyPr wrap="square" lIns="0" tIns="0" rIns="0" bIns="0" rtlCol="0"/>
            <a:lstStyle/>
            <a:p>
              <a:endParaRPr/>
            </a:p>
          </p:txBody>
        </p:sp>
        <p:sp>
          <p:nvSpPr>
            <p:cNvPr id="30" name="object 30"/>
            <p:cNvSpPr/>
            <p:nvPr/>
          </p:nvSpPr>
          <p:spPr>
            <a:xfrm>
              <a:off x="341375" y="5594604"/>
              <a:ext cx="489978" cy="637793"/>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464819" y="5466587"/>
              <a:ext cx="4385310" cy="843534"/>
            </a:xfrm>
            <a:prstGeom prst="rect">
              <a:avLst/>
            </a:prstGeom>
            <a:blipFill>
              <a:blip r:embed="rId22" cstate="print"/>
              <a:stretch>
                <a:fillRect/>
              </a:stretch>
            </a:blipFill>
          </p:spPr>
          <p:txBody>
            <a:bodyPr wrap="square" lIns="0" tIns="0" rIns="0" bIns="0" rtlCol="0"/>
            <a:lstStyle/>
            <a:p>
              <a:endParaRPr/>
            </a:p>
          </p:txBody>
        </p:sp>
        <p:sp>
          <p:nvSpPr>
            <p:cNvPr id="32" name="object 32"/>
            <p:cNvSpPr/>
            <p:nvPr/>
          </p:nvSpPr>
          <p:spPr>
            <a:xfrm>
              <a:off x="4349496" y="5466587"/>
              <a:ext cx="1203198" cy="843534"/>
            </a:xfrm>
            <a:prstGeom prst="rect">
              <a:avLst/>
            </a:prstGeom>
            <a:blipFill>
              <a:blip r:embed="rId23" cstate="print"/>
              <a:stretch>
                <a:fillRect/>
              </a:stretch>
            </a:blipFill>
          </p:spPr>
          <p:txBody>
            <a:bodyPr wrap="square" lIns="0" tIns="0" rIns="0" bIns="0" rtlCol="0"/>
            <a:lstStyle/>
            <a:p>
              <a:endParaRPr/>
            </a:p>
          </p:txBody>
        </p:sp>
        <p:sp>
          <p:nvSpPr>
            <p:cNvPr id="33" name="object 33"/>
            <p:cNvSpPr/>
            <p:nvPr/>
          </p:nvSpPr>
          <p:spPr>
            <a:xfrm>
              <a:off x="5052060" y="5466587"/>
              <a:ext cx="6189726" cy="843534"/>
            </a:xfrm>
            <a:prstGeom prst="rect">
              <a:avLst/>
            </a:prstGeom>
            <a:blipFill>
              <a:blip r:embed="rId24" cstate="print"/>
              <a:stretch>
                <a:fillRect/>
              </a:stretch>
            </a:blipFill>
          </p:spPr>
          <p:txBody>
            <a:bodyPr wrap="square" lIns="0" tIns="0" rIns="0" bIns="0" rtlCol="0"/>
            <a:lstStyle/>
            <a:p>
              <a:endParaRPr/>
            </a:p>
          </p:txBody>
        </p:sp>
        <p:sp>
          <p:nvSpPr>
            <p:cNvPr id="34" name="object 34"/>
            <p:cNvSpPr/>
            <p:nvPr/>
          </p:nvSpPr>
          <p:spPr>
            <a:xfrm>
              <a:off x="464819" y="5855207"/>
              <a:ext cx="6799326" cy="843534"/>
            </a:xfrm>
            <a:prstGeom prst="rect">
              <a:avLst/>
            </a:prstGeom>
            <a:blipFill>
              <a:blip r:embed="rId25" cstate="print"/>
              <a:stretch>
                <a:fillRect/>
              </a:stretch>
            </a:blipFill>
          </p:spPr>
          <p:txBody>
            <a:bodyPr wrap="square" lIns="0" tIns="0" rIns="0" bIns="0" rtlCol="0"/>
            <a:lstStyle/>
            <a:p>
              <a:endParaRPr/>
            </a:p>
          </p:txBody>
        </p:sp>
      </p:grpSp>
      <p:sp>
        <p:nvSpPr>
          <p:cNvPr id="35" name="object 35"/>
          <p:cNvSpPr txBox="1"/>
          <p:nvPr/>
        </p:nvSpPr>
        <p:spPr>
          <a:xfrm>
            <a:off x="506069" y="1260728"/>
            <a:ext cx="10372090" cy="5182235"/>
          </a:xfrm>
          <a:prstGeom prst="rect">
            <a:avLst/>
          </a:prstGeom>
        </p:spPr>
        <p:txBody>
          <a:bodyPr vert="horz" wrap="square" lIns="0" tIns="81280" rIns="0" bIns="0" rtlCol="0">
            <a:spAutoFit/>
          </a:bodyPr>
          <a:lstStyle/>
          <a:p>
            <a:pPr marL="195580" marR="113030" indent="-183515">
              <a:lnSpc>
                <a:spcPct val="85000"/>
              </a:lnSpc>
              <a:spcBef>
                <a:spcPts val="640"/>
              </a:spcBef>
              <a:buClr>
                <a:srgbClr val="FF388B"/>
              </a:buClr>
              <a:buSzPct val="80000"/>
              <a:buFont typeface="Arial"/>
              <a:buChar char="•"/>
              <a:tabLst>
                <a:tab pos="196215" algn="l"/>
              </a:tabLst>
            </a:pPr>
            <a:r>
              <a:rPr sz="3000" dirty="0">
                <a:latin typeface="C059"/>
                <a:cs typeface="C059"/>
              </a:rPr>
              <a:t>Merkezi </a:t>
            </a:r>
            <a:r>
              <a:rPr sz="3000" spc="5" dirty="0">
                <a:latin typeface="C059"/>
                <a:cs typeface="C059"/>
              </a:rPr>
              <a:t>sinir sistemi üzerinde uyarıcı </a:t>
            </a:r>
            <a:r>
              <a:rPr sz="3000" dirty="0">
                <a:latin typeface="C059"/>
                <a:cs typeface="C059"/>
              </a:rPr>
              <a:t>etki </a:t>
            </a:r>
            <a:r>
              <a:rPr sz="3000" spc="5" dirty="0">
                <a:latin typeface="C059"/>
                <a:cs typeface="C059"/>
              </a:rPr>
              <a:t>yaratan; kalp  atımı- kan basıncı- kas gerginliğinde artışa neden olan  maddelerdir</a:t>
            </a:r>
            <a:endParaRPr sz="3000" dirty="0">
              <a:latin typeface="C059"/>
              <a:cs typeface="C059"/>
            </a:endParaRPr>
          </a:p>
          <a:p>
            <a:pPr marL="195580" marR="342265" indent="-183515">
              <a:lnSpc>
                <a:spcPts val="3060"/>
              </a:lnSpc>
              <a:spcBef>
                <a:spcPts val="1605"/>
              </a:spcBef>
              <a:buClr>
                <a:srgbClr val="FF388B"/>
              </a:buClr>
              <a:buSzPct val="80000"/>
              <a:buFont typeface="Arial"/>
              <a:buChar char="•"/>
              <a:tabLst>
                <a:tab pos="196215" algn="l"/>
              </a:tabLst>
            </a:pPr>
            <a:r>
              <a:rPr sz="3000" spc="5" dirty="0">
                <a:latin typeface="C059"/>
                <a:cs typeface="C059"/>
              </a:rPr>
              <a:t>Kokain –anfetaminler-sigarada nikotin </a:t>
            </a:r>
            <a:r>
              <a:rPr sz="3000" spc="10" dirty="0">
                <a:latin typeface="C059"/>
                <a:cs typeface="C059"/>
              </a:rPr>
              <a:t>(dopamin  </a:t>
            </a:r>
            <a:r>
              <a:rPr sz="3000" spc="5" dirty="0">
                <a:latin typeface="C059"/>
                <a:cs typeface="C059"/>
              </a:rPr>
              <a:t>salgılayıcı)- kafeinli içecekler, çikolata, enerji içecekleri  uyarıcıdır</a:t>
            </a:r>
            <a:endParaRPr sz="3000" dirty="0">
              <a:latin typeface="C059"/>
              <a:cs typeface="C059"/>
            </a:endParaRPr>
          </a:p>
          <a:p>
            <a:pPr marL="195580" marR="735965" indent="-183515">
              <a:lnSpc>
                <a:spcPts val="3060"/>
              </a:lnSpc>
              <a:spcBef>
                <a:spcPts val="1610"/>
              </a:spcBef>
              <a:buClr>
                <a:srgbClr val="FF388B"/>
              </a:buClr>
              <a:buSzPct val="80000"/>
              <a:buFont typeface="Arial"/>
              <a:buChar char="•"/>
              <a:tabLst>
                <a:tab pos="196215" algn="l"/>
              </a:tabLst>
            </a:pPr>
            <a:r>
              <a:rPr sz="3000" dirty="0">
                <a:latin typeface="C059"/>
                <a:cs typeface="C059"/>
              </a:rPr>
              <a:t>Dikkatte artış </a:t>
            </a:r>
            <a:r>
              <a:rPr sz="3000" spc="5" dirty="0">
                <a:latin typeface="C059"/>
                <a:cs typeface="C059"/>
              </a:rPr>
              <a:t>ve tepki süresinde kısalma. Orgazmda  gecikme, özgüven artışı, enerji</a:t>
            </a:r>
            <a:r>
              <a:rPr sz="3000" spc="40" dirty="0">
                <a:latin typeface="C059"/>
                <a:cs typeface="C059"/>
              </a:rPr>
              <a:t> </a:t>
            </a:r>
            <a:r>
              <a:rPr sz="3000" spc="5" dirty="0">
                <a:latin typeface="C059"/>
                <a:cs typeface="C059"/>
              </a:rPr>
              <a:t>artışı</a:t>
            </a:r>
            <a:endParaRPr sz="3000" dirty="0">
              <a:latin typeface="C059"/>
              <a:cs typeface="C059"/>
            </a:endParaRPr>
          </a:p>
          <a:p>
            <a:pPr marL="195580" indent="-183515">
              <a:lnSpc>
                <a:spcPct val="100000"/>
              </a:lnSpc>
              <a:spcBef>
                <a:spcPts val="1045"/>
              </a:spcBef>
              <a:buClr>
                <a:srgbClr val="FF388B"/>
              </a:buClr>
              <a:buSzPct val="80000"/>
              <a:buFont typeface="Arial"/>
              <a:buChar char="•"/>
              <a:tabLst>
                <a:tab pos="196215" algn="l"/>
              </a:tabLst>
            </a:pPr>
            <a:r>
              <a:rPr sz="3000" spc="5" dirty="0">
                <a:latin typeface="C059"/>
                <a:cs typeface="C059"/>
              </a:rPr>
              <a:t>Fazla tüketimde</a:t>
            </a:r>
            <a:r>
              <a:rPr sz="3000" spc="-15" dirty="0">
                <a:latin typeface="C059"/>
                <a:cs typeface="C059"/>
              </a:rPr>
              <a:t> </a:t>
            </a:r>
            <a:r>
              <a:rPr sz="3000" spc="10" dirty="0">
                <a:latin typeface="C059"/>
                <a:cs typeface="C059"/>
              </a:rPr>
              <a:t>sinirlilik-insomnia</a:t>
            </a:r>
            <a:endParaRPr sz="3000" dirty="0">
              <a:latin typeface="C059"/>
              <a:cs typeface="C059"/>
            </a:endParaRPr>
          </a:p>
          <a:p>
            <a:pPr marL="195580" indent="-183515">
              <a:lnSpc>
                <a:spcPts val="3329"/>
              </a:lnSpc>
              <a:spcBef>
                <a:spcPts val="1060"/>
              </a:spcBef>
              <a:buClr>
                <a:srgbClr val="FF388B"/>
              </a:buClr>
              <a:buSzPct val="80000"/>
              <a:buFont typeface="Arial"/>
              <a:buChar char="•"/>
              <a:tabLst>
                <a:tab pos="196215" algn="l"/>
              </a:tabLst>
            </a:pPr>
            <a:r>
              <a:rPr sz="3000" spc="5" dirty="0">
                <a:latin typeface="C059"/>
                <a:cs typeface="C059"/>
              </a:rPr>
              <a:t>Fizyolojik bağımlılık </a:t>
            </a:r>
            <a:r>
              <a:rPr sz="3000" spc="15" dirty="0">
                <a:latin typeface="C059"/>
                <a:cs typeface="C059"/>
              </a:rPr>
              <a:t>(Örn, </a:t>
            </a:r>
            <a:r>
              <a:rPr sz="3000" dirty="0">
                <a:latin typeface="C059"/>
                <a:cs typeface="C059"/>
              </a:rPr>
              <a:t>kahve içmeyi bi </a:t>
            </a:r>
            <a:r>
              <a:rPr sz="3000" spc="5" dirty="0">
                <a:latin typeface="C059"/>
                <a:cs typeface="C059"/>
              </a:rPr>
              <a:t>anda</a:t>
            </a:r>
            <a:r>
              <a:rPr sz="3000" spc="110" dirty="0">
                <a:latin typeface="C059"/>
                <a:cs typeface="C059"/>
              </a:rPr>
              <a:t> </a:t>
            </a:r>
            <a:r>
              <a:rPr sz="3000" dirty="0">
                <a:latin typeface="C059"/>
                <a:cs typeface="C059"/>
              </a:rPr>
              <a:t>bırakma</a:t>
            </a:r>
          </a:p>
          <a:p>
            <a:pPr marL="195580">
              <a:lnSpc>
                <a:spcPts val="3329"/>
              </a:lnSpc>
            </a:pPr>
            <a:r>
              <a:rPr sz="3000" spc="5" dirty="0">
                <a:latin typeface="C059"/>
                <a:cs typeface="C059"/>
              </a:rPr>
              <a:t>durumunda depresyon </a:t>
            </a:r>
            <a:r>
              <a:rPr sz="3000" spc="-5" dirty="0">
                <a:latin typeface="C059"/>
                <a:cs typeface="C059"/>
              </a:rPr>
              <a:t>ve</a:t>
            </a:r>
            <a:r>
              <a:rPr sz="3000" spc="20" dirty="0">
                <a:latin typeface="C059"/>
                <a:cs typeface="C059"/>
              </a:rPr>
              <a:t> </a:t>
            </a:r>
            <a:r>
              <a:rPr sz="3000" spc="5" dirty="0">
                <a:latin typeface="C059"/>
                <a:cs typeface="C059"/>
              </a:rPr>
              <a:t>sinirlilik)</a:t>
            </a:r>
            <a:endParaRPr sz="3000" dirty="0">
              <a:latin typeface="C059"/>
              <a:cs typeface="C059"/>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3340" y="602361"/>
            <a:ext cx="3568065" cy="696595"/>
          </a:xfrm>
          <a:prstGeom prst="rect">
            <a:avLst/>
          </a:prstGeom>
        </p:spPr>
        <p:txBody>
          <a:bodyPr vert="horz" wrap="square" lIns="0" tIns="13335" rIns="0" bIns="0" rtlCol="0">
            <a:spAutoFit/>
          </a:bodyPr>
          <a:lstStyle/>
          <a:p>
            <a:pPr marL="12700">
              <a:lnSpc>
                <a:spcPct val="100000"/>
              </a:lnSpc>
              <a:spcBef>
                <a:spcPts val="105"/>
              </a:spcBef>
            </a:pPr>
            <a:r>
              <a:rPr spc="-45" dirty="0"/>
              <a:t>Dep</a:t>
            </a:r>
            <a:r>
              <a:rPr spc="-55" dirty="0"/>
              <a:t>r</a:t>
            </a:r>
            <a:r>
              <a:rPr spc="-45" dirty="0"/>
              <a:t>es</a:t>
            </a:r>
            <a:r>
              <a:rPr spc="-55" dirty="0"/>
              <a:t>a</a:t>
            </a:r>
            <a:r>
              <a:rPr spc="-70" dirty="0"/>
              <a:t>n</a:t>
            </a:r>
            <a:r>
              <a:rPr spc="-50" dirty="0"/>
              <a:t>l</a:t>
            </a:r>
            <a:r>
              <a:rPr spc="-55" dirty="0"/>
              <a:t>a</a:t>
            </a:r>
            <a:r>
              <a:rPr dirty="0"/>
              <a:t>r</a:t>
            </a:r>
          </a:p>
        </p:txBody>
      </p:sp>
      <p:grpSp>
        <p:nvGrpSpPr>
          <p:cNvPr id="3" name="object 3"/>
          <p:cNvGrpSpPr/>
          <p:nvPr/>
        </p:nvGrpSpPr>
        <p:grpSpPr>
          <a:xfrm>
            <a:off x="350520" y="1664207"/>
            <a:ext cx="11126470" cy="4446270"/>
            <a:chOff x="350520" y="1664207"/>
            <a:chExt cx="11126470" cy="4446270"/>
          </a:xfrm>
        </p:grpSpPr>
        <p:sp>
          <p:nvSpPr>
            <p:cNvPr id="4" name="object 4"/>
            <p:cNvSpPr/>
            <p:nvPr/>
          </p:nvSpPr>
          <p:spPr>
            <a:xfrm>
              <a:off x="562053" y="2052026"/>
              <a:ext cx="118701" cy="1139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70915" y="1664207"/>
              <a:ext cx="8021574" cy="92583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2044" y="2436875"/>
              <a:ext cx="538721" cy="70180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70915" y="2295143"/>
              <a:ext cx="10911078" cy="92582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70915" y="2723387"/>
              <a:ext cx="1340358" cy="92583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52044" y="3494531"/>
              <a:ext cx="538721" cy="70180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70915" y="3352800"/>
              <a:ext cx="2515362" cy="92583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436875" y="3352800"/>
              <a:ext cx="1436370" cy="92583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436620" y="3352800"/>
              <a:ext cx="8039861" cy="92583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50520" y="4235195"/>
              <a:ext cx="547878" cy="710945"/>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69392" y="4093463"/>
              <a:ext cx="4158234" cy="934974"/>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4069079" y="4093463"/>
              <a:ext cx="2341626" cy="934974"/>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5882640" y="3915155"/>
              <a:ext cx="3233166" cy="1229106"/>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352044" y="4899659"/>
              <a:ext cx="538721" cy="701801"/>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470915" y="4757927"/>
              <a:ext cx="5651754" cy="925830"/>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5573267" y="4757927"/>
              <a:ext cx="2583941" cy="925830"/>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7722108" y="4757927"/>
              <a:ext cx="3734561" cy="925830"/>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470915" y="5184648"/>
              <a:ext cx="4441698" cy="925829"/>
            </a:xfrm>
            <a:prstGeom prst="rect">
              <a:avLst/>
            </a:prstGeom>
            <a:blipFill>
              <a:blip r:embed="rId17" cstate="print"/>
              <a:stretch>
                <a:fillRect/>
              </a:stretch>
            </a:blipFill>
          </p:spPr>
          <p:txBody>
            <a:bodyPr wrap="square" lIns="0" tIns="0" rIns="0" bIns="0" rtlCol="0"/>
            <a:lstStyle/>
            <a:p>
              <a:endParaRPr/>
            </a:p>
          </p:txBody>
        </p:sp>
      </p:grpSp>
      <p:sp>
        <p:nvSpPr>
          <p:cNvPr id="22" name="object 22"/>
          <p:cNvSpPr txBox="1"/>
          <p:nvPr/>
        </p:nvSpPr>
        <p:spPr>
          <a:xfrm>
            <a:off x="535940" y="1652143"/>
            <a:ext cx="10652760" cy="4177665"/>
          </a:xfrm>
          <a:prstGeom prst="rect">
            <a:avLst/>
          </a:prstGeom>
        </p:spPr>
        <p:txBody>
          <a:bodyPr vert="horz" wrap="square" lIns="0" tIns="140335" rIns="0" bIns="0" rtlCol="0">
            <a:spAutoFit/>
          </a:bodyPr>
          <a:lstStyle/>
          <a:p>
            <a:pPr marL="195580" indent="-182880">
              <a:lnSpc>
                <a:spcPct val="100000"/>
              </a:lnSpc>
              <a:spcBef>
                <a:spcPts val="1105"/>
              </a:spcBef>
              <a:buClr>
                <a:srgbClr val="FF388B"/>
              </a:buClr>
              <a:buSzPct val="80303"/>
              <a:buFont typeface="Arial"/>
              <a:buChar char="•"/>
              <a:tabLst>
                <a:tab pos="195580" algn="l"/>
              </a:tabLst>
            </a:pPr>
            <a:r>
              <a:rPr sz="3300" spc="5" dirty="0">
                <a:latin typeface="C059"/>
                <a:cs typeface="C059"/>
              </a:rPr>
              <a:t>Sinir sitemini yavaşlatan</a:t>
            </a:r>
            <a:r>
              <a:rPr sz="3300" spc="-70" dirty="0">
                <a:latin typeface="C059"/>
                <a:cs typeface="C059"/>
              </a:rPr>
              <a:t> </a:t>
            </a:r>
            <a:r>
              <a:rPr sz="3300" spc="5" dirty="0">
                <a:latin typeface="C059"/>
                <a:cs typeface="C059"/>
              </a:rPr>
              <a:t>maddelerdir</a:t>
            </a:r>
            <a:endParaRPr sz="3300">
              <a:latin typeface="C059"/>
              <a:cs typeface="C059"/>
            </a:endParaRPr>
          </a:p>
          <a:p>
            <a:pPr marL="195580" indent="-182880">
              <a:lnSpc>
                <a:spcPts val="3665"/>
              </a:lnSpc>
              <a:spcBef>
                <a:spcPts val="1010"/>
              </a:spcBef>
              <a:buClr>
                <a:srgbClr val="FF388B"/>
              </a:buClr>
              <a:buSzPct val="80303"/>
              <a:buFont typeface="Arial"/>
              <a:buChar char="•"/>
              <a:tabLst>
                <a:tab pos="195580" algn="l"/>
              </a:tabLst>
            </a:pPr>
            <a:r>
              <a:rPr sz="3300" spc="5" dirty="0">
                <a:latin typeface="C059"/>
                <a:cs typeface="C059"/>
              </a:rPr>
              <a:t>Nöronları </a:t>
            </a:r>
            <a:r>
              <a:rPr sz="3300" dirty="0">
                <a:latin typeface="C059"/>
                <a:cs typeface="C059"/>
              </a:rPr>
              <a:t>baskı </a:t>
            </a:r>
            <a:r>
              <a:rPr sz="3300" spc="5" dirty="0">
                <a:latin typeface="C059"/>
                <a:cs typeface="C059"/>
              </a:rPr>
              <a:t>altında tutarak ateşlenmesine</a:t>
            </a:r>
            <a:r>
              <a:rPr sz="3300" spc="-95" dirty="0">
                <a:latin typeface="C059"/>
                <a:cs typeface="C059"/>
              </a:rPr>
              <a:t> </a:t>
            </a:r>
            <a:r>
              <a:rPr sz="3300" spc="5" dirty="0">
                <a:latin typeface="C059"/>
                <a:cs typeface="C059"/>
              </a:rPr>
              <a:t>engel</a:t>
            </a:r>
            <a:endParaRPr sz="3300">
              <a:latin typeface="C059"/>
              <a:cs typeface="C059"/>
            </a:endParaRPr>
          </a:p>
          <a:p>
            <a:pPr marL="194945">
              <a:lnSpc>
                <a:spcPts val="3665"/>
              </a:lnSpc>
            </a:pPr>
            <a:r>
              <a:rPr sz="3300" spc="5" dirty="0">
                <a:latin typeface="C059"/>
                <a:cs typeface="C059"/>
              </a:rPr>
              <a:t>olur</a:t>
            </a:r>
            <a:endParaRPr sz="3300">
              <a:latin typeface="C059"/>
              <a:cs typeface="C059"/>
            </a:endParaRPr>
          </a:p>
          <a:p>
            <a:pPr marL="195580" indent="-182880">
              <a:lnSpc>
                <a:spcPct val="100000"/>
              </a:lnSpc>
              <a:spcBef>
                <a:spcPts val="994"/>
              </a:spcBef>
              <a:buClr>
                <a:srgbClr val="FF388B"/>
              </a:buClr>
              <a:buSzPct val="80303"/>
              <a:buFont typeface="Arial"/>
              <a:buChar char="•"/>
              <a:tabLst>
                <a:tab pos="195580" algn="l"/>
              </a:tabLst>
            </a:pPr>
            <a:r>
              <a:rPr sz="3300" spc="5" dirty="0">
                <a:latin typeface="C059"/>
                <a:cs typeface="C059"/>
              </a:rPr>
              <a:t>Geçici </a:t>
            </a:r>
            <a:r>
              <a:rPr sz="3300" dirty="0">
                <a:latin typeface="C059"/>
                <a:cs typeface="C059"/>
              </a:rPr>
              <a:t>bir </a:t>
            </a:r>
            <a:r>
              <a:rPr sz="3300" spc="5" dirty="0">
                <a:latin typeface="C059"/>
                <a:cs typeface="C059"/>
              </a:rPr>
              <a:t>öfori ve keyif duygusu ile birlikte</a:t>
            </a:r>
            <a:r>
              <a:rPr sz="3300" spc="-65" dirty="0">
                <a:latin typeface="C059"/>
                <a:cs typeface="C059"/>
              </a:rPr>
              <a:t> </a:t>
            </a:r>
            <a:r>
              <a:rPr sz="3300" spc="5" dirty="0">
                <a:latin typeface="C059"/>
                <a:cs typeface="C059"/>
              </a:rPr>
              <a:t>sarhoşluk</a:t>
            </a:r>
            <a:endParaRPr sz="3300">
              <a:latin typeface="C059"/>
              <a:cs typeface="C059"/>
            </a:endParaRPr>
          </a:p>
          <a:p>
            <a:pPr marL="195580" indent="-182880">
              <a:lnSpc>
                <a:spcPct val="100000"/>
              </a:lnSpc>
              <a:spcBef>
                <a:spcPts val="785"/>
              </a:spcBef>
              <a:buClr>
                <a:srgbClr val="FF388B"/>
              </a:buClr>
              <a:buSzPct val="80303"/>
              <a:buFont typeface="Arial"/>
              <a:buChar char="•"/>
              <a:tabLst>
                <a:tab pos="195580" algn="l"/>
              </a:tabLst>
            </a:pPr>
            <a:r>
              <a:rPr sz="3300" spc="5" dirty="0">
                <a:latin typeface="C059"/>
                <a:cs typeface="C059"/>
              </a:rPr>
              <a:t>ABD’de en yaygın depresan</a:t>
            </a:r>
            <a:r>
              <a:rPr sz="3300" spc="15" dirty="0">
                <a:latin typeface="C059"/>
                <a:cs typeface="C059"/>
              </a:rPr>
              <a:t> </a:t>
            </a:r>
            <a:r>
              <a:rPr sz="4400" b="1" spc="5" dirty="0">
                <a:latin typeface="C059"/>
                <a:cs typeface="C059"/>
              </a:rPr>
              <a:t>alkoldür</a:t>
            </a:r>
            <a:endParaRPr sz="4400">
              <a:latin typeface="C059"/>
              <a:cs typeface="C059"/>
            </a:endParaRPr>
          </a:p>
          <a:p>
            <a:pPr marL="194945" marR="132080" indent="-182880">
              <a:lnSpc>
                <a:spcPts val="3360"/>
              </a:lnSpc>
              <a:spcBef>
                <a:spcPts val="1655"/>
              </a:spcBef>
              <a:buClr>
                <a:srgbClr val="FF388B"/>
              </a:buClr>
              <a:buSzPct val="80303"/>
              <a:buFont typeface="Arial"/>
              <a:buChar char="•"/>
              <a:tabLst>
                <a:tab pos="195580" algn="l"/>
              </a:tabLst>
            </a:pPr>
            <a:r>
              <a:rPr sz="3300" spc="5" dirty="0">
                <a:latin typeface="C059"/>
                <a:cs typeface="C059"/>
              </a:rPr>
              <a:t>Yatıştırıcı maddeler olan; barbitürat ilaçların kötüye  kullanımı</a:t>
            </a:r>
            <a:r>
              <a:rPr sz="3300" spc="-35" dirty="0">
                <a:latin typeface="C059"/>
                <a:cs typeface="C059"/>
              </a:rPr>
              <a:t> </a:t>
            </a:r>
            <a:r>
              <a:rPr sz="3300" spc="5" dirty="0">
                <a:latin typeface="C059"/>
                <a:cs typeface="C059"/>
              </a:rPr>
              <a:t>yaygındır</a:t>
            </a:r>
            <a:endParaRPr sz="3300">
              <a:latin typeface="C059"/>
              <a:cs typeface="C059"/>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866" y="522554"/>
            <a:ext cx="3402965" cy="697230"/>
          </a:xfrm>
          <a:prstGeom prst="rect">
            <a:avLst/>
          </a:prstGeom>
        </p:spPr>
        <p:txBody>
          <a:bodyPr vert="horz" wrap="square" lIns="0" tIns="13335" rIns="0" bIns="0" rtlCol="0">
            <a:spAutoFit/>
          </a:bodyPr>
          <a:lstStyle/>
          <a:p>
            <a:pPr marL="12700">
              <a:lnSpc>
                <a:spcPct val="100000"/>
              </a:lnSpc>
              <a:spcBef>
                <a:spcPts val="105"/>
              </a:spcBef>
            </a:pPr>
            <a:r>
              <a:rPr spc="-45" dirty="0"/>
              <a:t>N</a:t>
            </a:r>
            <a:r>
              <a:rPr spc="-55" dirty="0"/>
              <a:t>ar</a:t>
            </a:r>
            <a:r>
              <a:rPr spc="-50" dirty="0"/>
              <a:t>k</a:t>
            </a:r>
            <a:r>
              <a:rPr spc="-55" dirty="0"/>
              <a:t>ot</a:t>
            </a:r>
            <a:r>
              <a:rPr spc="-50" dirty="0"/>
              <a:t>ik</a:t>
            </a:r>
            <a:r>
              <a:rPr spc="-55" dirty="0"/>
              <a:t>l</a:t>
            </a:r>
            <a:r>
              <a:rPr spc="-45" dirty="0"/>
              <a:t>e</a:t>
            </a:r>
            <a:r>
              <a:rPr dirty="0"/>
              <a:t>r</a:t>
            </a:r>
          </a:p>
        </p:txBody>
      </p:sp>
      <p:grpSp>
        <p:nvGrpSpPr>
          <p:cNvPr id="3" name="object 3"/>
          <p:cNvGrpSpPr/>
          <p:nvPr/>
        </p:nvGrpSpPr>
        <p:grpSpPr>
          <a:xfrm>
            <a:off x="499872" y="1225296"/>
            <a:ext cx="10632440" cy="5389880"/>
            <a:chOff x="499872" y="1225296"/>
            <a:chExt cx="10632440" cy="5389880"/>
          </a:xfrm>
        </p:grpSpPr>
        <p:sp>
          <p:nvSpPr>
            <p:cNvPr id="4" name="object 4"/>
            <p:cNvSpPr/>
            <p:nvPr/>
          </p:nvSpPr>
          <p:spPr>
            <a:xfrm>
              <a:off x="751030" y="1613648"/>
              <a:ext cx="118701" cy="1141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59892" y="1225296"/>
              <a:ext cx="9065514" cy="9273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59892" y="1603248"/>
              <a:ext cx="4812030" cy="9273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9872" y="2298192"/>
              <a:ext cx="651510" cy="84962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06552" y="2129028"/>
              <a:ext cx="2475738" cy="111937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511551" y="2324100"/>
              <a:ext cx="3416046" cy="79933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504687" y="2129028"/>
              <a:ext cx="2967990" cy="111937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7863840" y="2241804"/>
              <a:ext cx="2317242" cy="931926"/>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659892" y="2641092"/>
              <a:ext cx="10133838" cy="927353"/>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659892" y="3017519"/>
              <a:ext cx="1593341" cy="927353"/>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541020" y="3739896"/>
              <a:ext cx="538721" cy="703326"/>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659892" y="3598163"/>
              <a:ext cx="8667750" cy="927354"/>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659892" y="3974591"/>
              <a:ext cx="3361182" cy="927354"/>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541020" y="4696967"/>
              <a:ext cx="538721" cy="703326"/>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659892" y="4555236"/>
              <a:ext cx="4338066" cy="927354"/>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4448556" y="4556760"/>
              <a:ext cx="791718" cy="927353"/>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4690872" y="4556760"/>
              <a:ext cx="691134" cy="927353"/>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4832604" y="4556760"/>
              <a:ext cx="1820418" cy="927353"/>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6216395" y="4555236"/>
              <a:ext cx="4760213" cy="927354"/>
            </a:xfrm>
            <a:prstGeom prst="rect">
              <a:avLst/>
            </a:prstGeom>
            <a:blipFill>
              <a:blip r:embed="rId20" cstate="print"/>
              <a:stretch>
                <a:fillRect/>
              </a:stretch>
            </a:blipFill>
          </p:spPr>
          <p:txBody>
            <a:bodyPr wrap="square" lIns="0" tIns="0" rIns="0" bIns="0" rtlCol="0"/>
            <a:lstStyle/>
            <a:p>
              <a:endParaRPr/>
            </a:p>
          </p:txBody>
        </p:sp>
        <p:sp>
          <p:nvSpPr>
            <p:cNvPr id="23" name="object 23"/>
            <p:cNvSpPr/>
            <p:nvPr/>
          </p:nvSpPr>
          <p:spPr>
            <a:xfrm>
              <a:off x="659892" y="4933187"/>
              <a:ext cx="10472166" cy="927354"/>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659892" y="5309616"/>
              <a:ext cx="9606534" cy="927353"/>
            </a:xfrm>
            <a:prstGeom prst="rect">
              <a:avLst/>
            </a:prstGeom>
            <a:blipFill>
              <a:blip r:embed="rId22" cstate="print"/>
              <a:stretch>
                <a:fillRect/>
              </a:stretch>
            </a:blipFill>
          </p:spPr>
          <p:txBody>
            <a:bodyPr wrap="square" lIns="0" tIns="0" rIns="0" bIns="0" rtlCol="0"/>
            <a:lstStyle/>
            <a:p>
              <a:endParaRPr/>
            </a:p>
          </p:txBody>
        </p:sp>
        <p:sp>
          <p:nvSpPr>
            <p:cNvPr id="25" name="object 25"/>
            <p:cNvSpPr/>
            <p:nvPr/>
          </p:nvSpPr>
          <p:spPr>
            <a:xfrm>
              <a:off x="659892" y="5687567"/>
              <a:ext cx="9161526" cy="927354"/>
            </a:xfrm>
            <a:prstGeom prst="rect">
              <a:avLst/>
            </a:prstGeom>
            <a:blipFill>
              <a:blip r:embed="rId23" cstate="print"/>
              <a:stretch>
                <a:fillRect/>
              </a:stretch>
            </a:blipFill>
          </p:spPr>
          <p:txBody>
            <a:bodyPr wrap="square" lIns="0" tIns="0" rIns="0" bIns="0" rtlCol="0"/>
            <a:lstStyle/>
            <a:p>
              <a:endParaRPr/>
            </a:p>
          </p:txBody>
        </p:sp>
      </p:grpSp>
      <p:sp>
        <p:nvSpPr>
          <p:cNvPr id="26" name="object 26"/>
          <p:cNvSpPr txBox="1"/>
          <p:nvPr/>
        </p:nvSpPr>
        <p:spPr>
          <a:xfrm>
            <a:off x="724916" y="1342135"/>
            <a:ext cx="10001250" cy="4991735"/>
          </a:xfrm>
          <a:prstGeom prst="rect">
            <a:avLst/>
          </a:prstGeom>
        </p:spPr>
        <p:txBody>
          <a:bodyPr vert="horz" wrap="square" lIns="0" tIns="137160" rIns="0" bIns="0" rtlCol="0">
            <a:spAutoFit/>
          </a:bodyPr>
          <a:lstStyle/>
          <a:p>
            <a:pPr marL="195580" marR="1409065" indent="-182880">
              <a:lnSpc>
                <a:spcPct val="75200"/>
              </a:lnSpc>
              <a:spcBef>
                <a:spcPts val="1080"/>
              </a:spcBef>
              <a:buClr>
                <a:srgbClr val="FF388B"/>
              </a:buClr>
              <a:buSzPct val="80303"/>
              <a:buFont typeface="Arial"/>
              <a:buChar char="•"/>
              <a:tabLst>
                <a:tab pos="195580" algn="l"/>
              </a:tabLst>
            </a:pPr>
            <a:r>
              <a:rPr sz="3300" spc="5" dirty="0">
                <a:latin typeface="C059"/>
                <a:cs typeface="C059"/>
              </a:rPr>
              <a:t>Acı duyumu ve kaygıyı dindirerek</a:t>
            </a:r>
            <a:r>
              <a:rPr sz="3300" spc="-85" dirty="0">
                <a:latin typeface="C059"/>
                <a:cs typeface="C059"/>
              </a:rPr>
              <a:t> </a:t>
            </a:r>
            <a:r>
              <a:rPr sz="3300" spc="5" dirty="0">
                <a:latin typeface="C059"/>
                <a:cs typeface="C059"/>
              </a:rPr>
              <a:t>gevşeme  sağlayan</a:t>
            </a:r>
            <a:r>
              <a:rPr sz="3300" spc="-15" dirty="0">
                <a:latin typeface="C059"/>
                <a:cs typeface="C059"/>
              </a:rPr>
              <a:t> </a:t>
            </a:r>
            <a:r>
              <a:rPr sz="3300" spc="5" dirty="0">
                <a:latin typeface="C059"/>
                <a:cs typeface="C059"/>
              </a:rPr>
              <a:t>maddelerdir</a:t>
            </a:r>
            <a:endParaRPr sz="3300">
              <a:latin typeface="C059"/>
              <a:cs typeface="C059"/>
            </a:endParaRPr>
          </a:p>
          <a:p>
            <a:pPr marL="195580" indent="-182880">
              <a:lnSpc>
                <a:spcPts val="4325"/>
              </a:lnSpc>
              <a:spcBef>
                <a:spcPts val="370"/>
              </a:spcBef>
              <a:buClr>
                <a:srgbClr val="FF388B"/>
              </a:buClr>
              <a:buSzPct val="80000"/>
              <a:buFont typeface="Arial"/>
              <a:buChar char="•"/>
              <a:tabLst>
                <a:tab pos="195580" algn="l"/>
                <a:tab pos="5093970" algn="l"/>
              </a:tabLst>
            </a:pPr>
            <a:r>
              <a:rPr sz="4000" b="1" spc="5" dirty="0">
                <a:latin typeface="C059"/>
                <a:cs typeface="C059"/>
              </a:rPr>
              <a:t>Morfin</a:t>
            </a:r>
            <a:r>
              <a:rPr sz="2800" b="1" spc="5" dirty="0">
                <a:latin typeface="C059"/>
                <a:cs typeface="C059"/>
              </a:rPr>
              <a:t>(tıbbi</a:t>
            </a:r>
            <a:r>
              <a:rPr sz="2800" b="1" spc="10" dirty="0">
                <a:latin typeface="C059"/>
                <a:cs typeface="C059"/>
              </a:rPr>
              <a:t> </a:t>
            </a:r>
            <a:r>
              <a:rPr sz="2800" b="1" dirty="0">
                <a:latin typeface="C059"/>
                <a:cs typeface="C059"/>
              </a:rPr>
              <a:t>kullanım)	</a:t>
            </a:r>
            <a:r>
              <a:rPr sz="4000" b="1" spc="-5" dirty="0">
                <a:latin typeface="C059"/>
                <a:cs typeface="C059"/>
              </a:rPr>
              <a:t>ve </a:t>
            </a:r>
            <a:r>
              <a:rPr sz="4000" b="1" dirty="0">
                <a:latin typeface="C059"/>
                <a:cs typeface="C059"/>
              </a:rPr>
              <a:t>eroin </a:t>
            </a:r>
            <a:r>
              <a:rPr sz="3300" spc="5" dirty="0">
                <a:latin typeface="C059"/>
                <a:cs typeface="C059"/>
              </a:rPr>
              <a:t>en</a:t>
            </a:r>
            <a:r>
              <a:rPr sz="3300" spc="40" dirty="0">
                <a:latin typeface="C059"/>
                <a:cs typeface="C059"/>
              </a:rPr>
              <a:t> </a:t>
            </a:r>
            <a:r>
              <a:rPr sz="3300" spc="5" dirty="0">
                <a:latin typeface="C059"/>
                <a:cs typeface="C059"/>
              </a:rPr>
              <a:t>güçlü</a:t>
            </a:r>
            <a:endParaRPr sz="3300">
              <a:latin typeface="C059"/>
              <a:cs typeface="C059"/>
            </a:endParaRPr>
          </a:p>
          <a:p>
            <a:pPr marL="195580">
              <a:lnSpc>
                <a:spcPts val="2985"/>
              </a:lnSpc>
            </a:pPr>
            <a:r>
              <a:rPr sz="3300" spc="5" dirty="0">
                <a:latin typeface="C059"/>
                <a:cs typeface="C059"/>
              </a:rPr>
              <a:t>narkotiklerdir. Afyon (haşhaş) tohumundan</a:t>
            </a:r>
            <a:r>
              <a:rPr sz="3300" spc="-105" dirty="0">
                <a:latin typeface="C059"/>
                <a:cs typeface="C059"/>
              </a:rPr>
              <a:t> </a:t>
            </a:r>
            <a:r>
              <a:rPr sz="3300" spc="5" dirty="0">
                <a:latin typeface="C059"/>
                <a:cs typeface="C059"/>
              </a:rPr>
              <a:t>elde</a:t>
            </a:r>
            <a:endParaRPr sz="3300">
              <a:latin typeface="C059"/>
              <a:cs typeface="C059"/>
            </a:endParaRPr>
          </a:p>
          <a:p>
            <a:pPr marL="195580">
              <a:lnSpc>
                <a:spcPts val="3460"/>
              </a:lnSpc>
            </a:pPr>
            <a:r>
              <a:rPr sz="3300" spc="5" dirty="0">
                <a:latin typeface="C059"/>
                <a:cs typeface="C059"/>
              </a:rPr>
              <a:t>edilir</a:t>
            </a:r>
            <a:endParaRPr sz="3300">
              <a:latin typeface="C059"/>
              <a:cs typeface="C059"/>
            </a:endParaRPr>
          </a:p>
          <a:p>
            <a:pPr marL="195580" indent="-182880">
              <a:lnSpc>
                <a:spcPts val="3465"/>
              </a:lnSpc>
              <a:spcBef>
                <a:spcPts val="610"/>
              </a:spcBef>
              <a:buClr>
                <a:srgbClr val="FF388B"/>
              </a:buClr>
              <a:buSzPct val="80303"/>
              <a:buFont typeface="Arial"/>
              <a:buChar char="•"/>
              <a:tabLst>
                <a:tab pos="195580" algn="l"/>
              </a:tabLst>
            </a:pPr>
            <a:r>
              <a:rPr sz="3300" spc="5" dirty="0">
                <a:latin typeface="C059"/>
                <a:cs typeface="C059"/>
              </a:rPr>
              <a:t>Eroin solunum yoluyla </a:t>
            </a:r>
            <a:r>
              <a:rPr sz="3300" dirty="0">
                <a:latin typeface="C059"/>
                <a:cs typeface="C059"/>
              </a:rPr>
              <a:t>ya </a:t>
            </a:r>
            <a:r>
              <a:rPr sz="3300" spc="5" dirty="0">
                <a:latin typeface="C059"/>
                <a:cs typeface="C059"/>
              </a:rPr>
              <a:t>da kan</a:t>
            </a:r>
            <a:r>
              <a:rPr sz="3300" spc="-75" dirty="0">
                <a:latin typeface="C059"/>
                <a:cs typeface="C059"/>
              </a:rPr>
              <a:t> </a:t>
            </a:r>
            <a:r>
              <a:rPr sz="3300" spc="5" dirty="0">
                <a:latin typeface="C059"/>
                <a:cs typeface="C059"/>
              </a:rPr>
              <a:t>yoluyla</a:t>
            </a:r>
            <a:endParaRPr sz="3300">
              <a:latin typeface="C059"/>
              <a:cs typeface="C059"/>
            </a:endParaRPr>
          </a:p>
          <a:p>
            <a:pPr marL="195580">
              <a:lnSpc>
                <a:spcPts val="3465"/>
              </a:lnSpc>
            </a:pPr>
            <a:r>
              <a:rPr sz="3300" spc="5" dirty="0">
                <a:latin typeface="C059"/>
                <a:cs typeface="C059"/>
              </a:rPr>
              <a:t>alınmaktadır.</a:t>
            </a:r>
            <a:endParaRPr sz="3300">
              <a:latin typeface="C059"/>
              <a:cs typeface="C059"/>
            </a:endParaRPr>
          </a:p>
          <a:p>
            <a:pPr marL="195580" indent="-182880">
              <a:lnSpc>
                <a:spcPts val="3470"/>
              </a:lnSpc>
              <a:spcBef>
                <a:spcPts val="615"/>
              </a:spcBef>
              <a:buClr>
                <a:srgbClr val="FF388B"/>
              </a:buClr>
              <a:buSzPct val="80303"/>
              <a:buFont typeface="Arial"/>
              <a:buChar char="•"/>
              <a:tabLst>
                <a:tab pos="195580" algn="l"/>
              </a:tabLst>
            </a:pPr>
            <a:r>
              <a:rPr sz="3300" spc="5" dirty="0">
                <a:latin typeface="C059"/>
                <a:cs typeface="C059"/>
              </a:rPr>
              <a:t>Madde alındığında </a:t>
            </a:r>
            <a:r>
              <a:rPr sz="3300" b="1" spc="5" dirty="0">
                <a:latin typeface="C059"/>
                <a:cs typeface="C059"/>
              </a:rPr>
              <a:t>3-5 saat </a:t>
            </a:r>
            <a:r>
              <a:rPr sz="3300" spc="5" dirty="0">
                <a:latin typeface="C059"/>
                <a:cs typeface="C059"/>
              </a:rPr>
              <a:t>arası iyi </a:t>
            </a:r>
            <a:r>
              <a:rPr sz="3300" spc="10" dirty="0">
                <a:latin typeface="C059"/>
                <a:cs typeface="C059"/>
              </a:rPr>
              <a:t>olma </a:t>
            </a:r>
            <a:r>
              <a:rPr sz="3300" spc="5" dirty="0">
                <a:latin typeface="C059"/>
                <a:cs typeface="C059"/>
              </a:rPr>
              <a:t>hali</a:t>
            </a:r>
            <a:r>
              <a:rPr sz="3300" spc="-50" dirty="0">
                <a:latin typeface="C059"/>
                <a:cs typeface="C059"/>
              </a:rPr>
              <a:t> </a:t>
            </a:r>
            <a:r>
              <a:rPr sz="3300" spc="5" dirty="0">
                <a:latin typeface="C059"/>
                <a:cs typeface="C059"/>
              </a:rPr>
              <a:t>ve</a:t>
            </a:r>
            <a:endParaRPr sz="3300">
              <a:latin typeface="C059"/>
              <a:cs typeface="C059"/>
            </a:endParaRPr>
          </a:p>
          <a:p>
            <a:pPr marL="195580">
              <a:lnSpc>
                <a:spcPts val="2970"/>
              </a:lnSpc>
            </a:pPr>
            <a:r>
              <a:rPr sz="3300" dirty="0">
                <a:latin typeface="C059"/>
                <a:cs typeface="C059"/>
              </a:rPr>
              <a:t>huzur </a:t>
            </a:r>
            <a:r>
              <a:rPr sz="3300" spc="5" dirty="0">
                <a:latin typeface="C059"/>
                <a:cs typeface="C059"/>
              </a:rPr>
              <a:t>deneyimleri ardından etkisi geçmeye</a:t>
            </a:r>
            <a:r>
              <a:rPr sz="3300" spc="-70" dirty="0">
                <a:latin typeface="C059"/>
                <a:cs typeface="C059"/>
              </a:rPr>
              <a:t> </a:t>
            </a:r>
            <a:r>
              <a:rPr sz="3300" spc="5" dirty="0">
                <a:latin typeface="C059"/>
                <a:cs typeface="C059"/>
              </a:rPr>
              <a:t>başlar</a:t>
            </a:r>
            <a:endParaRPr sz="3300">
              <a:latin typeface="C059"/>
              <a:cs typeface="C059"/>
            </a:endParaRPr>
          </a:p>
          <a:p>
            <a:pPr marL="195580" marR="866775">
              <a:lnSpc>
                <a:spcPct val="75200"/>
              </a:lnSpc>
              <a:spcBef>
                <a:spcPts val="484"/>
              </a:spcBef>
            </a:pPr>
            <a:r>
              <a:rPr sz="3300" spc="5" dirty="0">
                <a:latin typeface="C059"/>
                <a:cs typeface="C059"/>
              </a:rPr>
              <a:t>ve çok yoğun kaygı durumu yaşar.</a:t>
            </a:r>
            <a:r>
              <a:rPr sz="3300" spc="-90" dirty="0">
                <a:latin typeface="C059"/>
                <a:cs typeface="C059"/>
              </a:rPr>
              <a:t> </a:t>
            </a:r>
            <a:r>
              <a:rPr sz="3300" spc="5" dirty="0">
                <a:latin typeface="C059"/>
                <a:cs typeface="C059"/>
              </a:rPr>
              <a:t>Durumdan  kurtulmak için </a:t>
            </a:r>
            <a:r>
              <a:rPr sz="3300" dirty="0">
                <a:latin typeface="C059"/>
                <a:cs typeface="C059"/>
              </a:rPr>
              <a:t>de </a:t>
            </a:r>
            <a:r>
              <a:rPr sz="3300" spc="5" dirty="0">
                <a:latin typeface="C059"/>
                <a:cs typeface="C059"/>
              </a:rPr>
              <a:t>maddeye </a:t>
            </a:r>
            <a:r>
              <a:rPr sz="3300" dirty="0">
                <a:latin typeface="C059"/>
                <a:cs typeface="C059"/>
              </a:rPr>
              <a:t>tekrar</a:t>
            </a:r>
            <a:r>
              <a:rPr sz="3300" spc="-60" dirty="0">
                <a:latin typeface="C059"/>
                <a:cs typeface="C059"/>
              </a:rPr>
              <a:t> </a:t>
            </a:r>
            <a:r>
              <a:rPr sz="3300" spc="5" dirty="0">
                <a:latin typeface="C059"/>
                <a:cs typeface="C059"/>
              </a:rPr>
              <a:t>başvurur</a:t>
            </a:r>
            <a:endParaRPr sz="3300">
              <a:latin typeface="C059"/>
              <a:cs typeface="C059"/>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866" y="951991"/>
            <a:ext cx="4949190" cy="696595"/>
          </a:xfrm>
          <a:prstGeom prst="rect">
            <a:avLst/>
          </a:prstGeom>
        </p:spPr>
        <p:txBody>
          <a:bodyPr vert="horz" wrap="square" lIns="0" tIns="13335" rIns="0" bIns="0" rtlCol="0">
            <a:spAutoFit/>
          </a:bodyPr>
          <a:lstStyle/>
          <a:p>
            <a:pPr marL="12700">
              <a:lnSpc>
                <a:spcPct val="100000"/>
              </a:lnSpc>
              <a:spcBef>
                <a:spcPts val="105"/>
              </a:spcBef>
            </a:pPr>
            <a:r>
              <a:rPr spc="-40" dirty="0"/>
              <a:t>TEMEL</a:t>
            </a:r>
            <a:r>
              <a:rPr spc="-210" dirty="0"/>
              <a:t> </a:t>
            </a:r>
            <a:r>
              <a:rPr spc="-40" dirty="0"/>
              <a:t>KAYNAK</a:t>
            </a:r>
          </a:p>
        </p:txBody>
      </p:sp>
      <p:sp>
        <p:nvSpPr>
          <p:cNvPr id="3" name="object 3"/>
          <p:cNvSpPr txBox="1"/>
          <p:nvPr/>
        </p:nvSpPr>
        <p:spPr>
          <a:xfrm>
            <a:off x="1563369" y="2017268"/>
            <a:ext cx="9737725" cy="620395"/>
          </a:xfrm>
          <a:prstGeom prst="rect">
            <a:avLst/>
          </a:prstGeom>
        </p:spPr>
        <p:txBody>
          <a:bodyPr vert="horz" wrap="square" lIns="0" tIns="13335" rIns="0" bIns="0" rtlCol="0">
            <a:spAutoFit/>
          </a:bodyPr>
          <a:lstStyle/>
          <a:p>
            <a:pPr marL="195580" indent="-182880">
              <a:lnSpc>
                <a:spcPts val="2340"/>
              </a:lnSpc>
              <a:spcBef>
                <a:spcPts val="105"/>
              </a:spcBef>
              <a:buClr>
                <a:srgbClr val="FF388B"/>
              </a:buClr>
              <a:buSzPct val="80000"/>
              <a:buFont typeface="Arial"/>
              <a:buChar char="•"/>
              <a:tabLst>
                <a:tab pos="195580" algn="l"/>
              </a:tabLst>
            </a:pPr>
            <a:r>
              <a:rPr sz="2000" spc="5" dirty="0">
                <a:solidFill>
                  <a:srgbClr val="585858"/>
                </a:solidFill>
                <a:latin typeface="C059"/>
                <a:cs typeface="C059"/>
              </a:rPr>
              <a:t>Hill, MG. (2015). Aklımın </a:t>
            </a:r>
            <a:r>
              <a:rPr sz="2000" spc="10" dirty="0">
                <a:solidFill>
                  <a:srgbClr val="585858"/>
                </a:solidFill>
                <a:latin typeface="C059"/>
                <a:cs typeface="C059"/>
              </a:rPr>
              <a:t>Aklı: </a:t>
            </a:r>
            <a:r>
              <a:rPr sz="2000" spc="5" dirty="0">
                <a:solidFill>
                  <a:srgbClr val="585858"/>
                </a:solidFill>
                <a:latin typeface="C059"/>
                <a:cs typeface="C059"/>
              </a:rPr>
              <a:t>Psikoloji, </a:t>
            </a:r>
            <a:r>
              <a:rPr sz="2000" spc="10" dirty="0">
                <a:solidFill>
                  <a:srgbClr val="585858"/>
                </a:solidFill>
                <a:latin typeface="C059"/>
                <a:cs typeface="C059"/>
              </a:rPr>
              <a:t>(Çev. Edit: </a:t>
            </a:r>
            <a:r>
              <a:rPr sz="2000" spc="5" dirty="0">
                <a:solidFill>
                  <a:srgbClr val="585858"/>
                </a:solidFill>
                <a:latin typeface="C059"/>
                <a:cs typeface="C059"/>
              </a:rPr>
              <a:t>Durak, M., Durak </a:t>
            </a:r>
            <a:r>
              <a:rPr sz="2000" dirty="0">
                <a:solidFill>
                  <a:srgbClr val="585858"/>
                </a:solidFill>
                <a:latin typeface="C059"/>
                <a:cs typeface="C059"/>
              </a:rPr>
              <a:t>, E. Ş.,</a:t>
            </a:r>
            <a:r>
              <a:rPr sz="2000" spc="-130" dirty="0">
                <a:solidFill>
                  <a:srgbClr val="585858"/>
                </a:solidFill>
                <a:latin typeface="C059"/>
                <a:cs typeface="C059"/>
              </a:rPr>
              <a:t> </a:t>
            </a:r>
            <a:r>
              <a:rPr sz="2000" dirty="0">
                <a:solidFill>
                  <a:srgbClr val="585858"/>
                </a:solidFill>
                <a:latin typeface="C059"/>
                <a:cs typeface="C059"/>
              </a:rPr>
              <a:t>ve</a:t>
            </a:r>
            <a:endParaRPr sz="2000">
              <a:latin typeface="C059"/>
              <a:cs typeface="C059"/>
            </a:endParaRPr>
          </a:p>
          <a:p>
            <a:pPr marL="195580">
              <a:lnSpc>
                <a:spcPts val="2340"/>
              </a:lnSpc>
              <a:tabLst>
                <a:tab pos="1998345" algn="l"/>
              </a:tabLst>
            </a:pPr>
            <a:r>
              <a:rPr sz="2000" spc="5" dirty="0">
                <a:solidFill>
                  <a:srgbClr val="585858"/>
                </a:solidFill>
                <a:latin typeface="C059"/>
                <a:cs typeface="C059"/>
              </a:rPr>
              <a:t>Kocatepe,</a:t>
            </a:r>
            <a:r>
              <a:rPr sz="2000" spc="-25" dirty="0">
                <a:solidFill>
                  <a:srgbClr val="585858"/>
                </a:solidFill>
                <a:latin typeface="C059"/>
                <a:cs typeface="C059"/>
              </a:rPr>
              <a:t> </a:t>
            </a:r>
            <a:r>
              <a:rPr sz="2000" spc="5" dirty="0">
                <a:solidFill>
                  <a:srgbClr val="585858"/>
                </a:solidFill>
                <a:latin typeface="C059"/>
                <a:cs typeface="C059"/>
              </a:rPr>
              <a:t>U.).	</a:t>
            </a:r>
            <a:r>
              <a:rPr sz="2000" spc="10" dirty="0">
                <a:solidFill>
                  <a:srgbClr val="585858"/>
                </a:solidFill>
                <a:latin typeface="C059"/>
                <a:cs typeface="C059"/>
              </a:rPr>
              <a:t>Ankara:</a:t>
            </a:r>
            <a:r>
              <a:rPr sz="2000" spc="-25" dirty="0">
                <a:solidFill>
                  <a:srgbClr val="585858"/>
                </a:solidFill>
                <a:latin typeface="C059"/>
                <a:cs typeface="C059"/>
              </a:rPr>
              <a:t> </a:t>
            </a:r>
            <a:r>
              <a:rPr sz="2000" spc="5" dirty="0">
                <a:solidFill>
                  <a:srgbClr val="585858"/>
                </a:solidFill>
                <a:latin typeface="C059"/>
                <a:cs typeface="C059"/>
              </a:rPr>
              <a:t>Nobel.</a:t>
            </a:r>
            <a:endParaRPr sz="2000">
              <a:latin typeface="C059"/>
              <a:cs typeface="C05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0866" y="348488"/>
            <a:ext cx="9510267" cy="677108"/>
          </a:xfrm>
        </p:spPr>
        <p:txBody>
          <a:bodyPr/>
          <a:lstStyle/>
          <a:p>
            <a:r>
              <a:rPr lang="tr-TR" dirty="0" smtClean="0"/>
              <a:t> </a:t>
            </a:r>
            <a:endParaRPr lang="tr-TR" dirty="0"/>
          </a:p>
        </p:txBody>
      </p:sp>
      <p:sp>
        <p:nvSpPr>
          <p:cNvPr id="3" name="Metin Yer Tutucusu 2"/>
          <p:cNvSpPr>
            <a:spLocks noGrp="1"/>
          </p:cNvSpPr>
          <p:nvPr>
            <p:ph type="body" idx="1"/>
          </p:nvPr>
        </p:nvSpPr>
        <p:spPr>
          <a:xfrm>
            <a:off x="535941" y="1652143"/>
            <a:ext cx="10284460" cy="3929281"/>
          </a:xfrm>
        </p:spPr>
        <p:txBody>
          <a:bodyPr/>
          <a:lstStyle/>
          <a:p>
            <a:pPr marL="12700" marR="5080" lvl="0" indent="0" algn="l" defTabSz="914400" rtl="0" eaLnBrk="1" fontAlgn="auto" latinLnBrk="0" hangingPunct="1">
              <a:lnSpc>
                <a:spcPct val="140000"/>
              </a:lnSpc>
              <a:spcBef>
                <a:spcPts val="1595"/>
              </a:spcBef>
              <a:spcAft>
                <a:spcPts val="0"/>
              </a:spcAft>
              <a:buClrTx/>
              <a:buSzPct val="79687"/>
              <a:buFontTx/>
              <a:buNone/>
              <a:tabLst>
                <a:tab pos="195580" algn="l"/>
              </a:tabLst>
              <a:defRPr/>
            </a:pPr>
            <a:r>
              <a:rPr lang="tr-TR" sz="3200" b="1" kern="1200" spc="5" dirty="0">
                <a:solidFill>
                  <a:srgbClr val="FF388B"/>
                </a:solidFill>
                <a:latin typeface="C059"/>
                <a:cs typeface="C059"/>
              </a:rPr>
              <a:t>UYKU: </a:t>
            </a:r>
            <a:r>
              <a:rPr lang="tr-TR" sz="2400" kern="1200" dirty="0">
                <a:solidFill>
                  <a:srgbClr val="202122"/>
                </a:solidFill>
                <a:latin typeface="Arial"/>
              </a:rPr>
              <a:t>Kişinin kolaylıkla uyandırılabildiği, değiştirilmiş </a:t>
            </a:r>
            <a:r>
              <a:rPr lang="tr-TR" sz="2400" kern="1200" dirty="0" err="1">
                <a:solidFill>
                  <a:srgbClr val="202122"/>
                </a:solidFill>
                <a:latin typeface="Arial"/>
              </a:rPr>
              <a:t>bilinçlik</a:t>
            </a:r>
            <a:r>
              <a:rPr lang="tr-TR" sz="2400" kern="1200" dirty="0">
                <a:solidFill>
                  <a:srgbClr val="202122"/>
                </a:solidFill>
                <a:latin typeface="Arial"/>
              </a:rPr>
              <a:t> halidir. Uyku tüm memelilerde, kuşlarda ve balıklarda gözlenen doğal dinlenme biçimidir. Bu canlılar günlük işlevlerini gerçekleştirebilmek için uykuya ihtiyaç duyarlar. Uyku tam anlamıyla şuursuzluk olarak nitelendirilemez.</a:t>
            </a:r>
          </a:p>
          <a:p>
            <a:pPr marL="12700" marR="5080" lvl="0" indent="0" algn="l" defTabSz="914400" rtl="0" eaLnBrk="1" fontAlgn="auto" latinLnBrk="0" hangingPunct="1">
              <a:lnSpc>
                <a:spcPct val="140000"/>
              </a:lnSpc>
              <a:spcBef>
                <a:spcPts val="1595"/>
              </a:spcBef>
              <a:spcAft>
                <a:spcPts val="0"/>
              </a:spcAft>
              <a:buClrTx/>
              <a:buSzPct val="79687"/>
              <a:buFontTx/>
              <a:buNone/>
              <a:tabLst>
                <a:tab pos="195580" algn="l"/>
              </a:tabLst>
              <a:defRPr/>
            </a:pPr>
            <a:r>
              <a:rPr lang="tr-TR" sz="3200" b="1" kern="1200" spc="5" dirty="0">
                <a:solidFill>
                  <a:srgbClr val="FF388B"/>
                </a:solidFill>
                <a:latin typeface="C059"/>
                <a:cs typeface="C059"/>
              </a:rPr>
              <a:t>UYKU EVRESİ: </a:t>
            </a:r>
            <a:r>
              <a:rPr lang="tr-TR" sz="2400" kern="1200" spc="5" dirty="0">
                <a:solidFill>
                  <a:prstClr val="black"/>
                </a:solidFill>
                <a:latin typeface="C059"/>
                <a:cs typeface="C059"/>
              </a:rPr>
              <a:t>Uyku uyanıklık arasındaki  geçişte bulunan, </a:t>
            </a:r>
            <a:r>
              <a:rPr lang="tr-TR" sz="2400" kern="1200" spc="10" dirty="0">
                <a:solidFill>
                  <a:prstClr val="black"/>
                </a:solidFill>
                <a:latin typeface="C059"/>
                <a:cs typeface="C059"/>
              </a:rPr>
              <a:t>nispeten </a:t>
            </a:r>
            <a:r>
              <a:rPr lang="tr-TR" sz="2400" b="1" kern="1200" spc="5" dirty="0">
                <a:solidFill>
                  <a:prstClr val="black"/>
                </a:solidFill>
                <a:latin typeface="C059"/>
                <a:cs typeface="C059"/>
              </a:rPr>
              <a:t>hızlı </a:t>
            </a:r>
            <a:r>
              <a:rPr lang="tr-TR" sz="2400" b="1" kern="1200" dirty="0">
                <a:solidFill>
                  <a:prstClr val="black"/>
                </a:solidFill>
                <a:latin typeface="C059"/>
                <a:cs typeface="C059"/>
              </a:rPr>
              <a:t>ve </a:t>
            </a:r>
            <a:r>
              <a:rPr lang="tr-TR" sz="2400" b="1" kern="1200" spc="10" dirty="0">
                <a:solidFill>
                  <a:prstClr val="black"/>
                </a:solidFill>
                <a:latin typeface="C059"/>
                <a:cs typeface="C059"/>
              </a:rPr>
              <a:t>düşük  </a:t>
            </a:r>
            <a:r>
              <a:rPr lang="tr-TR" sz="2400" b="1" kern="1200" spc="5" dirty="0">
                <a:solidFill>
                  <a:prstClr val="black"/>
                </a:solidFill>
                <a:latin typeface="C059"/>
                <a:cs typeface="C059"/>
              </a:rPr>
              <a:t>salınımlı beyin </a:t>
            </a:r>
            <a:r>
              <a:rPr lang="tr-TR" sz="2400" b="1" kern="1200" dirty="0">
                <a:solidFill>
                  <a:prstClr val="black"/>
                </a:solidFill>
                <a:latin typeface="C059"/>
                <a:cs typeface="C059"/>
              </a:rPr>
              <a:t>dalgaları </a:t>
            </a:r>
            <a:r>
              <a:rPr lang="tr-TR" sz="2400" kern="1200" dirty="0">
                <a:solidFill>
                  <a:prstClr val="black"/>
                </a:solidFill>
                <a:latin typeface="C059"/>
                <a:cs typeface="C059"/>
              </a:rPr>
              <a:t>ile </a:t>
            </a:r>
            <a:r>
              <a:rPr lang="tr-TR" sz="2400" kern="1200" spc="10" dirty="0">
                <a:solidFill>
                  <a:prstClr val="black"/>
                </a:solidFill>
                <a:latin typeface="C059"/>
                <a:cs typeface="C059"/>
              </a:rPr>
              <a:t>nitelenen  </a:t>
            </a:r>
            <a:r>
              <a:rPr lang="tr-TR" sz="2400" kern="1200" spc="5" dirty="0">
                <a:solidFill>
                  <a:prstClr val="black"/>
                </a:solidFill>
                <a:latin typeface="C059"/>
                <a:cs typeface="C059"/>
              </a:rPr>
              <a:t>durum</a:t>
            </a:r>
            <a:endParaRPr lang="tr-TR" sz="2400" kern="1200" dirty="0">
              <a:solidFill>
                <a:prstClr val="black"/>
              </a:solidFill>
              <a:latin typeface="C059"/>
              <a:cs typeface="C059"/>
            </a:endParaRPr>
          </a:p>
          <a:p>
            <a:endParaRPr lang="tr-TR" dirty="0"/>
          </a:p>
        </p:txBody>
      </p:sp>
    </p:spTree>
    <p:extLst>
      <p:ext uri="{BB962C8B-B14F-4D97-AF65-F5344CB8AC3E}">
        <p14:creationId xmlns:p14="http://schemas.microsoft.com/office/powerpoint/2010/main" val="270801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866" y="423418"/>
            <a:ext cx="5159375" cy="696595"/>
          </a:xfrm>
          <a:prstGeom prst="rect">
            <a:avLst/>
          </a:prstGeom>
        </p:spPr>
        <p:txBody>
          <a:bodyPr vert="horz" wrap="square" lIns="0" tIns="13335" rIns="0" bIns="0" rtlCol="0">
            <a:spAutoFit/>
          </a:bodyPr>
          <a:lstStyle/>
          <a:p>
            <a:pPr marL="12700">
              <a:lnSpc>
                <a:spcPct val="100000"/>
              </a:lnSpc>
              <a:spcBef>
                <a:spcPts val="105"/>
              </a:spcBef>
            </a:pPr>
            <a:r>
              <a:rPr spc="-35" dirty="0"/>
              <a:t>UYKU</a:t>
            </a:r>
            <a:r>
              <a:rPr spc="-210" dirty="0"/>
              <a:t> </a:t>
            </a:r>
            <a:r>
              <a:rPr spc="-45" dirty="0"/>
              <a:t>EVRELERİ</a:t>
            </a:r>
          </a:p>
        </p:txBody>
      </p:sp>
      <p:sp>
        <p:nvSpPr>
          <p:cNvPr id="3" name="object 3"/>
          <p:cNvSpPr txBox="1"/>
          <p:nvPr/>
        </p:nvSpPr>
        <p:spPr>
          <a:xfrm>
            <a:off x="335686" y="1282756"/>
            <a:ext cx="10670540" cy="4273606"/>
          </a:xfrm>
          <a:prstGeom prst="rect">
            <a:avLst/>
          </a:prstGeom>
        </p:spPr>
        <p:txBody>
          <a:bodyPr vert="horz" wrap="square" lIns="0" tIns="257175" rIns="0" bIns="0" rtlCol="0">
            <a:spAutoFit/>
          </a:bodyPr>
          <a:lstStyle/>
          <a:p>
            <a:pPr marL="195580" indent="-182880">
              <a:lnSpc>
                <a:spcPct val="100000"/>
              </a:lnSpc>
              <a:spcBef>
                <a:spcPts val="2025"/>
              </a:spcBef>
              <a:buClr>
                <a:srgbClr val="FF388B"/>
              </a:buClr>
              <a:buSzPct val="79687"/>
              <a:buFont typeface="Arial"/>
              <a:buChar char="•"/>
              <a:tabLst>
                <a:tab pos="195580" algn="l"/>
              </a:tabLst>
            </a:pPr>
            <a:r>
              <a:rPr lang="tr-TR" sz="2000" spc="5" dirty="0">
                <a:latin typeface="C059"/>
                <a:cs typeface="C059"/>
              </a:rPr>
              <a:t>U</a:t>
            </a:r>
            <a:r>
              <a:rPr lang="tr-TR" sz="2000" spc="5" dirty="0" smtClean="0">
                <a:latin typeface="C059"/>
                <a:cs typeface="C059"/>
              </a:rPr>
              <a:t>yku; NON REM uykusu ve REM uykusu olarak ikiye ayrılır. NON REM uykusu; uykunun ilk evresidir, NON REM evreleri tamamlandıktan sonra REM evresi başlar. NON REM evresi “faz” adı ile kendi içinde dört evreye ayrılır.</a:t>
            </a:r>
          </a:p>
          <a:p>
            <a:pPr marL="195580" indent="-182880">
              <a:lnSpc>
                <a:spcPct val="100000"/>
              </a:lnSpc>
              <a:spcBef>
                <a:spcPts val="2025"/>
              </a:spcBef>
              <a:buClr>
                <a:srgbClr val="FF388B"/>
              </a:buClr>
              <a:buSzPct val="79687"/>
              <a:buFont typeface="Arial"/>
              <a:buChar char="•"/>
              <a:tabLst>
                <a:tab pos="195580" algn="l"/>
              </a:tabLst>
            </a:pPr>
            <a:r>
              <a:rPr sz="2000" spc="5" dirty="0" err="1" smtClean="0">
                <a:latin typeface="C059"/>
                <a:cs typeface="C059"/>
              </a:rPr>
              <a:t>Uykuda</a:t>
            </a:r>
            <a:r>
              <a:rPr sz="2000" spc="5" dirty="0" smtClean="0">
                <a:latin typeface="C059"/>
                <a:cs typeface="C059"/>
              </a:rPr>
              <a:t> </a:t>
            </a:r>
            <a:r>
              <a:rPr sz="2000" spc="5" dirty="0">
                <a:latin typeface="C059"/>
                <a:cs typeface="C059"/>
              </a:rPr>
              <a:t>olduğumuz </a:t>
            </a:r>
            <a:r>
              <a:rPr sz="2000" spc="10" dirty="0">
                <a:latin typeface="C059"/>
                <a:cs typeface="C059"/>
              </a:rPr>
              <a:t>süre </a:t>
            </a:r>
            <a:r>
              <a:rPr sz="2000" spc="5" dirty="0">
                <a:latin typeface="C059"/>
                <a:cs typeface="C059"/>
              </a:rPr>
              <a:t>boyunca </a:t>
            </a:r>
            <a:r>
              <a:rPr sz="2000" b="1" spc="5" dirty="0">
                <a:latin typeface="C059"/>
                <a:cs typeface="C059"/>
              </a:rPr>
              <a:t>beyinsel </a:t>
            </a:r>
            <a:r>
              <a:rPr sz="2000" b="1" dirty="0" err="1">
                <a:latin typeface="C059"/>
                <a:cs typeface="C059"/>
              </a:rPr>
              <a:t>ve</a:t>
            </a:r>
            <a:r>
              <a:rPr sz="2000" b="1" spc="-5" dirty="0">
                <a:latin typeface="C059"/>
                <a:cs typeface="C059"/>
              </a:rPr>
              <a:t> </a:t>
            </a:r>
            <a:r>
              <a:rPr sz="2000" b="1" spc="5" dirty="0" err="1" smtClean="0">
                <a:latin typeface="C059"/>
                <a:cs typeface="C059"/>
              </a:rPr>
              <a:t>fiziksel</a:t>
            </a:r>
            <a:r>
              <a:rPr lang="tr-TR" sz="2000" dirty="0">
                <a:latin typeface="C059"/>
                <a:cs typeface="C059"/>
              </a:rPr>
              <a:t> </a:t>
            </a:r>
            <a:r>
              <a:rPr sz="2000" spc="5" dirty="0" err="1" smtClean="0">
                <a:latin typeface="C059"/>
                <a:cs typeface="C059"/>
              </a:rPr>
              <a:t>farklı</a:t>
            </a:r>
            <a:r>
              <a:rPr sz="2000" spc="5" dirty="0" smtClean="0">
                <a:latin typeface="C059"/>
                <a:cs typeface="C059"/>
              </a:rPr>
              <a:t> </a:t>
            </a:r>
            <a:r>
              <a:rPr sz="2000" spc="5" dirty="0">
                <a:latin typeface="C059"/>
                <a:cs typeface="C059"/>
              </a:rPr>
              <a:t>aktivite durumları ortaya</a:t>
            </a:r>
            <a:r>
              <a:rPr sz="2000" spc="-10" dirty="0">
                <a:latin typeface="C059"/>
                <a:cs typeface="C059"/>
              </a:rPr>
              <a:t> </a:t>
            </a:r>
            <a:r>
              <a:rPr sz="2000" spc="5" dirty="0">
                <a:latin typeface="C059"/>
                <a:cs typeface="C059"/>
              </a:rPr>
              <a:t>çıkar</a:t>
            </a:r>
            <a:endParaRPr sz="2000" dirty="0">
              <a:latin typeface="C059"/>
              <a:cs typeface="C059"/>
            </a:endParaRPr>
          </a:p>
          <a:p>
            <a:pPr marL="195580" marR="875030" indent="-182880">
              <a:lnSpc>
                <a:spcPct val="150100"/>
              </a:lnSpc>
              <a:spcBef>
                <a:spcPts val="1595"/>
              </a:spcBef>
              <a:buClr>
                <a:srgbClr val="FF388B"/>
              </a:buClr>
              <a:buSzPct val="79687"/>
              <a:buFont typeface="Arial"/>
              <a:buChar char="•"/>
              <a:tabLst>
                <a:tab pos="195580" algn="l"/>
              </a:tabLst>
            </a:pPr>
            <a:r>
              <a:rPr sz="2000" spc="5" dirty="0">
                <a:latin typeface="C059"/>
                <a:cs typeface="C059"/>
              </a:rPr>
              <a:t>Beyinde farklı </a:t>
            </a:r>
            <a:r>
              <a:rPr sz="2000" dirty="0">
                <a:latin typeface="C059"/>
                <a:cs typeface="C059"/>
              </a:rPr>
              <a:t>dalgalar </a:t>
            </a:r>
            <a:r>
              <a:rPr sz="2000" spc="5" dirty="0">
                <a:latin typeface="C059"/>
                <a:cs typeface="C059"/>
              </a:rPr>
              <a:t>şeklinde elektrik </a:t>
            </a:r>
            <a:r>
              <a:rPr sz="2000" spc="5" dirty="0" err="1">
                <a:latin typeface="C059"/>
                <a:cs typeface="C059"/>
              </a:rPr>
              <a:t>sinyalleri</a:t>
            </a:r>
            <a:r>
              <a:rPr sz="2000" spc="5" dirty="0">
                <a:latin typeface="C059"/>
                <a:cs typeface="C059"/>
              </a:rPr>
              <a:t>  </a:t>
            </a:r>
            <a:r>
              <a:rPr sz="2000" spc="5" dirty="0" err="1" smtClean="0">
                <a:latin typeface="C059"/>
                <a:cs typeface="C059"/>
              </a:rPr>
              <a:t>üretilir</a:t>
            </a:r>
            <a:r>
              <a:rPr lang="tr-TR" sz="2000" spc="5" dirty="0" smtClean="0">
                <a:latin typeface="C059"/>
                <a:cs typeface="C059"/>
              </a:rPr>
              <a:t>.</a:t>
            </a:r>
            <a:endParaRPr sz="2000" dirty="0">
              <a:latin typeface="C059"/>
              <a:cs typeface="C059"/>
            </a:endParaRPr>
          </a:p>
          <a:p>
            <a:pPr>
              <a:lnSpc>
                <a:spcPct val="100000"/>
              </a:lnSpc>
              <a:spcBef>
                <a:spcPts val="55"/>
              </a:spcBef>
              <a:buClr>
                <a:srgbClr val="FF388B"/>
              </a:buClr>
              <a:buFont typeface="Arial"/>
              <a:buChar char="•"/>
            </a:pPr>
            <a:endParaRPr sz="2000" dirty="0">
              <a:latin typeface="C059"/>
              <a:cs typeface="C059"/>
            </a:endParaRPr>
          </a:p>
          <a:p>
            <a:pPr marL="195580" indent="-182880">
              <a:lnSpc>
                <a:spcPct val="100000"/>
              </a:lnSpc>
              <a:buClr>
                <a:srgbClr val="FF388B"/>
              </a:buClr>
              <a:buSzPct val="79687"/>
              <a:buFont typeface="Arial"/>
              <a:buChar char="•"/>
              <a:tabLst>
                <a:tab pos="195580" algn="l"/>
              </a:tabLst>
            </a:pPr>
            <a:r>
              <a:rPr sz="2000" dirty="0">
                <a:latin typeface="C059"/>
                <a:cs typeface="C059"/>
              </a:rPr>
              <a:t>Kas </a:t>
            </a:r>
            <a:r>
              <a:rPr sz="2000" spc="-5" dirty="0">
                <a:latin typeface="C059"/>
                <a:cs typeface="C059"/>
              </a:rPr>
              <a:t>ve </a:t>
            </a:r>
            <a:r>
              <a:rPr sz="2000" spc="10" dirty="0">
                <a:latin typeface="C059"/>
                <a:cs typeface="C059"/>
              </a:rPr>
              <a:t>göz </a:t>
            </a:r>
            <a:r>
              <a:rPr sz="2000" spc="5" dirty="0">
                <a:latin typeface="C059"/>
                <a:cs typeface="C059"/>
              </a:rPr>
              <a:t>hareketlerinde </a:t>
            </a:r>
            <a:r>
              <a:rPr sz="2000" dirty="0">
                <a:latin typeface="C059"/>
                <a:cs typeface="C059"/>
              </a:rPr>
              <a:t>de </a:t>
            </a:r>
            <a:r>
              <a:rPr sz="2000" spc="5" dirty="0" err="1">
                <a:latin typeface="C059"/>
                <a:cs typeface="C059"/>
              </a:rPr>
              <a:t>önemli</a:t>
            </a:r>
            <a:r>
              <a:rPr sz="2000" spc="10" dirty="0">
                <a:latin typeface="C059"/>
                <a:cs typeface="C059"/>
              </a:rPr>
              <a:t> </a:t>
            </a:r>
            <a:r>
              <a:rPr sz="2000" spc="5" dirty="0" err="1" smtClean="0">
                <a:latin typeface="C059"/>
                <a:cs typeface="C059"/>
              </a:rPr>
              <a:t>düzeyde</a:t>
            </a:r>
            <a:r>
              <a:rPr lang="tr-TR" sz="2000" dirty="0">
                <a:latin typeface="C059"/>
                <a:cs typeface="C059"/>
              </a:rPr>
              <a:t> </a:t>
            </a:r>
            <a:r>
              <a:rPr sz="2000" spc="5" dirty="0" err="1" smtClean="0">
                <a:latin typeface="C059"/>
                <a:cs typeface="C059"/>
              </a:rPr>
              <a:t>etkinlikler</a:t>
            </a:r>
            <a:r>
              <a:rPr sz="2000" spc="-10" dirty="0" smtClean="0">
                <a:latin typeface="C059"/>
                <a:cs typeface="C059"/>
              </a:rPr>
              <a:t> </a:t>
            </a:r>
            <a:r>
              <a:rPr sz="2000" spc="5" dirty="0" err="1" smtClean="0">
                <a:latin typeface="C059"/>
                <a:cs typeface="C059"/>
              </a:rPr>
              <a:t>olur</a:t>
            </a:r>
            <a:r>
              <a:rPr lang="tr-TR" sz="2000" spc="5" dirty="0" smtClean="0">
                <a:latin typeface="C059"/>
                <a:cs typeface="C059"/>
              </a:rPr>
              <a:t>.</a:t>
            </a:r>
          </a:p>
          <a:p>
            <a:pPr marL="195580" indent="-182880">
              <a:lnSpc>
                <a:spcPct val="100000"/>
              </a:lnSpc>
              <a:buClr>
                <a:srgbClr val="FF388B"/>
              </a:buClr>
              <a:buSzPct val="79687"/>
              <a:buFont typeface="Arial"/>
              <a:buChar char="•"/>
              <a:tabLst>
                <a:tab pos="195580" algn="l"/>
              </a:tabLst>
            </a:pPr>
            <a:endParaRPr lang="tr-TR" sz="2000" spc="5" dirty="0" smtClean="0">
              <a:latin typeface="C059"/>
              <a:cs typeface="C059"/>
            </a:endParaRPr>
          </a:p>
          <a:p>
            <a:pPr marL="195580" indent="-182880">
              <a:lnSpc>
                <a:spcPct val="100000"/>
              </a:lnSpc>
              <a:buClr>
                <a:srgbClr val="FF388B"/>
              </a:buClr>
              <a:buSzPct val="79687"/>
              <a:buFont typeface="Arial"/>
              <a:buChar char="•"/>
              <a:tabLst>
                <a:tab pos="195580" algn="l"/>
              </a:tabLst>
            </a:pPr>
            <a:r>
              <a:rPr lang="tr-TR" sz="2000" dirty="0" smtClean="0">
                <a:latin typeface="C059"/>
                <a:cs typeface="C059"/>
              </a:rPr>
              <a:t>NON REM uykusu esnasında kan basıncı düşer ve dolayısı ile kalbin çalışması yavaşlar. Bilinç NON REM evresinde kapalıdır ve göz bebekleri REM uykusunda olduğu gibi hareketli değildir.</a:t>
            </a:r>
            <a:endParaRPr sz="2000" dirty="0">
              <a:latin typeface="C059"/>
              <a:cs typeface="C05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866" y="951991"/>
            <a:ext cx="5159375" cy="696595"/>
          </a:xfrm>
          <a:prstGeom prst="rect">
            <a:avLst/>
          </a:prstGeom>
        </p:spPr>
        <p:txBody>
          <a:bodyPr vert="horz" wrap="square" lIns="0" tIns="13335" rIns="0" bIns="0" rtlCol="0">
            <a:spAutoFit/>
          </a:bodyPr>
          <a:lstStyle/>
          <a:p>
            <a:pPr marL="12700">
              <a:lnSpc>
                <a:spcPct val="100000"/>
              </a:lnSpc>
              <a:spcBef>
                <a:spcPts val="105"/>
              </a:spcBef>
            </a:pPr>
            <a:r>
              <a:rPr spc="-35" dirty="0"/>
              <a:t>UYKU</a:t>
            </a:r>
            <a:r>
              <a:rPr spc="-210" dirty="0"/>
              <a:t> </a:t>
            </a:r>
            <a:r>
              <a:rPr spc="-45" dirty="0"/>
              <a:t>EVRELERİ</a:t>
            </a:r>
          </a:p>
        </p:txBody>
      </p:sp>
      <p:sp>
        <p:nvSpPr>
          <p:cNvPr id="3" name="object 3"/>
          <p:cNvSpPr txBox="1"/>
          <p:nvPr/>
        </p:nvSpPr>
        <p:spPr>
          <a:xfrm>
            <a:off x="600862" y="1930146"/>
            <a:ext cx="10073005" cy="2342515"/>
          </a:xfrm>
          <a:prstGeom prst="rect">
            <a:avLst/>
          </a:prstGeom>
        </p:spPr>
        <p:txBody>
          <a:bodyPr vert="horz" wrap="square" lIns="0" tIns="53340" rIns="0" bIns="0" rtlCol="0">
            <a:spAutoFit/>
          </a:bodyPr>
          <a:lstStyle/>
          <a:p>
            <a:pPr marL="195580" marR="1301750" indent="-182880">
              <a:lnSpc>
                <a:spcPts val="4100"/>
              </a:lnSpc>
              <a:spcBef>
                <a:spcPts val="420"/>
              </a:spcBef>
              <a:buClr>
                <a:srgbClr val="FF388B"/>
              </a:buClr>
              <a:buSzPct val="79166"/>
              <a:buFont typeface="Arial"/>
              <a:buChar char="•"/>
              <a:tabLst>
                <a:tab pos="195580" algn="l"/>
              </a:tabLst>
            </a:pPr>
            <a:r>
              <a:rPr sz="3600" dirty="0">
                <a:latin typeface="C059"/>
                <a:cs typeface="C059"/>
              </a:rPr>
              <a:t>1’den 4’e </a:t>
            </a:r>
            <a:r>
              <a:rPr sz="3600" spc="5" dirty="0">
                <a:latin typeface="C059"/>
                <a:cs typeface="C059"/>
              </a:rPr>
              <a:t>kadar olan </a:t>
            </a:r>
            <a:r>
              <a:rPr sz="3600" dirty="0">
                <a:latin typeface="C059"/>
                <a:cs typeface="C059"/>
              </a:rPr>
              <a:t>evreler ve </a:t>
            </a:r>
            <a:r>
              <a:rPr sz="3600" spc="5" dirty="0">
                <a:latin typeface="C059"/>
                <a:cs typeface="C059"/>
              </a:rPr>
              <a:t>REM’den  oluşur (toplam </a:t>
            </a:r>
            <a:r>
              <a:rPr sz="3600" dirty="0">
                <a:latin typeface="C059"/>
                <a:cs typeface="C059"/>
              </a:rPr>
              <a:t>5</a:t>
            </a:r>
            <a:r>
              <a:rPr sz="3600" spc="15" dirty="0">
                <a:latin typeface="C059"/>
                <a:cs typeface="C059"/>
              </a:rPr>
              <a:t> </a:t>
            </a:r>
            <a:r>
              <a:rPr sz="3600" spc="5" dirty="0">
                <a:latin typeface="C059"/>
                <a:cs typeface="C059"/>
              </a:rPr>
              <a:t>evre)</a:t>
            </a:r>
            <a:endParaRPr sz="3600">
              <a:latin typeface="C059"/>
              <a:cs typeface="C059"/>
            </a:endParaRPr>
          </a:p>
          <a:p>
            <a:pPr marL="195580" marR="5080" indent="-182880">
              <a:lnSpc>
                <a:spcPts val="4100"/>
              </a:lnSpc>
              <a:spcBef>
                <a:spcPts val="1614"/>
              </a:spcBef>
              <a:buClr>
                <a:srgbClr val="FF388B"/>
              </a:buClr>
              <a:buSzPct val="79166"/>
              <a:buFont typeface="Arial"/>
              <a:buChar char="•"/>
              <a:tabLst>
                <a:tab pos="195580" algn="l"/>
              </a:tabLst>
            </a:pPr>
            <a:r>
              <a:rPr sz="3600" spc="5" dirty="0">
                <a:latin typeface="C059"/>
                <a:cs typeface="C059"/>
              </a:rPr>
              <a:t>90 </a:t>
            </a:r>
            <a:r>
              <a:rPr sz="3600" dirty="0">
                <a:latin typeface="C059"/>
                <a:cs typeface="C059"/>
              </a:rPr>
              <a:t>dakikalık döngüler şeklindedir </a:t>
            </a:r>
            <a:r>
              <a:rPr sz="3600" spc="20" dirty="0">
                <a:latin typeface="C059"/>
                <a:cs typeface="C059"/>
              </a:rPr>
              <a:t>(alkol-  </a:t>
            </a:r>
            <a:r>
              <a:rPr sz="3600" spc="5" dirty="0">
                <a:latin typeface="C059"/>
                <a:cs typeface="C059"/>
              </a:rPr>
              <a:t>madde kötüye kullanımı olan bireyler</a:t>
            </a:r>
            <a:r>
              <a:rPr sz="3600" spc="15" dirty="0">
                <a:latin typeface="C059"/>
                <a:cs typeface="C059"/>
              </a:rPr>
              <a:t> </a:t>
            </a:r>
            <a:r>
              <a:rPr sz="3600" spc="5" dirty="0">
                <a:latin typeface="C059"/>
                <a:cs typeface="C059"/>
              </a:rPr>
              <a:t>dışında)</a:t>
            </a:r>
            <a:endParaRPr sz="3600">
              <a:latin typeface="C059"/>
              <a:cs typeface="C059"/>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99291" y="46177"/>
            <a:ext cx="448945" cy="6671309"/>
          </a:xfrm>
          <a:prstGeom prst="rect">
            <a:avLst/>
          </a:prstGeom>
        </p:spPr>
        <p:txBody>
          <a:bodyPr vert="horz" wrap="square" lIns="0" tIns="12065" rIns="0" bIns="0" rtlCol="0">
            <a:spAutoFit/>
          </a:bodyPr>
          <a:lstStyle/>
          <a:p>
            <a:pPr marL="12700">
              <a:lnSpc>
                <a:spcPts val="4560"/>
              </a:lnSpc>
              <a:spcBef>
                <a:spcPts val="95"/>
              </a:spcBef>
            </a:pPr>
            <a:r>
              <a:rPr sz="4000" b="1" spc="-5" dirty="0">
                <a:solidFill>
                  <a:srgbClr val="FBC9DE"/>
                </a:solidFill>
                <a:latin typeface="C059"/>
                <a:cs typeface="C059"/>
              </a:rPr>
              <a:t>U</a:t>
            </a:r>
            <a:endParaRPr sz="4000">
              <a:latin typeface="C059"/>
              <a:cs typeface="C059"/>
            </a:endParaRPr>
          </a:p>
          <a:p>
            <a:pPr marL="12700" marR="80010" algn="just">
              <a:lnSpc>
                <a:spcPts val="4320"/>
              </a:lnSpc>
              <a:spcBef>
                <a:spcPts val="305"/>
              </a:spcBef>
            </a:pPr>
            <a:r>
              <a:rPr sz="4000" b="1" spc="-5" dirty="0">
                <a:solidFill>
                  <a:srgbClr val="FBC9DE"/>
                </a:solidFill>
                <a:latin typeface="C059"/>
                <a:cs typeface="C059"/>
              </a:rPr>
              <a:t>y  k  u</a:t>
            </a:r>
            <a:endParaRPr sz="4000">
              <a:latin typeface="C059"/>
              <a:cs typeface="C059"/>
            </a:endParaRPr>
          </a:p>
          <a:p>
            <a:pPr marL="12700">
              <a:lnSpc>
                <a:spcPts val="4560"/>
              </a:lnSpc>
              <a:spcBef>
                <a:spcPts val="3779"/>
              </a:spcBef>
            </a:pPr>
            <a:r>
              <a:rPr sz="4000" b="1" spc="-5" dirty="0">
                <a:solidFill>
                  <a:srgbClr val="FBC9DE"/>
                </a:solidFill>
                <a:latin typeface="C059"/>
                <a:cs typeface="C059"/>
              </a:rPr>
              <a:t>D</a:t>
            </a:r>
            <a:endParaRPr sz="4000">
              <a:latin typeface="C059"/>
              <a:cs typeface="C059"/>
            </a:endParaRPr>
          </a:p>
          <a:p>
            <a:pPr marL="12700" marR="80010" algn="just">
              <a:lnSpc>
                <a:spcPct val="90000"/>
              </a:lnSpc>
              <a:spcBef>
                <a:spcPts val="240"/>
              </a:spcBef>
            </a:pPr>
            <a:r>
              <a:rPr sz="4000" b="1" spc="-5" dirty="0">
                <a:solidFill>
                  <a:srgbClr val="FBC9DE"/>
                </a:solidFill>
                <a:latin typeface="C059"/>
                <a:cs typeface="C059"/>
              </a:rPr>
              <a:t>ö  n  g  ü  s  ü</a:t>
            </a:r>
            <a:endParaRPr sz="4000">
              <a:latin typeface="C059"/>
              <a:cs typeface="C059"/>
            </a:endParaRPr>
          </a:p>
        </p:txBody>
      </p:sp>
      <p:sp>
        <p:nvSpPr>
          <p:cNvPr id="3" name="object 3"/>
          <p:cNvSpPr/>
          <p:nvPr/>
        </p:nvSpPr>
        <p:spPr>
          <a:xfrm>
            <a:off x="0" y="73144"/>
            <a:ext cx="2196855" cy="673990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59512" y="2895345"/>
            <a:ext cx="1787525" cy="2261870"/>
          </a:xfrm>
          <a:prstGeom prst="rect">
            <a:avLst/>
          </a:prstGeom>
        </p:spPr>
        <p:txBody>
          <a:bodyPr vert="horz" wrap="square" lIns="0" tIns="105410" rIns="0" bIns="0" rtlCol="0">
            <a:spAutoFit/>
          </a:bodyPr>
          <a:lstStyle/>
          <a:p>
            <a:pPr marL="12700">
              <a:lnSpc>
                <a:spcPct val="100000"/>
              </a:lnSpc>
              <a:spcBef>
                <a:spcPts val="830"/>
              </a:spcBef>
            </a:pPr>
            <a:r>
              <a:rPr sz="2400" b="1" dirty="0">
                <a:solidFill>
                  <a:srgbClr val="FFFFFF"/>
                </a:solidFill>
                <a:latin typeface="C059"/>
                <a:cs typeface="C059"/>
              </a:rPr>
              <a:t>1.EVRE</a:t>
            </a:r>
            <a:r>
              <a:rPr sz="2400" dirty="0">
                <a:solidFill>
                  <a:srgbClr val="FFFFFF"/>
                </a:solidFill>
                <a:latin typeface="C059"/>
                <a:cs typeface="C059"/>
              </a:rPr>
              <a:t>:</a:t>
            </a:r>
            <a:endParaRPr sz="2400">
              <a:latin typeface="C059"/>
              <a:cs typeface="C059"/>
            </a:endParaRPr>
          </a:p>
          <a:p>
            <a:pPr marL="12700" marR="5080">
              <a:lnSpc>
                <a:spcPct val="90200"/>
              </a:lnSpc>
              <a:spcBef>
                <a:spcPts val="1015"/>
              </a:spcBef>
            </a:pPr>
            <a:r>
              <a:rPr sz="2400" dirty="0">
                <a:solidFill>
                  <a:srgbClr val="FFFFFF"/>
                </a:solidFill>
                <a:latin typeface="C059"/>
                <a:cs typeface="C059"/>
              </a:rPr>
              <a:t>hafif </a:t>
            </a:r>
            <a:r>
              <a:rPr sz="2400" spc="-5" dirty="0">
                <a:solidFill>
                  <a:srgbClr val="FFFFFF"/>
                </a:solidFill>
                <a:latin typeface="C059"/>
                <a:cs typeface="C059"/>
              </a:rPr>
              <a:t>uyku/  </a:t>
            </a:r>
            <a:r>
              <a:rPr sz="2400" dirty="0">
                <a:solidFill>
                  <a:srgbClr val="FFFFFF"/>
                </a:solidFill>
                <a:latin typeface="C059"/>
                <a:cs typeface="C059"/>
              </a:rPr>
              <a:t>kas  </a:t>
            </a:r>
            <a:r>
              <a:rPr sz="2400" spc="-5" dirty="0">
                <a:solidFill>
                  <a:srgbClr val="FFFFFF"/>
                </a:solidFill>
                <a:latin typeface="C059"/>
                <a:cs typeface="C059"/>
              </a:rPr>
              <a:t>hareketlerin  de</a:t>
            </a:r>
            <a:endParaRPr sz="2400">
              <a:latin typeface="C059"/>
              <a:cs typeface="C059"/>
            </a:endParaRPr>
          </a:p>
          <a:p>
            <a:pPr marL="12700">
              <a:lnSpc>
                <a:spcPts val="2590"/>
              </a:lnSpc>
            </a:pPr>
            <a:r>
              <a:rPr sz="2400" spc="-5" dirty="0">
                <a:solidFill>
                  <a:srgbClr val="FFFFFF"/>
                </a:solidFill>
                <a:latin typeface="C059"/>
                <a:cs typeface="C059"/>
              </a:rPr>
              <a:t>yavaşlama</a:t>
            </a:r>
            <a:endParaRPr sz="2400">
              <a:latin typeface="C059"/>
              <a:cs typeface="C059"/>
            </a:endParaRPr>
          </a:p>
        </p:txBody>
      </p:sp>
      <p:grpSp>
        <p:nvGrpSpPr>
          <p:cNvPr id="5" name="object 5"/>
          <p:cNvGrpSpPr/>
          <p:nvPr/>
        </p:nvGrpSpPr>
        <p:grpSpPr>
          <a:xfrm>
            <a:off x="59435" y="59435"/>
            <a:ext cx="4362450" cy="6767830"/>
            <a:chOff x="59435" y="59435"/>
            <a:chExt cx="4362450" cy="6767830"/>
          </a:xfrm>
        </p:grpSpPr>
        <p:sp>
          <p:nvSpPr>
            <p:cNvPr id="6" name="object 6"/>
            <p:cNvSpPr/>
            <p:nvPr/>
          </p:nvSpPr>
          <p:spPr>
            <a:xfrm>
              <a:off x="59435" y="102107"/>
              <a:ext cx="2129790" cy="232486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150363" y="59435"/>
              <a:ext cx="2271522" cy="6767322"/>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p:nvPr/>
        </p:nvSpPr>
        <p:spPr>
          <a:xfrm>
            <a:off x="2376042" y="2722321"/>
            <a:ext cx="1786255" cy="2701290"/>
          </a:xfrm>
          <a:prstGeom prst="rect">
            <a:avLst/>
          </a:prstGeom>
        </p:spPr>
        <p:txBody>
          <a:bodyPr vert="horz" wrap="square" lIns="0" tIns="48894" rIns="0" bIns="0" rtlCol="0">
            <a:spAutoFit/>
          </a:bodyPr>
          <a:lstStyle/>
          <a:p>
            <a:pPr marL="12700" marR="146685">
              <a:lnSpc>
                <a:spcPct val="90200"/>
              </a:lnSpc>
              <a:spcBef>
                <a:spcPts val="384"/>
              </a:spcBef>
            </a:pPr>
            <a:r>
              <a:rPr sz="2400" b="1" spc="-5" dirty="0">
                <a:solidFill>
                  <a:srgbClr val="FFFFFF"/>
                </a:solidFill>
                <a:latin typeface="C059"/>
                <a:cs typeface="C059"/>
              </a:rPr>
              <a:t>2. </a:t>
            </a:r>
            <a:r>
              <a:rPr sz="2400" b="1" dirty="0">
                <a:solidFill>
                  <a:srgbClr val="FFFFFF"/>
                </a:solidFill>
                <a:latin typeface="C059"/>
                <a:cs typeface="C059"/>
              </a:rPr>
              <a:t>EVRE:  </a:t>
            </a:r>
            <a:r>
              <a:rPr sz="2400" spc="-5" dirty="0">
                <a:solidFill>
                  <a:srgbClr val="FFFFFF"/>
                </a:solidFill>
                <a:latin typeface="C059"/>
                <a:cs typeface="C059"/>
              </a:rPr>
              <a:t>solunum</a:t>
            </a:r>
            <a:r>
              <a:rPr sz="2400" spc="-60" dirty="0">
                <a:solidFill>
                  <a:srgbClr val="FFFFFF"/>
                </a:solidFill>
                <a:latin typeface="C059"/>
                <a:cs typeface="C059"/>
              </a:rPr>
              <a:t> </a:t>
            </a:r>
            <a:r>
              <a:rPr sz="2400" spc="-10" dirty="0">
                <a:solidFill>
                  <a:srgbClr val="FFFFFF"/>
                </a:solidFill>
                <a:latin typeface="C059"/>
                <a:cs typeface="C059"/>
              </a:rPr>
              <a:t>ve  </a:t>
            </a:r>
            <a:r>
              <a:rPr sz="2400" dirty="0">
                <a:solidFill>
                  <a:srgbClr val="FFFFFF"/>
                </a:solidFill>
                <a:latin typeface="C059"/>
                <a:cs typeface="C059"/>
              </a:rPr>
              <a:t>kalp </a:t>
            </a:r>
            <a:r>
              <a:rPr sz="2400" spc="-5" dirty="0">
                <a:solidFill>
                  <a:srgbClr val="FFFFFF"/>
                </a:solidFill>
                <a:latin typeface="C059"/>
                <a:cs typeface="C059"/>
              </a:rPr>
              <a:t>atım  hızı</a:t>
            </a:r>
            <a:endParaRPr sz="2400">
              <a:latin typeface="C059"/>
              <a:cs typeface="C059"/>
            </a:endParaRPr>
          </a:p>
          <a:p>
            <a:pPr marL="12700">
              <a:lnSpc>
                <a:spcPts val="2460"/>
              </a:lnSpc>
            </a:pPr>
            <a:r>
              <a:rPr sz="2400" spc="-5" dirty="0">
                <a:solidFill>
                  <a:srgbClr val="FFFFFF"/>
                </a:solidFill>
                <a:latin typeface="C059"/>
                <a:cs typeface="C059"/>
              </a:rPr>
              <a:t>yavaşlar.</a:t>
            </a:r>
            <a:endParaRPr sz="2400">
              <a:latin typeface="C059"/>
              <a:cs typeface="C059"/>
            </a:endParaRPr>
          </a:p>
          <a:p>
            <a:pPr marL="12700">
              <a:lnSpc>
                <a:spcPts val="2600"/>
              </a:lnSpc>
            </a:pPr>
            <a:r>
              <a:rPr sz="2400" spc="-5" dirty="0">
                <a:solidFill>
                  <a:srgbClr val="FFFFFF"/>
                </a:solidFill>
                <a:latin typeface="C059"/>
                <a:cs typeface="C059"/>
              </a:rPr>
              <a:t>Beden</a:t>
            </a:r>
            <a:endParaRPr sz="2400">
              <a:latin typeface="C059"/>
              <a:cs typeface="C059"/>
            </a:endParaRPr>
          </a:p>
          <a:p>
            <a:pPr marL="12700">
              <a:lnSpc>
                <a:spcPts val="2600"/>
              </a:lnSpc>
            </a:pPr>
            <a:r>
              <a:rPr sz="2400" dirty="0">
                <a:solidFill>
                  <a:srgbClr val="FFFFFF"/>
                </a:solidFill>
                <a:latin typeface="C059"/>
                <a:cs typeface="C059"/>
              </a:rPr>
              <a:t>ısısında</a:t>
            </a:r>
            <a:endParaRPr sz="2400">
              <a:latin typeface="C059"/>
              <a:cs typeface="C059"/>
            </a:endParaRPr>
          </a:p>
          <a:p>
            <a:pPr marL="12700">
              <a:lnSpc>
                <a:spcPts val="2735"/>
              </a:lnSpc>
            </a:pPr>
            <a:r>
              <a:rPr sz="2400" dirty="0">
                <a:solidFill>
                  <a:srgbClr val="FFFFFF"/>
                </a:solidFill>
                <a:latin typeface="C059"/>
                <a:cs typeface="C059"/>
              </a:rPr>
              <a:t>hafif</a:t>
            </a:r>
            <a:r>
              <a:rPr sz="2400" spc="-80" dirty="0">
                <a:solidFill>
                  <a:srgbClr val="FFFFFF"/>
                </a:solidFill>
                <a:latin typeface="C059"/>
                <a:cs typeface="C059"/>
              </a:rPr>
              <a:t> </a:t>
            </a:r>
            <a:r>
              <a:rPr sz="2400" spc="-5" dirty="0">
                <a:solidFill>
                  <a:srgbClr val="FFFFFF"/>
                </a:solidFill>
                <a:latin typeface="C059"/>
                <a:cs typeface="C059"/>
              </a:rPr>
              <a:t>azalma</a:t>
            </a:r>
            <a:endParaRPr sz="2400">
              <a:latin typeface="C059"/>
              <a:cs typeface="C059"/>
            </a:endParaRPr>
          </a:p>
        </p:txBody>
      </p:sp>
      <p:grpSp>
        <p:nvGrpSpPr>
          <p:cNvPr id="9" name="object 9"/>
          <p:cNvGrpSpPr/>
          <p:nvPr/>
        </p:nvGrpSpPr>
        <p:grpSpPr>
          <a:xfrm>
            <a:off x="2228088" y="59435"/>
            <a:ext cx="4452620" cy="6767830"/>
            <a:chOff x="2228088" y="59435"/>
            <a:chExt cx="4452620" cy="6767830"/>
          </a:xfrm>
        </p:grpSpPr>
        <p:sp>
          <p:nvSpPr>
            <p:cNvPr id="10" name="object 10"/>
            <p:cNvSpPr/>
            <p:nvPr/>
          </p:nvSpPr>
          <p:spPr>
            <a:xfrm>
              <a:off x="2228088" y="82295"/>
              <a:ext cx="2129790" cy="232486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367783" y="59435"/>
              <a:ext cx="2312669" cy="6767322"/>
            </a:xfrm>
            <a:prstGeom prst="rect">
              <a:avLst/>
            </a:prstGeom>
            <a:blipFill>
              <a:blip r:embed="rId6" cstate="print"/>
              <a:stretch>
                <a:fillRect/>
              </a:stretch>
            </a:blipFill>
          </p:spPr>
          <p:txBody>
            <a:bodyPr wrap="square" lIns="0" tIns="0" rIns="0" bIns="0" rtlCol="0"/>
            <a:lstStyle/>
            <a:p>
              <a:endParaRPr/>
            </a:p>
          </p:txBody>
        </p:sp>
      </p:grpSp>
      <p:sp>
        <p:nvSpPr>
          <p:cNvPr id="12" name="object 12"/>
          <p:cNvSpPr txBox="1"/>
          <p:nvPr/>
        </p:nvSpPr>
        <p:spPr>
          <a:xfrm>
            <a:off x="4592828" y="2392807"/>
            <a:ext cx="1776730" cy="3361054"/>
          </a:xfrm>
          <a:prstGeom prst="rect">
            <a:avLst/>
          </a:prstGeom>
        </p:spPr>
        <p:txBody>
          <a:bodyPr vert="horz" wrap="square" lIns="0" tIns="48260" rIns="0" bIns="0" rtlCol="0">
            <a:spAutoFit/>
          </a:bodyPr>
          <a:lstStyle/>
          <a:p>
            <a:pPr marL="12700" marR="5080">
              <a:lnSpc>
                <a:spcPct val="90200"/>
              </a:lnSpc>
              <a:spcBef>
                <a:spcPts val="380"/>
              </a:spcBef>
            </a:pPr>
            <a:r>
              <a:rPr sz="2400" b="1" spc="-5" dirty="0">
                <a:solidFill>
                  <a:srgbClr val="FFFFFF"/>
                </a:solidFill>
                <a:latin typeface="C059"/>
                <a:cs typeface="C059"/>
              </a:rPr>
              <a:t>3. EVRE: </a:t>
            </a:r>
            <a:r>
              <a:rPr sz="2400" b="1" spc="-5" dirty="0">
                <a:solidFill>
                  <a:srgbClr val="FBC9DE"/>
                </a:solidFill>
                <a:latin typeface="C059"/>
                <a:cs typeface="C059"/>
              </a:rPr>
              <a:t> </a:t>
            </a:r>
            <a:r>
              <a:rPr sz="2400" b="1" dirty="0">
                <a:solidFill>
                  <a:srgbClr val="FBC9DE"/>
                </a:solidFill>
                <a:latin typeface="C059"/>
                <a:cs typeface="C059"/>
              </a:rPr>
              <a:t>derin</a:t>
            </a:r>
            <a:r>
              <a:rPr sz="2400" b="1" spc="-85" dirty="0">
                <a:solidFill>
                  <a:srgbClr val="FBC9DE"/>
                </a:solidFill>
                <a:latin typeface="C059"/>
                <a:cs typeface="C059"/>
              </a:rPr>
              <a:t> </a:t>
            </a:r>
            <a:r>
              <a:rPr sz="2400" b="1" spc="-10" dirty="0">
                <a:solidFill>
                  <a:srgbClr val="FBC9DE"/>
                </a:solidFill>
                <a:latin typeface="C059"/>
                <a:cs typeface="C059"/>
              </a:rPr>
              <a:t>uyku  </a:t>
            </a:r>
            <a:r>
              <a:rPr sz="2400" b="1" spc="-5" dirty="0">
                <a:solidFill>
                  <a:srgbClr val="FBC9DE"/>
                </a:solidFill>
                <a:latin typeface="C059"/>
                <a:cs typeface="C059"/>
              </a:rPr>
              <a:t>başlar. </a:t>
            </a:r>
            <a:r>
              <a:rPr sz="2400" b="1" spc="-5" dirty="0">
                <a:solidFill>
                  <a:srgbClr val="FFFFFF"/>
                </a:solidFill>
                <a:latin typeface="C059"/>
                <a:cs typeface="C059"/>
              </a:rPr>
              <a:t> </a:t>
            </a:r>
            <a:r>
              <a:rPr sz="2400" spc="-5" dirty="0">
                <a:solidFill>
                  <a:srgbClr val="FFFFFF"/>
                </a:solidFill>
                <a:latin typeface="C059"/>
                <a:cs typeface="C059"/>
              </a:rPr>
              <a:t>Beyin </a:t>
            </a:r>
            <a:r>
              <a:rPr sz="2400" b="1" spc="-5" dirty="0">
                <a:solidFill>
                  <a:srgbClr val="FFFFFF"/>
                </a:solidFill>
                <a:latin typeface="C059"/>
                <a:cs typeface="C059"/>
              </a:rPr>
              <a:t>delta  dalgaları</a:t>
            </a:r>
            <a:endParaRPr sz="2400">
              <a:latin typeface="C059"/>
              <a:cs typeface="C059"/>
            </a:endParaRPr>
          </a:p>
          <a:p>
            <a:pPr marL="12700" marR="422909">
              <a:lnSpc>
                <a:spcPts val="2600"/>
              </a:lnSpc>
              <a:spcBef>
                <a:spcPts val="35"/>
              </a:spcBef>
            </a:pPr>
            <a:r>
              <a:rPr sz="2400" dirty="0">
                <a:solidFill>
                  <a:srgbClr val="FFFFFF"/>
                </a:solidFill>
                <a:latin typeface="C059"/>
                <a:cs typeface="C059"/>
              </a:rPr>
              <a:t>üretmeye  </a:t>
            </a:r>
            <a:r>
              <a:rPr sz="2400" spc="-5" dirty="0">
                <a:solidFill>
                  <a:srgbClr val="FFFFFF"/>
                </a:solidFill>
                <a:latin typeface="C059"/>
                <a:cs typeface="C059"/>
              </a:rPr>
              <a:t>başlar.</a:t>
            </a:r>
            <a:endParaRPr sz="2400">
              <a:latin typeface="C059"/>
              <a:cs typeface="C059"/>
            </a:endParaRPr>
          </a:p>
          <a:p>
            <a:pPr marL="12700">
              <a:lnSpc>
                <a:spcPts val="2420"/>
              </a:lnSpc>
            </a:pPr>
            <a:r>
              <a:rPr sz="2400" spc="-5" dirty="0">
                <a:solidFill>
                  <a:srgbClr val="FFFFFF"/>
                </a:solidFill>
                <a:latin typeface="C059"/>
                <a:cs typeface="C059"/>
              </a:rPr>
              <a:t>Vücut</a:t>
            </a:r>
            <a:endParaRPr sz="2400">
              <a:latin typeface="C059"/>
              <a:cs typeface="C059"/>
            </a:endParaRPr>
          </a:p>
          <a:p>
            <a:pPr marL="12700" marR="649605">
              <a:lnSpc>
                <a:spcPts val="2590"/>
              </a:lnSpc>
              <a:spcBef>
                <a:spcPts val="190"/>
              </a:spcBef>
            </a:pPr>
            <a:r>
              <a:rPr sz="2400" dirty="0">
                <a:solidFill>
                  <a:srgbClr val="FFFFFF"/>
                </a:solidFill>
                <a:latin typeface="C059"/>
                <a:cs typeface="C059"/>
              </a:rPr>
              <a:t>onarımı  </a:t>
            </a:r>
            <a:r>
              <a:rPr sz="2400" spc="-10" dirty="0">
                <a:solidFill>
                  <a:srgbClr val="FFFFFF"/>
                </a:solidFill>
                <a:latin typeface="C059"/>
                <a:cs typeface="C059"/>
              </a:rPr>
              <a:t>yapılır</a:t>
            </a:r>
            <a:endParaRPr sz="2400">
              <a:latin typeface="C059"/>
              <a:cs typeface="C059"/>
            </a:endParaRPr>
          </a:p>
        </p:txBody>
      </p:sp>
      <p:grpSp>
        <p:nvGrpSpPr>
          <p:cNvPr id="13" name="object 13"/>
          <p:cNvGrpSpPr/>
          <p:nvPr/>
        </p:nvGrpSpPr>
        <p:grpSpPr>
          <a:xfrm>
            <a:off x="4443984" y="59435"/>
            <a:ext cx="4662805" cy="6767830"/>
            <a:chOff x="4443984" y="59435"/>
            <a:chExt cx="4662805" cy="6767830"/>
          </a:xfrm>
        </p:grpSpPr>
        <p:sp>
          <p:nvSpPr>
            <p:cNvPr id="14" name="object 14"/>
            <p:cNvSpPr/>
            <p:nvPr/>
          </p:nvSpPr>
          <p:spPr>
            <a:xfrm>
              <a:off x="4443984" y="59435"/>
              <a:ext cx="2129790" cy="2324861"/>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6585204" y="59435"/>
              <a:ext cx="2521457" cy="6767322"/>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6795261" y="2331663"/>
            <a:ext cx="2089150" cy="3402965"/>
          </a:xfrm>
          <a:prstGeom prst="rect">
            <a:avLst/>
          </a:prstGeom>
        </p:spPr>
        <p:txBody>
          <a:bodyPr vert="horz" wrap="square" lIns="0" tIns="97155" rIns="0" bIns="0" rtlCol="0">
            <a:spAutoFit/>
          </a:bodyPr>
          <a:lstStyle/>
          <a:p>
            <a:pPr marL="12700">
              <a:lnSpc>
                <a:spcPct val="100000"/>
              </a:lnSpc>
              <a:spcBef>
                <a:spcPts val="765"/>
              </a:spcBef>
            </a:pPr>
            <a:r>
              <a:rPr sz="2200" b="1" spc="-5" dirty="0">
                <a:solidFill>
                  <a:srgbClr val="FFFFFF"/>
                </a:solidFill>
                <a:latin typeface="C059"/>
                <a:cs typeface="C059"/>
              </a:rPr>
              <a:t>4.</a:t>
            </a:r>
            <a:r>
              <a:rPr sz="2200" b="1" spc="-15" dirty="0">
                <a:solidFill>
                  <a:srgbClr val="FFFFFF"/>
                </a:solidFill>
                <a:latin typeface="C059"/>
                <a:cs typeface="C059"/>
              </a:rPr>
              <a:t> </a:t>
            </a:r>
            <a:r>
              <a:rPr sz="2200" b="1" spc="-5" dirty="0">
                <a:solidFill>
                  <a:srgbClr val="FFFFFF"/>
                </a:solidFill>
                <a:latin typeface="C059"/>
                <a:cs typeface="C059"/>
              </a:rPr>
              <a:t>EVRE:</a:t>
            </a:r>
            <a:endParaRPr sz="2200">
              <a:latin typeface="C059"/>
              <a:cs typeface="C059"/>
            </a:endParaRPr>
          </a:p>
          <a:p>
            <a:pPr marL="12700">
              <a:lnSpc>
                <a:spcPts val="2515"/>
              </a:lnSpc>
              <a:spcBef>
                <a:spcPts val="665"/>
              </a:spcBef>
            </a:pPr>
            <a:r>
              <a:rPr sz="2200" spc="-5" dirty="0">
                <a:solidFill>
                  <a:srgbClr val="FFFFFF"/>
                </a:solidFill>
                <a:latin typeface="C059"/>
                <a:cs typeface="C059"/>
              </a:rPr>
              <a:t>çok derin</a:t>
            </a:r>
            <a:r>
              <a:rPr sz="2200" spc="-50" dirty="0">
                <a:solidFill>
                  <a:srgbClr val="FFFFFF"/>
                </a:solidFill>
                <a:latin typeface="C059"/>
                <a:cs typeface="C059"/>
              </a:rPr>
              <a:t> </a:t>
            </a:r>
            <a:r>
              <a:rPr sz="2200" spc="-5" dirty="0">
                <a:solidFill>
                  <a:srgbClr val="FFFFFF"/>
                </a:solidFill>
                <a:latin typeface="C059"/>
                <a:cs typeface="C059"/>
              </a:rPr>
              <a:t>uyku.</a:t>
            </a:r>
            <a:endParaRPr sz="2200">
              <a:latin typeface="C059"/>
              <a:cs typeface="C059"/>
            </a:endParaRPr>
          </a:p>
          <a:p>
            <a:pPr marL="12700" marR="273685">
              <a:lnSpc>
                <a:spcPct val="90200"/>
              </a:lnSpc>
              <a:spcBef>
                <a:spcPts val="130"/>
              </a:spcBef>
            </a:pPr>
            <a:r>
              <a:rPr sz="2200" spc="-10" dirty="0">
                <a:solidFill>
                  <a:srgbClr val="FFFFFF"/>
                </a:solidFill>
                <a:latin typeface="C059"/>
                <a:cs typeface="C059"/>
              </a:rPr>
              <a:t>Beyin </a:t>
            </a:r>
            <a:r>
              <a:rPr sz="2200" b="1" spc="-5" dirty="0">
                <a:solidFill>
                  <a:srgbClr val="FFFFFF"/>
                </a:solidFill>
                <a:latin typeface="C059"/>
                <a:cs typeface="C059"/>
              </a:rPr>
              <a:t>delta  dalgaları  üretir</a:t>
            </a:r>
            <a:r>
              <a:rPr sz="2200" spc="-5" dirty="0">
                <a:solidFill>
                  <a:srgbClr val="FFFFFF"/>
                </a:solidFill>
                <a:latin typeface="C059"/>
                <a:cs typeface="C059"/>
              </a:rPr>
              <a:t>.</a:t>
            </a:r>
            <a:r>
              <a:rPr sz="2200" spc="-65" dirty="0">
                <a:solidFill>
                  <a:srgbClr val="FFFFFF"/>
                </a:solidFill>
                <a:latin typeface="C059"/>
                <a:cs typeface="C059"/>
              </a:rPr>
              <a:t> </a:t>
            </a:r>
            <a:r>
              <a:rPr sz="2200" spc="-10" dirty="0">
                <a:solidFill>
                  <a:srgbClr val="FFFFFF"/>
                </a:solidFill>
                <a:latin typeface="C059"/>
                <a:cs typeface="C059"/>
              </a:rPr>
              <a:t>Vücut  </a:t>
            </a:r>
            <a:r>
              <a:rPr sz="2200" dirty="0">
                <a:solidFill>
                  <a:srgbClr val="FFFFFF"/>
                </a:solidFill>
                <a:latin typeface="C059"/>
                <a:cs typeface="C059"/>
              </a:rPr>
              <a:t>ısısı-</a:t>
            </a:r>
            <a:r>
              <a:rPr sz="2200" spc="-30" dirty="0">
                <a:solidFill>
                  <a:srgbClr val="FFFFFF"/>
                </a:solidFill>
                <a:latin typeface="C059"/>
                <a:cs typeface="C059"/>
              </a:rPr>
              <a:t> </a:t>
            </a:r>
            <a:r>
              <a:rPr sz="2200" spc="-5" dirty="0">
                <a:solidFill>
                  <a:srgbClr val="FFFFFF"/>
                </a:solidFill>
                <a:latin typeface="C059"/>
                <a:cs typeface="C059"/>
              </a:rPr>
              <a:t>kan</a:t>
            </a:r>
            <a:endParaRPr sz="2200">
              <a:latin typeface="C059"/>
              <a:cs typeface="C059"/>
            </a:endParaRPr>
          </a:p>
          <a:p>
            <a:pPr marL="12700">
              <a:lnSpc>
                <a:spcPts val="2250"/>
              </a:lnSpc>
            </a:pPr>
            <a:r>
              <a:rPr sz="2200" spc="-5" dirty="0">
                <a:solidFill>
                  <a:srgbClr val="FFFFFF"/>
                </a:solidFill>
                <a:latin typeface="C059"/>
                <a:cs typeface="C059"/>
              </a:rPr>
              <a:t>basıncı</a:t>
            </a:r>
            <a:r>
              <a:rPr sz="2200" spc="-10" dirty="0">
                <a:solidFill>
                  <a:srgbClr val="FFFFFF"/>
                </a:solidFill>
                <a:latin typeface="C059"/>
                <a:cs typeface="C059"/>
              </a:rPr>
              <a:t> </a:t>
            </a:r>
            <a:r>
              <a:rPr sz="2200" spc="-5" dirty="0">
                <a:solidFill>
                  <a:srgbClr val="FFFFFF"/>
                </a:solidFill>
                <a:latin typeface="C059"/>
                <a:cs typeface="C059"/>
              </a:rPr>
              <a:t>azalır.</a:t>
            </a:r>
            <a:endParaRPr sz="2200">
              <a:latin typeface="C059"/>
              <a:cs typeface="C059"/>
            </a:endParaRPr>
          </a:p>
          <a:p>
            <a:pPr marL="12700">
              <a:lnSpc>
                <a:spcPts val="2515"/>
              </a:lnSpc>
            </a:pPr>
            <a:r>
              <a:rPr sz="2200" spc="-5" dirty="0">
                <a:solidFill>
                  <a:srgbClr val="FFFFFF"/>
                </a:solidFill>
                <a:latin typeface="C059"/>
                <a:cs typeface="C059"/>
              </a:rPr>
              <a:t>Solunum</a:t>
            </a:r>
            <a:r>
              <a:rPr sz="2200" spc="-55" dirty="0">
                <a:solidFill>
                  <a:srgbClr val="FFFFFF"/>
                </a:solidFill>
                <a:latin typeface="C059"/>
                <a:cs typeface="C059"/>
              </a:rPr>
              <a:t> </a:t>
            </a:r>
            <a:r>
              <a:rPr sz="2200" spc="-5" dirty="0">
                <a:solidFill>
                  <a:srgbClr val="FFFFFF"/>
                </a:solidFill>
                <a:latin typeface="C059"/>
                <a:cs typeface="C059"/>
              </a:rPr>
              <a:t>ritmik</a:t>
            </a:r>
            <a:endParaRPr sz="2200">
              <a:latin typeface="C059"/>
              <a:cs typeface="C059"/>
            </a:endParaRPr>
          </a:p>
          <a:p>
            <a:pPr marL="12700">
              <a:lnSpc>
                <a:spcPts val="2515"/>
              </a:lnSpc>
              <a:spcBef>
                <a:spcPts val="660"/>
              </a:spcBef>
            </a:pPr>
            <a:r>
              <a:rPr sz="2200" spc="-5" dirty="0">
                <a:solidFill>
                  <a:srgbClr val="FFFFFF"/>
                </a:solidFill>
                <a:latin typeface="C059"/>
                <a:cs typeface="C059"/>
              </a:rPr>
              <a:t>Dış</a:t>
            </a:r>
            <a:r>
              <a:rPr sz="2200" spc="-25" dirty="0">
                <a:solidFill>
                  <a:srgbClr val="FFFFFF"/>
                </a:solidFill>
                <a:latin typeface="C059"/>
                <a:cs typeface="C059"/>
              </a:rPr>
              <a:t> </a:t>
            </a:r>
            <a:r>
              <a:rPr sz="2200" spc="-5" dirty="0">
                <a:solidFill>
                  <a:srgbClr val="FFFFFF"/>
                </a:solidFill>
                <a:latin typeface="C059"/>
                <a:cs typeface="C059"/>
              </a:rPr>
              <a:t>uyarıcılara</a:t>
            </a:r>
            <a:endParaRPr sz="2200">
              <a:latin typeface="C059"/>
              <a:cs typeface="C059"/>
            </a:endParaRPr>
          </a:p>
          <a:p>
            <a:pPr marL="12700">
              <a:lnSpc>
                <a:spcPts val="2515"/>
              </a:lnSpc>
            </a:pPr>
            <a:r>
              <a:rPr sz="2200" spc="-5" dirty="0">
                <a:solidFill>
                  <a:srgbClr val="FFFFFF"/>
                </a:solidFill>
                <a:latin typeface="C059"/>
                <a:cs typeface="C059"/>
              </a:rPr>
              <a:t>en az</a:t>
            </a:r>
            <a:r>
              <a:rPr sz="2200" spc="-15" dirty="0">
                <a:solidFill>
                  <a:srgbClr val="FFFFFF"/>
                </a:solidFill>
                <a:latin typeface="C059"/>
                <a:cs typeface="C059"/>
              </a:rPr>
              <a:t> </a:t>
            </a:r>
            <a:r>
              <a:rPr sz="2200" spc="-5" dirty="0">
                <a:solidFill>
                  <a:srgbClr val="FFFFFF"/>
                </a:solidFill>
                <a:latin typeface="C059"/>
                <a:cs typeface="C059"/>
              </a:rPr>
              <a:t>tepki</a:t>
            </a:r>
            <a:endParaRPr sz="2200">
              <a:latin typeface="C059"/>
              <a:cs typeface="C059"/>
            </a:endParaRPr>
          </a:p>
        </p:txBody>
      </p:sp>
      <p:grpSp>
        <p:nvGrpSpPr>
          <p:cNvPr id="17" name="object 17"/>
          <p:cNvGrpSpPr/>
          <p:nvPr/>
        </p:nvGrpSpPr>
        <p:grpSpPr>
          <a:xfrm>
            <a:off x="6775704" y="59435"/>
            <a:ext cx="4606290" cy="6767830"/>
            <a:chOff x="6775704" y="59435"/>
            <a:chExt cx="4606290" cy="6767830"/>
          </a:xfrm>
        </p:grpSpPr>
        <p:sp>
          <p:nvSpPr>
            <p:cNvPr id="18" name="object 18"/>
            <p:cNvSpPr/>
            <p:nvPr/>
          </p:nvSpPr>
          <p:spPr>
            <a:xfrm>
              <a:off x="6775704" y="59435"/>
              <a:ext cx="2129790" cy="2324861"/>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9052560" y="59435"/>
              <a:ext cx="2329433" cy="6767322"/>
            </a:xfrm>
            <a:prstGeom prst="rect">
              <a:avLst/>
            </a:prstGeom>
            <a:blipFill>
              <a:blip r:embed="rId10" cstate="print"/>
              <a:stretch>
                <a:fillRect/>
              </a:stretch>
            </a:blipFill>
          </p:spPr>
          <p:txBody>
            <a:bodyPr wrap="square" lIns="0" tIns="0" rIns="0" bIns="0" rtlCol="0"/>
            <a:lstStyle/>
            <a:p>
              <a:endParaRPr/>
            </a:p>
          </p:txBody>
        </p:sp>
      </p:grpSp>
      <p:sp>
        <p:nvSpPr>
          <p:cNvPr id="20" name="object 20"/>
          <p:cNvSpPr txBox="1"/>
          <p:nvPr/>
        </p:nvSpPr>
        <p:spPr>
          <a:xfrm>
            <a:off x="9262618" y="2332507"/>
            <a:ext cx="1837055" cy="3401060"/>
          </a:xfrm>
          <a:prstGeom prst="rect">
            <a:avLst/>
          </a:prstGeom>
        </p:spPr>
        <p:txBody>
          <a:bodyPr vert="horz" wrap="square" lIns="0" tIns="96520" rIns="0" bIns="0" rtlCol="0">
            <a:spAutoFit/>
          </a:bodyPr>
          <a:lstStyle/>
          <a:p>
            <a:pPr marL="12700">
              <a:lnSpc>
                <a:spcPct val="100000"/>
              </a:lnSpc>
              <a:spcBef>
                <a:spcPts val="760"/>
              </a:spcBef>
            </a:pPr>
            <a:r>
              <a:rPr sz="2200" b="1" spc="-5" dirty="0">
                <a:solidFill>
                  <a:srgbClr val="FFFFFF"/>
                </a:solidFill>
                <a:latin typeface="C059"/>
                <a:cs typeface="C059"/>
              </a:rPr>
              <a:t>REM:</a:t>
            </a:r>
            <a:endParaRPr sz="2200">
              <a:latin typeface="C059"/>
              <a:cs typeface="C059"/>
            </a:endParaRPr>
          </a:p>
          <a:p>
            <a:pPr marL="12700" marR="100330">
              <a:lnSpc>
                <a:spcPct val="90200"/>
              </a:lnSpc>
              <a:spcBef>
                <a:spcPts val="919"/>
              </a:spcBef>
            </a:pPr>
            <a:r>
              <a:rPr sz="2200" b="1" spc="-10" dirty="0">
                <a:solidFill>
                  <a:srgbClr val="FFC000"/>
                </a:solidFill>
                <a:latin typeface="C059"/>
                <a:cs typeface="C059"/>
              </a:rPr>
              <a:t>hızlı </a:t>
            </a:r>
            <a:r>
              <a:rPr sz="2200" b="1" spc="-5" dirty="0">
                <a:solidFill>
                  <a:srgbClr val="FFC000"/>
                </a:solidFill>
                <a:latin typeface="C059"/>
                <a:cs typeface="C059"/>
              </a:rPr>
              <a:t>göz  </a:t>
            </a:r>
            <a:r>
              <a:rPr sz="2200" b="1" spc="-10" dirty="0">
                <a:solidFill>
                  <a:srgbClr val="FFC000"/>
                </a:solidFill>
                <a:latin typeface="C059"/>
                <a:cs typeface="C059"/>
              </a:rPr>
              <a:t>har</a:t>
            </a:r>
            <a:r>
              <a:rPr sz="2200" b="1" spc="-5" dirty="0">
                <a:solidFill>
                  <a:srgbClr val="FFC000"/>
                </a:solidFill>
                <a:latin typeface="C059"/>
                <a:cs typeface="C059"/>
              </a:rPr>
              <a:t>eketleri.  </a:t>
            </a:r>
            <a:r>
              <a:rPr sz="2200" spc="-5" dirty="0">
                <a:solidFill>
                  <a:srgbClr val="FFFFFF"/>
                </a:solidFill>
                <a:latin typeface="C059"/>
                <a:cs typeface="C059"/>
              </a:rPr>
              <a:t>Hızlı beyin  dalgaları.</a:t>
            </a:r>
            <a:endParaRPr sz="2200">
              <a:latin typeface="C059"/>
              <a:cs typeface="C059"/>
            </a:endParaRPr>
          </a:p>
          <a:p>
            <a:pPr marL="12700">
              <a:lnSpc>
                <a:spcPts val="2390"/>
              </a:lnSpc>
            </a:pPr>
            <a:r>
              <a:rPr sz="2200" b="1" spc="-5" dirty="0">
                <a:solidFill>
                  <a:srgbClr val="FFC000"/>
                </a:solidFill>
                <a:latin typeface="C059"/>
                <a:cs typeface="C059"/>
              </a:rPr>
              <a:t>Rüya.</a:t>
            </a:r>
            <a:endParaRPr sz="2200">
              <a:latin typeface="C059"/>
              <a:cs typeface="C059"/>
            </a:endParaRPr>
          </a:p>
          <a:p>
            <a:pPr marL="12700" marR="480059">
              <a:lnSpc>
                <a:spcPts val="2390"/>
              </a:lnSpc>
              <a:spcBef>
                <a:spcPts val="955"/>
              </a:spcBef>
            </a:pPr>
            <a:r>
              <a:rPr sz="2200" spc="-5" dirty="0">
                <a:solidFill>
                  <a:srgbClr val="FFFFFF"/>
                </a:solidFill>
                <a:latin typeface="C059"/>
                <a:cs typeface="C059"/>
              </a:rPr>
              <a:t>kalp</a:t>
            </a:r>
            <a:r>
              <a:rPr sz="2200" spc="-50" dirty="0">
                <a:solidFill>
                  <a:srgbClr val="FFFFFF"/>
                </a:solidFill>
                <a:latin typeface="C059"/>
                <a:cs typeface="C059"/>
              </a:rPr>
              <a:t> </a:t>
            </a:r>
            <a:r>
              <a:rPr sz="2200" spc="-10" dirty="0">
                <a:solidFill>
                  <a:srgbClr val="FFFFFF"/>
                </a:solidFill>
                <a:latin typeface="C059"/>
                <a:cs typeface="C059"/>
              </a:rPr>
              <a:t>atımı  </a:t>
            </a:r>
            <a:r>
              <a:rPr sz="2200" spc="-5" dirty="0">
                <a:solidFill>
                  <a:srgbClr val="FFFFFF"/>
                </a:solidFill>
                <a:latin typeface="C059"/>
                <a:cs typeface="C059"/>
              </a:rPr>
              <a:t>hızı</a:t>
            </a:r>
            <a:r>
              <a:rPr sz="2200" spc="-45" dirty="0">
                <a:solidFill>
                  <a:srgbClr val="FFFFFF"/>
                </a:solidFill>
                <a:latin typeface="C059"/>
                <a:cs typeface="C059"/>
              </a:rPr>
              <a:t> </a:t>
            </a:r>
            <a:r>
              <a:rPr sz="2200" spc="-5" dirty="0">
                <a:solidFill>
                  <a:srgbClr val="FFFFFF"/>
                </a:solidFill>
                <a:latin typeface="C059"/>
                <a:cs typeface="C059"/>
              </a:rPr>
              <a:t>artar.</a:t>
            </a:r>
            <a:endParaRPr sz="2200">
              <a:latin typeface="C059"/>
              <a:cs typeface="C059"/>
            </a:endParaRPr>
          </a:p>
          <a:p>
            <a:pPr marL="12700">
              <a:lnSpc>
                <a:spcPts val="2205"/>
              </a:lnSpc>
            </a:pPr>
            <a:r>
              <a:rPr sz="2200" spc="-5" dirty="0">
                <a:solidFill>
                  <a:srgbClr val="FFFFFF"/>
                </a:solidFill>
                <a:latin typeface="C059"/>
                <a:cs typeface="C059"/>
              </a:rPr>
              <a:t>Solunum</a:t>
            </a:r>
            <a:r>
              <a:rPr sz="2200" spc="-45" dirty="0">
                <a:solidFill>
                  <a:srgbClr val="FFFFFF"/>
                </a:solidFill>
                <a:latin typeface="C059"/>
                <a:cs typeface="C059"/>
              </a:rPr>
              <a:t> </a:t>
            </a:r>
            <a:r>
              <a:rPr sz="2200" spc="-5" dirty="0">
                <a:solidFill>
                  <a:srgbClr val="FFFFFF"/>
                </a:solidFill>
                <a:latin typeface="C059"/>
                <a:cs typeface="C059"/>
              </a:rPr>
              <a:t>hızlı</a:t>
            </a:r>
            <a:endParaRPr sz="2200">
              <a:latin typeface="C059"/>
              <a:cs typeface="C059"/>
            </a:endParaRPr>
          </a:p>
          <a:p>
            <a:pPr marL="12700">
              <a:lnSpc>
                <a:spcPts val="2510"/>
              </a:lnSpc>
            </a:pPr>
            <a:r>
              <a:rPr sz="2200" spc="-5" dirty="0">
                <a:solidFill>
                  <a:srgbClr val="FFFFFF"/>
                </a:solidFill>
                <a:latin typeface="C059"/>
                <a:cs typeface="C059"/>
              </a:rPr>
              <a:t>ve</a:t>
            </a:r>
            <a:r>
              <a:rPr sz="2200" spc="-20" dirty="0">
                <a:solidFill>
                  <a:srgbClr val="FFFFFF"/>
                </a:solidFill>
                <a:latin typeface="C059"/>
                <a:cs typeface="C059"/>
              </a:rPr>
              <a:t> </a:t>
            </a:r>
            <a:r>
              <a:rPr sz="2200" spc="-5" dirty="0">
                <a:solidFill>
                  <a:srgbClr val="FFFFFF"/>
                </a:solidFill>
                <a:latin typeface="C059"/>
                <a:cs typeface="C059"/>
              </a:rPr>
              <a:t>yüzeysel</a:t>
            </a:r>
            <a:endParaRPr sz="2200">
              <a:latin typeface="C059"/>
              <a:cs typeface="C059"/>
            </a:endParaRPr>
          </a:p>
        </p:txBody>
      </p:sp>
      <p:grpSp>
        <p:nvGrpSpPr>
          <p:cNvPr id="21" name="object 21"/>
          <p:cNvGrpSpPr/>
          <p:nvPr/>
        </p:nvGrpSpPr>
        <p:grpSpPr>
          <a:xfrm>
            <a:off x="306324" y="59435"/>
            <a:ext cx="10913110" cy="6519545"/>
            <a:chOff x="306324" y="59435"/>
            <a:chExt cx="10913110" cy="6519545"/>
          </a:xfrm>
        </p:grpSpPr>
        <p:sp>
          <p:nvSpPr>
            <p:cNvPr id="22" name="object 22"/>
            <p:cNvSpPr/>
            <p:nvPr/>
          </p:nvSpPr>
          <p:spPr>
            <a:xfrm>
              <a:off x="9089135" y="59435"/>
              <a:ext cx="2129789" cy="2324861"/>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306324" y="6167627"/>
              <a:ext cx="10476738" cy="410730"/>
            </a:xfrm>
            <a:prstGeom prst="rect">
              <a:avLst/>
            </a:prstGeom>
            <a:blipFill>
              <a:blip r:embed="rId12" cstate="print"/>
              <a:stretch>
                <a:fillRect/>
              </a:stretch>
            </a:blip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0866" y="643589"/>
            <a:ext cx="9029700" cy="5168265"/>
          </a:xfrm>
          <a:prstGeom prst="rect">
            <a:avLst/>
          </a:prstGeom>
        </p:spPr>
        <p:txBody>
          <a:bodyPr vert="horz" wrap="square" lIns="0" tIns="287655" rIns="0" bIns="0" rtlCol="0">
            <a:spAutoFit/>
          </a:bodyPr>
          <a:lstStyle/>
          <a:p>
            <a:pPr marL="195580" indent="-182880" algn="just">
              <a:lnSpc>
                <a:spcPct val="100000"/>
              </a:lnSpc>
              <a:spcBef>
                <a:spcPts val="2265"/>
              </a:spcBef>
              <a:buClr>
                <a:srgbClr val="FF388B"/>
              </a:buClr>
              <a:buSzPct val="79166"/>
              <a:buFont typeface="Arial"/>
              <a:buChar char="•"/>
              <a:tabLst>
                <a:tab pos="195580" algn="l"/>
              </a:tabLst>
            </a:pPr>
            <a:r>
              <a:rPr sz="3600" spc="5" dirty="0">
                <a:latin typeface="C059"/>
                <a:cs typeface="C059"/>
              </a:rPr>
              <a:t>4. </a:t>
            </a:r>
            <a:r>
              <a:rPr sz="3600" dirty="0">
                <a:latin typeface="C059"/>
                <a:cs typeface="C059"/>
              </a:rPr>
              <a:t>evre </a:t>
            </a:r>
            <a:r>
              <a:rPr sz="3600" spc="5" dirty="0">
                <a:latin typeface="C059"/>
                <a:cs typeface="C059"/>
              </a:rPr>
              <a:t>uyandırılma çabalarına en</a:t>
            </a:r>
            <a:r>
              <a:rPr sz="3600" spc="45" dirty="0">
                <a:latin typeface="C059"/>
                <a:cs typeface="C059"/>
              </a:rPr>
              <a:t> </a:t>
            </a:r>
            <a:r>
              <a:rPr sz="3600" spc="5" dirty="0">
                <a:latin typeface="C059"/>
                <a:cs typeface="C059"/>
              </a:rPr>
              <a:t>az</a:t>
            </a:r>
            <a:endParaRPr sz="3600">
              <a:latin typeface="C059"/>
              <a:cs typeface="C059"/>
            </a:endParaRPr>
          </a:p>
          <a:p>
            <a:pPr marL="195580" marR="5080" algn="just">
              <a:lnSpc>
                <a:spcPct val="150000"/>
              </a:lnSpc>
              <a:spcBef>
                <a:spcPts val="5"/>
              </a:spcBef>
            </a:pPr>
            <a:r>
              <a:rPr sz="3600" dirty="0">
                <a:latin typeface="C059"/>
                <a:cs typeface="C059"/>
              </a:rPr>
              <a:t>karşılık verdiğimiz ve uyandırıldığımızda  gergin olabildiğimiz</a:t>
            </a:r>
            <a:r>
              <a:rPr sz="3600" spc="65" dirty="0">
                <a:latin typeface="C059"/>
                <a:cs typeface="C059"/>
              </a:rPr>
              <a:t> </a:t>
            </a:r>
            <a:r>
              <a:rPr sz="3600" dirty="0">
                <a:latin typeface="C059"/>
                <a:cs typeface="C059"/>
              </a:rPr>
              <a:t>evre</a:t>
            </a:r>
            <a:endParaRPr sz="3600">
              <a:latin typeface="C059"/>
              <a:cs typeface="C059"/>
            </a:endParaRPr>
          </a:p>
          <a:p>
            <a:pPr marL="195580" marR="375285" indent="-182880" algn="just">
              <a:lnSpc>
                <a:spcPct val="150100"/>
              </a:lnSpc>
              <a:spcBef>
                <a:spcPts val="1590"/>
              </a:spcBef>
              <a:buClr>
                <a:srgbClr val="FF388B"/>
              </a:buClr>
              <a:buSzPct val="79166"/>
              <a:buFont typeface="Arial"/>
              <a:buChar char="•"/>
              <a:tabLst>
                <a:tab pos="195580" algn="l"/>
              </a:tabLst>
            </a:pPr>
            <a:r>
              <a:rPr sz="3600" spc="5" dirty="0">
                <a:latin typeface="C059"/>
                <a:cs typeface="C059"/>
              </a:rPr>
              <a:t>Gecenin </a:t>
            </a:r>
            <a:r>
              <a:rPr sz="3600" dirty="0">
                <a:latin typeface="C059"/>
                <a:cs typeface="C059"/>
              </a:rPr>
              <a:t>ilk yarısına </a:t>
            </a:r>
            <a:r>
              <a:rPr sz="3600" spc="20" dirty="0">
                <a:latin typeface="C059"/>
                <a:cs typeface="C059"/>
              </a:rPr>
              <a:t>3-4. </a:t>
            </a:r>
            <a:r>
              <a:rPr sz="3600" dirty="0">
                <a:latin typeface="C059"/>
                <a:cs typeface="C059"/>
              </a:rPr>
              <a:t>evreler </a:t>
            </a:r>
            <a:r>
              <a:rPr sz="3600" spc="5" dirty="0">
                <a:latin typeface="C059"/>
                <a:cs typeface="C059"/>
              </a:rPr>
              <a:t>hakim,  </a:t>
            </a:r>
            <a:r>
              <a:rPr sz="3600" dirty="0">
                <a:latin typeface="C059"/>
                <a:cs typeface="C059"/>
              </a:rPr>
              <a:t>diğer </a:t>
            </a:r>
            <a:r>
              <a:rPr sz="3600" spc="5" dirty="0">
                <a:latin typeface="C059"/>
                <a:cs typeface="C059"/>
              </a:rPr>
              <a:t>yarısına </a:t>
            </a:r>
            <a:r>
              <a:rPr sz="3600" spc="15" dirty="0">
                <a:latin typeface="C059"/>
                <a:cs typeface="C059"/>
              </a:rPr>
              <a:t>1.-2. </a:t>
            </a:r>
            <a:r>
              <a:rPr sz="3600" dirty="0">
                <a:latin typeface="C059"/>
                <a:cs typeface="C059"/>
              </a:rPr>
              <a:t>evreler </a:t>
            </a:r>
            <a:r>
              <a:rPr sz="3600" spc="5" dirty="0">
                <a:latin typeface="C059"/>
                <a:cs typeface="C059"/>
              </a:rPr>
              <a:t>(En az REM  kadar)</a:t>
            </a:r>
            <a:endParaRPr sz="3600">
              <a:latin typeface="C059"/>
              <a:cs typeface="C05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7535"/>
            <a:ext cx="12191999" cy="67604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TotalTime>
  <Words>1592</Words>
  <Application>Microsoft Office PowerPoint</Application>
  <PresentationFormat>Özel</PresentationFormat>
  <Paragraphs>192</Paragraphs>
  <Slides>33</Slides>
  <Notes>1</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Theme</vt:lpstr>
      <vt:lpstr>PowerPoint Sunusu</vt:lpstr>
      <vt:lpstr>BİLİNÇ</vt:lpstr>
      <vt:lpstr>BİLİNÇ</vt:lpstr>
      <vt:lpstr> </vt:lpstr>
      <vt:lpstr>UYKU EVRELERİ</vt:lpstr>
      <vt:lpstr>UYKU EVRELERİ</vt:lpstr>
      <vt:lpstr>PowerPoint Sunusu</vt:lpstr>
      <vt:lpstr>PowerPoint Sunusu</vt:lpstr>
      <vt:lpstr>PowerPoint Sunusu</vt:lpstr>
      <vt:lpstr>REM UYKUSU</vt:lpstr>
      <vt:lpstr>REM UYKUSU</vt:lpstr>
      <vt:lpstr>PowerPoint Sunusu</vt:lpstr>
      <vt:lpstr>REM Uykusu Alınmaz İse Ne Olur?</vt:lpstr>
      <vt:lpstr>Sağlıklı Bir REM Uykusu Nasıl Alınır?</vt:lpstr>
      <vt:lpstr>Sağlıklı Bir REM Uykusu Nasıl Alınır?</vt:lpstr>
      <vt:lpstr>NEDEN UYUR NE  KADAR UYKUYA  İHTİYAÇ DUYARIZ?</vt:lpstr>
      <vt:lpstr>PowerPoint Sunusu</vt:lpstr>
      <vt:lpstr>PowerPoint Sunusu</vt:lpstr>
      <vt:lpstr>RÜYA GÖRMENİN ANLAM VE  İŞLEVİ</vt:lpstr>
      <vt:lpstr>UYKU BOZUKLUKLARI</vt:lpstr>
      <vt:lpstr>SİRKADYEN RİTİMLER</vt:lpstr>
      <vt:lpstr>PowerPoint Sunusu</vt:lpstr>
      <vt:lpstr>PowerPoint Sunusu</vt:lpstr>
      <vt:lpstr>PowerPoint Sunusu</vt:lpstr>
      <vt:lpstr>AŞAMALARI:</vt:lpstr>
      <vt:lpstr>PowerPoint Sunusu</vt:lpstr>
      <vt:lpstr>Meditasyon</vt:lpstr>
      <vt:lpstr>PowerPoint Sunusu</vt:lpstr>
      <vt:lpstr>PowerPoint Sunusu</vt:lpstr>
      <vt:lpstr>Uyarıcılar</vt:lpstr>
      <vt:lpstr>Depresanlar</vt:lpstr>
      <vt:lpstr>Narkotikler</vt:lpstr>
      <vt:lpstr>TEMEL KAYNAK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 DURUMLARI</dc:title>
  <dc:creator>Aysu GÜL</dc:creator>
  <cp:lastModifiedBy>Emine Sarac</cp:lastModifiedBy>
  <cp:revision>18</cp:revision>
  <dcterms:created xsi:type="dcterms:W3CDTF">2022-12-09T06:56:08Z</dcterms:created>
  <dcterms:modified xsi:type="dcterms:W3CDTF">2023-12-20T07:03:27Z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2020-01-12T00:00:00Z</vt:filetime>
  </property>
  <property fmtid="{D5CDD505-2E9C-101B-9397-08002B2CF9AE}" pid="3" name="Creator">
    <vt:lpwstr>Microsoft® PowerPoint® 2016</vt:lpwstr>
  </property>
  <property fmtid="{D5CDD505-2E9C-101B-9397-08002B2CF9AE}" pid="4" name="LastSaved">
    <vt:filetime>2022-12-09T00:00:00Z</vt:filetime>
  </property>
</Properties>
</file>