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67" r:id="rId5"/>
    <p:sldId id="265" r:id="rId6"/>
    <p:sldId id="266" r:id="rId7"/>
    <p:sldId id="264" r:id="rId8"/>
    <p:sldId id="257" r:id="rId9"/>
    <p:sldId id="258" r:id="rId10"/>
    <p:sldId id="259" r:id="rId11"/>
    <p:sldId id="260" r:id="rId12"/>
    <p:sldId id="261" r:id="rId13"/>
    <p:sldId id="262" r:id="rId14"/>
    <p:sldId id="263" r:id="rId15"/>
    <p:sldId id="271" r:id="rId16"/>
    <p:sldId id="274" r:id="rId17"/>
    <p:sldId id="276" r:id="rId18"/>
    <p:sldId id="277" r:id="rId19"/>
    <p:sldId id="278" r:id="rId20"/>
    <p:sldId id="279" r:id="rId21"/>
    <p:sldId id="281" r:id="rId22"/>
    <p:sldId id="282" r:id="rId23"/>
    <p:sldId id="283" r:id="rId24"/>
    <p:sldId id="284" r:id="rId25"/>
    <p:sldId id="285" r:id="rId26"/>
    <p:sldId id="286"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00" y="6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DD3231-B13F-4161-B4E1-6F11A446BD33}"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E9705-21B2-4F84-A7E8-8A935287FC8E}" type="slidenum">
              <a:rPr lang="en-US" smtClean="0"/>
              <a:t>‹#›</a:t>
            </a:fld>
            <a:endParaRPr lang="en-US"/>
          </a:p>
        </p:txBody>
      </p:sp>
    </p:spTree>
    <p:extLst>
      <p:ext uri="{BB962C8B-B14F-4D97-AF65-F5344CB8AC3E}">
        <p14:creationId xmlns:p14="http://schemas.microsoft.com/office/powerpoint/2010/main" val="100970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D3231-B13F-4161-B4E1-6F11A446BD33}"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E9705-21B2-4F84-A7E8-8A935287FC8E}" type="slidenum">
              <a:rPr lang="en-US" smtClean="0"/>
              <a:t>‹#›</a:t>
            </a:fld>
            <a:endParaRPr lang="en-US"/>
          </a:p>
        </p:txBody>
      </p:sp>
    </p:spTree>
    <p:extLst>
      <p:ext uri="{BB962C8B-B14F-4D97-AF65-F5344CB8AC3E}">
        <p14:creationId xmlns:p14="http://schemas.microsoft.com/office/powerpoint/2010/main" val="36694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D3231-B13F-4161-B4E1-6F11A446BD33}"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E9705-21B2-4F84-A7E8-8A935287FC8E}" type="slidenum">
              <a:rPr lang="en-US" smtClean="0"/>
              <a:t>‹#›</a:t>
            </a:fld>
            <a:endParaRPr lang="en-US"/>
          </a:p>
        </p:txBody>
      </p:sp>
    </p:spTree>
    <p:extLst>
      <p:ext uri="{BB962C8B-B14F-4D97-AF65-F5344CB8AC3E}">
        <p14:creationId xmlns:p14="http://schemas.microsoft.com/office/powerpoint/2010/main" val="156437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D3231-B13F-4161-B4E1-6F11A446BD33}"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E9705-21B2-4F84-A7E8-8A935287FC8E}" type="slidenum">
              <a:rPr lang="en-US" smtClean="0"/>
              <a:t>‹#›</a:t>
            </a:fld>
            <a:endParaRPr lang="en-US"/>
          </a:p>
        </p:txBody>
      </p:sp>
    </p:spTree>
    <p:extLst>
      <p:ext uri="{BB962C8B-B14F-4D97-AF65-F5344CB8AC3E}">
        <p14:creationId xmlns:p14="http://schemas.microsoft.com/office/powerpoint/2010/main" val="125458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DD3231-B13F-4161-B4E1-6F11A446BD33}"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E9705-21B2-4F84-A7E8-8A935287FC8E}" type="slidenum">
              <a:rPr lang="en-US" smtClean="0"/>
              <a:t>‹#›</a:t>
            </a:fld>
            <a:endParaRPr lang="en-US"/>
          </a:p>
        </p:txBody>
      </p:sp>
    </p:spTree>
    <p:extLst>
      <p:ext uri="{BB962C8B-B14F-4D97-AF65-F5344CB8AC3E}">
        <p14:creationId xmlns:p14="http://schemas.microsoft.com/office/powerpoint/2010/main" val="400871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DD3231-B13F-4161-B4E1-6F11A446BD33}"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E9705-21B2-4F84-A7E8-8A935287FC8E}" type="slidenum">
              <a:rPr lang="en-US" smtClean="0"/>
              <a:t>‹#›</a:t>
            </a:fld>
            <a:endParaRPr lang="en-US"/>
          </a:p>
        </p:txBody>
      </p:sp>
    </p:spTree>
    <p:extLst>
      <p:ext uri="{BB962C8B-B14F-4D97-AF65-F5344CB8AC3E}">
        <p14:creationId xmlns:p14="http://schemas.microsoft.com/office/powerpoint/2010/main" val="30241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D3231-B13F-4161-B4E1-6F11A446BD33}"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DE9705-21B2-4F84-A7E8-8A935287FC8E}" type="slidenum">
              <a:rPr lang="en-US" smtClean="0"/>
              <a:t>‹#›</a:t>
            </a:fld>
            <a:endParaRPr lang="en-US"/>
          </a:p>
        </p:txBody>
      </p:sp>
    </p:spTree>
    <p:extLst>
      <p:ext uri="{BB962C8B-B14F-4D97-AF65-F5344CB8AC3E}">
        <p14:creationId xmlns:p14="http://schemas.microsoft.com/office/powerpoint/2010/main" val="304735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DD3231-B13F-4161-B4E1-6F11A446BD33}"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E9705-21B2-4F84-A7E8-8A935287FC8E}" type="slidenum">
              <a:rPr lang="en-US" smtClean="0"/>
              <a:t>‹#›</a:t>
            </a:fld>
            <a:endParaRPr lang="en-US"/>
          </a:p>
        </p:txBody>
      </p:sp>
    </p:spTree>
    <p:extLst>
      <p:ext uri="{BB962C8B-B14F-4D97-AF65-F5344CB8AC3E}">
        <p14:creationId xmlns:p14="http://schemas.microsoft.com/office/powerpoint/2010/main" val="321043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D3231-B13F-4161-B4E1-6F11A446BD33}"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DE9705-21B2-4F84-A7E8-8A935287FC8E}" type="slidenum">
              <a:rPr lang="en-US" smtClean="0"/>
              <a:t>‹#›</a:t>
            </a:fld>
            <a:endParaRPr lang="en-US"/>
          </a:p>
        </p:txBody>
      </p:sp>
    </p:spTree>
    <p:extLst>
      <p:ext uri="{BB962C8B-B14F-4D97-AF65-F5344CB8AC3E}">
        <p14:creationId xmlns:p14="http://schemas.microsoft.com/office/powerpoint/2010/main" val="256988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D3231-B13F-4161-B4E1-6F11A446BD33}"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E9705-21B2-4F84-A7E8-8A935287FC8E}" type="slidenum">
              <a:rPr lang="en-US" smtClean="0"/>
              <a:t>‹#›</a:t>
            </a:fld>
            <a:endParaRPr lang="en-US"/>
          </a:p>
        </p:txBody>
      </p:sp>
    </p:spTree>
    <p:extLst>
      <p:ext uri="{BB962C8B-B14F-4D97-AF65-F5344CB8AC3E}">
        <p14:creationId xmlns:p14="http://schemas.microsoft.com/office/powerpoint/2010/main" val="180298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DD3231-B13F-4161-B4E1-6F11A446BD33}"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E9705-21B2-4F84-A7E8-8A935287FC8E}" type="slidenum">
              <a:rPr lang="en-US" smtClean="0"/>
              <a:t>‹#›</a:t>
            </a:fld>
            <a:endParaRPr lang="en-US"/>
          </a:p>
        </p:txBody>
      </p:sp>
    </p:spTree>
    <p:extLst>
      <p:ext uri="{BB962C8B-B14F-4D97-AF65-F5344CB8AC3E}">
        <p14:creationId xmlns:p14="http://schemas.microsoft.com/office/powerpoint/2010/main" val="298488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D3231-B13F-4161-B4E1-6F11A446BD33}" type="datetimeFigureOut">
              <a:rPr lang="en-US" smtClean="0"/>
              <a:t>3/15/2018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E9705-21B2-4F84-A7E8-8A935287FC8E}" type="slidenum">
              <a:rPr lang="en-US" smtClean="0"/>
              <a:t>‹#›</a:t>
            </a:fld>
            <a:endParaRPr lang="en-US"/>
          </a:p>
        </p:txBody>
      </p:sp>
    </p:spTree>
    <p:extLst>
      <p:ext uri="{BB962C8B-B14F-4D97-AF65-F5344CB8AC3E}">
        <p14:creationId xmlns:p14="http://schemas.microsoft.com/office/powerpoint/2010/main" val="3463617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identityforce.com/blog/2016-data-breach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mazon.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dc.com/" TargetMode="External"/><Relationship Id="rId2" Type="http://schemas.openxmlformats.org/officeDocument/2006/relationships/hyperlink" Target="https://www.oculus.com/rift/"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idc.com/getdoc.jsp?containerId=prUS42140716"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amazon.com/Amazon-Echo-Bluetooth-Speaker-with-WiFi-Alexa/dp/B00X4WHP5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napchat.com/" TargetMode="External"/><Relationship Id="rId2" Type="http://schemas.openxmlformats.org/officeDocument/2006/relationships/hyperlink" Target="https://www.spectacles.com/"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theintelligenceofthings.com/article/the-50-most-intelligent-thing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eb.a.ebscohost.com/ehost/pdfviewer/pdfviewer?vid=7&amp;sid=43b00d2e-5e61-4f27-824c-2422ac8a9881@sessionmgr4006" TargetMode="External"/><Relationship Id="rId2" Type="http://schemas.openxmlformats.org/officeDocument/2006/relationships/hyperlink" Target="https://businesstown.com/the-different-types-of-entrepreneurs/" TargetMode="External"/><Relationship Id="rId1" Type="http://schemas.openxmlformats.org/officeDocument/2006/relationships/slideLayout" Target="../slideLayouts/slideLayout2.xml"/><Relationship Id="rId4" Type="http://schemas.openxmlformats.org/officeDocument/2006/relationships/hyperlink" Target="https://www.entrepreneur.com/article/24421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Vize (%20)</a:t>
            </a:r>
            <a:endParaRPr lang="en-US" dirty="0"/>
          </a:p>
        </p:txBody>
      </p:sp>
      <p:sp>
        <p:nvSpPr>
          <p:cNvPr id="3" name="Content Placeholder 2"/>
          <p:cNvSpPr>
            <a:spLocks noGrp="1"/>
          </p:cNvSpPr>
          <p:nvPr>
            <p:ph idx="1"/>
          </p:nvPr>
        </p:nvSpPr>
        <p:spPr>
          <a:xfrm>
            <a:off x="457200" y="1600201"/>
            <a:ext cx="8229600" cy="1180728"/>
          </a:xfrm>
        </p:spPr>
        <p:txBody>
          <a:bodyPr/>
          <a:lstStyle/>
          <a:p>
            <a:r>
              <a:rPr lang="tr-TR" dirty="0" smtClean="0"/>
              <a:t>Girişimcilik temel bilgilerin sınanması</a:t>
            </a:r>
            <a:endParaRPr lang="en-US" dirty="0"/>
          </a:p>
        </p:txBody>
      </p:sp>
    </p:spTree>
    <p:extLst>
      <p:ext uri="{BB962C8B-B14F-4D97-AF65-F5344CB8AC3E}">
        <p14:creationId xmlns:p14="http://schemas.microsoft.com/office/powerpoint/2010/main" val="261713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smtClean="0"/>
              <a:t>Siber </a:t>
            </a:r>
            <a:r>
              <a:rPr lang="tr-TR" dirty="0"/>
              <a:t>güvenlik</a:t>
            </a:r>
            <a:br>
              <a:rPr lang="tr-TR" dirty="0"/>
            </a:br>
            <a:r>
              <a:rPr lang="tr-TR" dirty="0" smtClean="0"/>
              <a:t/>
            </a:r>
            <a:br>
              <a:rPr lang="tr-TR" dirty="0" smtClean="0"/>
            </a:br>
            <a:endParaRPr lang="en-US" dirty="0"/>
          </a:p>
        </p:txBody>
      </p:sp>
      <p:sp>
        <p:nvSpPr>
          <p:cNvPr id="3" name="Content Placeholder 2"/>
          <p:cNvSpPr>
            <a:spLocks noGrp="1"/>
          </p:cNvSpPr>
          <p:nvPr>
            <p:ph idx="1"/>
          </p:nvPr>
        </p:nvSpPr>
        <p:spPr/>
        <p:txBody>
          <a:bodyPr>
            <a:normAutofit fontScale="92500"/>
          </a:bodyPr>
          <a:lstStyle/>
          <a:p>
            <a:r>
              <a:rPr lang="tr-TR" dirty="0"/>
              <a:t>Siber güvenlik 2017’deki bir başka büyük startup sektör trendi olmaya adaydır. </a:t>
            </a:r>
            <a:endParaRPr lang="tr-TR" dirty="0" smtClean="0"/>
          </a:p>
          <a:p>
            <a:r>
              <a:rPr lang="tr-TR" dirty="0" smtClean="0"/>
              <a:t>Aslında</a:t>
            </a:r>
            <a:r>
              <a:rPr lang="tr-TR" dirty="0"/>
              <a:t>, siber-saldırılar çoktan teknoloji çağımız için birer tehdit haline geldiler</a:t>
            </a:r>
            <a:r>
              <a:rPr lang="tr-TR" dirty="0" smtClean="0"/>
              <a:t>.</a:t>
            </a:r>
          </a:p>
          <a:p>
            <a:r>
              <a:rPr lang="tr-TR" dirty="0" smtClean="0"/>
              <a:t> </a:t>
            </a:r>
            <a:r>
              <a:rPr lang="tr-TR" dirty="0"/>
              <a:t>Birçok büyük ihlal son yıllarda oldu ve büyük hasarlara yol açana kadar anlaşılamadı. </a:t>
            </a:r>
            <a:endParaRPr lang="tr-TR" dirty="0" smtClean="0"/>
          </a:p>
          <a:p>
            <a:r>
              <a:rPr lang="tr-TR" dirty="0" smtClean="0">
                <a:hlinkClick r:id="rId2"/>
              </a:rPr>
              <a:t>En </a:t>
            </a:r>
            <a:r>
              <a:rPr lang="tr-TR" dirty="0">
                <a:hlinkClick r:id="rId2"/>
              </a:rPr>
              <a:t>büyük veri ihlalleri</a:t>
            </a:r>
            <a:r>
              <a:rPr lang="tr-TR" dirty="0"/>
              <a:t>nden bazıları devlet birimlerine ve sağlık sektörüne yapıldı. Büyük bankalar ve şirketler de ara sıra kurban seçildiler.</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4624"/>
            <a:ext cx="26277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592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AI ve Makine Öğrenmesi</a:t>
            </a:r>
            <a:endParaRPr lang="en-US" dirty="0"/>
          </a:p>
        </p:txBody>
      </p:sp>
      <p:sp>
        <p:nvSpPr>
          <p:cNvPr id="3" name="Content Placeholder 2"/>
          <p:cNvSpPr>
            <a:spLocks noGrp="1"/>
          </p:cNvSpPr>
          <p:nvPr>
            <p:ph idx="1"/>
          </p:nvPr>
        </p:nvSpPr>
        <p:spPr/>
        <p:txBody>
          <a:bodyPr>
            <a:normAutofit fontScale="85000" lnSpcReduction="20000"/>
          </a:bodyPr>
          <a:lstStyle/>
          <a:p>
            <a:r>
              <a:rPr lang="tr-TR" dirty="0"/>
              <a:t>Bir zamanlar yapay zeka yalnızca bilim kurgu filmlerin temasıydı. Şimdi fütürist bir dünyada yaşıyoruz ve AI bizim gerçekliğimiz. </a:t>
            </a:r>
            <a:endParaRPr lang="tr-TR" dirty="0" smtClean="0"/>
          </a:p>
          <a:p>
            <a:r>
              <a:rPr lang="tr-TR" dirty="0" smtClean="0"/>
              <a:t>AI </a:t>
            </a:r>
            <a:r>
              <a:rPr lang="tr-TR" dirty="0"/>
              <a:t>kullanan şirketlerden biri </a:t>
            </a:r>
            <a:r>
              <a:rPr lang="tr-TR" dirty="0">
                <a:hlinkClick r:id="rId2"/>
              </a:rPr>
              <a:t>Amazon</a:t>
            </a:r>
            <a:r>
              <a:rPr lang="tr-TR" dirty="0"/>
              <a:t>‘dur. </a:t>
            </a:r>
            <a:endParaRPr lang="tr-TR" dirty="0" smtClean="0"/>
          </a:p>
          <a:p>
            <a:r>
              <a:rPr lang="tr-TR" dirty="0" smtClean="0"/>
              <a:t>Makine </a:t>
            </a:r>
            <a:r>
              <a:rPr lang="tr-TR" dirty="0"/>
              <a:t>öğrenmesi tabanlı algoritma müşterilere ek ürünler sunuyor. </a:t>
            </a:r>
            <a:endParaRPr lang="tr-TR" dirty="0" smtClean="0"/>
          </a:p>
          <a:p>
            <a:r>
              <a:rPr lang="tr-TR" dirty="0" smtClean="0"/>
              <a:t>Bu </a:t>
            </a:r>
            <a:r>
              <a:rPr lang="tr-TR" dirty="0"/>
              <a:t>özel algoritma müşteri davranışını analiz etmek için tasarlanmıştır. </a:t>
            </a:r>
            <a:endParaRPr lang="tr-TR" dirty="0" smtClean="0"/>
          </a:p>
          <a:p>
            <a:r>
              <a:rPr lang="tr-TR" dirty="0" smtClean="0"/>
              <a:t>Örneğin</a:t>
            </a:r>
            <a:r>
              <a:rPr lang="tr-TR" dirty="0"/>
              <a:t>, belirli bir ürünü alan müşteriler başka belirli bir ürünü daha alır. </a:t>
            </a:r>
            <a:endParaRPr lang="tr-TR" dirty="0" smtClean="0"/>
          </a:p>
          <a:p>
            <a:r>
              <a:rPr lang="tr-TR" dirty="0" smtClean="0"/>
              <a:t>Bu </a:t>
            </a:r>
            <a:r>
              <a:rPr lang="tr-TR" dirty="0"/>
              <a:t>bilgiden hareketle algoritma ilk ürünü alan herkese ek ürünü de sunar.</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53767" y="116631"/>
            <a:ext cx="1603718" cy="106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77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 ve VR</a:t>
            </a:r>
            <a:endParaRPr lang="en-US" dirty="0"/>
          </a:p>
        </p:txBody>
      </p:sp>
      <p:sp>
        <p:nvSpPr>
          <p:cNvPr id="3" name="Content Placeholder 2"/>
          <p:cNvSpPr>
            <a:spLocks noGrp="1"/>
          </p:cNvSpPr>
          <p:nvPr>
            <p:ph idx="1"/>
          </p:nvPr>
        </p:nvSpPr>
        <p:spPr/>
        <p:txBody>
          <a:bodyPr>
            <a:normAutofit/>
          </a:bodyPr>
          <a:lstStyle/>
          <a:p>
            <a:r>
              <a:rPr lang="tr-TR" sz="2000" dirty="0" smtClean="0"/>
              <a:t>startup </a:t>
            </a:r>
            <a:r>
              <a:rPr lang="tr-TR" sz="2000" dirty="0"/>
              <a:t>teknolojileri kesinlikle AR ve VR’dır. Bu teknolojilerin ne kadar önemli olduğunu anlamak için hatırlatalım, Facebook </a:t>
            </a:r>
            <a:r>
              <a:rPr lang="tr-TR" sz="2000" dirty="0">
                <a:hlinkClick r:id="rId2"/>
              </a:rPr>
              <a:t>VR Oculus Rift.</a:t>
            </a:r>
            <a:r>
              <a:rPr lang="tr-TR" sz="2000" dirty="0"/>
              <a:t>‘i satın aldı</a:t>
            </a:r>
            <a:r>
              <a:rPr lang="tr-TR" sz="2000" dirty="0" smtClean="0"/>
              <a:t>.</a:t>
            </a:r>
          </a:p>
          <a:p>
            <a:r>
              <a:rPr lang="tr-TR" sz="2000" dirty="0" smtClean="0"/>
              <a:t> </a:t>
            </a:r>
            <a:r>
              <a:rPr lang="tr-TR" sz="2000" dirty="0"/>
              <a:t>Ticari medya gelecekte 360 derece fotoğraf ve video içeriği oluşturmaya daha çok yoğunlaşacaktır. VR bazı alt gruplarda hayati öneme sahip olabilir</a:t>
            </a:r>
            <a:r>
              <a:rPr lang="tr-TR" sz="2000" dirty="0" smtClean="0"/>
              <a:t>.</a:t>
            </a:r>
          </a:p>
          <a:p>
            <a:r>
              <a:rPr lang="tr-TR" sz="2000" dirty="0" smtClean="0"/>
              <a:t> </a:t>
            </a:r>
            <a:r>
              <a:rPr lang="tr-TR" sz="2000" dirty="0"/>
              <a:t>Fiziksel engele sahip insanlar seyahat etmek ve uzaktaki aile üyeleriyle vakit geçirmek için VR teknolojisini kullanabilir</a:t>
            </a:r>
            <a:r>
              <a:rPr lang="tr-TR" sz="2000" dirty="0" smtClean="0"/>
              <a:t>.</a:t>
            </a:r>
          </a:p>
          <a:p>
            <a:r>
              <a:rPr lang="tr-TR" sz="2000" dirty="0" smtClean="0"/>
              <a:t> </a:t>
            </a:r>
            <a:r>
              <a:rPr lang="tr-TR" sz="2000" dirty="0"/>
              <a:t>Ayrıca </a:t>
            </a:r>
            <a:r>
              <a:rPr lang="tr-TR" sz="2000" dirty="0">
                <a:hlinkClick r:id="rId3"/>
              </a:rPr>
              <a:t>IDC</a:t>
            </a:r>
            <a:r>
              <a:rPr lang="tr-TR" sz="2000" dirty="0"/>
              <a:t> tarafından öngörülene göre 2020 itibariyle </a:t>
            </a:r>
            <a:r>
              <a:rPr lang="tr-TR" sz="2000" dirty="0">
                <a:hlinkClick r:id="rId4"/>
              </a:rPr>
              <a:t>bir milyardan fazla insanın bu teknolojiye erişimi olacaktır.</a:t>
            </a:r>
            <a:endParaRPr lang="en-US" sz="2000" dirty="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0"/>
            <a:ext cx="2017998" cy="134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133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Chatbotlar</a:t>
            </a:r>
            <a:endParaRPr lang="en-US" dirty="0"/>
          </a:p>
        </p:txBody>
      </p:sp>
      <p:sp>
        <p:nvSpPr>
          <p:cNvPr id="3" name="Content Placeholder 2"/>
          <p:cNvSpPr>
            <a:spLocks noGrp="1"/>
          </p:cNvSpPr>
          <p:nvPr>
            <p:ph idx="1"/>
          </p:nvPr>
        </p:nvSpPr>
        <p:spPr/>
        <p:txBody>
          <a:bodyPr>
            <a:normAutofit/>
          </a:bodyPr>
          <a:lstStyle/>
          <a:p>
            <a:r>
              <a:rPr lang="tr-TR" sz="2000" dirty="0"/>
              <a:t>Kişisel asistan, sekreterlik ve müşteri hizmetleri devri kapanıyor. </a:t>
            </a:r>
            <a:endParaRPr lang="tr-TR" sz="2000" dirty="0" smtClean="0"/>
          </a:p>
          <a:p>
            <a:r>
              <a:rPr lang="tr-TR" sz="2000" dirty="0" smtClean="0"/>
              <a:t>Robotlar</a:t>
            </a:r>
            <a:r>
              <a:rPr lang="tr-TR" sz="2000" dirty="0"/>
              <a:t>, Chatbotlar ve AI genel olarak geleceğin işgücü. SolarCity, Tesla, ve SpaceX’in kurucu ve CEO’su, Silikon Vadisi’nin ikonik fütüristi Elon Musk “işlerin çoğu gittikçe daha çok teknolojiyle dolduruluyor, insanların yapacak daha az işi oluyor ve daha az çalışıyorlar.” diyor. </a:t>
            </a:r>
            <a:endParaRPr lang="tr-TR" sz="2000" dirty="0" smtClean="0"/>
          </a:p>
          <a:p>
            <a:r>
              <a:rPr lang="tr-TR" sz="2000" dirty="0" smtClean="0"/>
              <a:t>Yalnızca </a:t>
            </a:r>
            <a:r>
              <a:rPr lang="tr-TR" sz="2000" dirty="0"/>
              <a:t>düşünün, Chatbotlar müşteri desteği sağlayacak, bu yüzden </a:t>
            </a:r>
            <a:r>
              <a:rPr lang="tr-TR" sz="2000" dirty="0">
                <a:hlinkClick r:id="rId2"/>
              </a:rPr>
              <a:t>Amazon’s Echo</a:t>
            </a:r>
            <a:r>
              <a:rPr lang="tr-TR" sz="2000" dirty="0"/>
              <a:t> ve Alexa bu kadar popüler. Ve bu sadece başlangıç.</a:t>
            </a:r>
            <a:endParaRPr lang="en-US" sz="2000" dirty="0"/>
          </a:p>
        </p:txBody>
      </p:sp>
    </p:spTree>
    <p:extLst>
      <p:ext uri="{BB962C8B-B14F-4D97-AF65-F5344CB8AC3E}">
        <p14:creationId xmlns:p14="http://schemas.microsoft.com/office/powerpoint/2010/main" val="92216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err="1"/>
              <a:t>Zeki</a:t>
            </a:r>
            <a:r>
              <a:rPr lang="en-US" b="1" dirty="0"/>
              <a:t> </a:t>
            </a:r>
            <a:r>
              <a:rPr lang="en-US" b="1" dirty="0" err="1"/>
              <a:t>nesneler</a:t>
            </a:r>
            <a:endParaRPr lang="en-US" dirty="0"/>
          </a:p>
        </p:txBody>
      </p:sp>
      <p:sp>
        <p:nvSpPr>
          <p:cNvPr id="3" name="Content Placeholder 2"/>
          <p:cNvSpPr>
            <a:spLocks noGrp="1"/>
          </p:cNvSpPr>
          <p:nvPr>
            <p:ph idx="1"/>
          </p:nvPr>
        </p:nvSpPr>
        <p:spPr/>
        <p:txBody>
          <a:bodyPr>
            <a:normAutofit/>
          </a:bodyPr>
          <a:lstStyle/>
          <a:p>
            <a:r>
              <a:rPr lang="en-US" sz="2000" dirty="0" smtClean="0">
                <a:hlinkClick r:id="rId2"/>
              </a:rPr>
              <a:t>https://www.spectacles.com/</a:t>
            </a:r>
            <a:endParaRPr lang="tr-TR" sz="2000" dirty="0" smtClean="0"/>
          </a:p>
          <a:p>
            <a:r>
              <a:rPr lang="en-US" sz="2000" dirty="0" err="1"/>
              <a:t>Çoktan</a:t>
            </a:r>
            <a:r>
              <a:rPr lang="en-US" sz="2000" dirty="0"/>
              <a:t> </a:t>
            </a:r>
            <a:r>
              <a:rPr lang="en-US" sz="2000" dirty="0" err="1"/>
              <a:t>pazarı</a:t>
            </a:r>
            <a:r>
              <a:rPr lang="en-US" sz="2000" dirty="0"/>
              <a:t> </a:t>
            </a:r>
            <a:r>
              <a:rPr lang="en-US" sz="2000" dirty="0" err="1"/>
              <a:t>altüst</a:t>
            </a:r>
            <a:r>
              <a:rPr lang="en-US" sz="2000" dirty="0"/>
              <a:t> </a:t>
            </a:r>
            <a:r>
              <a:rPr lang="en-US" sz="2000" dirty="0" err="1"/>
              <a:t>etmiş</a:t>
            </a:r>
            <a:r>
              <a:rPr lang="en-US" sz="2000" dirty="0"/>
              <a:t> </a:t>
            </a:r>
            <a:r>
              <a:rPr lang="en-US" sz="2000" dirty="0">
                <a:hlinkClick r:id="rId2"/>
              </a:rPr>
              <a:t>Spectacles by </a:t>
            </a:r>
            <a:r>
              <a:rPr lang="en-US" sz="2000" dirty="0" err="1">
                <a:hlinkClick r:id="rId2"/>
              </a:rPr>
              <a:t>Snap</a:t>
            </a:r>
            <a:r>
              <a:rPr lang="en-US" sz="2000" dirty="0" err="1"/>
              <a:t>’i</a:t>
            </a:r>
            <a:r>
              <a:rPr lang="en-US" sz="2000" dirty="0"/>
              <a:t> </a:t>
            </a:r>
            <a:r>
              <a:rPr lang="en-US" sz="2000" dirty="0" err="1"/>
              <a:t>duydunuz</a:t>
            </a:r>
            <a:r>
              <a:rPr lang="en-US" sz="2000" dirty="0"/>
              <a:t> mu? </a:t>
            </a:r>
            <a:r>
              <a:rPr lang="en-US" sz="2000" dirty="0" err="1"/>
              <a:t>Kullanıcılar</a:t>
            </a:r>
            <a:r>
              <a:rPr lang="en-US" sz="2000" dirty="0"/>
              <a:t> </a:t>
            </a:r>
            <a:r>
              <a:rPr lang="en-US" sz="2000" dirty="0" err="1"/>
              <a:t>güneş</a:t>
            </a:r>
            <a:r>
              <a:rPr lang="en-US" sz="2000" dirty="0"/>
              <a:t> </a:t>
            </a:r>
            <a:r>
              <a:rPr lang="en-US" sz="2000" dirty="0" err="1"/>
              <a:t>gözlükleriyle</a:t>
            </a:r>
            <a:r>
              <a:rPr lang="en-US" sz="2000" dirty="0"/>
              <a:t> 10 </a:t>
            </a:r>
            <a:r>
              <a:rPr lang="en-US" sz="2000" dirty="0" err="1"/>
              <a:t>saniyelik</a:t>
            </a:r>
            <a:r>
              <a:rPr lang="en-US" sz="2000" dirty="0"/>
              <a:t> </a:t>
            </a:r>
            <a:r>
              <a:rPr lang="en-US" sz="2000" dirty="0" err="1"/>
              <a:t>videolar</a:t>
            </a:r>
            <a:r>
              <a:rPr lang="en-US" sz="2000" dirty="0"/>
              <a:t> </a:t>
            </a:r>
            <a:r>
              <a:rPr lang="en-US" sz="2000" dirty="0" err="1"/>
              <a:t>çekip</a:t>
            </a:r>
            <a:r>
              <a:rPr lang="en-US" sz="2000" dirty="0"/>
              <a:t> </a:t>
            </a:r>
            <a:r>
              <a:rPr lang="en-US" sz="2000" dirty="0" err="1"/>
              <a:t>kaydederek</a:t>
            </a:r>
            <a:r>
              <a:rPr lang="en-US" sz="2000" dirty="0"/>
              <a:t> </a:t>
            </a:r>
            <a:r>
              <a:rPr lang="en-US" sz="2000" dirty="0" err="1"/>
              <a:t>daha</a:t>
            </a:r>
            <a:r>
              <a:rPr lang="en-US" sz="2000" dirty="0"/>
              <a:t> </a:t>
            </a:r>
            <a:r>
              <a:rPr lang="en-US" sz="2000" dirty="0" err="1"/>
              <a:t>sonra</a:t>
            </a:r>
            <a:r>
              <a:rPr lang="en-US" sz="2000" dirty="0"/>
              <a:t> </a:t>
            </a:r>
            <a:r>
              <a:rPr lang="en-US" sz="2000" dirty="0" err="1">
                <a:hlinkClick r:id="rId3"/>
              </a:rPr>
              <a:t>Snapchat</a:t>
            </a:r>
            <a:r>
              <a:rPr lang="en-US" sz="2000" dirty="0" err="1"/>
              <a:t>‘e</a:t>
            </a:r>
            <a:r>
              <a:rPr lang="en-US" sz="2000" dirty="0"/>
              <a:t> </a:t>
            </a:r>
            <a:r>
              <a:rPr lang="en-US" sz="2000" dirty="0" err="1"/>
              <a:t>yüklüyorlar</a:t>
            </a:r>
            <a:r>
              <a:rPr lang="en-US" sz="2000" dirty="0"/>
              <a:t>. </a:t>
            </a:r>
            <a:endParaRPr lang="tr-TR" sz="2000" dirty="0" smtClean="0"/>
          </a:p>
          <a:p>
            <a:r>
              <a:rPr lang="en-US" sz="2000" dirty="0" err="1" smtClean="0"/>
              <a:t>Ve</a:t>
            </a:r>
            <a:r>
              <a:rPr lang="en-US" sz="2000" dirty="0" smtClean="0"/>
              <a:t> </a:t>
            </a:r>
            <a:r>
              <a:rPr lang="en-US" sz="2000" dirty="0" err="1"/>
              <a:t>bu</a:t>
            </a:r>
            <a:r>
              <a:rPr lang="en-US" sz="2000" dirty="0"/>
              <a:t> </a:t>
            </a:r>
            <a:r>
              <a:rPr lang="en-US" sz="2000" dirty="0" err="1">
                <a:hlinkClick r:id="rId4"/>
              </a:rPr>
              <a:t>Zeki</a:t>
            </a:r>
            <a:r>
              <a:rPr lang="en-US" sz="2000" dirty="0">
                <a:hlinkClick r:id="rId4"/>
              </a:rPr>
              <a:t> </a:t>
            </a:r>
            <a:r>
              <a:rPr lang="en-US" sz="2000" dirty="0" err="1">
                <a:hlinkClick r:id="rId4"/>
              </a:rPr>
              <a:t>nesneler</a:t>
            </a:r>
            <a:r>
              <a:rPr lang="en-US" sz="2000" dirty="0"/>
              <a:t>  </a:t>
            </a:r>
            <a:r>
              <a:rPr lang="en-US" sz="2000" dirty="0" err="1"/>
              <a:t>pazarının</a:t>
            </a:r>
            <a:r>
              <a:rPr lang="en-US" sz="2000" dirty="0"/>
              <a:t> </a:t>
            </a:r>
            <a:r>
              <a:rPr lang="en-US" sz="2000" dirty="0" err="1"/>
              <a:t>çok</a:t>
            </a:r>
            <a:r>
              <a:rPr lang="en-US" sz="2000" dirty="0"/>
              <a:t> </a:t>
            </a:r>
            <a:r>
              <a:rPr lang="en-US" sz="2000" dirty="0" err="1"/>
              <a:t>az</a:t>
            </a:r>
            <a:r>
              <a:rPr lang="en-US" sz="2000" dirty="0"/>
              <a:t> </a:t>
            </a:r>
            <a:r>
              <a:rPr lang="en-US" sz="2000" dirty="0" err="1"/>
              <a:t>bir</a:t>
            </a:r>
            <a:r>
              <a:rPr lang="en-US" sz="2000" dirty="0"/>
              <a:t> </a:t>
            </a:r>
            <a:r>
              <a:rPr lang="en-US" sz="2000" dirty="0" err="1"/>
              <a:t>kısmı</a:t>
            </a:r>
            <a:r>
              <a:rPr lang="en-US" sz="2000" dirty="0"/>
              <a:t>. </a:t>
            </a:r>
          </a:p>
          <a:p>
            <a:r>
              <a:rPr lang="en-US" sz="2000" dirty="0" err="1"/>
              <a:t>Gelecek</a:t>
            </a:r>
            <a:r>
              <a:rPr lang="en-US" sz="2000" dirty="0"/>
              <a:t> </a:t>
            </a:r>
            <a:r>
              <a:rPr lang="en-US" sz="2000" dirty="0" err="1"/>
              <a:t>çoktan</a:t>
            </a:r>
            <a:r>
              <a:rPr lang="en-US" sz="2000" dirty="0"/>
              <a:t> </a:t>
            </a:r>
            <a:r>
              <a:rPr lang="en-US" sz="2000" dirty="0" err="1"/>
              <a:t>burada</a:t>
            </a:r>
            <a:r>
              <a:rPr lang="en-US" sz="2000" dirty="0"/>
              <a:t> </a:t>
            </a:r>
            <a:r>
              <a:rPr lang="en-US" sz="2000" dirty="0" err="1"/>
              <a:t>ve</a:t>
            </a:r>
            <a:r>
              <a:rPr lang="en-US" sz="2000" dirty="0"/>
              <a:t> </a:t>
            </a:r>
            <a:r>
              <a:rPr lang="en-US" sz="2000" dirty="0" err="1"/>
              <a:t>bu</a:t>
            </a:r>
            <a:r>
              <a:rPr lang="en-US" sz="2000" dirty="0"/>
              <a:t> </a:t>
            </a:r>
            <a:r>
              <a:rPr lang="en-US" sz="2000" dirty="0" err="1"/>
              <a:t>uçsuz</a:t>
            </a:r>
            <a:r>
              <a:rPr lang="en-US" sz="2000" dirty="0"/>
              <a:t> </a:t>
            </a:r>
            <a:r>
              <a:rPr lang="en-US" sz="2000" dirty="0" err="1"/>
              <a:t>bucaksız</a:t>
            </a:r>
            <a:r>
              <a:rPr lang="en-US" sz="2000" dirty="0"/>
              <a:t> </a:t>
            </a:r>
            <a:r>
              <a:rPr lang="en-US" sz="2000" dirty="0" err="1"/>
              <a:t>teknoloji</a:t>
            </a:r>
            <a:r>
              <a:rPr lang="en-US" sz="2000" dirty="0"/>
              <a:t> </a:t>
            </a:r>
            <a:r>
              <a:rPr lang="en-US" sz="2000" dirty="0" err="1"/>
              <a:t>denizinde</a:t>
            </a:r>
            <a:r>
              <a:rPr lang="en-US" sz="2000" dirty="0"/>
              <a:t> </a:t>
            </a:r>
            <a:r>
              <a:rPr lang="en-US" sz="2000" dirty="0" err="1"/>
              <a:t>yön</a:t>
            </a:r>
            <a:r>
              <a:rPr lang="en-US" sz="2000" dirty="0"/>
              <a:t> </a:t>
            </a:r>
            <a:r>
              <a:rPr lang="en-US" sz="2000" dirty="0" err="1"/>
              <a:t>bulmak</a:t>
            </a:r>
            <a:r>
              <a:rPr lang="en-US" sz="2000" dirty="0"/>
              <a:t> </a:t>
            </a:r>
            <a:r>
              <a:rPr lang="en-US" sz="2000" dirty="0" err="1"/>
              <a:t>startup’ınız</a:t>
            </a:r>
            <a:r>
              <a:rPr lang="en-US" sz="2000" dirty="0"/>
              <a:t> </a:t>
            </a:r>
            <a:r>
              <a:rPr lang="en-US" sz="2000" dirty="0" err="1"/>
              <a:t>için</a:t>
            </a:r>
            <a:r>
              <a:rPr lang="en-US" sz="2000" dirty="0"/>
              <a:t> </a:t>
            </a:r>
            <a:r>
              <a:rPr lang="en-US" sz="2000" dirty="0" err="1"/>
              <a:t>hayati</a:t>
            </a:r>
            <a:r>
              <a:rPr lang="en-US" sz="2000" dirty="0"/>
              <a:t> </a:t>
            </a:r>
            <a:r>
              <a:rPr lang="en-US" sz="2000" dirty="0" err="1"/>
              <a:t>öneme</a:t>
            </a:r>
            <a:r>
              <a:rPr lang="en-US" sz="2000" dirty="0"/>
              <a:t> </a:t>
            </a:r>
            <a:r>
              <a:rPr lang="en-US" sz="2000" dirty="0" err="1"/>
              <a:t>sahip</a:t>
            </a:r>
            <a:r>
              <a:rPr lang="en-US" sz="2000" dirty="0" smtClean="0"/>
              <a:t>.</a:t>
            </a:r>
            <a:endParaRPr lang="tr-TR" sz="2000" dirty="0" smtClean="0"/>
          </a:p>
          <a:p>
            <a:r>
              <a:rPr lang="en-US" sz="2000" dirty="0" smtClean="0"/>
              <a:t> </a:t>
            </a:r>
            <a:r>
              <a:rPr lang="en-US" sz="2000" dirty="0" err="1"/>
              <a:t>Unutmayın</a:t>
            </a:r>
            <a:r>
              <a:rPr lang="en-US" sz="2000" dirty="0"/>
              <a:t>, </a:t>
            </a:r>
            <a:r>
              <a:rPr lang="en-US" sz="2000" dirty="0" err="1"/>
              <a:t>ister</a:t>
            </a:r>
            <a:r>
              <a:rPr lang="en-US" sz="2000" dirty="0"/>
              <a:t> startup </a:t>
            </a:r>
            <a:r>
              <a:rPr lang="en-US" sz="2000" dirty="0" err="1"/>
              <a:t>olun</a:t>
            </a:r>
            <a:r>
              <a:rPr lang="en-US" sz="2000" dirty="0"/>
              <a:t> </a:t>
            </a:r>
            <a:r>
              <a:rPr lang="en-US" sz="2000" dirty="0" err="1"/>
              <a:t>ister</a:t>
            </a:r>
            <a:r>
              <a:rPr lang="en-US" sz="2000" dirty="0"/>
              <a:t> </a:t>
            </a:r>
            <a:r>
              <a:rPr lang="en-US" sz="2000" dirty="0" err="1"/>
              <a:t>başarılı</a:t>
            </a:r>
            <a:r>
              <a:rPr lang="en-US" sz="2000" dirty="0"/>
              <a:t> </a:t>
            </a:r>
            <a:r>
              <a:rPr lang="en-US" sz="2000" dirty="0" err="1"/>
              <a:t>bir</a:t>
            </a:r>
            <a:r>
              <a:rPr lang="en-US" sz="2000" dirty="0"/>
              <a:t> </a:t>
            </a:r>
            <a:r>
              <a:rPr lang="en-US" sz="2000" dirty="0" err="1"/>
              <a:t>işletme</a:t>
            </a:r>
            <a:r>
              <a:rPr lang="en-US" sz="2000" dirty="0"/>
              <a:t>, </a:t>
            </a:r>
            <a:r>
              <a:rPr lang="en-US" sz="2000" dirty="0" err="1"/>
              <a:t>yeni</a:t>
            </a:r>
            <a:r>
              <a:rPr lang="en-US" sz="2000" dirty="0"/>
              <a:t> </a:t>
            </a:r>
            <a:r>
              <a:rPr lang="en-US" sz="2000" dirty="0" err="1"/>
              <a:t>teknoloji</a:t>
            </a:r>
            <a:r>
              <a:rPr lang="en-US" sz="2000" dirty="0"/>
              <a:t> </a:t>
            </a:r>
            <a:r>
              <a:rPr lang="en-US" sz="2000" dirty="0" err="1"/>
              <a:t>akımları</a:t>
            </a:r>
            <a:r>
              <a:rPr lang="en-US" sz="2000" dirty="0"/>
              <a:t> size </a:t>
            </a:r>
            <a:r>
              <a:rPr lang="en-US" sz="2000" dirty="0" err="1"/>
              <a:t>rekabet</a:t>
            </a:r>
            <a:r>
              <a:rPr lang="en-US" sz="2000" dirty="0"/>
              <a:t> </a:t>
            </a:r>
            <a:r>
              <a:rPr lang="en-US" sz="2000" dirty="0" err="1"/>
              <a:t>gücü</a:t>
            </a:r>
            <a:r>
              <a:rPr lang="en-US" sz="2000" dirty="0"/>
              <a:t> </a:t>
            </a:r>
            <a:r>
              <a:rPr lang="en-US" sz="2000" dirty="0" err="1"/>
              <a:t>katar</a:t>
            </a:r>
            <a:r>
              <a:rPr lang="en-US" sz="2000" dirty="0"/>
              <a:t>. </a:t>
            </a:r>
            <a:r>
              <a:rPr lang="en-US" sz="2000" dirty="0" err="1"/>
              <a:t>Gelmesini</a:t>
            </a:r>
            <a:r>
              <a:rPr lang="en-US" sz="2000" dirty="0"/>
              <a:t> </a:t>
            </a:r>
            <a:r>
              <a:rPr lang="en-US" sz="2000" dirty="0" err="1"/>
              <a:t>beklemeden</a:t>
            </a:r>
            <a:r>
              <a:rPr lang="en-US" sz="2000" dirty="0"/>
              <a:t> </a:t>
            </a:r>
            <a:r>
              <a:rPr lang="en-US" sz="2000" dirty="0" err="1"/>
              <a:t>gelecek</a:t>
            </a:r>
            <a:r>
              <a:rPr lang="en-US" sz="2000" dirty="0"/>
              <a:t> </a:t>
            </a:r>
            <a:r>
              <a:rPr lang="en-US" sz="2000" dirty="0" err="1"/>
              <a:t>trenine</a:t>
            </a:r>
            <a:r>
              <a:rPr lang="en-US" sz="2000" dirty="0"/>
              <a:t> </a:t>
            </a:r>
            <a:r>
              <a:rPr lang="en-US" sz="2000" dirty="0" err="1"/>
              <a:t>hemen</a:t>
            </a:r>
            <a:r>
              <a:rPr lang="en-US" sz="2000" dirty="0"/>
              <a:t> </a:t>
            </a:r>
            <a:r>
              <a:rPr lang="en-US" sz="2000" dirty="0" err="1"/>
              <a:t>atlayın</a:t>
            </a:r>
            <a:r>
              <a:rPr lang="en-US" dirty="0"/>
              <a:t>.</a:t>
            </a:r>
          </a:p>
          <a:p>
            <a:endParaRPr lang="en-US"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38334"/>
            <a:ext cx="2234022" cy="14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69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The Global Entrepreneurship Monitor </a:t>
            </a:r>
            <a:r>
              <a:rPr lang="tr-TR" dirty="0" smtClean="0"/>
              <a:t> (2013 </a:t>
            </a:r>
            <a:r>
              <a:rPr lang="tr-TR" dirty="0" err="1" smtClean="0"/>
              <a:t>reports</a:t>
            </a:r>
            <a:r>
              <a:rPr lang="tr-TR" dirty="0" smtClean="0"/>
              <a:t>  </a:t>
            </a:r>
            <a:r>
              <a:rPr lang="tr-TR" dirty="0" err="1" smtClean="0"/>
              <a:t>that</a:t>
            </a:r>
            <a:r>
              <a:rPr lang="tr-TR" dirty="0" smtClean="0"/>
              <a:t>)</a:t>
            </a:r>
            <a:endParaRPr lang="en-US" dirty="0"/>
          </a:p>
        </p:txBody>
      </p:sp>
      <p:sp>
        <p:nvSpPr>
          <p:cNvPr id="3" name="İçerik Yer Tutucusu 2"/>
          <p:cNvSpPr>
            <a:spLocks noGrp="1"/>
          </p:cNvSpPr>
          <p:nvPr>
            <p:ph idx="1"/>
          </p:nvPr>
        </p:nvSpPr>
        <p:spPr/>
        <p:txBody>
          <a:bodyPr>
            <a:normAutofit fontScale="92500" lnSpcReduction="10000"/>
          </a:bodyPr>
          <a:lstStyle/>
          <a:p>
            <a:r>
              <a:rPr lang="en-US" dirty="0"/>
              <a:t>141 million early stage entrepreneurs expected to create at least 5 new jobs in the next 5 </a:t>
            </a:r>
            <a:r>
              <a:rPr lang="en-US" dirty="0" smtClean="0"/>
              <a:t>years</a:t>
            </a:r>
            <a:r>
              <a:rPr lang="tr-TR" dirty="0" smtClean="0"/>
              <a:t>.</a:t>
            </a:r>
          </a:p>
          <a:p>
            <a:r>
              <a:rPr lang="en-US" dirty="0" smtClean="0"/>
              <a:t> </a:t>
            </a:r>
            <a:r>
              <a:rPr lang="en-US" dirty="0"/>
              <a:t>165 million young people (18-35) were identified as early stage entrepreneurs and 65 million of these expected to create 20 or more new jobs in the next 5 years. </a:t>
            </a:r>
            <a:endParaRPr lang="tr-TR" dirty="0" smtClean="0"/>
          </a:p>
          <a:p>
            <a:r>
              <a:rPr lang="en-US" dirty="0" smtClean="0"/>
              <a:t> </a:t>
            </a:r>
            <a:r>
              <a:rPr lang="en-US" dirty="0"/>
              <a:t>163 million women were identified as early stage </a:t>
            </a:r>
            <a:r>
              <a:rPr lang="en-US" dirty="0" smtClean="0"/>
              <a:t>entrepreneurs</a:t>
            </a:r>
            <a:r>
              <a:rPr lang="tr-TR" dirty="0" smtClean="0"/>
              <a:t>.</a:t>
            </a:r>
            <a:r>
              <a:rPr lang="en-US" dirty="0" smtClean="0"/>
              <a:t> </a:t>
            </a:r>
            <a:endParaRPr lang="tr-TR" dirty="0" smtClean="0"/>
          </a:p>
          <a:p>
            <a:r>
              <a:rPr lang="en-US" dirty="0" smtClean="0"/>
              <a:t> </a:t>
            </a:r>
            <a:r>
              <a:rPr lang="en-US" dirty="0"/>
              <a:t>18 million early stage entrepreneurs sell at least 25% of their products/services </a:t>
            </a:r>
            <a:r>
              <a:rPr lang="en-US" dirty="0" smtClean="0"/>
              <a:t>internationally</a:t>
            </a:r>
            <a:r>
              <a:rPr lang="tr-TR" dirty="0" smtClean="0"/>
              <a:t>.</a:t>
            </a:r>
            <a:endParaRPr lang="en-US" dirty="0"/>
          </a:p>
        </p:txBody>
      </p:sp>
    </p:spTree>
    <p:extLst>
      <p:ext uri="{BB962C8B-B14F-4D97-AF65-F5344CB8AC3E}">
        <p14:creationId xmlns:p14="http://schemas.microsoft.com/office/powerpoint/2010/main" val="3289140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tr-TR" altLang="en-US" smtClean="0"/>
              <a:t>Girişimci</a:t>
            </a:r>
          </a:p>
        </p:txBody>
      </p:sp>
      <p:sp>
        <p:nvSpPr>
          <p:cNvPr id="3075" name="Rectangle 3"/>
          <p:cNvSpPr>
            <a:spLocks noGrp="1" noChangeArrowheads="1"/>
          </p:cNvSpPr>
          <p:nvPr>
            <p:ph type="body" idx="1"/>
          </p:nvPr>
        </p:nvSpPr>
        <p:spPr>
          <a:xfrm>
            <a:off x="468313" y="1628775"/>
            <a:ext cx="8229600" cy="4525963"/>
          </a:xfrm>
        </p:spPr>
        <p:txBody>
          <a:bodyPr>
            <a:normAutofit/>
          </a:bodyPr>
          <a:lstStyle/>
          <a:p>
            <a:r>
              <a:rPr lang="tr-TR" altLang="en-US" sz="2800" dirty="0" smtClean="0"/>
              <a:t>Girişimci;</a:t>
            </a:r>
          </a:p>
          <a:p>
            <a:pPr marL="0" indent="0">
              <a:buNone/>
            </a:pPr>
            <a:r>
              <a:rPr lang="tr-TR" altLang="en-US" sz="2800" dirty="0"/>
              <a:t>Ü</a:t>
            </a:r>
            <a:r>
              <a:rPr lang="tr-TR" altLang="en-US" sz="2800" dirty="0" smtClean="0"/>
              <a:t>retim faktörlerini (</a:t>
            </a:r>
            <a:r>
              <a:rPr lang="en-US" sz="2800" dirty="0" err="1"/>
              <a:t>Doğal</a:t>
            </a:r>
            <a:r>
              <a:rPr lang="en-US" sz="2800" dirty="0"/>
              <a:t> </a:t>
            </a:r>
            <a:r>
              <a:rPr lang="en-US" sz="2800" dirty="0" err="1" smtClean="0"/>
              <a:t>kaynaklar</a:t>
            </a:r>
            <a:r>
              <a:rPr lang="tr-TR" sz="2800" dirty="0" smtClean="0"/>
              <a:t>, </a:t>
            </a:r>
            <a:r>
              <a:rPr lang="en-US" sz="2800" dirty="0" err="1" smtClean="0"/>
              <a:t>Sermaye</a:t>
            </a:r>
            <a:r>
              <a:rPr lang="tr-TR" sz="2800" dirty="0" smtClean="0"/>
              <a:t>, </a:t>
            </a:r>
            <a:r>
              <a:rPr lang="en-US" sz="2800" dirty="0" err="1" smtClean="0"/>
              <a:t>Eme</a:t>
            </a:r>
            <a:r>
              <a:rPr lang="tr-TR" sz="2800" dirty="0" smtClean="0"/>
              <a:t>k ve </a:t>
            </a:r>
            <a:r>
              <a:rPr lang="en-US" sz="2800" dirty="0" err="1" smtClean="0"/>
              <a:t>Girişimci</a:t>
            </a:r>
            <a:r>
              <a:rPr lang="tr-TR" sz="2800" dirty="0" smtClean="0"/>
              <a:t>)</a:t>
            </a:r>
            <a:r>
              <a:rPr lang="tr-TR" sz="2800" dirty="0"/>
              <a:t> </a:t>
            </a:r>
            <a:r>
              <a:rPr lang="tr-TR" altLang="en-US" sz="2800" dirty="0" smtClean="0"/>
              <a:t>bir araya getiren kişidir. </a:t>
            </a:r>
          </a:p>
          <a:p>
            <a:pPr eaLnBrk="1" hangingPunct="1">
              <a:lnSpc>
                <a:spcPct val="90000"/>
              </a:lnSpc>
              <a:buFontTx/>
              <a:buNone/>
            </a:pPr>
            <a:r>
              <a:rPr lang="tr-TR" altLang="en-US" sz="2800" dirty="0" smtClean="0"/>
              <a:t>	Girişimcinin üretim sürecinde elde ettiği gelire Kar denir.</a:t>
            </a:r>
          </a:p>
          <a:p>
            <a:pPr eaLnBrk="1" hangingPunct="1">
              <a:lnSpc>
                <a:spcPct val="90000"/>
              </a:lnSpc>
              <a:buFontTx/>
              <a:buNone/>
            </a:pPr>
            <a:r>
              <a:rPr lang="tr-TR" altLang="en-US" sz="2800" dirty="0"/>
              <a:t> </a:t>
            </a:r>
            <a:r>
              <a:rPr lang="tr-TR" altLang="en-US" sz="2800" dirty="0" err="1" smtClean="0"/>
              <a:t>Tgelir-Tgider</a:t>
            </a:r>
            <a:r>
              <a:rPr lang="tr-TR" altLang="en-US" sz="2800" dirty="0" smtClean="0"/>
              <a:t>=  (+) Kar,   (-) zarar     = BBN.</a:t>
            </a:r>
          </a:p>
          <a:p>
            <a:pPr eaLnBrk="1" hangingPunct="1">
              <a:lnSpc>
                <a:spcPct val="90000"/>
              </a:lnSpc>
              <a:buFontTx/>
              <a:buNone/>
            </a:pPr>
            <a:r>
              <a:rPr lang="tr-TR" altLang="en-US" sz="2800" dirty="0" smtClean="0"/>
              <a:t>	Girişimci kar elde etmek amacıyla girişimde bulunurken üretim sürecinin  risklerine de katlanır.</a:t>
            </a:r>
          </a:p>
          <a:p>
            <a:pPr eaLnBrk="1" hangingPunct="1">
              <a:lnSpc>
                <a:spcPct val="90000"/>
              </a:lnSpc>
              <a:buFontTx/>
              <a:buNone/>
            </a:pPr>
            <a:r>
              <a:rPr lang="tr-TR" altLang="en-US" sz="2800" dirty="0" smtClean="0"/>
              <a:t>	</a:t>
            </a:r>
          </a:p>
        </p:txBody>
      </p:sp>
    </p:spTree>
    <p:extLst>
      <p:ext uri="{BB962C8B-B14F-4D97-AF65-F5344CB8AC3E}">
        <p14:creationId xmlns:p14="http://schemas.microsoft.com/office/powerpoint/2010/main" val="286814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tr-TR" altLang="en-US" smtClean="0"/>
              <a:t>Girişimcinin Özellikleri</a:t>
            </a:r>
          </a:p>
        </p:txBody>
      </p:sp>
      <p:sp>
        <p:nvSpPr>
          <p:cNvPr id="5123" name="Rectangle 3"/>
          <p:cNvSpPr>
            <a:spLocks noGrp="1" noChangeArrowheads="1"/>
          </p:cNvSpPr>
          <p:nvPr>
            <p:ph type="body" idx="1"/>
          </p:nvPr>
        </p:nvSpPr>
        <p:spPr>
          <a:xfrm>
            <a:off x="0" y="1124744"/>
            <a:ext cx="9036496" cy="4525963"/>
          </a:xfrm>
        </p:spPr>
        <p:txBody>
          <a:bodyPr>
            <a:noAutofit/>
          </a:bodyPr>
          <a:lstStyle/>
          <a:p>
            <a:pPr eaLnBrk="1" hangingPunct="1">
              <a:lnSpc>
                <a:spcPct val="90000"/>
              </a:lnSpc>
              <a:buFontTx/>
              <a:buNone/>
            </a:pPr>
            <a:r>
              <a:rPr lang="tr-TR" altLang="en-US" sz="1600" dirty="0" smtClean="0"/>
              <a:t>Yönetim becerisi,</a:t>
            </a:r>
          </a:p>
          <a:p>
            <a:pPr eaLnBrk="1" hangingPunct="1">
              <a:lnSpc>
                <a:spcPct val="90000"/>
              </a:lnSpc>
              <a:buFontTx/>
              <a:buNone/>
            </a:pPr>
            <a:r>
              <a:rPr lang="tr-TR" altLang="en-US" sz="1600" dirty="0" smtClean="0"/>
              <a:t> hedef belirleme yeteneği,</a:t>
            </a:r>
          </a:p>
          <a:p>
            <a:pPr eaLnBrk="1" hangingPunct="1">
              <a:lnSpc>
                <a:spcPct val="90000"/>
              </a:lnSpc>
              <a:buFontTx/>
              <a:buNone/>
            </a:pPr>
            <a:r>
              <a:rPr lang="tr-TR" altLang="en-US" sz="1600" dirty="0" smtClean="0"/>
              <a:t> harekete geçme isteği (motivasyon),</a:t>
            </a:r>
          </a:p>
          <a:p>
            <a:pPr eaLnBrk="1" hangingPunct="1">
              <a:lnSpc>
                <a:spcPct val="90000"/>
              </a:lnSpc>
              <a:buFontTx/>
              <a:buNone/>
            </a:pPr>
            <a:r>
              <a:rPr lang="tr-TR" altLang="en-US" sz="1600" dirty="0" smtClean="0"/>
              <a:t> planlama yeteneği, </a:t>
            </a:r>
          </a:p>
          <a:p>
            <a:pPr eaLnBrk="1" hangingPunct="1">
              <a:lnSpc>
                <a:spcPct val="90000"/>
              </a:lnSpc>
              <a:buFontTx/>
              <a:buNone/>
            </a:pPr>
            <a:r>
              <a:rPr lang="tr-TR" altLang="en-US" sz="1600" dirty="0" smtClean="0"/>
              <a:t>yeni fikirler bulma yeteneği, </a:t>
            </a:r>
          </a:p>
          <a:p>
            <a:pPr eaLnBrk="1" hangingPunct="1">
              <a:lnSpc>
                <a:spcPct val="90000"/>
              </a:lnSpc>
              <a:buFontTx/>
              <a:buNone/>
            </a:pPr>
            <a:r>
              <a:rPr lang="tr-TR" altLang="en-US" sz="1600" dirty="0" smtClean="0"/>
              <a:t>yaratıcılık,</a:t>
            </a:r>
          </a:p>
          <a:p>
            <a:pPr eaLnBrk="1" hangingPunct="1">
              <a:lnSpc>
                <a:spcPct val="90000"/>
              </a:lnSpc>
              <a:buFontTx/>
              <a:buNone/>
            </a:pPr>
            <a:r>
              <a:rPr lang="tr-TR" altLang="en-US" sz="1600" dirty="0" smtClean="0"/>
              <a:t>risk alma isteği, </a:t>
            </a:r>
          </a:p>
          <a:p>
            <a:pPr eaLnBrk="1" hangingPunct="1">
              <a:lnSpc>
                <a:spcPct val="90000"/>
              </a:lnSpc>
              <a:buFontTx/>
              <a:buNone/>
            </a:pPr>
            <a:r>
              <a:rPr lang="tr-TR" altLang="en-US" sz="1600" dirty="0" smtClean="0"/>
              <a:t>öğrenmeye açık olma,</a:t>
            </a:r>
          </a:p>
          <a:p>
            <a:pPr eaLnBrk="1" hangingPunct="1">
              <a:lnSpc>
                <a:spcPct val="90000"/>
              </a:lnSpc>
              <a:buFontTx/>
              <a:buNone/>
            </a:pPr>
            <a:r>
              <a:rPr lang="tr-TR" altLang="en-US" sz="1600" dirty="0" smtClean="0"/>
              <a:t> sosyallik, </a:t>
            </a:r>
          </a:p>
          <a:p>
            <a:pPr eaLnBrk="1" hangingPunct="1">
              <a:lnSpc>
                <a:spcPct val="90000"/>
              </a:lnSpc>
              <a:buFontTx/>
              <a:buNone/>
            </a:pPr>
            <a:r>
              <a:rPr lang="tr-TR" altLang="en-US" sz="1600" dirty="0" smtClean="0"/>
              <a:t>kararlılık, </a:t>
            </a:r>
          </a:p>
          <a:p>
            <a:pPr eaLnBrk="1" hangingPunct="1">
              <a:lnSpc>
                <a:spcPct val="90000"/>
              </a:lnSpc>
              <a:buFontTx/>
              <a:buNone/>
            </a:pPr>
            <a:r>
              <a:rPr lang="tr-TR" altLang="en-US" sz="1600" dirty="0" smtClean="0"/>
              <a:t>hırs, </a:t>
            </a:r>
          </a:p>
          <a:p>
            <a:pPr eaLnBrk="1" hangingPunct="1">
              <a:lnSpc>
                <a:spcPct val="90000"/>
              </a:lnSpc>
              <a:buFontTx/>
              <a:buNone/>
            </a:pPr>
            <a:r>
              <a:rPr lang="tr-TR" altLang="en-US" sz="1600" dirty="0" smtClean="0"/>
              <a:t>kendine güven,</a:t>
            </a:r>
          </a:p>
          <a:p>
            <a:pPr eaLnBrk="1" hangingPunct="1">
              <a:lnSpc>
                <a:spcPct val="90000"/>
              </a:lnSpc>
              <a:buFontTx/>
              <a:buNone/>
            </a:pPr>
            <a:r>
              <a:rPr lang="tr-TR" altLang="en-US" sz="1600" dirty="0" smtClean="0"/>
              <a:t> iyimserlik, </a:t>
            </a:r>
          </a:p>
          <a:p>
            <a:pPr eaLnBrk="1" hangingPunct="1">
              <a:lnSpc>
                <a:spcPct val="90000"/>
              </a:lnSpc>
              <a:buFontTx/>
              <a:buNone/>
            </a:pPr>
            <a:r>
              <a:rPr lang="tr-TR" altLang="en-US" sz="1600" dirty="0" smtClean="0"/>
              <a:t>önsezi yeteneği,</a:t>
            </a:r>
          </a:p>
          <a:p>
            <a:pPr eaLnBrk="1" hangingPunct="1">
              <a:lnSpc>
                <a:spcPct val="90000"/>
              </a:lnSpc>
              <a:buFontTx/>
              <a:buNone/>
            </a:pPr>
            <a:r>
              <a:rPr lang="tr-TR" altLang="en-US" sz="1600" dirty="0" smtClean="0"/>
              <a:t> fırsatları değerlendirme yeteneği,</a:t>
            </a:r>
          </a:p>
          <a:p>
            <a:pPr eaLnBrk="1" hangingPunct="1">
              <a:lnSpc>
                <a:spcPct val="90000"/>
              </a:lnSpc>
              <a:buFontTx/>
              <a:buNone/>
            </a:pPr>
            <a:r>
              <a:rPr lang="tr-TR" altLang="en-US" sz="1600" dirty="0" smtClean="0"/>
              <a:t> enerjik olma, esneklik</a:t>
            </a:r>
          </a:p>
          <a:p>
            <a:pPr eaLnBrk="1" hangingPunct="1">
              <a:lnSpc>
                <a:spcPct val="90000"/>
              </a:lnSpc>
              <a:buFontTx/>
              <a:buNone/>
            </a:pPr>
            <a:r>
              <a:rPr lang="tr-TR" altLang="en-US" sz="1600" dirty="0" smtClean="0"/>
              <a:t> problem çözme yeteneği,</a:t>
            </a:r>
          </a:p>
          <a:p>
            <a:pPr eaLnBrk="1" hangingPunct="1">
              <a:lnSpc>
                <a:spcPct val="90000"/>
              </a:lnSpc>
              <a:buFontTx/>
              <a:buNone/>
            </a:pPr>
            <a:r>
              <a:rPr lang="tr-TR" altLang="en-US" sz="1600" dirty="0" smtClean="0"/>
              <a:t> </a:t>
            </a:r>
            <a:r>
              <a:rPr lang="tr-TR" altLang="en-US" sz="1600" dirty="0" err="1" smtClean="0"/>
              <a:t>proaktiflik</a:t>
            </a:r>
            <a:r>
              <a:rPr lang="tr-TR" altLang="en-US" sz="1600" dirty="0" smtClean="0"/>
              <a:t>, </a:t>
            </a:r>
          </a:p>
          <a:p>
            <a:pPr eaLnBrk="1" hangingPunct="1">
              <a:lnSpc>
                <a:spcPct val="90000"/>
              </a:lnSpc>
              <a:buFontTx/>
              <a:buNone/>
            </a:pPr>
            <a:r>
              <a:rPr lang="tr-TR" altLang="en-US" sz="1600" dirty="0" smtClean="0"/>
              <a:t>güç koşullara dayanma yeteneği, </a:t>
            </a:r>
          </a:p>
          <a:p>
            <a:pPr eaLnBrk="1" hangingPunct="1">
              <a:lnSpc>
                <a:spcPct val="90000"/>
              </a:lnSpc>
              <a:buFontTx/>
              <a:buNone/>
            </a:pPr>
            <a:r>
              <a:rPr lang="tr-TR" altLang="en-US" sz="1600" dirty="0" smtClean="0"/>
              <a:t>hataları kabul edebilme yeteneği, </a:t>
            </a:r>
          </a:p>
          <a:p>
            <a:pPr eaLnBrk="1" hangingPunct="1">
              <a:lnSpc>
                <a:spcPct val="90000"/>
              </a:lnSpc>
              <a:buFontTx/>
              <a:buNone/>
            </a:pPr>
            <a:r>
              <a:rPr lang="tr-TR" altLang="en-US" sz="1600" dirty="0" smtClean="0"/>
              <a:t>bağımsızlık isteği, </a:t>
            </a:r>
          </a:p>
          <a:p>
            <a:pPr eaLnBrk="1" hangingPunct="1">
              <a:lnSpc>
                <a:spcPct val="90000"/>
              </a:lnSpc>
              <a:buFontTx/>
              <a:buNone/>
            </a:pPr>
            <a:r>
              <a:rPr lang="tr-TR" altLang="en-US" sz="1600" dirty="0" smtClean="0"/>
              <a:t>odaklanma yeteneği…</a:t>
            </a:r>
          </a:p>
        </p:txBody>
      </p:sp>
    </p:spTree>
    <p:extLst>
      <p:ext uri="{BB962C8B-B14F-4D97-AF65-F5344CB8AC3E}">
        <p14:creationId xmlns:p14="http://schemas.microsoft.com/office/powerpoint/2010/main" val="328413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tr-TR" altLang="en-US" smtClean="0"/>
              <a:t>Yönetici ve Lider</a:t>
            </a:r>
          </a:p>
        </p:txBody>
      </p:sp>
      <p:sp>
        <p:nvSpPr>
          <p:cNvPr id="6147" name="Rectangle 3"/>
          <p:cNvSpPr>
            <a:spLocks noGrp="1" noChangeArrowheads="1"/>
          </p:cNvSpPr>
          <p:nvPr>
            <p:ph type="body" idx="1"/>
          </p:nvPr>
        </p:nvSpPr>
        <p:spPr/>
        <p:txBody>
          <a:bodyPr/>
          <a:lstStyle/>
          <a:p>
            <a:pPr eaLnBrk="1" hangingPunct="1">
              <a:lnSpc>
                <a:spcPct val="80000"/>
              </a:lnSpc>
              <a:buFontTx/>
              <a:buNone/>
            </a:pPr>
            <a:r>
              <a:rPr lang="tr-TR" altLang="en-US" sz="2400" dirty="0" smtClean="0"/>
              <a:t> Bir kişi işletmenin girişimcisi, yöneticisi ve lideri olabileceği gibi bu fonksiyonları farklı kişiler de yerine getirebilir.</a:t>
            </a:r>
          </a:p>
          <a:p>
            <a:pPr eaLnBrk="1" hangingPunct="1">
              <a:lnSpc>
                <a:spcPct val="80000"/>
              </a:lnSpc>
              <a:buFontTx/>
              <a:buNone/>
            </a:pPr>
            <a:r>
              <a:rPr lang="tr-TR" altLang="en-US" sz="2400" dirty="0" smtClean="0"/>
              <a:t>	</a:t>
            </a:r>
            <a:r>
              <a:rPr lang="tr-TR" altLang="en-US" sz="2400" b="1" u="sng" dirty="0" smtClean="0"/>
              <a:t>Yönetici</a:t>
            </a:r>
            <a:r>
              <a:rPr lang="tr-TR" altLang="en-US" sz="2400" u="sng" dirty="0" smtClean="0"/>
              <a:t>:</a:t>
            </a:r>
            <a:r>
              <a:rPr lang="tr-TR" altLang="en-US" sz="2400" dirty="0" smtClean="0"/>
              <a:t> </a:t>
            </a:r>
            <a:r>
              <a:rPr lang="tr-TR" altLang="en-US" sz="2400" b="1" i="1" dirty="0" smtClean="0"/>
              <a:t>İşletmeyi girişimci adına yöneten kişidir</a:t>
            </a:r>
            <a:r>
              <a:rPr lang="tr-TR" altLang="en-US" sz="2400" dirty="0" smtClean="0"/>
              <a:t>. Girişimcinin kendisine verdiği yetkiyi kullanarak işletmeyi yönetir. Yönetici risk üstlenmez. Dönem sonunda ortaya çıkan kar veya zarardan sorumlu değildir. </a:t>
            </a:r>
            <a:r>
              <a:rPr lang="tr-TR" altLang="en-US" sz="2400" i="1" dirty="0" smtClean="0"/>
              <a:t>Tek sorumluluğu yetkilerini kullanarak işletmeyi iyi yönetmektir.</a:t>
            </a:r>
          </a:p>
          <a:p>
            <a:pPr eaLnBrk="1" hangingPunct="1">
              <a:lnSpc>
                <a:spcPct val="80000"/>
              </a:lnSpc>
              <a:buFontTx/>
              <a:buNone/>
            </a:pPr>
            <a:r>
              <a:rPr lang="tr-TR" altLang="en-US" sz="2400" b="1" dirty="0" smtClean="0"/>
              <a:t>	</a:t>
            </a:r>
            <a:r>
              <a:rPr lang="tr-TR" altLang="en-US" sz="2400" b="1" u="sng" dirty="0" smtClean="0"/>
              <a:t>Lider:</a:t>
            </a:r>
            <a:r>
              <a:rPr lang="tr-TR" altLang="en-US" sz="2400" b="1" dirty="0" smtClean="0"/>
              <a:t> </a:t>
            </a:r>
            <a:r>
              <a:rPr lang="tr-TR" altLang="en-US" sz="2400" dirty="0" smtClean="0"/>
              <a:t>Çevresini etkileyebilen ve enerjilerini yapıcı bir biçimde yönlendirebilen kişidir. </a:t>
            </a:r>
          </a:p>
          <a:p>
            <a:pPr eaLnBrk="1" hangingPunct="1">
              <a:lnSpc>
                <a:spcPct val="80000"/>
              </a:lnSpc>
              <a:buFontTx/>
              <a:buNone/>
            </a:pPr>
            <a:r>
              <a:rPr lang="tr-TR" altLang="en-US" sz="2400" dirty="0" smtClean="0"/>
              <a:t>	</a:t>
            </a:r>
            <a:r>
              <a:rPr lang="tr-TR" altLang="en-US" sz="2400" b="1" dirty="0" smtClean="0"/>
              <a:t>Girişimci</a:t>
            </a:r>
            <a:r>
              <a:rPr lang="tr-TR" altLang="en-US" sz="2400" dirty="0" smtClean="0"/>
              <a:t> işletmenin hem yöneticisi hem de lideri olabilir veya bu görevleri başkalarına bırakabilir.</a:t>
            </a:r>
          </a:p>
        </p:txBody>
      </p:sp>
    </p:spTree>
    <p:extLst>
      <p:ext uri="{BB962C8B-B14F-4D97-AF65-F5344CB8AC3E}">
        <p14:creationId xmlns:p14="http://schemas.microsoft.com/office/powerpoint/2010/main" val="2058844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altLang="en-US" smtClean="0"/>
              <a:t>Girişimci Türleri</a:t>
            </a:r>
          </a:p>
        </p:txBody>
      </p:sp>
      <p:sp>
        <p:nvSpPr>
          <p:cNvPr id="7171" name="Rectangle 3"/>
          <p:cNvSpPr>
            <a:spLocks noGrp="1" noChangeArrowheads="1"/>
          </p:cNvSpPr>
          <p:nvPr>
            <p:ph type="body" idx="1"/>
          </p:nvPr>
        </p:nvSpPr>
        <p:spPr/>
        <p:txBody>
          <a:bodyPr/>
          <a:lstStyle/>
          <a:p>
            <a:pPr eaLnBrk="1" hangingPunct="1">
              <a:lnSpc>
                <a:spcPct val="80000"/>
              </a:lnSpc>
              <a:buFontTx/>
              <a:buNone/>
            </a:pPr>
            <a:r>
              <a:rPr lang="tr-TR" altLang="en-US" sz="1600" dirty="0" smtClean="0"/>
              <a:t>	</a:t>
            </a:r>
            <a:r>
              <a:rPr lang="tr-TR" altLang="en-US" sz="1600" b="1" dirty="0" smtClean="0"/>
              <a:t>Büyük Girişimciler:</a:t>
            </a:r>
            <a:r>
              <a:rPr lang="tr-TR" altLang="en-US" sz="1600" dirty="0" smtClean="0"/>
              <a:t> Büyük ölçekli (çok miktarda sermayesi olan ve çok miktarda çıktı üreten) işletmeler kuran girişimcilerdir. Genellikle sermayeleri ya da ödünç bulma olanakları ve deneyimleri çok olan kişilerdir.</a:t>
            </a:r>
          </a:p>
          <a:p>
            <a:pPr eaLnBrk="1" hangingPunct="1">
              <a:lnSpc>
                <a:spcPct val="80000"/>
              </a:lnSpc>
              <a:buFontTx/>
              <a:buNone/>
            </a:pPr>
            <a:r>
              <a:rPr lang="tr-TR" altLang="en-US" sz="1600" dirty="0" smtClean="0"/>
              <a:t>	</a:t>
            </a:r>
            <a:r>
              <a:rPr lang="tr-TR" altLang="en-US" sz="1600" b="1" dirty="0" smtClean="0"/>
              <a:t>Küçük (ve Orta) Girişimciler:</a:t>
            </a:r>
            <a:r>
              <a:rPr lang="tr-TR" altLang="en-US" sz="1600" dirty="0" smtClean="0"/>
              <a:t> Küçük ve orta ölçekli işletmeler kuran girişimlerdir. Genellikle sermayeleri ya da ödünç bulma olanakları ve deneyimleri az olan kişilerdir.</a:t>
            </a:r>
          </a:p>
          <a:p>
            <a:pPr eaLnBrk="1" hangingPunct="1">
              <a:lnSpc>
                <a:spcPct val="80000"/>
              </a:lnSpc>
              <a:buFontTx/>
              <a:buNone/>
            </a:pPr>
            <a:r>
              <a:rPr lang="tr-TR" altLang="en-US" sz="1600" dirty="0" smtClean="0"/>
              <a:t>	</a:t>
            </a:r>
            <a:r>
              <a:rPr lang="tr-TR" altLang="en-US" sz="1600" b="1" dirty="0" smtClean="0"/>
              <a:t>Kamu Girişimleri ve Devlet:</a:t>
            </a:r>
            <a:r>
              <a:rPr lang="tr-TR" altLang="en-US" sz="1600" dirty="0" smtClean="0"/>
              <a:t> Sermayesinin en az yarısı devlete ait olan ve ekonomik görevlerle birlikte sosyal görevler de üstlenen girişimlerdir. Bu girişimlerin girişimcisi devlettir.</a:t>
            </a:r>
          </a:p>
          <a:p>
            <a:pPr eaLnBrk="1" hangingPunct="1">
              <a:lnSpc>
                <a:spcPct val="80000"/>
              </a:lnSpc>
              <a:buFontTx/>
              <a:buNone/>
            </a:pPr>
            <a:r>
              <a:rPr lang="tr-TR" altLang="en-US" sz="1600" dirty="0" smtClean="0"/>
              <a:t>	</a:t>
            </a:r>
            <a:r>
              <a:rPr lang="tr-TR" altLang="en-US" sz="1600" b="1" dirty="0" smtClean="0"/>
              <a:t>Yenilikçi Girişimciler:</a:t>
            </a:r>
            <a:r>
              <a:rPr lang="tr-TR" altLang="en-US" sz="1600" dirty="0" smtClean="0"/>
              <a:t> Yeni bir mal, yeni bir hizmet, yeni bir hammadde, yeni bir üretim yöntemi, yeni bir pazar bulan girişimcilerdir.</a:t>
            </a:r>
          </a:p>
          <a:p>
            <a:pPr eaLnBrk="1" hangingPunct="1">
              <a:lnSpc>
                <a:spcPct val="80000"/>
              </a:lnSpc>
              <a:buFontTx/>
              <a:buNone/>
            </a:pPr>
            <a:r>
              <a:rPr lang="tr-TR" altLang="en-US" sz="1600" dirty="0" smtClean="0"/>
              <a:t>	</a:t>
            </a:r>
            <a:r>
              <a:rPr lang="tr-TR" altLang="en-US" sz="1600" b="1" dirty="0" smtClean="0"/>
              <a:t>Kadın Girişimciler: </a:t>
            </a:r>
            <a:r>
              <a:rPr lang="tr-TR" altLang="en-US" sz="1600" dirty="0" smtClean="0"/>
              <a:t>Kadınların iş yaşamına daha çok katılmasıyla birlikte ortaya çıkmış bir girişimci sınıfı olup, toplum ve kamu tarafından özellikle desteklenmektedirler.</a:t>
            </a:r>
            <a:endParaRPr lang="tr-TR" altLang="en-US" sz="1600" b="1" dirty="0" smtClean="0"/>
          </a:p>
          <a:p>
            <a:pPr eaLnBrk="1" hangingPunct="1">
              <a:lnSpc>
                <a:spcPct val="80000"/>
              </a:lnSpc>
              <a:buFontTx/>
              <a:buNone/>
            </a:pPr>
            <a:r>
              <a:rPr lang="tr-TR" altLang="en-US" sz="1600" b="1" dirty="0" smtClean="0"/>
              <a:t>	Genç Girişimciler:  </a:t>
            </a:r>
            <a:r>
              <a:rPr lang="tr-TR" altLang="en-US" sz="1600" dirty="0" smtClean="0"/>
              <a:t>Yaşları 18-25 arasında değişen bireylerin eğitim olanakları ve parasal desteklerin artmasına bağlı olarak girişimciliğe daha çok ilgi gösterdikleri görülmektedir. Deneyimleri az olmasına karşın girişimcilik eğitimi almış olmaları başarılı olmalarını kolaylaştırmaktadır.</a:t>
            </a:r>
            <a:endParaRPr lang="tr-TR" altLang="en-US" sz="1600" b="1" dirty="0" smtClean="0"/>
          </a:p>
          <a:p>
            <a:pPr eaLnBrk="1" hangingPunct="1">
              <a:lnSpc>
                <a:spcPct val="80000"/>
              </a:lnSpc>
              <a:buFontTx/>
              <a:buNone/>
            </a:pPr>
            <a:r>
              <a:rPr lang="tr-TR" altLang="en-US" sz="1600" b="1" dirty="0" smtClean="0"/>
              <a:t>	Sosyal Girişimciler: </a:t>
            </a:r>
            <a:r>
              <a:rPr lang="tr-TR" altLang="en-US" sz="1600" dirty="0" smtClean="0"/>
              <a:t>Kar elde etme amacı gütmeksizin topluma fayda sağlamak amacıyla çeşitli amaçlar doğrultusunda organizasyonlar yapan girişimcilerdir.</a:t>
            </a:r>
            <a:endParaRPr lang="tr-TR" altLang="en-US" sz="1600" b="1" dirty="0" smtClean="0"/>
          </a:p>
          <a:p>
            <a:pPr eaLnBrk="1" hangingPunct="1">
              <a:lnSpc>
                <a:spcPct val="80000"/>
              </a:lnSpc>
              <a:buFontTx/>
              <a:buNone/>
            </a:pPr>
            <a:r>
              <a:rPr lang="tr-TR" altLang="en-US" sz="1600" b="1" dirty="0" smtClean="0"/>
              <a:t>	</a:t>
            </a:r>
          </a:p>
        </p:txBody>
      </p:sp>
    </p:spTree>
    <p:extLst>
      <p:ext uri="{BB962C8B-B14F-4D97-AF65-F5344CB8AC3E}">
        <p14:creationId xmlns:p14="http://schemas.microsoft.com/office/powerpoint/2010/main" val="166086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Seminerler (%20)</a:t>
            </a:r>
            <a:endParaRPr lang="en-US" dirty="0"/>
          </a:p>
        </p:txBody>
      </p:sp>
      <p:sp>
        <p:nvSpPr>
          <p:cNvPr id="3" name="Content Placeholder 2"/>
          <p:cNvSpPr>
            <a:spLocks noGrp="1"/>
          </p:cNvSpPr>
          <p:nvPr>
            <p:ph idx="1"/>
          </p:nvPr>
        </p:nvSpPr>
        <p:spPr/>
        <p:txBody>
          <a:bodyPr/>
          <a:lstStyle/>
          <a:p>
            <a:r>
              <a:rPr lang="tr-TR" dirty="0" smtClean="0"/>
              <a:t> Katılım ve paylaşım önemli!</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045722"/>
            <a:ext cx="3592438" cy="210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81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tr-TR" altLang="en-US" smtClean="0"/>
              <a:t>Girişimcilik Biçimleri</a:t>
            </a:r>
          </a:p>
        </p:txBody>
      </p:sp>
      <p:sp>
        <p:nvSpPr>
          <p:cNvPr id="8195" name="Rectangle 3"/>
          <p:cNvSpPr>
            <a:spLocks noGrp="1" noChangeArrowheads="1"/>
          </p:cNvSpPr>
          <p:nvPr>
            <p:ph type="body" idx="1"/>
          </p:nvPr>
        </p:nvSpPr>
        <p:spPr/>
        <p:txBody>
          <a:bodyPr/>
          <a:lstStyle/>
          <a:p>
            <a:pPr eaLnBrk="1" hangingPunct="1">
              <a:lnSpc>
                <a:spcPct val="90000"/>
              </a:lnSpc>
              <a:buFontTx/>
              <a:buNone/>
            </a:pPr>
            <a:r>
              <a:rPr lang="tr-TR" altLang="en-US" sz="2400" smtClean="0"/>
              <a:t>	</a:t>
            </a:r>
            <a:r>
              <a:rPr lang="tr-TR" altLang="en-US" sz="2400" u="sng" smtClean="0"/>
              <a:t>Yeni Bir İşletme Açma:</a:t>
            </a:r>
            <a:r>
              <a:rPr lang="tr-TR" altLang="en-US" sz="2400" smtClean="0"/>
              <a:t> Bir iş fikri bulup iş planı yaptıktan sonra yeni bir işletme kurmaktır. </a:t>
            </a:r>
          </a:p>
          <a:p>
            <a:pPr eaLnBrk="1" hangingPunct="1">
              <a:lnSpc>
                <a:spcPct val="90000"/>
              </a:lnSpc>
              <a:buFontTx/>
              <a:buNone/>
            </a:pPr>
            <a:r>
              <a:rPr lang="tr-TR" altLang="en-US" sz="2400" smtClean="0"/>
              <a:t>	</a:t>
            </a:r>
            <a:r>
              <a:rPr lang="tr-TR" altLang="en-US" sz="2400" u="sng" smtClean="0"/>
              <a:t>Var Olan Bir İşletmeyi Satın Alma:</a:t>
            </a:r>
            <a:r>
              <a:rPr lang="tr-TR" altLang="en-US" sz="2400" smtClean="0"/>
              <a:t> Var olan işletmeyle ilgili satışları, karlılığı, varlıkları, borçları,rakipleri gibi konularda çalışmalar yapıldıktan sonra işletmeyi devralmaktır.</a:t>
            </a:r>
          </a:p>
          <a:p>
            <a:pPr eaLnBrk="1" hangingPunct="1">
              <a:lnSpc>
                <a:spcPct val="90000"/>
              </a:lnSpc>
              <a:buFontTx/>
              <a:buNone/>
            </a:pPr>
            <a:r>
              <a:rPr lang="tr-TR" altLang="en-US" sz="2400" smtClean="0"/>
              <a:t>	</a:t>
            </a:r>
            <a:r>
              <a:rPr lang="tr-TR" altLang="en-US" sz="2400" u="sng" smtClean="0"/>
              <a:t>Franchising (İmtiyaz Hakkı):</a:t>
            </a:r>
            <a:r>
              <a:rPr lang="tr-TR" altLang="en-US" sz="2400" smtClean="0"/>
              <a:t> Ana işletmenin ürün ve hizmetlerini ana işletmenin markası altında belirli süre için ve belirli koşullar altında sunabilmek için sözleşme yaparak ayrıcalık (imtiyaz hakkı) elde etmektir. Bu ayrıcalığı elde edebilmek için franchising bedeli adı verilen bir bedel ödenir.</a:t>
            </a:r>
          </a:p>
        </p:txBody>
      </p:sp>
    </p:spTree>
    <p:extLst>
      <p:ext uri="{BB962C8B-B14F-4D97-AF65-F5344CB8AC3E}">
        <p14:creationId xmlns:p14="http://schemas.microsoft.com/office/powerpoint/2010/main" val="17153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tr-TR" altLang="en-US" smtClean="0"/>
              <a:t>İş Fikri</a:t>
            </a:r>
          </a:p>
        </p:txBody>
      </p:sp>
      <p:sp>
        <p:nvSpPr>
          <p:cNvPr id="10243" name="Rectangle 3"/>
          <p:cNvSpPr>
            <a:spLocks noGrp="1" noChangeArrowheads="1"/>
          </p:cNvSpPr>
          <p:nvPr>
            <p:ph type="body" idx="1"/>
          </p:nvPr>
        </p:nvSpPr>
        <p:spPr/>
        <p:txBody>
          <a:bodyPr>
            <a:normAutofit fontScale="92500" lnSpcReduction="10000"/>
          </a:bodyPr>
          <a:lstStyle/>
          <a:p>
            <a:pPr eaLnBrk="1" hangingPunct="1">
              <a:lnSpc>
                <a:spcPct val="90000"/>
              </a:lnSpc>
              <a:buFontTx/>
              <a:buNone/>
            </a:pPr>
            <a:r>
              <a:rPr lang="tr-TR" altLang="en-US" sz="2800" dirty="0" smtClean="0"/>
              <a:t>	İş fikri işe başlarken ortaya atılan fikirdir. </a:t>
            </a:r>
          </a:p>
          <a:p>
            <a:pPr eaLnBrk="1" hangingPunct="1">
              <a:lnSpc>
                <a:spcPct val="90000"/>
              </a:lnSpc>
              <a:buFontTx/>
              <a:buNone/>
            </a:pPr>
            <a:r>
              <a:rPr lang="tr-TR" altLang="en-US" sz="2800" b="1" dirty="0" smtClean="0"/>
              <a:t>İş fikrinin bir gereksinimi karşılamaya yönelik olması gerekir.</a:t>
            </a:r>
            <a:r>
              <a:rPr lang="tr-TR" altLang="en-US" sz="2800" dirty="0" smtClean="0"/>
              <a:t> </a:t>
            </a:r>
          </a:p>
          <a:p>
            <a:pPr eaLnBrk="1" hangingPunct="1">
              <a:lnSpc>
                <a:spcPct val="90000"/>
              </a:lnSpc>
              <a:buFontTx/>
              <a:buNone/>
            </a:pPr>
            <a:r>
              <a:rPr lang="tr-TR" altLang="en-US" sz="2800" dirty="0" smtClean="0"/>
              <a:t>Gereksinimler, karşılandığında olumlu duygular, karşılanmadığında olumsuz duygular yaratır.</a:t>
            </a:r>
          </a:p>
          <a:p>
            <a:pPr eaLnBrk="1" hangingPunct="1">
              <a:lnSpc>
                <a:spcPct val="90000"/>
              </a:lnSpc>
              <a:buFontTx/>
              <a:buNone/>
            </a:pPr>
            <a:r>
              <a:rPr lang="tr-TR" altLang="en-US" sz="2800" dirty="0" smtClean="0"/>
              <a:t> Bir gereksinimi karşılamak üzere ortaya atılacak bir iş fikri bulabilmek için yaratıcı olmak ve çevreyi iyi gözlemlemek gerekir.</a:t>
            </a:r>
          </a:p>
          <a:p>
            <a:pPr eaLnBrk="1" hangingPunct="1">
              <a:lnSpc>
                <a:spcPct val="90000"/>
              </a:lnSpc>
              <a:buFontTx/>
              <a:buNone/>
            </a:pPr>
            <a:r>
              <a:rPr lang="tr-TR" altLang="en-US" sz="2800" dirty="0" smtClean="0"/>
              <a:t> Girişimci adayının kendi ve yakın çevresinin deneyimlerinden yola çıkması da olasıdır. </a:t>
            </a:r>
          </a:p>
          <a:p>
            <a:pPr eaLnBrk="1" hangingPunct="1">
              <a:lnSpc>
                <a:spcPct val="90000"/>
              </a:lnSpc>
              <a:buFontTx/>
              <a:buNone/>
            </a:pPr>
            <a:r>
              <a:rPr lang="tr-TR" altLang="en-US" sz="2800" dirty="0" smtClean="0"/>
              <a:t>Girişimcinin unutmamak için gözlemlerini not etmesi son derece önemlidir.</a:t>
            </a:r>
          </a:p>
        </p:txBody>
      </p:sp>
    </p:spTree>
    <p:extLst>
      <p:ext uri="{BB962C8B-B14F-4D97-AF65-F5344CB8AC3E}">
        <p14:creationId xmlns:p14="http://schemas.microsoft.com/office/powerpoint/2010/main" val="2467243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tr-TR" altLang="en-US" smtClean="0"/>
              <a:t>İş Fikri</a:t>
            </a:r>
          </a:p>
        </p:txBody>
      </p:sp>
      <p:sp>
        <p:nvSpPr>
          <p:cNvPr id="11267" name="Rectangle 3"/>
          <p:cNvSpPr>
            <a:spLocks noGrp="1" noChangeArrowheads="1"/>
          </p:cNvSpPr>
          <p:nvPr>
            <p:ph type="body" idx="1"/>
          </p:nvPr>
        </p:nvSpPr>
        <p:spPr/>
        <p:txBody>
          <a:bodyPr/>
          <a:lstStyle/>
          <a:p>
            <a:pPr eaLnBrk="1" hangingPunct="1">
              <a:lnSpc>
                <a:spcPct val="90000"/>
              </a:lnSpc>
              <a:buFontTx/>
              <a:buNone/>
            </a:pPr>
            <a:r>
              <a:rPr lang="tr-TR" altLang="en-US" sz="2800" b="1" dirty="0" smtClean="0"/>
              <a:t>	İş fikri uygulanabilir olmalıdır. </a:t>
            </a:r>
            <a:r>
              <a:rPr lang="tr-TR" altLang="en-US" sz="2800" dirty="0" smtClean="0"/>
              <a:t>Başka bir deyişle iş fikri bir düş ya da hayal değildir.</a:t>
            </a:r>
          </a:p>
          <a:p>
            <a:pPr eaLnBrk="1" hangingPunct="1">
              <a:lnSpc>
                <a:spcPct val="90000"/>
              </a:lnSpc>
              <a:buFontTx/>
              <a:buNone/>
            </a:pPr>
            <a:r>
              <a:rPr lang="tr-TR" altLang="en-US" sz="2800" dirty="0" smtClean="0"/>
              <a:t> Girişimcinin hayal gücünün geniş olması olumlu bir özelliktir ama yine de girişimci belirli bir zaman dilimi içinde uygun ölçüde bir çabayla gerçekleştirilebilir fikirlere yoğunlaşmalıdır.</a:t>
            </a:r>
          </a:p>
          <a:p>
            <a:pPr eaLnBrk="1" hangingPunct="1">
              <a:lnSpc>
                <a:spcPct val="90000"/>
              </a:lnSpc>
              <a:buFontTx/>
              <a:buNone/>
            </a:pPr>
            <a:r>
              <a:rPr lang="tr-TR" altLang="en-US" sz="2800" dirty="0" smtClean="0"/>
              <a:t> Ayrıca girişimcinin kişisel bilgi, beceri ve deneyimleriyle gerçekleştiremeyeceği iş fikirlerini uygularken uzmanların desteğine gereksinim duyacağını, bunun da işinin üzerindeki kontrol gücünü azaltabileceğini unutulmamalıdır.</a:t>
            </a:r>
            <a:endParaRPr lang="tr-TR" altLang="en-US" sz="2800" b="1" dirty="0" smtClean="0"/>
          </a:p>
        </p:txBody>
      </p:sp>
    </p:spTree>
    <p:extLst>
      <p:ext uri="{BB962C8B-B14F-4D97-AF65-F5344CB8AC3E}">
        <p14:creationId xmlns:p14="http://schemas.microsoft.com/office/powerpoint/2010/main" val="55293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altLang="en-US" smtClean="0"/>
              <a:t>İş Fikri</a:t>
            </a:r>
          </a:p>
        </p:txBody>
      </p:sp>
      <p:sp>
        <p:nvSpPr>
          <p:cNvPr id="12291" name="Rectangle 3"/>
          <p:cNvSpPr>
            <a:spLocks noGrp="1" noChangeArrowheads="1"/>
          </p:cNvSpPr>
          <p:nvPr>
            <p:ph type="body" idx="1"/>
          </p:nvPr>
        </p:nvSpPr>
        <p:spPr/>
        <p:txBody>
          <a:bodyPr/>
          <a:lstStyle/>
          <a:p>
            <a:pPr eaLnBrk="1" hangingPunct="1">
              <a:lnSpc>
                <a:spcPct val="90000"/>
              </a:lnSpc>
              <a:buFontTx/>
              <a:buNone/>
            </a:pPr>
            <a:r>
              <a:rPr lang="tr-TR" altLang="en-US" sz="2400" dirty="0" smtClean="0"/>
              <a:t>	Sosyal girişimcilerin dışındaki tüm girişimciler maddi kazanç, yani kar ister.</a:t>
            </a:r>
          </a:p>
          <a:p>
            <a:pPr eaLnBrk="1" hangingPunct="1">
              <a:lnSpc>
                <a:spcPct val="90000"/>
              </a:lnSpc>
              <a:buFontTx/>
              <a:buNone/>
            </a:pPr>
            <a:r>
              <a:rPr lang="tr-TR" altLang="en-US" sz="2400" dirty="0" smtClean="0"/>
              <a:t> İş fikrinin de ticari olması, başka bir deyişle kar getirmesi gerekir. Girişimcinin üretim sürecinin risklerini üstlendiği ve kar etmeyi beklerken zarar da edebileceği göz önünde bulundurulduğunda “iş fikrinin kar getirmesi” “iş fikrinin kar getirmesinin beklenmesi” anlamına gelir. </a:t>
            </a:r>
          </a:p>
          <a:p>
            <a:pPr eaLnBrk="1" hangingPunct="1">
              <a:lnSpc>
                <a:spcPct val="90000"/>
              </a:lnSpc>
              <a:buFontTx/>
              <a:buNone/>
            </a:pPr>
            <a:r>
              <a:rPr lang="tr-TR" altLang="en-US" sz="2400" dirty="0" smtClean="0"/>
              <a:t>Girişimci işin belirli bir zamanda belirli koşullar altında ne kadar gelir getireceğini ve ne kadar masrafa (maliyete) yol açacağını tahmin etmeye çalışarak iş fikrinin kar getirmesi olasılığının bulunup bulunmadığını belirlemeye çalışır.</a:t>
            </a:r>
          </a:p>
          <a:p>
            <a:pPr eaLnBrk="1" hangingPunct="1">
              <a:lnSpc>
                <a:spcPct val="90000"/>
              </a:lnSpc>
              <a:buFontTx/>
              <a:buNone/>
            </a:pPr>
            <a:r>
              <a:rPr lang="tr-TR" altLang="en-US" sz="2400" dirty="0" smtClean="0"/>
              <a:t> Görüşü olumluysa iş fikrini uygulamak üzere çalışmalara başlar.</a:t>
            </a:r>
          </a:p>
        </p:txBody>
      </p:sp>
    </p:spTree>
    <p:extLst>
      <p:ext uri="{BB962C8B-B14F-4D97-AF65-F5344CB8AC3E}">
        <p14:creationId xmlns:p14="http://schemas.microsoft.com/office/powerpoint/2010/main" val="59126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tr-TR" altLang="en-US" sz="4000" smtClean="0"/>
              <a:t>Girişimcinin Bilmesi Gereken Ekonomik Kavramlar: Hasılat, Maliyet, Kar</a:t>
            </a:r>
          </a:p>
        </p:txBody>
      </p:sp>
      <p:sp>
        <p:nvSpPr>
          <p:cNvPr id="13315" name="Rectangle 3"/>
          <p:cNvSpPr>
            <a:spLocks noGrp="1" noChangeArrowheads="1"/>
          </p:cNvSpPr>
          <p:nvPr>
            <p:ph type="body" idx="1"/>
          </p:nvPr>
        </p:nvSpPr>
        <p:spPr>
          <a:xfrm>
            <a:off x="468313" y="1844675"/>
            <a:ext cx="8218487" cy="4281488"/>
          </a:xfrm>
        </p:spPr>
        <p:txBody>
          <a:bodyPr/>
          <a:lstStyle/>
          <a:p>
            <a:pPr eaLnBrk="1" hangingPunct="1">
              <a:buFontTx/>
              <a:buNone/>
            </a:pPr>
            <a:r>
              <a:rPr lang="tr-TR" altLang="en-US" smtClean="0"/>
              <a:t>	Girişimcinin bilmesi gereken bazı ekonomik kavramlar vardır: Hasılat, maliyet ve kar gibi. Girişimci ayrıca bunları nasıl hesaplayacağını da bilmelidir. İş fikrinin ön değerlendirilmesi sırasında ve iş fikri uygulanmaya karar verildiğinde iş planı (fizibilite etüdü) yapılırken bu kavramlara sık sık başvurulur.</a:t>
            </a:r>
          </a:p>
        </p:txBody>
      </p:sp>
    </p:spTree>
    <p:extLst>
      <p:ext uri="{BB962C8B-B14F-4D97-AF65-F5344CB8AC3E}">
        <p14:creationId xmlns:p14="http://schemas.microsoft.com/office/powerpoint/2010/main" val="489728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tr-TR" altLang="en-US" sz="4000" smtClean="0"/>
              <a:t>Toplam Hasılat ve Ortalama Hasılat</a:t>
            </a:r>
          </a:p>
        </p:txBody>
      </p:sp>
      <p:sp>
        <p:nvSpPr>
          <p:cNvPr id="14339" name="Rectangle 3"/>
          <p:cNvSpPr>
            <a:spLocks noGrp="1" noChangeArrowheads="1"/>
          </p:cNvSpPr>
          <p:nvPr>
            <p:ph type="body" idx="1"/>
          </p:nvPr>
        </p:nvSpPr>
        <p:spPr/>
        <p:txBody>
          <a:bodyPr/>
          <a:lstStyle/>
          <a:p>
            <a:pPr eaLnBrk="1" hangingPunct="1">
              <a:lnSpc>
                <a:spcPct val="80000"/>
              </a:lnSpc>
              <a:buFontTx/>
              <a:buNone/>
            </a:pPr>
            <a:r>
              <a:rPr lang="tr-TR" altLang="en-US" sz="2000" smtClean="0"/>
              <a:t>	Hasılat, getiri ve satış geliri eş anlamlıdır. İşletmenin sattığı mallardan ne kadar gelir elde ettiğini ifade eder. Satılan her bir malın satış fiyatıyla (birim fiyat) o maldan satılan miktar (satış miktarı) çarpılarak bulunur. Bulunan değere </a:t>
            </a:r>
            <a:r>
              <a:rPr lang="tr-TR" altLang="en-US" sz="2000" b="1" smtClean="0"/>
              <a:t>toplam hasılat</a:t>
            </a:r>
            <a:r>
              <a:rPr lang="tr-TR" altLang="en-US" sz="2000" smtClean="0"/>
              <a:t> denir. Belirli bir zaman için hesaplanır. Günlük, haftalık, aylık, dönemlik, yıllık gibi.</a:t>
            </a:r>
          </a:p>
          <a:p>
            <a:pPr eaLnBrk="1" hangingPunct="1">
              <a:lnSpc>
                <a:spcPct val="80000"/>
              </a:lnSpc>
              <a:buFontTx/>
              <a:buNone/>
            </a:pPr>
            <a:r>
              <a:rPr lang="tr-TR" altLang="en-US" sz="2000" smtClean="0"/>
              <a:t>	</a:t>
            </a:r>
            <a:r>
              <a:rPr lang="tr-TR" altLang="en-US" sz="2000" b="1" smtClean="0"/>
              <a:t>Toplam Hasılat=Birim Fiyat.Satış Miktarı</a:t>
            </a:r>
          </a:p>
          <a:p>
            <a:pPr eaLnBrk="1" hangingPunct="1">
              <a:lnSpc>
                <a:spcPct val="80000"/>
              </a:lnSpc>
              <a:buFontTx/>
              <a:buNone/>
            </a:pPr>
            <a:r>
              <a:rPr lang="tr-TR" altLang="en-US" sz="2000" smtClean="0"/>
              <a:t>	Toplam hasılatın satış miktarına bölünmesiyle de </a:t>
            </a:r>
            <a:r>
              <a:rPr lang="tr-TR" altLang="en-US" sz="2000" b="1" smtClean="0"/>
              <a:t>ortalama hasılat</a:t>
            </a:r>
            <a:r>
              <a:rPr lang="tr-TR" altLang="en-US" sz="2000" smtClean="0"/>
              <a:t> bulunur. Satılan her birim mal aynı fiyata satılmışsa ortalama hasılat birim fiyata eşit olacaktır. Satılan mallar farklı fiyatlardan satılmışsa (kimi düşük kimi yüksek fiyattan) ortalama hasılat tüm satışlardan elde edilen hasılatın ortalamasını verecektir.</a:t>
            </a:r>
          </a:p>
          <a:p>
            <a:pPr eaLnBrk="1" hangingPunct="1">
              <a:lnSpc>
                <a:spcPct val="80000"/>
              </a:lnSpc>
              <a:buFontTx/>
              <a:buNone/>
            </a:pPr>
            <a:r>
              <a:rPr lang="tr-TR" altLang="en-US" sz="2000" smtClean="0"/>
              <a:t>	Ortalama Hasılat=Toplam Hasılat/Satış Miktarı</a:t>
            </a:r>
          </a:p>
          <a:p>
            <a:pPr eaLnBrk="1" hangingPunct="1">
              <a:lnSpc>
                <a:spcPct val="80000"/>
              </a:lnSpc>
              <a:buFontTx/>
              <a:buNone/>
            </a:pPr>
            <a:r>
              <a:rPr lang="tr-TR" altLang="en-US" sz="2000" smtClean="0"/>
              <a:t>	</a:t>
            </a:r>
          </a:p>
        </p:txBody>
      </p:sp>
    </p:spTree>
    <p:extLst>
      <p:ext uri="{BB962C8B-B14F-4D97-AF65-F5344CB8AC3E}">
        <p14:creationId xmlns:p14="http://schemas.microsoft.com/office/powerpoint/2010/main" val="2975665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tr-TR" altLang="en-US" sz="4000" smtClean="0"/>
              <a:t>Sabit Maliyet, Değişken Maliyet, Toplam Maliyet ve Ortalama Maliyet</a:t>
            </a:r>
          </a:p>
        </p:txBody>
      </p:sp>
      <p:sp>
        <p:nvSpPr>
          <p:cNvPr id="15363" name="Rectangle 3"/>
          <p:cNvSpPr>
            <a:spLocks noGrp="1" noChangeArrowheads="1"/>
          </p:cNvSpPr>
          <p:nvPr>
            <p:ph type="body" idx="1"/>
          </p:nvPr>
        </p:nvSpPr>
        <p:spPr>
          <a:xfrm>
            <a:off x="539750" y="2060575"/>
            <a:ext cx="8147050" cy="4065588"/>
          </a:xfrm>
        </p:spPr>
        <p:txBody>
          <a:bodyPr/>
          <a:lstStyle/>
          <a:p>
            <a:pPr eaLnBrk="1" hangingPunct="1">
              <a:lnSpc>
                <a:spcPct val="80000"/>
              </a:lnSpc>
              <a:buFontTx/>
              <a:buNone/>
            </a:pPr>
            <a:r>
              <a:rPr lang="tr-TR" altLang="en-US" sz="1600" smtClean="0"/>
              <a:t> 	Maliyet, masraf  ve gider eş anlamlıdır. Maliyetler ikiye ayrılır: Sabit maliyetler ve değişken maliyetler. </a:t>
            </a:r>
          </a:p>
          <a:p>
            <a:pPr eaLnBrk="1" hangingPunct="1">
              <a:lnSpc>
                <a:spcPct val="80000"/>
              </a:lnSpc>
              <a:buFontTx/>
              <a:buNone/>
            </a:pPr>
            <a:r>
              <a:rPr lang="tr-TR" altLang="en-US" sz="1600" b="1" smtClean="0"/>
              <a:t>	Sabit maliyetler</a:t>
            </a:r>
            <a:r>
              <a:rPr lang="tr-TR" altLang="en-US" sz="1600" smtClean="0"/>
              <a:t> üretimden bağımsızdır, başka bir deyişle üretim yapılmadığında da katlanılması gereken giderlerdir. Kira, elektrik, su, telefon, çalışanların ücretleri gibi. </a:t>
            </a:r>
          </a:p>
          <a:p>
            <a:pPr eaLnBrk="1" hangingPunct="1">
              <a:lnSpc>
                <a:spcPct val="80000"/>
              </a:lnSpc>
              <a:buFontTx/>
              <a:buNone/>
            </a:pPr>
            <a:r>
              <a:rPr lang="tr-TR" altLang="en-US" sz="1600" b="1" smtClean="0"/>
              <a:t>	Değişken maliyetler </a:t>
            </a:r>
            <a:r>
              <a:rPr lang="tr-TR" altLang="en-US" sz="1600" smtClean="0"/>
              <a:t>ise üretime bağlıdır ve üretim arttıkça artarlar. Kullanılan hammaddeler ve diğer çeşitli girdiler gibi. Örneğin bir marangoz sipariş almadığında, yani üretim yapmadığında da dükkan kirasını ve çalışanların ücretlerini ödeyecektir, bunlar sabit maliyetlerdir. Sipariş aldığında, yani üretim yaptığında tahta, sunta, vernik, cila, yapıştırıcı gibi hammadde ve girdiler kullanacak ve siparişler ne kadar çoksa bu hammadde ve girdilere yaptığı giderler de o kadar çok olacaktır. Bunlar ise değişken maliyetlerdir. </a:t>
            </a:r>
          </a:p>
          <a:p>
            <a:pPr eaLnBrk="1" hangingPunct="1">
              <a:lnSpc>
                <a:spcPct val="80000"/>
              </a:lnSpc>
              <a:buFontTx/>
              <a:buNone/>
            </a:pPr>
            <a:r>
              <a:rPr lang="tr-TR" altLang="en-US" sz="1600" smtClean="0"/>
              <a:t>	Belirli bir zamanda ortaya çıkan sabit ve değişken maliyetlerin toplamına </a:t>
            </a:r>
            <a:r>
              <a:rPr lang="tr-TR" altLang="en-US" sz="1600" b="1" smtClean="0"/>
              <a:t>toplam maliyet</a:t>
            </a:r>
            <a:r>
              <a:rPr lang="tr-TR" altLang="en-US" sz="1600" smtClean="0"/>
              <a:t> denir.</a:t>
            </a:r>
          </a:p>
          <a:p>
            <a:pPr eaLnBrk="1" hangingPunct="1">
              <a:lnSpc>
                <a:spcPct val="80000"/>
              </a:lnSpc>
              <a:buFontTx/>
              <a:buNone/>
            </a:pPr>
            <a:r>
              <a:rPr lang="tr-TR" altLang="en-US" sz="1600" smtClean="0"/>
              <a:t>	</a:t>
            </a:r>
            <a:r>
              <a:rPr lang="tr-TR" altLang="en-US" sz="1600" b="1" smtClean="0"/>
              <a:t>Toplam Maliyet=Sabit Maliyet+Değişken Maliyet</a:t>
            </a:r>
          </a:p>
          <a:p>
            <a:pPr eaLnBrk="1" hangingPunct="1">
              <a:lnSpc>
                <a:spcPct val="80000"/>
              </a:lnSpc>
              <a:buFontTx/>
              <a:buNone/>
            </a:pPr>
            <a:r>
              <a:rPr lang="tr-TR" altLang="en-US" sz="1600" smtClean="0"/>
              <a:t>	Toplam maliyetlerin üretim miktarına bölünmesiyle üretilen her bir ürün başına düşen maliyet bulunur. Buna </a:t>
            </a:r>
            <a:r>
              <a:rPr lang="tr-TR" altLang="en-US" sz="1600" b="1" smtClean="0"/>
              <a:t>ortalama maliyet</a:t>
            </a:r>
            <a:r>
              <a:rPr lang="tr-TR" altLang="en-US" sz="1600" smtClean="0"/>
              <a:t> denir. </a:t>
            </a:r>
          </a:p>
          <a:p>
            <a:pPr eaLnBrk="1" hangingPunct="1">
              <a:lnSpc>
                <a:spcPct val="80000"/>
              </a:lnSpc>
              <a:buFontTx/>
              <a:buNone/>
            </a:pPr>
            <a:r>
              <a:rPr lang="tr-TR" altLang="en-US" sz="1600" smtClean="0"/>
              <a:t>	</a:t>
            </a:r>
            <a:r>
              <a:rPr lang="tr-TR" altLang="en-US" sz="1600" b="1" smtClean="0"/>
              <a:t>Ortalama Maliyet=Toplam Maliyet/Üretim Miktarı </a:t>
            </a:r>
          </a:p>
        </p:txBody>
      </p:sp>
    </p:spTree>
    <p:extLst>
      <p:ext uri="{BB962C8B-B14F-4D97-AF65-F5344CB8AC3E}">
        <p14:creationId xmlns:p14="http://schemas.microsoft.com/office/powerpoint/2010/main" val="68705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tr-TR" altLang="en-US" smtClean="0"/>
              <a:t>Toplam Kar ve Ortalama Kar</a:t>
            </a:r>
          </a:p>
        </p:txBody>
      </p:sp>
      <p:sp>
        <p:nvSpPr>
          <p:cNvPr id="16387" name="Rectangle 3"/>
          <p:cNvSpPr>
            <a:spLocks noGrp="1" noChangeArrowheads="1"/>
          </p:cNvSpPr>
          <p:nvPr>
            <p:ph type="body" idx="1"/>
          </p:nvPr>
        </p:nvSpPr>
        <p:spPr/>
        <p:txBody>
          <a:bodyPr/>
          <a:lstStyle/>
          <a:p>
            <a:pPr eaLnBrk="1" hangingPunct="1">
              <a:lnSpc>
                <a:spcPct val="90000"/>
              </a:lnSpc>
              <a:buFontTx/>
              <a:buNone/>
            </a:pPr>
            <a:r>
              <a:rPr lang="tr-TR" altLang="en-US" sz="2800" smtClean="0"/>
              <a:t>	</a:t>
            </a:r>
            <a:r>
              <a:rPr lang="tr-TR" altLang="en-US" sz="2800" b="1" smtClean="0"/>
              <a:t>Toplam</a:t>
            </a:r>
            <a:r>
              <a:rPr lang="tr-TR" altLang="en-US" sz="2800" smtClean="0"/>
              <a:t> </a:t>
            </a:r>
            <a:r>
              <a:rPr lang="tr-TR" altLang="en-US" sz="2800" b="1" smtClean="0"/>
              <a:t>kar</a:t>
            </a:r>
            <a:r>
              <a:rPr lang="tr-TR" altLang="en-US" sz="2800" smtClean="0"/>
              <a:t> toplam hasılattan toplam maliyet çıkarılarak bulunur. Sonuç pozitifse (toplam hasılat toplam maliyetten büyükse) pozitif kar, sonuç negatifse (toplam hasılat toplam maliyetin altında kalmışsa) negatif kar, yani zarar söz konusudur. </a:t>
            </a:r>
          </a:p>
          <a:p>
            <a:pPr eaLnBrk="1" hangingPunct="1">
              <a:lnSpc>
                <a:spcPct val="90000"/>
              </a:lnSpc>
              <a:buFontTx/>
              <a:buNone/>
            </a:pPr>
            <a:r>
              <a:rPr lang="tr-TR" altLang="en-US" sz="2800" smtClean="0"/>
              <a:t>	</a:t>
            </a:r>
            <a:r>
              <a:rPr lang="tr-TR" altLang="en-US" sz="2800" b="1" smtClean="0"/>
              <a:t>Toplam Kar=Toplam Hasılat-Toplam Maliyet</a:t>
            </a:r>
            <a:r>
              <a:rPr lang="tr-TR" altLang="en-US" sz="2800" smtClean="0"/>
              <a:t> </a:t>
            </a:r>
          </a:p>
          <a:p>
            <a:pPr eaLnBrk="1" hangingPunct="1">
              <a:lnSpc>
                <a:spcPct val="90000"/>
              </a:lnSpc>
              <a:buFontTx/>
              <a:buNone/>
            </a:pPr>
            <a:r>
              <a:rPr lang="tr-TR" altLang="en-US" sz="2800" smtClean="0"/>
              <a:t>	</a:t>
            </a:r>
            <a:r>
              <a:rPr lang="tr-TR" altLang="en-US" sz="2800" b="1" smtClean="0"/>
              <a:t>Ortalama kar ise </a:t>
            </a:r>
            <a:r>
              <a:rPr lang="tr-TR" altLang="en-US" sz="2800" smtClean="0"/>
              <a:t>toplam kar miktara bölünerek bulunur.</a:t>
            </a:r>
          </a:p>
          <a:p>
            <a:pPr eaLnBrk="1" hangingPunct="1">
              <a:lnSpc>
                <a:spcPct val="90000"/>
              </a:lnSpc>
              <a:buFontTx/>
              <a:buNone/>
            </a:pPr>
            <a:r>
              <a:rPr lang="tr-TR" altLang="en-US" sz="2800" b="1" smtClean="0"/>
              <a:t>	Ortalama Kar=Toplam kar/Miktar</a:t>
            </a:r>
          </a:p>
        </p:txBody>
      </p:sp>
    </p:spTree>
    <p:extLst>
      <p:ext uri="{BB962C8B-B14F-4D97-AF65-F5344CB8AC3E}">
        <p14:creationId xmlns:p14="http://schemas.microsoft.com/office/powerpoint/2010/main" val="249681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Ödevler (%10)</a:t>
            </a:r>
            <a:endParaRPr lang="en-US" dirty="0"/>
          </a:p>
        </p:txBody>
      </p:sp>
      <p:sp>
        <p:nvSpPr>
          <p:cNvPr id="3" name="Content Placeholder 2"/>
          <p:cNvSpPr>
            <a:spLocks noGrp="1"/>
          </p:cNvSpPr>
          <p:nvPr>
            <p:ph idx="1"/>
          </p:nvPr>
        </p:nvSpPr>
        <p:spPr>
          <a:xfrm>
            <a:off x="457200" y="1412776"/>
            <a:ext cx="8229600" cy="4824536"/>
          </a:xfrm>
        </p:spPr>
        <p:txBody>
          <a:bodyPr>
            <a:normAutofit fontScale="25000" lnSpcReduction="20000"/>
          </a:bodyPr>
          <a:lstStyle/>
          <a:p>
            <a:r>
              <a:rPr lang="en-US" b="1" dirty="0"/>
              <a:t>The topics below are related with the lecture, assign </a:t>
            </a:r>
            <a:r>
              <a:rPr lang="tr-TR" b="1" dirty="0" smtClean="0"/>
              <a:t>the </a:t>
            </a:r>
            <a:r>
              <a:rPr lang="en-US" b="1" dirty="0" smtClean="0"/>
              <a:t>paperwork </a:t>
            </a:r>
            <a:r>
              <a:rPr lang="en-US" b="1" dirty="0"/>
              <a:t>to the director:</a:t>
            </a:r>
            <a:endParaRPr lang="en-US" dirty="0"/>
          </a:p>
          <a:p>
            <a:r>
              <a:rPr lang="en-US" b="1" dirty="0"/>
              <a:t> Discuss and write literacy on one of the following groups in </a:t>
            </a:r>
            <a:r>
              <a:rPr lang="tr-TR" b="1" dirty="0" smtClean="0"/>
              <a:t>a formal format</a:t>
            </a:r>
            <a:endParaRPr lang="en-US" dirty="0"/>
          </a:p>
          <a:p>
            <a:endParaRPr lang="tr-TR" b="1" dirty="0" smtClean="0"/>
          </a:p>
          <a:p>
            <a:r>
              <a:rPr lang="en-US" b="1" dirty="0" smtClean="0"/>
              <a:t>1 </a:t>
            </a:r>
            <a:r>
              <a:rPr lang="en-US" b="1" dirty="0"/>
              <a:t>what is entrepreneurship, entrepreneur?  Which of your skills related to be an entrepreneur? Why?  Prepare your CV and do your SWOT analysis.  What is your plan for the future?</a:t>
            </a:r>
            <a:endParaRPr lang="en-US" dirty="0"/>
          </a:p>
          <a:p>
            <a:pPr lvl="0"/>
            <a:endParaRPr lang="tr-TR" b="1" dirty="0" smtClean="0"/>
          </a:p>
          <a:p>
            <a:pPr lvl="0"/>
            <a:r>
              <a:rPr lang="tr-TR" b="1" dirty="0" smtClean="0"/>
              <a:t>2.    Choose one of the groups  below and  identfy your group members then search the concepts for your group. </a:t>
            </a:r>
          </a:p>
          <a:p>
            <a:pPr lvl="0"/>
            <a:endParaRPr lang="tr-TR" b="1" dirty="0"/>
          </a:p>
          <a:p>
            <a:pPr lvl="0"/>
            <a:r>
              <a:rPr lang="en-US" b="1" dirty="0" smtClean="0"/>
              <a:t>Group </a:t>
            </a:r>
            <a:r>
              <a:rPr lang="tr-TR" b="1" dirty="0" smtClean="0"/>
              <a:t> A</a:t>
            </a:r>
            <a:endParaRPr lang="en-US" dirty="0"/>
          </a:p>
          <a:p>
            <a:pPr lvl="0"/>
            <a:r>
              <a:rPr lang="en-US" b="1" dirty="0"/>
              <a:t>The skeptical entrepreneur</a:t>
            </a:r>
            <a:endParaRPr lang="en-US" dirty="0"/>
          </a:p>
          <a:p>
            <a:pPr lvl="0"/>
            <a:r>
              <a:rPr lang="en-US" b="1" dirty="0"/>
              <a:t>The copycat entrepreneur</a:t>
            </a:r>
            <a:endParaRPr lang="en-US" dirty="0"/>
          </a:p>
          <a:p>
            <a:pPr lvl="0"/>
            <a:r>
              <a:rPr lang="en-US" b="1" dirty="0"/>
              <a:t>The research entrepreneur</a:t>
            </a:r>
            <a:endParaRPr lang="en-US" dirty="0"/>
          </a:p>
          <a:p>
            <a:pPr lvl="0"/>
            <a:r>
              <a:rPr lang="en-US" b="1" dirty="0"/>
              <a:t>The determined entrepreneur</a:t>
            </a:r>
            <a:endParaRPr lang="en-US" dirty="0"/>
          </a:p>
          <a:p>
            <a:pPr lvl="0"/>
            <a:r>
              <a:rPr lang="en-US" b="1" dirty="0"/>
              <a:t>The accomplished entrepreneur</a:t>
            </a:r>
            <a:endParaRPr lang="en-US" dirty="0"/>
          </a:p>
          <a:p>
            <a:r>
              <a:rPr lang="en-US" b="1" dirty="0"/>
              <a:t> </a:t>
            </a:r>
            <a:endParaRPr lang="en-US" dirty="0"/>
          </a:p>
          <a:p>
            <a:pPr lvl="0"/>
            <a:r>
              <a:rPr lang="en-US" b="1" dirty="0"/>
              <a:t>Group </a:t>
            </a:r>
            <a:r>
              <a:rPr lang="tr-TR" b="1" dirty="0" smtClean="0"/>
              <a:t> B </a:t>
            </a:r>
            <a:endParaRPr lang="en-US" dirty="0"/>
          </a:p>
          <a:p>
            <a:pPr lvl="0"/>
            <a:r>
              <a:rPr lang="en-US" b="1" dirty="0"/>
              <a:t>Social businesses</a:t>
            </a:r>
            <a:endParaRPr lang="en-US" dirty="0"/>
          </a:p>
          <a:p>
            <a:pPr lvl="0"/>
            <a:r>
              <a:rPr lang="en-US" b="1" dirty="0"/>
              <a:t>Inclusive entrepreneurship (business) </a:t>
            </a:r>
            <a:endParaRPr lang="en-US" dirty="0"/>
          </a:p>
          <a:p>
            <a:pPr lvl="0"/>
            <a:r>
              <a:rPr lang="en-US" b="1" dirty="0"/>
              <a:t>Social enterprises</a:t>
            </a:r>
            <a:endParaRPr lang="en-US" dirty="0"/>
          </a:p>
          <a:p>
            <a:r>
              <a:rPr lang="en-US" b="1" dirty="0"/>
              <a:t> </a:t>
            </a:r>
            <a:endParaRPr lang="en-US" dirty="0"/>
          </a:p>
          <a:p>
            <a:pPr lvl="0"/>
            <a:r>
              <a:rPr lang="en-US" b="1" dirty="0"/>
              <a:t>Group </a:t>
            </a:r>
            <a:r>
              <a:rPr lang="tr-TR" b="1" dirty="0" smtClean="0"/>
              <a:t>C</a:t>
            </a:r>
            <a:endParaRPr lang="en-US" dirty="0"/>
          </a:p>
          <a:p>
            <a:pPr lvl="0"/>
            <a:r>
              <a:rPr lang="en-US" b="1" dirty="0"/>
              <a:t>Scalable Startup Entrepreneurship</a:t>
            </a:r>
            <a:endParaRPr lang="en-US" dirty="0"/>
          </a:p>
          <a:p>
            <a:pPr lvl="0"/>
            <a:r>
              <a:rPr lang="en-US" b="1" dirty="0"/>
              <a:t>Small Business Entrepreneurship</a:t>
            </a:r>
            <a:endParaRPr lang="en-US" dirty="0"/>
          </a:p>
          <a:p>
            <a:pPr lvl="0"/>
            <a:r>
              <a:rPr lang="en-US" b="1" dirty="0"/>
              <a:t>Large Company Entrepreneurship</a:t>
            </a:r>
            <a:endParaRPr lang="en-US" dirty="0"/>
          </a:p>
          <a:p>
            <a:r>
              <a:rPr lang="en-US" b="1" dirty="0"/>
              <a:t> </a:t>
            </a:r>
            <a:endParaRPr lang="en-US" dirty="0"/>
          </a:p>
          <a:p>
            <a:pPr lvl="0"/>
            <a:r>
              <a:rPr lang="en-US" b="1" dirty="0"/>
              <a:t>Group </a:t>
            </a:r>
            <a:r>
              <a:rPr lang="tr-TR" b="1" dirty="0" smtClean="0"/>
              <a:t>D </a:t>
            </a:r>
            <a:endParaRPr lang="en-US" dirty="0"/>
          </a:p>
          <a:p>
            <a:pPr lvl="0"/>
            <a:r>
              <a:rPr lang="en-US" b="1" dirty="0"/>
              <a:t>The World Changer</a:t>
            </a:r>
            <a:endParaRPr lang="en-US" dirty="0"/>
          </a:p>
          <a:p>
            <a:pPr lvl="0"/>
            <a:r>
              <a:rPr lang="en-US" b="1" dirty="0"/>
              <a:t>The Survivor</a:t>
            </a:r>
            <a:endParaRPr lang="en-US" dirty="0"/>
          </a:p>
          <a:p>
            <a:pPr lvl="0"/>
            <a:r>
              <a:rPr lang="en-US" b="1" dirty="0"/>
              <a:t>The Visionary</a:t>
            </a:r>
            <a:endParaRPr lang="en-US" dirty="0"/>
          </a:p>
          <a:p>
            <a:pPr lvl="0"/>
            <a:r>
              <a:rPr lang="en-US" b="1" dirty="0"/>
              <a:t>The Strategist</a:t>
            </a:r>
            <a:endParaRPr lang="en-US" dirty="0"/>
          </a:p>
          <a:p>
            <a:r>
              <a:rPr lang="en-US" b="1" dirty="0"/>
              <a:t> </a:t>
            </a:r>
            <a:endParaRPr lang="en-US" dirty="0"/>
          </a:p>
          <a:p>
            <a:r>
              <a:rPr lang="en-US" u="sng" dirty="0">
                <a:hlinkClick r:id="rId2"/>
              </a:rPr>
              <a:t>https://businesstown.com/the-different-types-of-entrepreneurs/</a:t>
            </a:r>
            <a:endParaRPr lang="en-US" dirty="0"/>
          </a:p>
          <a:p>
            <a:r>
              <a:rPr lang="en-US" u="sng" dirty="0">
                <a:hlinkClick r:id="rId3"/>
              </a:rPr>
              <a:t>http://web.a.ebscohost.com/ehost/pdfviewer/pdfviewer?vid=7&amp;sid=43b00d2e-5e61-4f27-824c-2422ac8a9881%40sessionmgr4006</a:t>
            </a:r>
            <a:endParaRPr lang="en-US" dirty="0"/>
          </a:p>
          <a:p>
            <a:r>
              <a:rPr lang="en-US" b="1" u="sng" dirty="0">
                <a:hlinkClick r:id="rId4"/>
              </a:rPr>
              <a:t>https://www.entrepreneur.com/article/244210</a:t>
            </a:r>
            <a:r>
              <a:rPr lang="en-US" b="1" dirty="0"/>
              <a:t>.</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62354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 planı hazırlama (%50)</a:t>
            </a:r>
            <a:endParaRPr lang="en-US" dirty="0"/>
          </a:p>
        </p:txBody>
      </p:sp>
    </p:spTree>
    <p:extLst>
      <p:ext uri="{BB962C8B-B14F-4D97-AF65-F5344CB8AC3E}">
        <p14:creationId xmlns:p14="http://schemas.microsoft.com/office/powerpoint/2010/main" val="15360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0"/>
            <a:ext cx="67687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26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150881049"/>
              </p:ext>
            </p:extLst>
          </p:nvPr>
        </p:nvGraphicFramePr>
        <p:xfrm>
          <a:off x="899592" y="358775"/>
          <a:ext cx="7488832" cy="6142038"/>
        </p:xfrm>
        <a:graphic>
          <a:graphicData uri="http://schemas.openxmlformats.org/presentationml/2006/ole">
            <mc:AlternateContent xmlns:mc="http://schemas.openxmlformats.org/markup-compatibility/2006">
              <mc:Choice xmlns:v="urn:schemas-microsoft-com:vml" Requires="v">
                <p:oleObj spid="_x0000_s9222" name="Document" r:id="rId4" imgW="5889940" imgH="6142151" progId="Word.Document.12">
                  <p:embed/>
                </p:oleObj>
              </mc:Choice>
              <mc:Fallback>
                <p:oleObj name="Document" r:id="rId4" imgW="5889940" imgH="6142151" progId="Word.Document.12">
                  <p:embed/>
                  <p:pic>
                    <p:nvPicPr>
                      <p:cNvPr id="0" name=""/>
                      <p:cNvPicPr/>
                      <p:nvPr/>
                    </p:nvPicPr>
                    <p:blipFill>
                      <a:blip r:embed="rId5"/>
                      <a:stretch>
                        <a:fillRect/>
                      </a:stretch>
                    </p:blipFill>
                    <p:spPr>
                      <a:xfrm>
                        <a:off x="899592" y="358775"/>
                        <a:ext cx="7488832" cy="6142038"/>
                      </a:xfrm>
                      <a:prstGeom prst="rect">
                        <a:avLst/>
                      </a:prstGeom>
                    </p:spPr>
                  </p:pic>
                </p:oleObj>
              </mc:Fallback>
            </mc:AlternateContent>
          </a:graphicData>
        </a:graphic>
      </p:graphicFrame>
    </p:spTree>
    <p:extLst>
      <p:ext uri="{BB962C8B-B14F-4D97-AF65-F5344CB8AC3E}">
        <p14:creationId xmlns:p14="http://schemas.microsoft.com/office/powerpoint/2010/main" val="138455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Türkiye’nin en başarılı start-up ları</a:t>
            </a:r>
            <a:endParaRPr lang="en-US" dirty="0"/>
          </a:p>
        </p:txBody>
      </p:sp>
      <p:sp>
        <p:nvSpPr>
          <p:cNvPr id="3" name="Content Placeholder 2"/>
          <p:cNvSpPr>
            <a:spLocks noGrp="1"/>
          </p:cNvSpPr>
          <p:nvPr>
            <p:ph idx="1"/>
          </p:nvPr>
        </p:nvSpPr>
        <p:spPr/>
        <p:txBody>
          <a:bodyPr/>
          <a:lstStyle/>
          <a:p>
            <a:r>
              <a:rPr lang="en-US" dirty="0" smtClean="0"/>
              <a:t>https://www.fundalina.com/turkiyenin-en-basarili-100-startupi/</a:t>
            </a:r>
            <a:endParaRPr lang="en-US" dirty="0"/>
          </a:p>
        </p:txBody>
      </p:sp>
    </p:spTree>
    <p:extLst>
      <p:ext uri="{BB962C8B-B14F-4D97-AF65-F5344CB8AC3E}">
        <p14:creationId xmlns:p14="http://schemas.microsoft.com/office/powerpoint/2010/main" val="82303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cap="all" dirty="0" smtClean="0"/>
              <a:t/>
            </a:r>
            <a:br>
              <a:rPr lang="tr-TR" b="1" cap="all" dirty="0" smtClean="0"/>
            </a:br>
            <a:r>
              <a:rPr lang="en-US" b="1" cap="all" dirty="0" smtClean="0"/>
              <a:t>2017’NİN EN POPÜLER STARTUP FİKİRLERİ</a:t>
            </a:r>
            <a:br>
              <a:rPr lang="en-US" b="1" cap="all" dirty="0" smtClean="0"/>
            </a:br>
            <a:endParaRPr lang="en-US" dirty="0"/>
          </a:p>
        </p:txBody>
      </p:sp>
      <p:sp>
        <p:nvSpPr>
          <p:cNvPr id="3" name="Content Placeholder 2"/>
          <p:cNvSpPr>
            <a:spLocks noGrp="1"/>
          </p:cNvSpPr>
          <p:nvPr>
            <p:ph idx="1"/>
          </p:nvPr>
        </p:nvSpPr>
        <p:spPr/>
        <p:txBody>
          <a:bodyPr/>
          <a:lstStyle/>
          <a:p>
            <a:r>
              <a:rPr lang="en-US" b="1" dirty="0"/>
              <a:t>Big </a:t>
            </a:r>
            <a:r>
              <a:rPr lang="en-US" b="1" dirty="0" smtClean="0"/>
              <a:t>Data</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56792"/>
            <a:ext cx="30384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5576" y="3284984"/>
            <a:ext cx="4572000" cy="646331"/>
          </a:xfrm>
          <a:prstGeom prst="rect">
            <a:avLst/>
          </a:prstGeom>
        </p:spPr>
        <p:txBody>
          <a:bodyPr>
            <a:spAutoFit/>
          </a:bodyPr>
          <a:lstStyle/>
          <a:p>
            <a:r>
              <a:rPr lang="en-US" dirty="0"/>
              <a:t>Big data </a:t>
            </a:r>
            <a:r>
              <a:rPr lang="en-US" dirty="0" err="1"/>
              <a:t>ve</a:t>
            </a:r>
            <a:r>
              <a:rPr lang="en-US" dirty="0"/>
              <a:t> </a:t>
            </a:r>
            <a:r>
              <a:rPr lang="en-US" dirty="0" err="1"/>
              <a:t>bulut</a:t>
            </a:r>
            <a:r>
              <a:rPr lang="en-US" dirty="0"/>
              <a:t> </a:t>
            </a:r>
            <a:r>
              <a:rPr lang="en-US" dirty="0" err="1"/>
              <a:t>teknoloji</a:t>
            </a:r>
            <a:r>
              <a:rPr lang="en-US" dirty="0"/>
              <a:t> </a:t>
            </a:r>
            <a:r>
              <a:rPr lang="en-US" dirty="0" err="1"/>
              <a:t>seçimi</a:t>
            </a:r>
            <a:r>
              <a:rPr lang="en-US" dirty="0"/>
              <a:t> </a:t>
            </a:r>
            <a:r>
              <a:rPr lang="en-US" dirty="0" err="1"/>
              <a:t>şirketinizin</a:t>
            </a:r>
            <a:r>
              <a:rPr lang="en-US" dirty="0"/>
              <a:t> </a:t>
            </a:r>
            <a:r>
              <a:rPr lang="en-US" dirty="0" err="1"/>
              <a:t>rekabet</a:t>
            </a:r>
            <a:r>
              <a:rPr lang="en-US" dirty="0"/>
              <a:t> </a:t>
            </a:r>
            <a:r>
              <a:rPr lang="en-US" dirty="0" err="1"/>
              <a:t>gücünü</a:t>
            </a:r>
            <a:r>
              <a:rPr lang="en-US" dirty="0"/>
              <a:t> </a:t>
            </a:r>
            <a:r>
              <a:rPr lang="en-US" dirty="0" err="1"/>
              <a:t>belirleyecektir</a:t>
            </a:r>
            <a:r>
              <a:rPr lang="en-US" dirty="0"/>
              <a:t>.</a:t>
            </a:r>
          </a:p>
        </p:txBody>
      </p:sp>
    </p:spTree>
    <p:extLst>
      <p:ext uri="{BB962C8B-B14F-4D97-AF65-F5344CB8AC3E}">
        <p14:creationId xmlns:p14="http://schemas.microsoft.com/office/powerpoint/2010/main" val="334733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Nesnelerin İnterneti (IoT)</a:t>
            </a:r>
            <a:br>
              <a:rPr lang="tr-TR" dirty="0" smtClean="0"/>
            </a:br>
            <a:endParaRPr lang="en-US" dirty="0"/>
          </a:p>
        </p:txBody>
      </p:sp>
      <p:sp>
        <p:nvSpPr>
          <p:cNvPr id="3" name="Content Placeholder 2"/>
          <p:cNvSpPr>
            <a:spLocks noGrp="1"/>
          </p:cNvSpPr>
          <p:nvPr>
            <p:ph idx="1"/>
          </p:nvPr>
        </p:nvSpPr>
        <p:spPr>
          <a:xfrm>
            <a:off x="457200" y="1628800"/>
            <a:ext cx="8507288" cy="4497363"/>
          </a:xfrm>
        </p:spPr>
        <p:txBody>
          <a:bodyPr>
            <a:normAutofit/>
          </a:bodyPr>
          <a:lstStyle/>
          <a:p>
            <a:pPr marL="0" indent="0">
              <a:buNone/>
            </a:pPr>
            <a:r>
              <a:rPr lang="en-US" dirty="0" err="1" smtClean="0"/>
              <a:t>Özetle</a:t>
            </a:r>
            <a:r>
              <a:rPr lang="en-US" dirty="0"/>
              <a:t>, </a:t>
            </a:r>
            <a:r>
              <a:rPr lang="en-US" dirty="0" err="1"/>
              <a:t>IoT</a:t>
            </a:r>
            <a:r>
              <a:rPr lang="en-US" dirty="0"/>
              <a:t> Big Data </a:t>
            </a:r>
            <a:r>
              <a:rPr lang="en-US" dirty="0" err="1"/>
              <a:t>ile</a:t>
            </a:r>
            <a:r>
              <a:rPr lang="en-US" dirty="0"/>
              <a:t> </a:t>
            </a:r>
            <a:r>
              <a:rPr lang="en-US" dirty="0" err="1"/>
              <a:t>Internetin</a:t>
            </a:r>
            <a:r>
              <a:rPr lang="en-US" dirty="0"/>
              <a:t> </a:t>
            </a:r>
            <a:r>
              <a:rPr lang="en-US" dirty="0" err="1"/>
              <a:t>tanışmasıdır</a:t>
            </a:r>
            <a:r>
              <a:rPr lang="en-US" dirty="0"/>
              <a:t>. </a:t>
            </a:r>
            <a:r>
              <a:rPr lang="en-US" dirty="0" err="1"/>
              <a:t>Arabalar</a:t>
            </a:r>
            <a:r>
              <a:rPr lang="en-US" dirty="0"/>
              <a:t>, </a:t>
            </a:r>
            <a:r>
              <a:rPr lang="en-US" dirty="0" err="1"/>
              <a:t>akıllı</a:t>
            </a:r>
            <a:r>
              <a:rPr lang="en-US" dirty="0"/>
              <a:t> </a:t>
            </a:r>
            <a:r>
              <a:rPr lang="en-US" dirty="0" err="1"/>
              <a:t>saatler</a:t>
            </a:r>
            <a:r>
              <a:rPr lang="en-US" dirty="0"/>
              <a:t>, </a:t>
            </a:r>
            <a:r>
              <a:rPr lang="en-US" dirty="0" err="1"/>
              <a:t>akıllı</a:t>
            </a:r>
            <a:r>
              <a:rPr lang="en-US" dirty="0"/>
              <a:t> </a:t>
            </a:r>
            <a:r>
              <a:rPr lang="en-US" dirty="0" err="1"/>
              <a:t>lambalar</a:t>
            </a:r>
            <a:r>
              <a:rPr lang="en-US" dirty="0"/>
              <a:t>, </a:t>
            </a:r>
            <a:r>
              <a:rPr lang="en-US" dirty="0" err="1"/>
              <a:t>kalp</a:t>
            </a:r>
            <a:r>
              <a:rPr lang="en-US" dirty="0"/>
              <a:t> </a:t>
            </a:r>
            <a:r>
              <a:rPr lang="en-US" dirty="0" err="1"/>
              <a:t>monitörleri</a:t>
            </a:r>
            <a:r>
              <a:rPr lang="en-US" dirty="0"/>
              <a:t>, </a:t>
            </a:r>
            <a:r>
              <a:rPr lang="en-US" dirty="0" err="1"/>
              <a:t>hepsi</a:t>
            </a:r>
            <a:r>
              <a:rPr lang="en-US" dirty="0"/>
              <a:t> </a:t>
            </a:r>
            <a:r>
              <a:rPr lang="en-US" dirty="0" err="1"/>
              <a:t>IoT</a:t>
            </a:r>
            <a:r>
              <a:rPr lang="en-US" dirty="0"/>
              <a:t> </a:t>
            </a:r>
            <a:r>
              <a:rPr lang="en-US" dirty="0" err="1"/>
              <a:t>ile</a:t>
            </a:r>
            <a:r>
              <a:rPr lang="en-US" dirty="0"/>
              <a:t> </a:t>
            </a:r>
            <a:r>
              <a:rPr lang="en-US" dirty="0" err="1"/>
              <a:t>bağlanabilir</a:t>
            </a:r>
            <a:r>
              <a:rPr lang="en-US" dirty="0" smtClean="0"/>
              <a:t>.</a:t>
            </a:r>
            <a:endParaRPr lang="tr-TR" dirty="0" smtClean="0"/>
          </a:p>
          <a:p>
            <a:pPr marL="0" indent="0">
              <a:buNone/>
            </a:pPr>
            <a:r>
              <a:rPr lang="en-US" dirty="0" smtClean="0"/>
              <a:t> </a:t>
            </a:r>
            <a:r>
              <a:rPr lang="en-US" dirty="0" err="1"/>
              <a:t>IoT</a:t>
            </a:r>
            <a:r>
              <a:rPr lang="en-US" dirty="0"/>
              <a:t> </a:t>
            </a:r>
            <a:r>
              <a:rPr lang="en-US" dirty="0" err="1"/>
              <a:t>cihazı</a:t>
            </a:r>
            <a:r>
              <a:rPr lang="en-US" dirty="0"/>
              <a:t> </a:t>
            </a:r>
            <a:r>
              <a:rPr lang="en-US" dirty="0" err="1"/>
              <a:t>başka</a:t>
            </a:r>
            <a:r>
              <a:rPr lang="en-US" dirty="0"/>
              <a:t> </a:t>
            </a:r>
            <a:r>
              <a:rPr lang="en-US" dirty="0" err="1"/>
              <a:t>bir</a:t>
            </a:r>
            <a:r>
              <a:rPr lang="en-US" dirty="0"/>
              <a:t> </a:t>
            </a:r>
            <a:r>
              <a:rPr lang="en-US" dirty="0" err="1"/>
              <a:t>IoT</a:t>
            </a:r>
            <a:r>
              <a:rPr lang="en-US" dirty="0"/>
              <a:t> </a:t>
            </a:r>
            <a:r>
              <a:rPr lang="en-US" dirty="0" err="1"/>
              <a:t>cihazına</a:t>
            </a:r>
            <a:r>
              <a:rPr lang="en-US" dirty="0"/>
              <a:t> </a:t>
            </a:r>
            <a:r>
              <a:rPr lang="en-US" dirty="0" err="1"/>
              <a:t>bağlandığında</a:t>
            </a:r>
            <a:r>
              <a:rPr lang="en-US" dirty="0"/>
              <a:t> </a:t>
            </a:r>
            <a:r>
              <a:rPr lang="en-US" dirty="0" err="1"/>
              <a:t>İnterneti</a:t>
            </a:r>
            <a:r>
              <a:rPr lang="en-US" dirty="0"/>
              <a:t> </a:t>
            </a:r>
            <a:r>
              <a:rPr lang="en-US" dirty="0" err="1"/>
              <a:t>kullanarak</a:t>
            </a:r>
            <a:r>
              <a:rPr lang="en-US" dirty="0"/>
              <a:t> </a:t>
            </a:r>
            <a:r>
              <a:rPr lang="en-US" dirty="0" err="1"/>
              <a:t>bilgi</a:t>
            </a:r>
            <a:r>
              <a:rPr lang="en-US" dirty="0"/>
              <a:t> </a:t>
            </a:r>
            <a:r>
              <a:rPr lang="en-US" dirty="0" err="1"/>
              <a:t>aktarıp</a:t>
            </a:r>
            <a:r>
              <a:rPr lang="en-US" dirty="0"/>
              <a:t> </a:t>
            </a:r>
            <a:r>
              <a:rPr lang="en-US" dirty="0" err="1"/>
              <a:t>alabilir</a:t>
            </a:r>
            <a:r>
              <a:rPr lang="en-US" dirty="0" smtClean="0"/>
              <a:t>.</a:t>
            </a:r>
            <a:endParaRPr lang="tr-TR" dirty="0" smtClean="0"/>
          </a:p>
          <a:p>
            <a:pPr marL="0" indent="0">
              <a:buNone/>
            </a:pPr>
            <a:r>
              <a:rPr lang="en-US" dirty="0" smtClean="0"/>
              <a:t> </a:t>
            </a:r>
            <a:r>
              <a:rPr lang="en-US" dirty="0" err="1"/>
              <a:t>IoT’nin</a:t>
            </a:r>
            <a:r>
              <a:rPr lang="en-US" dirty="0"/>
              <a:t> </a:t>
            </a:r>
            <a:r>
              <a:rPr lang="en-US" dirty="0" err="1"/>
              <a:t>geliştirilmesiyle</a:t>
            </a:r>
            <a:r>
              <a:rPr lang="en-US" dirty="0"/>
              <a:t>, </a:t>
            </a:r>
            <a:r>
              <a:rPr lang="en-US" dirty="0" err="1"/>
              <a:t>güvenlik</a:t>
            </a:r>
            <a:r>
              <a:rPr lang="en-US" dirty="0"/>
              <a:t> </a:t>
            </a:r>
            <a:r>
              <a:rPr lang="en-US" dirty="0" err="1"/>
              <a:t>ve</a:t>
            </a:r>
            <a:r>
              <a:rPr lang="en-US" dirty="0"/>
              <a:t> </a:t>
            </a:r>
            <a:r>
              <a:rPr lang="en-US" dirty="0" err="1"/>
              <a:t>kişisel</a:t>
            </a:r>
            <a:r>
              <a:rPr lang="en-US" dirty="0"/>
              <a:t> </a:t>
            </a:r>
            <a:r>
              <a:rPr lang="en-US" dirty="0" err="1"/>
              <a:t>gizlilik</a:t>
            </a:r>
            <a:r>
              <a:rPr lang="en-US" dirty="0"/>
              <a:t> </a:t>
            </a:r>
            <a:r>
              <a:rPr lang="en-US" dirty="0" err="1"/>
              <a:t>sorunları</a:t>
            </a:r>
            <a:r>
              <a:rPr lang="en-US" dirty="0"/>
              <a:t> </a:t>
            </a:r>
            <a:r>
              <a:rPr lang="en-US" dirty="0" err="1"/>
              <a:t>ortaya</a:t>
            </a:r>
            <a:r>
              <a:rPr lang="en-US" dirty="0"/>
              <a:t> </a:t>
            </a:r>
            <a:r>
              <a:rPr lang="en-US" dirty="0" err="1"/>
              <a:t>çıkar</a:t>
            </a:r>
            <a:r>
              <a:rPr lang="en-US" dirty="0" smtClean="0"/>
              <a:t>.</a:t>
            </a:r>
            <a:endParaRPr lang="tr-TR" dirty="0" smtClean="0"/>
          </a:p>
          <a:p>
            <a:pPr marL="0" indent="0">
              <a:buNone/>
            </a:pPr>
            <a:r>
              <a:rPr lang="en-US" dirty="0" smtClean="0"/>
              <a:t> </a:t>
            </a:r>
            <a:r>
              <a:rPr lang="en-US" dirty="0" err="1"/>
              <a:t>IoT</a:t>
            </a:r>
            <a:r>
              <a:rPr lang="en-US" dirty="0"/>
              <a:t> </a:t>
            </a:r>
            <a:r>
              <a:rPr lang="en-US" dirty="0" err="1"/>
              <a:t>için</a:t>
            </a:r>
            <a:r>
              <a:rPr lang="en-US" dirty="0"/>
              <a:t> </a:t>
            </a:r>
            <a:r>
              <a:rPr lang="en-US" dirty="0" err="1"/>
              <a:t>siber-ataklar</a:t>
            </a:r>
            <a:r>
              <a:rPr lang="en-US" dirty="0"/>
              <a:t> </a:t>
            </a:r>
            <a:r>
              <a:rPr lang="en-US" dirty="0" err="1"/>
              <a:t>sürekli</a:t>
            </a:r>
            <a:r>
              <a:rPr lang="en-US" dirty="0"/>
              <a:t> </a:t>
            </a:r>
            <a:r>
              <a:rPr lang="en-US" dirty="0" err="1"/>
              <a:t>bir</a:t>
            </a:r>
            <a:r>
              <a:rPr lang="en-US" dirty="0"/>
              <a:t> </a:t>
            </a:r>
            <a:r>
              <a:rPr lang="en-US" dirty="0" err="1"/>
              <a:t>tehdittir</a:t>
            </a:r>
            <a:r>
              <a:rPr lang="en-US" dirty="0"/>
              <a: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494" y="116632"/>
            <a:ext cx="1907506" cy="127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15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599</Words>
  <Application>Microsoft Office PowerPoint</Application>
  <PresentationFormat>On-screen Show (4:3)</PresentationFormat>
  <Paragraphs>167</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Document</vt:lpstr>
      <vt:lpstr>Vize (%20)</vt:lpstr>
      <vt:lpstr>Seminerler (%20)</vt:lpstr>
      <vt:lpstr> Ödevler (%10)</vt:lpstr>
      <vt:lpstr>İş planı hazırlama (%50)</vt:lpstr>
      <vt:lpstr>PowerPoint Presentation</vt:lpstr>
      <vt:lpstr>PowerPoint Presentation</vt:lpstr>
      <vt:lpstr>Türkiye’nin en başarılı start-up ları</vt:lpstr>
      <vt:lpstr> 2017’NİN EN POPÜLER STARTUP FİKİRLERİ </vt:lpstr>
      <vt:lpstr>Nesnelerin İnterneti (IoT) </vt:lpstr>
      <vt:lpstr>   Siber güvenlik  </vt:lpstr>
      <vt:lpstr>AI ve Makine Öğrenmesi</vt:lpstr>
      <vt:lpstr>AR ve VR</vt:lpstr>
      <vt:lpstr>Chatbotlar</vt:lpstr>
      <vt:lpstr> Zeki nesneler</vt:lpstr>
      <vt:lpstr>The Global Entrepreneurship Monitor  (2013 reports  that)</vt:lpstr>
      <vt:lpstr>Girişimci</vt:lpstr>
      <vt:lpstr>Girişimcinin Özellikleri</vt:lpstr>
      <vt:lpstr>Yönetici ve Lider</vt:lpstr>
      <vt:lpstr>Girişimci Türleri</vt:lpstr>
      <vt:lpstr>Girişimcilik Biçimleri</vt:lpstr>
      <vt:lpstr>İş Fikri</vt:lpstr>
      <vt:lpstr>İş Fikri</vt:lpstr>
      <vt:lpstr>İş Fikri</vt:lpstr>
      <vt:lpstr>Girişimcinin Bilmesi Gereken Ekonomik Kavramlar: Hasılat, Maliyet, Kar</vt:lpstr>
      <vt:lpstr>Toplam Hasılat ve Ortalama Hasılat</vt:lpstr>
      <vt:lpstr>Sabit Maliyet, Değişken Maliyet, Toplam Maliyet ve Ortalama Maliyet</vt:lpstr>
      <vt:lpstr>Toplam Kar ve Ortalama Kar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none</dc:creator>
  <cp:lastModifiedBy>none</cp:lastModifiedBy>
  <cp:revision>7</cp:revision>
  <dcterms:created xsi:type="dcterms:W3CDTF">2018-02-14T12:45:45Z</dcterms:created>
  <dcterms:modified xsi:type="dcterms:W3CDTF">2018-03-15T06:15:14Z</dcterms:modified>
</cp:coreProperties>
</file>