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76" r:id="rId6"/>
    <p:sldId id="267" r:id="rId7"/>
    <p:sldId id="268" r:id="rId8"/>
    <p:sldId id="269" r:id="rId9"/>
    <p:sldId id="270" r:id="rId10"/>
    <p:sldId id="257" r:id="rId11"/>
    <p:sldId id="274" r:id="rId12"/>
    <p:sldId id="258" r:id="rId13"/>
    <p:sldId id="275" r:id="rId14"/>
    <p:sldId id="259" r:id="rId15"/>
    <p:sldId id="260" r:id="rId16"/>
    <p:sldId id="261" r:id="rId17"/>
    <p:sldId id="262" r:id="rId18"/>
    <p:sldId id="263" r:id="rId19"/>
    <p:sldId id="271" r:id="rId20"/>
    <p:sldId id="272" r:id="rId21"/>
    <p:sldId id="279" r:id="rId22"/>
    <p:sldId id="282" r:id="rId23"/>
    <p:sldId id="283" r:id="rId24"/>
    <p:sldId id="284" r:id="rId25"/>
    <p:sldId id="285" r:id="rId26"/>
    <p:sldId id="273" r:id="rId27"/>
    <p:sldId id="277" r:id="rId28"/>
    <p:sldId id="278" r:id="rId29"/>
    <p:sldId id="280" r:id="rId30"/>
    <p:sldId id="281" r:id="rId31"/>
    <p:sldId id="286" r:id="rId32"/>
    <p:sldId id="288" r:id="rId33"/>
    <p:sldId id="287" r:id="rId34"/>
    <p:sldId id="289" r:id="rId35"/>
    <p:sldId id="290" r:id="rId36"/>
    <p:sldId id="291" r:id="rId37"/>
    <p:sldId id="293" r:id="rId38"/>
    <p:sldId id="297" r:id="rId39"/>
    <p:sldId id="298" r:id="rId40"/>
    <p:sldId id="299" r:id="rId41"/>
    <p:sldId id="300" r:id="rId42"/>
    <p:sldId id="301" r:id="rId43"/>
    <p:sldId id="292" r:id="rId44"/>
    <p:sldId id="294" r:id="rId45"/>
    <p:sldId id="295" r:id="rId46"/>
    <p:sldId id="30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1138" y="-36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21639A2-D2F5-4FBB-992D-EF0F82B0056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 xmlns:a16="http://schemas.microsoft.com/office/drawing/2014/main" id="{9FB93A74-9D4A-4C02-9536-69D0D9A20E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 xmlns:a16="http://schemas.microsoft.com/office/drawing/2014/main" id="{BF153AD9-90DE-41C5-A986-D464D4C7DDE1}"/>
              </a:ext>
            </a:extLst>
          </p:cNvPr>
          <p:cNvSpPr>
            <a:spLocks noGrp="1"/>
          </p:cNvSpPr>
          <p:nvPr>
            <p:ph type="dt" sz="half" idx="10"/>
          </p:nvPr>
        </p:nvSpPr>
        <p:spPr/>
        <p:txBody>
          <a:bodyPr/>
          <a:lstStyle/>
          <a:p>
            <a:fld id="{C35683FA-3F76-4CAC-93CC-88B1ECDA5709}" type="datetimeFigureOut">
              <a:rPr lang="en-US" smtClean="0"/>
              <a:t>12/14/2021</a:t>
            </a:fld>
            <a:endParaRPr lang="en-US"/>
          </a:p>
        </p:txBody>
      </p:sp>
      <p:sp>
        <p:nvSpPr>
          <p:cNvPr id="5" name="Alt Bilgi Yer Tutucusu 4">
            <a:extLst>
              <a:ext uri="{FF2B5EF4-FFF2-40B4-BE49-F238E27FC236}">
                <a16:creationId xmlns="" xmlns:a16="http://schemas.microsoft.com/office/drawing/2014/main" id="{5FB753B7-6747-4296-8DC2-3B50A67A295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 xmlns:a16="http://schemas.microsoft.com/office/drawing/2014/main" id="{A1180B5C-508E-4396-8A7D-092B6911E37C}"/>
              </a:ext>
            </a:extLst>
          </p:cNvPr>
          <p:cNvSpPr>
            <a:spLocks noGrp="1"/>
          </p:cNvSpPr>
          <p:nvPr>
            <p:ph type="sldNum" sz="quarter" idx="12"/>
          </p:nvPr>
        </p:nvSpPr>
        <p:spPr/>
        <p:txBody>
          <a:bodyPr/>
          <a:lstStyle/>
          <a:p>
            <a:fld id="{2D3E8736-4F6B-4084-AEF0-30CA3F31F98D}" type="slidenum">
              <a:rPr lang="en-US" smtClean="0"/>
              <a:t>‹#›</a:t>
            </a:fld>
            <a:endParaRPr lang="en-US"/>
          </a:p>
        </p:txBody>
      </p:sp>
    </p:spTree>
    <p:extLst>
      <p:ext uri="{BB962C8B-B14F-4D97-AF65-F5344CB8AC3E}">
        <p14:creationId xmlns:p14="http://schemas.microsoft.com/office/powerpoint/2010/main" val="2255257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A9E2F1A-9434-48A4-A379-E0C0C0AB8D0B}"/>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 xmlns:a16="http://schemas.microsoft.com/office/drawing/2014/main" id="{F7D2A013-B73F-41E4-9210-6E2CB608213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 xmlns:a16="http://schemas.microsoft.com/office/drawing/2014/main" id="{1E3C1273-3D9D-4CF9-BA16-04195FF30BAB}"/>
              </a:ext>
            </a:extLst>
          </p:cNvPr>
          <p:cNvSpPr>
            <a:spLocks noGrp="1"/>
          </p:cNvSpPr>
          <p:nvPr>
            <p:ph type="dt" sz="half" idx="10"/>
          </p:nvPr>
        </p:nvSpPr>
        <p:spPr/>
        <p:txBody>
          <a:bodyPr/>
          <a:lstStyle/>
          <a:p>
            <a:fld id="{C35683FA-3F76-4CAC-93CC-88B1ECDA5709}" type="datetimeFigureOut">
              <a:rPr lang="en-US" smtClean="0"/>
              <a:t>12/14/2021</a:t>
            </a:fld>
            <a:endParaRPr lang="en-US"/>
          </a:p>
        </p:txBody>
      </p:sp>
      <p:sp>
        <p:nvSpPr>
          <p:cNvPr id="5" name="Alt Bilgi Yer Tutucusu 4">
            <a:extLst>
              <a:ext uri="{FF2B5EF4-FFF2-40B4-BE49-F238E27FC236}">
                <a16:creationId xmlns="" xmlns:a16="http://schemas.microsoft.com/office/drawing/2014/main" id="{97FB6AAF-4B3B-4501-9532-3F976018A09E}"/>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 xmlns:a16="http://schemas.microsoft.com/office/drawing/2014/main" id="{622395FE-C30F-4FC3-8360-CE415CC75BF0}"/>
              </a:ext>
            </a:extLst>
          </p:cNvPr>
          <p:cNvSpPr>
            <a:spLocks noGrp="1"/>
          </p:cNvSpPr>
          <p:nvPr>
            <p:ph type="sldNum" sz="quarter" idx="12"/>
          </p:nvPr>
        </p:nvSpPr>
        <p:spPr/>
        <p:txBody>
          <a:bodyPr/>
          <a:lstStyle/>
          <a:p>
            <a:fld id="{2D3E8736-4F6B-4084-AEF0-30CA3F31F98D}" type="slidenum">
              <a:rPr lang="en-US" smtClean="0"/>
              <a:t>‹#›</a:t>
            </a:fld>
            <a:endParaRPr lang="en-US"/>
          </a:p>
        </p:txBody>
      </p:sp>
    </p:spTree>
    <p:extLst>
      <p:ext uri="{BB962C8B-B14F-4D97-AF65-F5344CB8AC3E}">
        <p14:creationId xmlns:p14="http://schemas.microsoft.com/office/powerpoint/2010/main" val="3618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 xmlns:a16="http://schemas.microsoft.com/office/drawing/2014/main" id="{238CEC71-79EB-454D-866A-461D2EF8F70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 xmlns:a16="http://schemas.microsoft.com/office/drawing/2014/main" id="{3C6E1831-F4D8-4D23-A2FA-D481F93363E8}"/>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 xmlns:a16="http://schemas.microsoft.com/office/drawing/2014/main" id="{81DD5401-9A66-4220-8338-DB4CC8388915}"/>
              </a:ext>
            </a:extLst>
          </p:cNvPr>
          <p:cNvSpPr>
            <a:spLocks noGrp="1"/>
          </p:cNvSpPr>
          <p:nvPr>
            <p:ph type="dt" sz="half" idx="10"/>
          </p:nvPr>
        </p:nvSpPr>
        <p:spPr/>
        <p:txBody>
          <a:bodyPr/>
          <a:lstStyle/>
          <a:p>
            <a:fld id="{C35683FA-3F76-4CAC-93CC-88B1ECDA5709}" type="datetimeFigureOut">
              <a:rPr lang="en-US" smtClean="0"/>
              <a:t>12/14/2021</a:t>
            </a:fld>
            <a:endParaRPr lang="en-US"/>
          </a:p>
        </p:txBody>
      </p:sp>
      <p:sp>
        <p:nvSpPr>
          <p:cNvPr id="5" name="Alt Bilgi Yer Tutucusu 4">
            <a:extLst>
              <a:ext uri="{FF2B5EF4-FFF2-40B4-BE49-F238E27FC236}">
                <a16:creationId xmlns="" xmlns:a16="http://schemas.microsoft.com/office/drawing/2014/main" id="{D057FB47-1999-413F-A4C9-778FBA78A1CE}"/>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 xmlns:a16="http://schemas.microsoft.com/office/drawing/2014/main" id="{9E2CEDF1-51C6-418D-9433-DCCF623BE901}"/>
              </a:ext>
            </a:extLst>
          </p:cNvPr>
          <p:cNvSpPr>
            <a:spLocks noGrp="1"/>
          </p:cNvSpPr>
          <p:nvPr>
            <p:ph type="sldNum" sz="quarter" idx="12"/>
          </p:nvPr>
        </p:nvSpPr>
        <p:spPr/>
        <p:txBody>
          <a:bodyPr/>
          <a:lstStyle/>
          <a:p>
            <a:fld id="{2D3E8736-4F6B-4084-AEF0-30CA3F31F98D}" type="slidenum">
              <a:rPr lang="en-US" smtClean="0"/>
              <a:t>‹#›</a:t>
            </a:fld>
            <a:endParaRPr lang="en-US"/>
          </a:p>
        </p:txBody>
      </p:sp>
    </p:spTree>
    <p:extLst>
      <p:ext uri="{BB962C8B-B14F-4D97-AF65-F5344CB8AC3E}">
        <p14:creationId xmlns:p14="http://schemas.microsoft.com/office/powerpoint/2010/main" val="29352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7234146-0A9D-4A93-88F4-CDD1EED3D78D}"/>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 xmlns:a16="http://schemas.microsoft.com/office/drawing/2014/main" id="{2E803867-13A3-4439-ABE8-82A1BF1DA66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 xmlns:a16="http://schemas.microsoft.com/office/drawing/2014/main" id="{C7C24BBF-14DF-44F9-B9DA-4030DF303835}"/>
              </a:ext>
            </a:extLst>
          </p:cNvPr>
          <p:cNvSpPr>
            <a:spLocks noGrp="1"/>
          </p:cNvSpPr>
          <p:nvPr>
            <p:ph type="dt" sz="half" idx="10"/>
          </p:nvPr>
        </p:nvSpPr>
        <p:spPr/>
        <p:txBody>
          <a:bodyPr/>
          <a:lstStyle/>
          <a:p>
            <a:fld id="{C35683FA-3F76-4CAC-93CC-88B1ECDA5709}" type="datetimeFigureOut">
              <a:rPr lang="en-US" smtClean="0"/>
              <a:t>12/14/2021</a:t>
            </a:fld>
            <a:endParaRPr lang="en-US"/>
          </a:p>
        </p:txBody>
      </p:sp>
      <p:sp>
        <p:nvSpPr>
          <p:cNvPr id="5" name="Alt Bilgi Yer Tutucusu 4">
            <a:extLst>
              <a:ext uri="{FF2B5EF4-FFF2-40B4-BE49-F238E27FC236}">
                <a16:creationId xmlns="" xmlns:a16="http://schemas.microsoft.com/office/drawing/2014/main" id="{804B4F6A-0180-49B5-874D-21499FC28F72}"/>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 xmlns:a16="http://schemas.microsoft.com/office/drawing/2014/main" id="{EF185EEC-8FFF-4E38-9C3A-E997B43013B5}"/>
              </a:ext>
            </a:extLst>
          </p:cNvPr>
          <p:cNvSpPr>
            <a:spLocks noGrp="1"/>
          </p:cNvSpPr>
          <p:nvPr>
            <p:ph type="sldNum" sz="quarter" idx="12"/>
          </p:nvPr>
        </p:nvSpPr>
        <p:spPr/>
        <p:txBody>
          <a:bodyPr/>
          <a:lstStyle/>
          <a:p>
            <a:fld id="{2D3E8736-4F6B-4084-AEF0-30CA3F31F98D}" type="slidenum">
              <a:rPr lang="en-US" smtClean="0"/>
              <a:t>‹#›</a:t>
            </a:fld>
            <a:endParaRPr lang="en-US"/>
          </a:p>
        </p:txBody>
      </p:sp>
    </p:spTree>
    <p:extLst>
      <p:ext uri="{BB962C8B-B14F-4D97-AF65-F5344CB8AC3E}">
        <p14:creationId xmlns:p14="http://schemas.microsoft.com/office/powerpoint/2010/main" val="348933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FEB0342-3E3D-46C3-A392-912AE6465EF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 xmlns:a16="http://schemas.microsoft.com/office/drawing/2014/main" id="{51CC3454-CE91-418E-B295-ED0F0D31A1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 xmlns:a16="http://schemas.microsoft.com/office/drawing/2014/main" id="{2304A07B-D564-4DB3-8811-49B4B60D290F}"/>
              </a:ext>
            </a:extLst>
          </p:cNvPr>
          <p:cNvSpPr>
            <a:spLocks noGrp="1"/>
          </p:cNvSpPr>
          <p:nvPr>
            <p:ph type="dt" sz="half" idx="10"/>
          </p:nvPr>
        </p:nvSpPr>
        <p:spPr/>
        <p:txBody>
          <a:bodyPr/>
          <a:lstStyle/>
          <a:p>
            <a:fld id="{C35683FA-3F76-4CAC-93CC-88B1ECDA5709}" type="datetimeFigureOut">
              <a:rPr lang="en-US" smtClean="0"/>
              <a:t>12/14/2021</a:t>
            </a:fld>
            <a:endParaRPr lang="en-US"/>
          </a:p>
        </p:txBody>
      </p:sp>
      <p:sp>
        <p:nvSpPr>
          <p:cNvPr id="5" name="Alt Bilgi Yer Tutucusu 4">
            <a:extLst>
              <a:ext uri="{FF2B5EF4-FFF2-40B4-BE49-F238E27FC236}">
                <a16:creationId xmlns="" xmlns:a16="http://schemas.microsoft.com/office/drawing/2014/main" id="{BD46460C-1A1B-47BE-BD3B-0027174EA179}"/>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 xmlns:a16="http://schemas.microsoft.com/office/drawing/2014/main" id="{3F2921A2-BC97-4029-B592-96BB0C58C930}"/>
              </a:ext>
            </a:extLst>
          </p:cNvPr>
          <p:cNvSpPr>
            <a:spLocks noGrp="1"/>
          </p:cNvSpPr>
          <p:nvPr>
            <p:ph type="sldNum" sz="quarter" idx="12"/>
          </p:nvPr>
        </p:nvSpPr>
        <p:spPr/>
        <p:txBody>
          <a:bodyPr/>
          <a:lstStyle/>
          <a:p>
            <a:fld id="{2D3E8736-4F6B-4084-AEF0-30CA3F31F98D}" type="slidenum">
              <a:rPr lang="en-US" smtClean="0"/>
              <a:t>‹#›</a:t>
            </a:fld>
            <a:endParaRPr lang="en-US"/>
          </a:p>
        </p:txBody>
      </p:sp>
    </p:spTree>
    <p:extLst>
      <p:ext uri="{BB962C8B-B14F-4D97-AF65-F5344CB8AC3E}">
        <p14:creationId xmlns:p14="http://schemas.microsoft.com/office/powerpoint/2010/main" val="34361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0750895-41D4-43DA-B7E8-46797926DA1F}"/>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 xmlns:a16="http://schemas.microsoft.com/office/drawing/2014/main" id="{5D320C42-EC56-4A5A-8633-22DA789916C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 xmlns:a16="http://schemas.microsoft.com/office/drawing/2014/main" id="{F9096FB0-84E9-445D-968C-E172DA109B8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 xmlns:a16="http://schemas.microsoft.com/office/drawing/2014/main" id="{E8FAF083-3FB1-48C1-B24B-2A664B941033}"/>
              </a:ext>
            </a:extLst>
          </p:cNvPr>
          <p:cNvSpPr>
            <a:spLocks noGrp="1"/>
          </p:cNvSpPr>
          <p:nvPr>
            <p:ph type="dt" sz="half" idx="10"/>
          </p:nvPr>
        </p:nvSpPr>
        <p:spPr/>
        <p:txBody>
          <a:bodyPr/>
          <a:lstStyle/>
          <a:p>
            <a:fld id="{C35683FA-3F76-4CAC-93CC-88B1ECDA5709}" type="datetimeFigureOut">
              <a:rPr lang="en-US" smtClean="0"/>
              <a:t>12/14/2021</a:t>
            </a:fld>
            <a:endParaRPr lang="en-US"/>
          </a:p>
        </p:txBody>
      </p:sp>
      <p:sp>
        <p:nvSpPr>
          <p:cNvPr id="6" name="Alt Bilgi Yer Tutucusu 5">
            <a:extLst>
              <a:ext uri="{FF2B5EF4-FFF2-40B4-BE49-F238E27FC236}">
                <a16:creationId xmlns="" xmlns:a16="http://schemas.microsoft.com/office/drawing/2014/main" id="{ED3DB076-CD52-4528-8159-760A41A5549B}"/>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 xmlns:a16="http://schemas.microsoft.com/office/drawing/2014/main" id="{B606DAF6-7787-4373-BC30-4E64DF3925D1}"/>
              </a:ext>
            </a:extLst>
          </p:cNvPr>
          <p:cNvSpPr>
            <a:spLocks noGrp="1"/>
          </p:cNvSpPr>
          <p:nvPr>
            <p:ph type="sldNum" sz="quarter" idx="12"/>
          </p:nvPr>
        </p:nvSpPr>
        <p:spPr/>
        <p:txBody>
          <a:bodyPr/>
          <a:lstStyle/>
          <a:p>
            <a:fld id="{2D3E8736-4F6B-4084-AEF0-30CA3F31F98D}" type="slidenum">
              <a:rPr lang="en-US" smtClean="0"/>
              <a:t>‹#›</a:t>
            </a:fld>
            <a:endParaRPr lang="en-US"/>
          </a:p>
        </p:txBody>
      </p:sp>
    </p:spTree>
    <p:extLst>
      <p:ext uri="{BB962C8B-B14F-4D97-AF65-F5344CB8AC3E}">
        <p14:creationId xmlns:p14="http://schemas.microsoft.com/office/powerpoint/2010/main" val="195619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8B1E89D-504F-4183-A056-E9F68765EEB7}"/>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 xmlns:a16="http://schemas.microsoft.com/office/drawing/2014/main" id="{F29D0DA7-E1ED-4F0F-900B-04D81F57FF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 xmlns:a16="http://schemas.microsoft.com/office/drawing/2014/main" id="{BB68BCC6-D9EB-44E2-9452-E489720452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 xmlns:a16="http://schemas.microsoft.com/office/drawing/2014/main" id="{DFC23DE5-24D9-4CCE-9726-F976C17552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 xmlns:a16="http://schemas.microsoft.com/office/drawing/2014/main" id="{8A237069-AB66-410F-A957-AACC3B16D7C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 xmlns:a16="http://schemas.microsoft.com/office/drawing/2014/main" id="{E4C8ED90-5DAB-41C7-B7BB-7791CDFAC99C}"/>
              </a:ext>
            </a:extLst>
          </p:cNvPr>
          <p:cNvSpPr>
            <a:spLocks noGrp="1"/>
          </p:cNvSpPr>
          <p:nvPr>
            <p:ph type="dt" sz="half" idx="10"/>
          </p:nvPr>
        </p:nvSpPr>
        <p:spPr/>
        <p:txBody>
          <a:bodyPr/>
          <a:lstStyle/>
          <a:p>
            <a:fld id="{C35683FA-3F76-4CAC-93CC-88B1ECDA5709}" type="datetimeFigureOut">
              <a:rPr lang="en-US" smtClean="0"/>
              <a:t>12/14/2021</a:t>
            </a:fld>
            <a:endParaRPr lang="en-US"/>
          </a:p>
        </p:txBody>
      </p:sp>
      <p:sp>
        <p:nvSpPr>
          <p:cNvPr id="8" name="Alt Bilgi Yer Tutucusu 7">
            <a:extLst>
              <a:ext uri="{FF2B5EF4-FFF2-40B4-BE49-F238E27FC236}">
                <a16:creationId xmlns="" xmlns:a16="http://schemas.microsoft.com/office/drawing/2014/main" id="{F1CED245-BED7-4BB7-B721-3E03BA441C74}"/>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 xmlns:a16="http://schemas.microsoft.com/office/drawing/2014/main" id="{BAED46F6-432D-46A7-BC2F-FD569DE173FF}"/>
              </a:ext>
            </a:extLst>
          </p:cNvPr>
          <p:cNvSpPr>
            <a:spLocks noGrp="1"/>
          </p:cNvSpPr>
          <p:nvPr>
            <p:ph type="sldNum" sz="quarter" idx="12"/>
          </p:nvPr>
        </p:nvSpPr>
        <p:spPr/>
        <p:txBody>
          <a:bodyPr/>
          <a:lstStyle/>
          <a:p>
            <a:fld id="{2D3E8736-4F6B-4084-AEF0-30CA3F31F98D}" type="slidenum">
              <a:rPr lang="en-US" smtClean="0"/>
              <a:t>‹#›</a:t>
            </a:fld>
            <a:endParaRPr lang="en-US"/>
          </a:p>
        </p:txBody>
      </p:sp>
    </p:spTree>
    <p:extLst>
      <p:ext uri="{BB962C8B-B14F-4D97-AF65-F5344CB8AC3E}">
        <p14:creationId xmlns:p14="http://schemas.microsoft.com/office/powerpoint/2010/main" val="1114811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7437F4B-E27C-4AD5-960A-40C3F03360C9}"/>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 xmlns:a16="http://schemas.microsoft.com/office/drawing/2014/main" id="{507245B7-43A2-47BC-8768-33F2A0130328}"/>
              </a:ext>
            </a:extLst>
          </p:cNvPr>
          <p:cNvSpPr>
            <a:spLocks noGrp="1"/>
          </p:cNvSpPr>
          <p:nvPr>
            <p:ph type="dt" sz="half" idx="10"/>
          </p:nvPr>
        </p:nvSpPr>
        <p:spPr/>
        <p:txBody>
          <a:bodyPr/>
          <a:lstStyle/>
          <a:p>
            <a:fld id="{C35683FA-3F76-4CAC-93CC-88B1ECDA5709}" type="datetimeFigureOut">
              <a:rPr lang="en-US" smtClean="0"/>
              <a:t>12/14/2021</a:t>
            </a:fld>
            <a:endParaRPr lang="en-US"/>
          </a:p>
        </p:txBody>
      </p:sp>
      <p:sp>
        <p:nvSpPr>
          <p:cNvPr id="4" name="Alt Bilgi Yer Tutucusu 3">
            <a:extLst>
              <a:ext uri="{FF2B5EF4-FFF2-40B4-BE49-F238E27FC236}">
                <a16:creationId xmlns="" xmlns:a16="http://schemas.microsoft.com/office/drawing/2014/main" id="{3F0BFF30-1A11-4888-815B-2189D2A79571}"/>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 xmlns:a16="http://schemas.microsoft.com/office/drawing/2014/main" id="{41558A09-2DDE-4273-9FA4-6DB89F16FACA}"/>
              </a:ext>
            </a:extLst>
          </p:cNvPr>
          <p:cNvSpPr>
            <a:spLocks noGrp="1"/>
          </p:cNvSpPr>
          <p:nvPr>
            <p:ph type="sldNum" sz="quarter" idx="12"/>
          </p:nvPr>
        </p:nvSpPr>
        <p:spPr/>
        <p:txBody>
          <a:bodyPr/>
          <a:lstStyle/>
          <a:p>
            <a:fld id="{2D3E8736-4F6B-4084-AEF0-30CA3F31F98D}" type="slidenum">
              <a:rPr lang="en-US" smtClean="0"/>
              <a:t>‹#›</a:t>
            </a:fld>
            <a:endParaRPr lang="en-US"/>
          </a:p>
        </p:txBody>
      </p:sp>
    </p:spTree>
    <p:extLst>
      <p:ext uri="{BB962C8B-B14F-4D97-AF65-F5344CB8AC3E}">
        <p14:creationId xmlns:p14="http://schemas.microsoft.com/office/powerpoint/2010/main" val="1209461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 xmlns:a16="http://schemas.microsoft.com/office/drawing/2014/main" id="{96D48013-CCCC-4CC3-9F7F-B8FF06D3788E}"/>
              </a:ext>
            </a:extLst>
          </p:cNvPr>
          <p:cNvSpPr>
            <a:spLocks noGrp="1"/>
          </p:cNvSpPr>
          <p:nvPr>
            <p:ph type="dt" sz="half" idx="10"/>
          </p:nvPr>
        </p:nvSpPr>
        <p:spPr/>
        <p:txBody>
          <a:bodyPr/>
          <a:lstStyle/>
          <a:p>
            <a:fld id="{C35683FA-3F76-4CAC-93CC-88B1ECDA5709}" type="datetimeFigureOut">
              <a:rPr lang="en-US" smtClean="0"/>
              <a:t>12/14/2021</a:t>
            </a:fld>
            <a:endParaRPr lang="en-US"/>
          </a:p>
        </p:txBody>
      </p:sp>
      <p:sp>
        <p:nvSpPr>
          <p:cNvPr id="3" name="Alt Bilgi Yer Tutucusu 2">
            <a:extLst>
              <a:ext uri="{FF2B5EF4-FFF2-40B4-BE49-F238E27FC236}">
                <a16:creationId xmlns="" xmlns:a16="http://schemas.microsoft.com/office/drawing/2014/main" id="{3F49E0E1-E39A-4EFF-9EBA-5FAA05759C03}"/>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 xmlns:a16="http://schemas.microsoft.com/office/drawing/2014/main" id="{E7AA79E4-5D17-4615-ADA4-1E4D319F02C6}"/>
              </a:ext>
            </a:extLst>
          </p:cNvPr>
          <p:cNvSpPr>
            <a:spLocks noGrp="1"/>
          </p:cNvSpPr>
          <p:nvPr>
            <p:ph type="sldNum" sz="quarter" idx="12"/>
          </p:nvPr>
        </p:nvSpPr>
        <p:spPr/>
        <p:txBody>
          <a:bodyPr/>
          <a:lstStyle/>
          <a:p>
            <a:fld id="{2D3E8736-4F6B-4084-AEF0-30CA3F31F98D}" type="slidenum">
              <a:rPr lang="en-US" smtClean="0"/>
              <a:t>‹#›</a:t>
            </a:fld>
            <a:endParaRPr lang="en-US"/>
          </a:p>
        </p:txBody>
      </p:sp>
    </p:spTree>
    <p:extLst>
      <p:ext uri="{BB962C8B-B14F-4D97-AF65-F5344CB8AC3E}">
        <p14:creationId xmlns:p14="http://schemas.microsoft.com/office/powerpoint/2010/main" val="33960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686322B-64D4-4042-AA7B-EB3539D56ED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 xmlns:a16="http://schemas.microsoft.com/office/drawing/2014/main" id="{B5DB44E3-4334-4809-9DE6-74F49907A5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 xmlns:a16="http://schemas.microsoft.com/office/drawing/2014/main" id="{C595DFB0-F84B-4E6E-A9EF-80AE85AD6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65C9E951-6925-4A4C-A205-493BCCD43B9C}"/>
              </a:ext>
            </a:extLst>
          </p:cNvPr>
          <p:cNvSpPr>
            <a:spLocks noGrp="1"/>
          </p:cNvSpPr>
          <p:nvPr>
            <p:ph type="dt" sz="half" idx="10"/>
          </p:nvPr>
        </p:nvSpPr>
        <p:spPr/>
        <p:txBody>
          <a:bodyPr/>
          <a:lstStyle/>
          <a:p>
            <a:fld id="{C35683FA-3F76-4CAC-93CC-88B1ECDA5709}" type="datetimeFigureOut">
              <a:rPr lang="en-US" smtClean="0"/>
              <a:t>12/14/2021</a:t>
            </a:fld>
            <a:endParaRPr lang="en-US"/>
          </a:p>
        </p:txBody>
      </p:sp>
      <p:sp>
        <p:nvSpPr>
          <p:cNvPr id="6" name="Alt Bilgi Yer Tutucusu 5">
            <a:extLst>
              <a:ext uri="{FF2B5EF4-FFF2-40B4-BE49-F238E27FC236}">
                <a16:creationId xmlns="" xmlns:a16="http://schemas.microsoft.com/office/drawing/2014/main" id="{9BA7495B-022A-4A68-9853-147DF3EAEEC7}"/>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 xmlns:a16="http://schemas.microsoft.com/office/drawing/2014/main" id="{D43A7D5E-E3BD-4762-B48B-A280568184DB}"/>
              </a:ext>
            </a:extLst>
          </p:cNvPr>
          <p:cNvSpPr>
            <a:spLocks noGrp="1"/>
          </p:cNvSpPr>
          <p:nvPr>
            <p:ph type="sldNum" sz="quarter" idx="12"/>
          </p:nvPr>
        </p:nvSpPr>
        <p:spPr/>
        <p:txBody>
          <a:bodyPr/>
          <a:lstStyle/>
          <a:p>
            <a:fld id="{2D3E8736-4F6B-4084-AEF0-30CA3F31F98D}" type="slidenum">
              <a:rPr lang="en-US" smtClean="0"/>
              <a:t>‹#›</a:t>
            </a:fld>
            <a:endParaRPr lang="en-US"/>
          </a:p>
        </p:txBody>
      </p:sp>
    </p:spTree>
    <p:extLst>
      <p:ext uri="{BB962C8B-B14F-4D97-AF65-F5344CB8AC3E}">
        <p14:creationId xmlns:p14="http://schemas.microsoft.com/office/powerpoint/2010/main" val="2947028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692EF3E-ADDE-406A-9D5F-019B4B7FFAF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 xmlns:a16="http://schemas.microsoft.com/office/drawing/2014/main" id="{3C9EADB9-A80F-487A-90D3-650809DE26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 xmlns:a16="http://schemas.microsoft.com/office/drawing/2014/main" id="{2A339DCA-50FF-4D65-BF86-639D80F9E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426F499A-9BED-4C42-A76F-6C969EF08050}"/>
              </a:ext>
            </a:extLst>
          </p:cNvPr>
          <p:cNvSpPr>
            <a:spLocks noGrp="1"/>
          </p:cNvSpPr>
          <p:nvPr>
            <p:ph type="dt" sz="half" idx="10"/>
          </p:nvPr>
        </p:nvSpPr>
        <p:spPr/>
        <p:txBody>
          <a:bodyPr/>
          <a:lstStyle/>
          <a:p>
            <a:fld id="{C35683FA-3F76-4CAC-93CC-88B1ECDA5709}" type="datetimeFigureOut">
              <a:rPr lang="en-US" smtClean="0"/>
              <a:t>12/14/2021</a:t>
            </a:fld>
            <a:endParaRPr lang="en-US"/>
          </a:p>
        </p:txBody>
      </p:sp>
      <p:sp>
        <p:nvSpPr>
          <p:cNvPr id="6" name="Alt Bilgi Yer Tutucusu 5">
            <a:extLst>
              <a:ext uri="{FF2B5EF4-FFF2-40B4-BE49-F238E27FC236}">
                <a16:creationId xmlns="" xmlns:a16="http://schemas.microsoft.com/office/drawing/2014/main" id="{8A7271EE-4306-462A-9E77-47B9AEEB3DD8}"/>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 xmlns:a16="http://schemas.microsoft.com/office/drawing/2014/main" id="{5B6DE2FC-09CF-4872-948D-48B800FAEF96}"/>
              </a:ext>
            </a:extLst>
          </p:cNvPr>
          <p:cNvSpPr>
            <a:spLocks noGrp="1"/>
          </p:cNvSpPr>
          <p:nvPr>
            <p:ph type="sldNum" sz="quarter" idx="12"/>
          </p:nvPr>
        </p:nvSpPr>
        <p:spPr/>
        <p:txBody>
          <a:bodyPr/>
          <a:lstStyle/>
          <a:p>
            <a:fld id="{2D3E8736-4F6B-4084-AEF0-30CA3F31F98D}" type="slidenum">
              <a:rPr lang="en-US" smtClean="0"/>
              <a:t>‹#›</a:t>
            </a:fld>
            <a:endParaRPr lang="en-US"/>
          </a:p>
        </p:txBody>
      </p:sp>
    </p:spTree>
    <p:extLst>
      <p:ext uri="{BB962C8B-B14F-4D97-AF65-F5344CB8AC3E}">
        <p14:creationId xmlns:p14="http://schemas.microsoft.com/office/powerpoint/2010/main" val="251453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 xmlns:a16="http://schemas.microsoft.com/office/drawing/2014/main" id="{F2DEC83A-56AF-4B5E-AA59-94FBABA34F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 xmlns:a16="http://schemas.microsoft.com/office/drawing/2014/main" id="{162B0806-CD47-41E4-88E6-F932BE81CF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 xmlns:a16="http://schemas.microsoft.com/office/drawing/2014/main" id="{FE0CA8F8-6406-4DA1-B507-82FAA54CEE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683FA-3F76-4CAC-93CC-88B1ECDA5709}" type="datetimeFigureOut">
              <a:rPr lang="en-US" smtClean="0"/>
              <a:t>12/14/2021</a:t>
            </a:fld>
            <a:endParaRPr lang="en-US"/>
          </a:p>
        </p:txBody>
      </p:sp>
      <p:sp>
        <p:nvSpPr>
          <p:cNvPr id="5" name="Alt Bilgi Yer Tutucusu 4">
            <a:extLst>
              <a:ext uri="{FF2B5EF4-FFF2-40B4-BE49-F238E27FC236}">
                <a16:creationId xmlns="" xmlns:a16="http://schemas.microsoft.com/office/drawing/2014/main" id="{E45796A9-97CC-473A-A650-5189A167C6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 xmlns:a16="http://schemas.microsoft.com/office/drawing/2014/main" id="{F867991F-5E9E-4D54-8612-23A6FBB0DF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E8736-4F6B-4084-AEF0-30CA3F31F98D}" type="slidenum">
              <a:rPr lang="en-US" smtClean="0"/>
              <a:t>‹#›</a:t>
            </a:fld>
            <a:endParaRPr lang="en-US"/>
          </a:p>
        </p:txBody>
      </p:sp>
    </p:spTree>
    <p:extLst>
      <p:ext uri="{BB962C8B-B14F-4D97-AF65-F5344CB8AC3E}">
        <p14:creationId xmlns:p14="http://schemas.microsoft.com/office/powerpoint/2010/main" val="3208711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questionpro.com/article/customer-loyalty-survey.html" TargetMode="External"/><Relationship Id="rId2" Type="http://schemas.openxmlformats.org/officeDocument/2006/relationships/hyperlink" Target="https://www.questionpro.com/blog/research-report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98B1336-F7D8-4AD6-8744-F2801178C2D2}"/>
              </a:ext>
            </a:extLst>
          </p:cNvPr>
          <p:cNvSpPr>
            <a:spLocks noGrp="1"/>
          </p:cNvSpPr>
          <p:nvPr>
            <p:ph type="ctrTitle"/>
          </p:nvPr>
        </p:nvSpPr>
        <p:spPr>
          <a:xfrm>
            <a:off x="1524000" y="2385106"/>
            <a:ext cx="9144000" cy="23876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lstStyle/>
          <a:p>
            <a:r>
              <a:rPr lang="tr-TR" b="1" dirty="0" err="1">
                <a:effectLst>
                  <a:outerShdw blurRad="38100" dist="38100" dir="2700000" algn="tl">
                    <a:srgbClr val="000000">
                      <a:alpha val="43137"/>
                    </a:srgbClr>
                  </a:outerShdw>
                </a:effectLst>
                <a:latin typeface="Algerian" pitchFamily="82" charset="0"/>
              </a:rPr>
              <a:t>Social</a:t>
            </a:r>
            <a:r>
              <a:rPr lang="tr-TR" b="1" dirty="0">
                <a:effectLst>
                  <a:outerShdw blurRad="38100" dist="38100" dir="2700000" algn="tl">
                    <a:srgbClr val="000000">
                      <a:alpha val="43137"/>
                    </a:srgbClr>
                  </a:outerShdw>
                </a:effectLst>
                <a:latin typeface="Algerian" pitchFamily="82" charset="0"/>
              </a:rPr>
              <a:t> </a:t>
            </a:r>
            <a:r>
              <a:rPr lang="tr-TR" b="1" dirty="0" smtClean="0">
                <a:effectLst>
                  <a:outerShdw blurRad="38100" dist="38100" dir="2700000" algn="tl">
                    <a:srgbClr val="000000">
                      <a:alpha val="43137"/>
                    </a:srgbClr>
                  </a:outerShdw>
                </a:effectLst>
                <a:latin typeface="Algerian" pitchFamily="82" charset="0"/>
              </a:rPr>
              <a:t>CRM</a:t>
            </a:r>
            <a:br>
              <a:rPr lang="tr-TR" b="1" dirty="0" smtClean="0">
                <a:effectLst>
                  <a:outerShdw blurRad="38100" dist="38100" dir="2700000" algn="tl">
                    <a:srgbClr val="000000">
                      <a:alpha val="43137"/>
                    </a:srgbClr>
                  </a:outerShdw>
                </a:effectLst>
                <a:latin typeface="Algerian" pitchFamily="82" charset="0"/>
              </a:rPr>
            </a:br>
            <a:endParaRPr lang="en-US" b="1" dirty="0">
              <a:effectLst>
                <a:outerShdw blurRad="38100" dist="38100" dir="2700000" algn="tl">
                  <a:srgbClr val="000000">
                    <a:alpha val="43137"/>
                  </a:srgbClr>
                </a:outerShdw>
              </a:effectLst>
              <a:latin typeface="Algerian" pitchFamily="82" charset="0"/>
            </a:endParaRPr>
          </a:p>
        </p:txBody>
      </p:sp>
    </p:spTree>
    <p:extLst>
      <p:ext uri="{BB962C8B-B14F-4D97-AF65-F5344CB8AC3E}">
        <p14:creationId xmlns:p14="http://schemas.microsoft.com/office/powerpoint/2010/main" val="996087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CC62C8C-918C-4E50-AE4E-9AF7231BFE5D}"/>
              </a:ext>
            </a:extLst>
          </p:cNvPr>
          <p:cNvSpPr>
            <a:spLocks noGrp="1"/>
          </p:cNvSpPr>
          <p:nvPr>
            <p:ph type="title"/>
          </p:nvPr>
        </p:nvSpPr>
        <p:spPr/>
        <p:txBody>
          <a:bodyPr/>
          <a:lstStyle/>
          <a:p>
            <a:r>
              <a:rPr lang="tr-TR" b="1" dirty="0" err="1">
                <a:effectLst>
                  <a:outerShdw blurRad="38100" dist="38100" dir="2700000" algn="tl">
                    <a:srgbClr val="000000">
                      <a:alpha val="43137"/>
                    </a:srgbClr>
                  </a:outerShdw>
                </a:effectLst>
              </a:rPr>
              <a:t>Traditional</a:t>
            </a:r>
            <a:r>
              <a:rPr lang="tr-TR" b="1" dirty="0">
                <a:effectLst>
                  <a:outerShdw blurRad="38100" dist="38100" dir="2700000" algn="tl">
                    <a:srgbClr val="000000">
                      <a:alpha val="43137"/>
                    </a:srgbClr>
                  </a:outerShdw>
                </a:effectLst>
              </a:rPr>
              <a:t> CRM</a:t>
            </a:r>
            <a:endParaRPr lang="en-US" b="1" dirty="0">
              <a:effectLst>
                <a:outerShdw blurRad="38100" dist="38100" dir="2700000" algn="tl">
                  <a:srgbClr val="000000">
                    <a:alpha val="43137"/>
                  </a:srgbClr>
                </a:outerShdw>
              </a:effectLst>
            </a:endParaRPr>
          </a:p>
        </p:txBody>
      </p:sp>
      <p:pic>
        <p:nvPicPr>
          <p:cNvPr id="4" name="İçerik Yer Tutucusu 3">
            <a:extLst>
              <a:ext uri="{FF2B5EF4-FFF2-40B4-BE49-F238E27FC236}">
                <a16:creationId xmlns="" xmlns:a16="http://schemas.microsoft.com/office/drawing/2014/main" id="{20FA1FDC-2D90-407E-A3C8-1B8669D3DD73}"/>
              </a:ext>
            </a:extLst>
          </p:cNvPr>
          <p:cNvPicPr>
            <a:picLocks noGrp="1" noChangeAspect="1"/>
          </p:cNvPicPr>
          <p:nvPr>
            <p:ph idx="1"/>
          </p:nvPr>
        </p:nvPicPr>
        <p:blipFill>
          <a:blip r:embed="rId2"/>
          <a:stretch>
            <a:fillRect/>
          </a:stretch>
        </p:blipFill>
        <p:spPr>
          <a:xfrm>
            <a:off x="2575322" y="1825625"/>
            <a:ext cx="7041356" cy="4351338"/>
          </a:xfrm>
          <a:prstGeom prst="rect">
            <a:avLst/>
          </a:prstGeom>
        </p:spPr>
      </p:pic>
    </p:spTree>
    <p:extLst>
      <p:ext uri="{BB962C8B-B14F-4D97-AF65-F5344CB8AC3E}">
        <p14:creationId xmlns:p14="http://schemas.microsoft.com/office/powerpoint/2010/main" val="1554410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 xmlns:a16="http://schemas.microsoft.com/office/drawing/2014/main" id="{95A5B9B4-E90B-4C08-89A6-A88037FF6D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057400" y="396884"/>
            <a:ext cx="7816430" cy="5868449"/>
          </a:xfrm>
          <a:prstGeom prst="rect">
            <a:avLst/>
          </a:prstGeom>
        </p:spPr>
      </p:pic>
    </p:spTree>
    <p:extLst>
      <p:ext uri="{BB962C8B-B14F-4D97-AF65-F5344CB8AC3E}">
        <p14:creationId xmlns:p14="http://schemas.microsoft.com/office/powerpoint/2010/main" val="33154359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812F3AD-B925-4219-BBFA-D6A89CF90B9E}"/>
              </a:ext>
            </a:extLst>
          </p:cNvPr>
          <p:cNvSpPr>
            <a:spLocks noGrp="1"/>
          </p:cNvSpPr>
          <p:nvPr>
            <p:ph type="title"/>
          </p:nvPr>
        </p:nvSpPr>
        <p:spPr/>
        <p:txBody>
          <a:bodyPr/>
          <a:lstStyle/>
          <a:p>
            <a:r>
              <a:rPr lang="tr-TR" b="1" dirty="0" err="1">
                <a:effectLst>
                  <a:outerShdw blurRad="38100" dist="38100" dir="2700000" algn="tl">
                    <a:srgbClr val="000000">
                      <a:alpha val="43137"/>
                    </a:srgbClr>
                  </a:outerShdw>
                </a:effectLst>
              </a:rPr>
              <a:t>Social</a:t>
            </a:r>
            <a:r>
              <a:rPr lang="tr-TR" b="1" dirty="0">
                <a:effectLst>
                  <a:outerShdw blurRad="38100" dist="38100" dir="2700000" algn="tl">
                    <a:srgbClr val="000000">
                      <a:alpha val="43137"/>
                    </a:srgbClr>
                  </a:outerShdw>
                </a:effectLst>
              </a:rPr>
              <a:t> CRM</a:t>
            </a:r>
            <a:endParaRPr lang="en-US" b="1" dirty="0">
              <a:effectLst>
                <a:outerShdw blurRad="38100" dist="38100" dir="2700000" algn="tl">
                  <a:srgbClr val="000000">
                    <a:alpha val="43137"/>
                  </a:srgbClr>
                </a:outerShdw>
              </a:effectLst>
            </a:endParaRPr>
          </a:p>
        </p:txBody>
      </p:sp>
      <p:pic>
        <p:nvPicPr>
          <p:cNvPr id="4" name="İçerik Yer Tutucusu 3">
            <a:extLst>
              <a:ext uri="{FF2B5EF4-FFF2-40B4-BE49-F238E27FC236}">
                <a16:creationId xmlns="" xmlns:a16="http://schemas.microsoft.com/office/drawing/2014/main" id="{B567EC4E-303D-4C45-B60B-84B17798D3F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135055" y="1418809"/>
            <a:ext cx="7864078" cy="4859754"/>
          </a:xfrm>
          <a:prstGeom prst="rect">
            <a:avLst/>
          </a:prstGeom>
        </p:spPr>
      </p:pic>
    </p:spTree>
    <p:extLst>
      <p:ext uri="{BB962C8B-B14F-4D97-AF65-F5344CB8AC3E}">
        <p14:creationId xmlns:p14="http://schemas.microsoft.com/office/powerpoint/2010/main" val="2497470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 xmlns:a16="http://schemas.microsoft.com/office/drawing/2014/main" id="{36A43317-FBD5-47D3-BD62-9C512E131EE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055914" y="0"/>
            <a:ext cx="9176750" cy="6889754"/>
          </a:xfrm>
          <a:prstGeom prst="rect">
            <a:avLst/>
          </a:prstGeom>
        </p:spPr>
      </p:pic>
    </p:spTree>
    <p:extLst>
      <p:ext uri="{BB962C8B-B14F-4D97-AF65-F5344CB8AC3E}">
        <p14:creationId xmlns:p14="http://schemas.microsoft.com/office/powerpoint/2010/main" val="33453844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44B2F21-3A19-438B-A66E-9977DE0442DB}"/>
              </a:ext>
            </a:extLst>
          </p:cNvPr>
          <p:cNvSpPr>
            <a:spLocks noGrp="1"/>
          </p:cNvSpPr>
          <p:nvPr>
            <p:ph type="title"/>
          </p:nvPr>
        </p:nvSpPr>
        <p:spPr/>
        <p:txBody>
          <a:bodyPr/>
          <a:lstStyle/>
          <a:p>
            <a:r>
              <a:rPr lang="tr-TR" b="1" dirty="0"/>
              <a:t>Evaluation of CRM </a:t>
            </a:r>
            <a:r>
              <a:rPr lang="tr-TR" b="1" dirty="0" err="1"/>
              <a:t>to</a:t>
            </a:r>
            <a:r>
              <a:rPr lang="tr-TR" b="1" dirty="0"/>
              <a:t> SCRM</a:t>
            </a:r>
            <a:endParaRPr lang="en-US" b="1" dirty="0"/>
          </a:p>
        </p:txBody>
      </p:sp>
      <p:pic>
        <p:nvPicPr>
          <p:cNvPr id="4" name="İçerik Yer Tutucusu 3">
            <a:extLst>
              <a:ext uri="{FF2B5EF4-FFF2-40B4-BE49-F238E27FC236}">
                <a16:creationId xmlns="" xmlns:a16="http://schemas.microsoft.com/office/drawing/2014/main" id="{E5E975AA-7ACA-413D-83E9-AECD4CE2721E}"/>
              </a:ext>
            </a:extLst>
          </p:cNvPr>
          <p:cNvPicPr>
            <a:picLocks noGrp="1" noChangeAspect="1"/>
          </p:cNvPicPr>
          <p:nvPr>
            <p:ph idx="1"/>
          </p:nvPr>
        </p:nvPicPr>
        <p:blipFill>
          <a:blip r:embed="rId2"/>
          <a:stretch>
            <a:fillRect/>
          </a:stretch>
        </p:blipFill>
        <p:spPr>
          <a:xfrm>
            <a:off x="1881055" y="1610023"/>
            <a:ext cx="7965678" cy="49225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5455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2E87FB2-BD69-4D6E-B293-048D09E57131}"/>
              </a:ext>
            </a:extLst>
          </p:cNvPr>
          <p:cNvSpPr>
            <a:spLocks noGrp="1"/>
          </p:cNvSpPr>
          <p:nvPr>
            <p:ph type="title"/>
          </p:nvPr>
        </p:nvSpPr>
        <p:spPr/>
        <p:txBody>
          <a:bodyPr/>
          <a:lstStyle/>
          <a:p>
            <a:endParaRPr lang="en-US" dirty="0"/>
          </a:p>
        </p:txBody>
      </p:sp>
      <p:pic>
        <p:nvPicPr>
          <p:cNvPr id="4" name="İçerik Yer Tutucusu 3">
            <a:extLst>
              <a:ext uri="{FF2B5EF4-FFF2-40B4-BE49-F238E27FC236}">
                <a16:creationId xmlns="" xmlns:a16="http://schemas.microsoft.com/office/drawing/2014/main" id="{F7ABFA59-1A2D-4838-B681-238978951C3B}"/>
              </a:ext>
            </a:extLst>
          </p:cNvPr>
          <p:cNvPicPr>
            <a:picLocks noGrp="1" noChangeAspect="1"/>
          </p:cNvPicPr>
          <p:nvPr>
            <p:ph idx="1"/>
          </p:nvPr>
        </p:nvPicPr>
        <p:blipFill>
          <a:blip r:embed="rId2"/>
          <a:stretch>
            <a:fillRect/>
          </a:stretch>
        </p:blipFill>
        <p:spPr>
          <a:xfrm>
            <a:off x="2678976" y="-190130"/>
            <a:ext cx="6356167" cy="7614187"/>
          </a:xfrm>
          <a:prstGeom prst="rect">
            <a:avLst/>
          </a:prstGeom>
        </p:spPr>
      </p:pic>
    </p:spTree>
    <p:extLst>
      <p:ext uri="{BB962C8B-B14F-4D97-AF65-F5344CB8AC3E}">
        <p14:creationId xmlns:p14="http://schemas.microsoft.com/office/powerpoint/2010/main" val="4271509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AABC296-0DFE-4C18-8ED0-72A00468E76C}"/>
              </a:ext>
            </a:extLst>
          </p:cNvPr>
          <p:cNvSpPr>
            <a:spLocks noGrp="1"/>
          </p:cNvSpPr>
          <p:nvPr>
            <p:ph type="title"/>
          </p:nvPr>
        </p:nvSpPr>
        <p:spPr/>
        <p:txBody>
          <a:bodyPr/>
          <a:lstStyle/>
          <a:p>
            <a:endParaRPr lang="en-US" dirty="0"/>
          </a:p>
        </p:txBody>
      </p:sp>
      <p:pic>
        <p:nvPicPr>
          <p:cNvPr id="7" name="İçerik Yer Tutucusu 6">
            <a:extLst>
              <a:ext uri="{FF2B5EF4-FFF2-40B4-BE49-F238E27FC236}">
                <a16:creationId xmlns="" xmlns:a16="http://schemas.microsoft.com/office/drawing/2014/main" id="{6B542A9D-7395-4FB8-8FEC-EEBE93DA4429}"/>
              </a:ext>
            </a:extLst>
          </p:cNvPr>
          <p:cNvPicPr>
            <a:picLocks noGrp="1" noChangeAspect="1"/>
          </p:cNvPicPr>
          <p:nvPr>
            <p:ph idx="1"/>
          </p:nvPr>
        </p:nvPicPr>
        <p:blipFill>
          <a:blip r:embed="rId2"/>
          <a:stretch>
            <a:fillRect/>
          </a:stretch>
        </p:blipFill>
        <p:spPr>
          <a:xfrm>
            <a:off x="1676400" y="-396876"/>
            <a:ext cx="7878224" cy="7347958"/>
          </a:xfrm>
          <a:prstGeom prst="rect">
            <a:avLst/>
          </a:prstGeom>
        </p:spPr>
      </p:pic>
    </p:spTree>
    <p:extLst>
      <p:ext uri="{BB962C8B-B14F-4D97-AF65-F5344CB8AC3E}">
        <p14:creationId xmlns:p14="http://schemas.microsoft.com/office/powerpoint/2010/main" val="1205296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C240AC0-D0E4-4610-9DA4-1A7D272241C7}"/>
              </a:ext>
            </a:extLst>
          </p:cNvPr>
          <p:cNvSpPr>
            <a:spLocks noGrp="1"/>
          </p:cNvSpPr>
          <p:nvPr>
            <p:ph type="title"/>
          </p:nvPr>
        </p:nvSpPr>
        <p:spPr/>
        <p:txBody>
          <a:bodyPr/>
          <a:lstStyle/>
          <a:p>
            <a:endParaRPr lang="en-US"/>
          </a:p>
        </p:txBody>
      </p:sp>
      <p:sp>
        <p:nvSpPr>
          <p:cNvPr id="3" name="İçerik Yer Tutucusu 2">
            <a:extLst>
              <a:ext uri="{FF2B5EF4-FFF2-40B4-BE49-F238E27FC236}">
                <a16:creationId xmlns="" xmlns:a16="http://schemas.microsoft.com/office/drawing/2014/main" id="{9DE2391F-DC0F-431E-95A0-4427264633C5}"/>
              </a:ext>
            </a:extLst>
          </p:cNvPr>
          <p:cNvSpPr>
            <a:spLocks noGrp="1"/>
          </p:cNvSpPr>
          <p:nvPr>
            <p:ph idx="1"/>
          </p:nvPr>
        </p:nvSpPr>
        <p:spPr/>
        <p:txBody>
          <a:bodyPr/>
          <a:lstStyle/>
          <a:p>
            <a:endParaRPr lang="en-US"/>
          </a:p>
        </p:txBody>
      </p:sp>
      <p:pic>
        <p:nvPicPr>
          <p:cNvPr id="4" name="Resim 3">
            <a:extLst>
              <a:ext uri="{FF2B5EF4-FFF2-40B4-BE49-F238E27FC236}">
                <a16:creationId xmlns="" xmlns:a16="http://schemas.microsoft.com/office/drawing/2014/main" id="{5730C9F8-63F6-4D8B-ADE2-89CA51F9612E}"/>
              </a:ext>
            </a:extLst>
          </p:cNvPr>
          <p:cNvPicPr>
            <a:picLocks noChangeAspect="1"/>
          </p:cNvPicPr>
          <p:nvPr/>
        </p:nvPicPr>
        <p:blipFill>
          <a:blip r:embed="rId2"/>
          <a:stretch>
            <a:fillRect/>
          </a:stretch>
        </p:blipFill>
        <p:spPr>
          <a:xfrm>
            <a:off x="2688772" y="0"/>
            <a:ext cx="6106886" cy="6781800"/>
          </a:xfrm>
          <a:prstGeom prst="rect">
            <a:avLst/>
          </a:prstGeom>
        </p:spPr>
      </p:pic>
    </p:spTree>
    <p:extLst>
      <p:ext uri="{BB962C8B-B14F-4D97-AF65-F5344CB8AC3E}">
        <p14:creationId xmlns:p14="http://schemas.microsoft.com/office/powerpoint/2010/main" val="2228650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BCAB347-4054-497D-83DA-554AFCB18ED5}"/>
              </a:ext>
            </a:extLst>
          </p:cNvPr>
          <p:cNvSpPr>
            <a:spLocks noGrp="1"/>
          </p:cNvSpPr>
          <p:nvPr>
            <p:ph type="title"/>
          </p:nvPr>
        </p:nvSpPr>
        <p:spPr/>
        <p:txBody>
          <a:bodyPr/>
          <a:lstStyle/>
          <a:p>
            <a:endParaRPr lang="en-US"/>
          </a:p>
        </p:txBody>
      </p:sp>
      <p:pic>
        <p:nvPicPr>
          <p:cNvPr id="4" name="İçerik Yer Tutucusu 3">
            <a:extLst>
              <a:ext uri="{FF2B5EF4-FFF2-40B4-BE49-F238E27FC236}">
                <a16:creationId xmlns="" xmlns:a16="http://schemas.microsoft.com/office/drawing/2014/main" id="{1FCFD163-58BC-4167-B8F1-CC04007B16C8}"/>
              </a:ext>
            </a:extLst>
          </p:cNvPr>
          <p:cNvPicPr>
            <a:picLocks noGrp="1" noChangeAspect="1"/>
          </p:cNvPicPr>
          <p:nvPr>
            <p:ph idx="1"/>
          </p:nvPr>
        </p:nvPicPr>
        <p:blipFill>
          <a:blip r:embed="rId2"/>
          <a:stretch>
            <a:fillRect/>
          </a:stretch>
        </p:blipFill>
        <p:spPr>
          <a:xfrm>
            <a:off x="3057525" y="2291556"/>
            <a:ext cx="6076950" cy="3419475"/>
          </a:xfrm>
          <a:prstGeom prst="rect">
            <a:avLst/>
          </a:prstGeom>
        </p:spPr>
      </p:pic>
    </p:spTree>
    <p:extLst>
      <p:ext uri="{BB962C8B-B14F-4D97-AF65-F5344CB8AC3E}">
        <p14:creationId xmlns:p14="http://schemas.microsoft.com/office/powerpoint/2010/main" val="40821050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26AF350-1891-45AF-919C-12939121AE6B}"/>
              </a:ext>
            </a:extLst>
          </p:cNvPr>
          <p:cNvSpPr>
            <a:spLocks noGrp="1"/>
          </p:cNvSpPr>
          <p:nvPr>
            <p:ph type="title"/>
          </p:nvPr>
        </p:nvSpPr>
        <p:spPr/>
        <p:txBody>
          <a:bodyPr/>
          <a:lstStyle/>
          <a:p>
            <a:endParaRPr lang="en-US"/>
          </a:p>
        </p:txBody>
      </p:sp>
      <p:pic>
        <p:nvPicPr>
          <p:cNvPr id="4" name="İçerik Yer Tutucusu 3">
            <a:extLst>
              <a:ext uri="{FF2B5EF4-FFF2-40B4-BE49-F238E27FC236}">
                <a16:creationId xmlns="" xmlns:a16="http://schemas.microsoft.com/office/drawing/2014/main" id="{E3626526-1768-453E-B496-6AED99EE1E49}"/>
              </a:ext>
            </a:extLst>
          </p:cNvPr>
          <p:cNvPicPr>
            <a:picLocks noGrp="1" noChangeAspect="1"/>
          </p:cNvPicPr>
          <p:nvPr>
            <p:ph idx="1"/>
          </p:nvPr>
        </p:nvPicPr>
        <p:blipFill>
          <a:blip r:embed="rId2"/>
          <a:stretch>
            <a:fillRect/>
          </a:stretch>
        </p:blipFill>
        <p:spPr>
          <a:xfrm>
            <a:off x="1352716" y="960620"/>
            <a:ext cx="9300496" cy="5233351"/>
          </a:xfrm>
          <a:prstGeom prst="rect">
            <a:avLst/>
          </a:prstGeom>
        </p:spPr>
      </p:pic>
    </p:spTree>
    <p:extLst>
      <p:ext uri="{BB962C8B-B14F-4D97-AF65-F5344CB8AC3E}">
        <p14:creationId xmlns:p14="http://schemas.microsoft.com/office/powerpoint/2010/main" val="916328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 xmlns:a16="http://schemas.microsoft.com/office/drawing/2014/main" id="{6D593CCA-2C53-4D89-A19C-6486C265A34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701799" y="236882"/>
            <a:ext cx="8517467" cy="6248583"/>
          </a:xfrm>
          <a:prstGeom prst="rect">
            <a:avLst/>
          </a:prstGeom>
        </p:spPr>
      </p:pic>
    </p:spTree>
    <p:extLst>
      <p:ext uri="{BB962C8B-B14F-4D97-AF65-F5344CB8AC3E}">
        <p14:creationId xmlns:p14="http://schemas.microsoft.com/office/powerpoint/2010/main" val="923184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85D4A9A-DCCA-4383-BA3B-C7179E4FD7C5}"/>
              </a:ext>
            </a:extLst>
          </p:cNvPr>
          <p:cNvSpPr>
            <a:spLocks noGrp="1"/>
          </p:cNvSpPr>
          <p:nvPr>
            <p:ph type="title"/>
          </p:nvPr>
        </p:nvSpPr>
        <p:spPr/>
        <p:txBody>
          <a:bodyPr/>
          <a:lstStyle/>
          <a:p>
            <a:endParaRPr lang="en-US"/>
          </a:p>
        </p:txBody>
      </p:sp>
      <p:pic>
        <p:nvPicPr>
          <p:cNvPr id="4" name="İçerik Yer Tutucusu 3">
            <a:extLst>
              <a:ext uri="{FF2B5EF4-FFF2-40B4-BE49-F238E27FC236}">
                <a16:creationId xmlns="" xmlns:a16="http://schemas.microsoft.com/office/drawing/2014/main" id="{E649B9C2-E65F-4F75-A126-8182921DCF3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97428" y="89057"/>
            <a:ext cx="8860971" cy="6652674"/>
          </a:xfrm>
          <a:prstGeom prst="rect">
            <a:avLst/>
          </a:prstGeom>
        </p:spPr>
      </p:pic>
    </p:spTree>
    <p:extLst>
      <p:ext uri="{BB962C8B-B14F-4D97-AF65-F5344CB8AC3E}">
        <p14:creationId xmlns:p14="http://schemas.microsoft.com/office/powerpoint/2010/main" val="1506779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AAE99A9-E911-409A-828D-232115AA2FCB}"/>
              </a:ext>
            </a:extLst>
          </p:cNvPr>
          <p:cNvSpPr>
            <a:spLocks noGrp="1"/>
          </p:cNvSpPr>
          <p:nvPr>
            <p:ph type="title"/>
          </p:nvPr>
        </p:nvSpPr>
        <p:spPr/>
        <p:txBody>
          <a:bodyPr/>
          <a:lstStyle/>
          <a:p>
            <a:r>
              <a:rPr lang="en-US" b="0" i="0" dirty="0">
                <a:solidFill>
                  <a:srgbClr val="202124"/>
                </a:solidFill>
                <a:effectLst/>
                <a:latin typeface="arial" panose="020B0604020202020204" pitchFamily="34" charset="0"/>
              </a:rPr>
              <a:t>What is customer journey?</a:t>
            </a:r>
            <a:br>
              <a:rPr lang="en-US" b="0" i="0" dirty="0">
                <a:solidFill>
                  <a:srgbClr val="202124"/>
                </a:solidFill>
                <a:effectLst/>
                <a:latin typeface="arial" panose="020B0604020202020204" pitchFamily="34" charset="0"/>
              </a:rPr>
            </a:br>
            <a:endParaRPr lang="en-US" dirty="0"/>
          </a:p>
        </p:txBody>
      </p:sp>
      <p:sp>
        <p:nvSpPr>
          <p:cNvPr id="3" name="İçerik Yer Tutucusu 2">
            <a:extLst>
              <a:ext uri="{FF2B5EF4-FFF2-40B4-BE49-F238E27FC236}">
                <a16:creationId xmlns="" xmlns:a16="http://schemas.microsoft.com/office/drawing/2014/main" id="{827F8ECA-5EA9-42ED-8A2B-9073FAE1F5AC}"/>
              </a:ext>
            </a:extLst>
          </p:cNvPr>
          <p:cNvSpPr>
            <a:spLocks noGrp="1"/>
          </p:cNvSpPr>
          <p:nvPr>
            <p:ph idx="1"/>
          </p:nvPr>
        </p:nvSpPr>
        <p:spPr/>
        <p:txBody>
          <a:bodyPr/>
          <a:lstStyle/>
          <a:p>
            <a:pPr algn="l"/>
            <a:r>
              <a:rPr lang="en-US" b="0" i="0" dirty="0">
                <a:solidFill>
                  <a:srgbClr val="202124"/>
                </a:solidFill>
                <a:effectLst/>
                <a:latin typeface="arial" panose="020B0604020202020204" pitchFamily="34" charset="0"/>
              </a:rPr>
              <a:t>The customer journey encompasses </a:t>
            </a:r>
            <a:r>
              <a:rPr lang="en-US" b="1" i="0" dirty="0">
                <a:solidFill>
                  <a:srgbClr val="202124"/>
                </a:solidFill>
                <a:effectLst/>
                <a:latin typeface="arial" panose="020B0604020202020204" pitchFamily="34" charset="0"/>
              </a:rPr>
              <a:t>all the experiences that customers go through when interacting with your company and brand</a:t>
            </a:r>
            <a:r>
              <a:rPr lang="en-US" b="0" i="0" dirty="0">
                <a:solidFill>
                  <a:srgbClr val="202124"/>
                </a:solidFill>
                <a:effectLst/>
                <a:latin typeface="arial" panose="020B0604020202020204" pitchFamily="34" charset="0"/>
              </a:rPr>
              <a:t>. Instead of looking at just one part of a transaction or experience, the customer journey considers the full experience of being a customer.</a:t>
            </a:r>
          </a:p>
          <a:p>
            <a:endParaRPr lang="en-US" dirty="0"/>
          </a:p>
        </p:txBody>
      </p:sp>
    </p:spTree>
    <p:extLst>
      <p:ext uri="{BB962C8B-B14F-4D97-AF65-F5344CB8AC3E}">
        <p14:creationId xmlns:p14="http://schemas.microsoft.com/office/powerpoint/2010/main" val="2107688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4F27529-6BCF-4477-A0FA-58A2833D106D}"/>
              </a:ext>
            </a:extLst>
          </p:cNvPr>
          <p:cNvSpPr>
            <a:spLocks noGrp="1"/>
          </p:cNvSpPr>
          <p:nvPr>
            <p:ph type="title"/>
          </p:nvPr>
        </p:nvSpPr>
        <p:spPr/>
        <p:txBody>
          <a:bodyPr/>
          <a:lstStyle/>
          <a:p>
            <a:endParaRPr lang="en-US"/>
          </a:p>
        </p:txBody>
      </p:sp>
      <p:sp>
        <p:nvSpPr>
          <p:cNvPr id="3" name="İçerik Yer Tutucusu 2">
            <a:extLst>
              <a:ext uri="{FF2B5EF4-FFF2-40B4-BE49-F238E27FC236}">
                <a16:creationId xmlns="" xmlns:a16="http://schemas.microsoft.com/office/drawing/2014/main" id="{6D72902F-6646-42E8-AC30-67A9D420E340}"/>
              </a:ext>
            </a:extLst>
          </p:cNvPr>
          <p:cNvSpPr>
            <a:spLocks noGrp="1"/>
          </p:cNvSpPr>
          <p:nvPr>
            <p:ph idx="1"/>
          </p:nvPr>
        </p:nvSpPr>
        <p:spPr/>
        <p:txBody>
          <a:bodyPr/>
          <a:lstStyle/>
          <a:p>
            <a:endParaRPr lang="en-US"/>
          </a:p>
        </p:txBody>
      </p:sp>
      <p:pic>
        <p:nvPicPr>
          <p:cNvPr id="4" name="Resim 3">
            <a:extLst>
              <a:ext uri="{FF2B5EF4-FFF2-40B4-BE49-F238E27FC236}">
                <a16:creationId xmlns="" xmlns:a16="http://schemas.microsoft.com/office/drawing/2014/main" id="{B2BC2CCB-6778-485F-A23A-F80354A179B2}"/>
              </a:ext>
            </a:extLst>
          </p:cNvPr>
          <p:cNvPicPr>
            <a:picLocks noChangeAspect="1"/>
          </p:cNvPicPr>
          <p:nvPr/>
        </p:nvPicPr>
        <p:blipFill>
          <a:blip r:embed="rId2"/>
          <a:stretch>
            <a:fillRect/>
          </a:stretch>
        </p:blipFill>
        <p:spPr>
          <a:xfrm>
            <a:off x="0" y="876808"/>
            <a:ext cx="12192000" cy="5104384"/>
          </a:xfrm>
          <a:prstGeom prst="rect">
            <a:avLst/>
          </a:prstGeom>
        </p:spPr>
      </p:pic>
    </p:spTree>
    <p:extLst>
      <p:ext uri="{BB962C8B-B14F-4D97-AF65-F5344CB8AC3E}">
        <p14:creationId xmlns:p14="http://schemas.microsoft.com/office/powerpoint/2010/main" val="2518233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DE22801-E235-4DBD-ACCC-0603D7CA163F}"/>
              </a:ext>
            </a:extLst>
          </p:cNvPr>
          <p:cNvSpPr>
            <a:spLocks noGrp="1"/>
          </p:cNvSpPr>
          <p:nvPr>
            <p:ph type="title"/>
          </p:nvPr>
        </p:nvSpPr>
        <p:spPr>
          <a:xfrm>
            <a:off x="838200" y="114753"/>
            <a:ext cx="10515600" cy="1325563"/>
          </a:xfrm>
        </p:spPr>
        <p:txBody>
          <a:bodyPr/>
          <a:lstStyle/>
          <a:p>
            <a:r>
              <a:rPr lang="tr-TR" b="1" dirty="0" err="1"/>
              <a:t>Steps</a:t>
            </a:r>
            <a:r>
              <a:rPr lang="tr-TR" b="1" dirty="0"/>
              <a:t>…</a:t>
            </a:r>
            <a:endParaRPr lang="en-US" b="1" dirty="0"/>
          </a:p>
        </p:txBody>
      </p:sp>
      <p:sp>
        <p:nvSpPr>
          <p:cNvPr id="3" name="İçerik Yer Tutucusu 2">
            <a:extLst>
              <a:ext uri="{FF2B5EF4-FFF2-40B4-BE49-F238E27FC236}">
                <a16:creationId xmlns="" xmlns:a16="http://schemas.microsoft.com/office/drawing/2014/main" id="{41D863FF-A331-482B-9BBA-FC0441AD0A97}"/>
              </a:ext>
            </a:extLst>
          </p:cNvPr>
          <p:cNvSpPr>
            <a:spLocks noGrp="1"/>
          </p:cNvSpPr>
          <p:nvPr>
            <p:ph idx="1"/>
          </p:nvPr>
        </p:nvSpPr>
        <p:spPr>
          <a:xfrm>
            <a:off x="838200" y="1480457"/>
            <a:ext cx="10515600" cy="4859792"/>
          </a:xfrm>
        </p:spPr>
        <p:txBody>
          <a:bodyPr>
            <a:normAutofit fontScale="62500" lnSpcReduction="20000"/>
          </a:bodyPr>
          <a:lstStyle/>
          <a:p>
            <a:pPr algn="just"/>
            <a:r>
              <a:rPr lang="en-US" b="1" i="0" dirty="0">
                <a:effectLst/>
                <a:latin typeface="Fira Sans" panose="020B0503050000020004" pitchFamily="34" charset="0"/>
              </a:rPr>
              <a:t>Awareness:</a:t>
            </a:r>
            <a:r>
              <a:rPr lang="en-US" b="0" i="0" dirty="0">
                <a:effectLst/>
                <a:latin typeface="Fira Sans" panose="020B0503050000020004" pitchFamily="34" charset="0"/>
              </a:rPr>
              <a:t> Awareness involves spreading general information about your products and services to your target audience(s).</a:t>
            </a:r>
          </a:p>
          <a:p>
            <a:pPr algn="just"/>
            <a:r>
              <a:rPr lang="en-US" b="1" i="0" dirty="0">
                <a:effectLst/>
                <a:latin typeface="Fira Sans" panose="020B0503050000020004" pitchFamily="34" charset="0"/>
              </a:rPr>
              <a:t>Consideration: </a:t>
            </a:r>
            <a:r>
              <a:rPr lang="en-US" b="0" i="0" dirty="0">
                <a:effectLst/>
                <a:latin typeface="Fira Sans" panose="020B0503050000020004" pitchFamily="34" charset="0"/>
              </a:rPr>
              <a:t>Brands focus on promotion during the consideration stage of the journey. This is where customers begin to look for alternatives to past purchases. During this phase, your business strives to convince potential buyers to include you on the list of available options. </a:t>
            </a:r>
            <a:r>
              <a:rPr lang="en-US" b="0" i="0" u="none" strike="noStrike" dirty="0">
                <a:solidFill>
                  <a:srgbClr val="0A94DB"/>
                </a:solidFill>
                <a:effectLst/>
                <a:latin typeface="Fira Sans" panose="020B0503050000020004" pitchFamily="34" charset="0"/>
                <a:hlinkClick r:id="rId2"/>
              </a:rPr>
              <a:t>Market research reports</a:t>
            </a:r>
            <a:r>
              <a:rPr lang="en-US" b="0" i="0" dirty="0">
                <a:effectLst/>
                <a:latin typeface="Fira Sans" panose="020B0503050000020004" pitchFamily="34" charset="0"/>
              </a:rPr>
              <a:t> help you identify how to communicate with potential customers effectively.</a:t>
            </a:r>
          </a:p>
          <a:p>
            <a:pPr algn="just"/>
            <a:r>
              <a:rPr lang="en-US" b="1" i="0" dirty="0">
                <a:effectLst/>
                <a:latin typeface="Fira Sans" panose="020B0503050000020004" pitchFamily="34" charset="0"/>
              </a:rPr>
              <a:t>Conversion: </a:t>
            </a:r>
            <a:r>
              <a:rPr lang="en-US" b="0" i="0" dirty="0">
                <a:effectLst/>
                <a:latin typeface="Fira Sans" panose="020B0503050000020004" pitchFamily="34" charset="0"/>
              </a:rPr>
              <a:t>This stage prompts visitors to take a particular action. Using a dedicated call-to-action, you encourage customers to make a purchase, subscribe to a mailing list, or sign up for services. You should use this phase to sell your product as the best fit to solve a visitor’s problem.</a:t>
            </a:r>
          </a:p>
          <a:p>
            <a:pPr algn="just"/>
            <a:r>
              <a:rPr lang="en-US" b="1" i="0" dirty="0">
                <a:effectLst/>
                <a:latin typeface="Fira Sans" panose="020B0503050000020004" pitchFamily="34" charset="0"/>
              </a:rPr>
              <a:t>Retention and Advocacy:</a:t>
            </a:r>
            <a:r>
              <a:rPr lang="en-US" b="0" i="0" dirty="0">
                <a:effectLst/>
                <a:latin typeface="Fira Sans" panose="020B0503050000020004" pitchFamily="34" charset="0"/>
              </a:rPr>
              <a:t> These stages were optional in previous business models. The increase in online purchases, however, makes these stages as significant as the others.</a:t>
            </a:r>
          </a:p>
          <a:p>
            <a:pPr algn="just"/>
            <a:r>
              <a:rPr lang="en-US" b="1" i="0" dirty="0">
                <a:effectLst/>
                <a:latin typeface="Fira Sans" panose="020B0503050000020004" pitchFamily="34" charset="0"/>
              </a:rPr>
              <a:t>Retention: </a:t>
            </a:r>
            <a:r>
              <a:rPr lang="en-US" b="0" i="0" dirty="0">
                <a:effectLst/>
                <a:latin typeface="Fira Sans" panose="020B0503050000020004" pitchFamily="34" charset="0"/>
              </a:rPr>
              <a:t>A </a:t>
            </a:r>
            <a:r>
              <a:rPr lang="en-US" b="0" i="0" u="none" strike="noStrike" dirty="0">
                <a:solidFill>
                  <a:srgbClr val="0A94DB"/>
                </a:solidFill>
                <a:effectLst/>
                <a:latin typeface="Fira Sans" panose="020B0503050000020004" pitchFamily="34" charset="0"/>
                <a:hlinkClick r:id="rId3"/>
              </a:rPr>
              <a:t>loyal customer</a:t>
            </a:r>
            <a:r>
              <a:rPr lang="en-US" b="0" i="0" dirty="0">
                <a:effectLst/>
                <a:latin typeface="Fira Sans" panose="020B0503050000020004" pitchFamily="34" charset="0"/>
              </a:rPr>
              <a:t> brings an organization consistent business and costs less than the effort to bring in new customers. Retention includes keeping customers happy with a relationship management team.</a:t>
            </a:r>
          </a:p>
          <a:p>
            <a:pPr algn="just"/>
            <a:r>
              <a:rPr lang="en-US" b="1" i="0" dirty="0">
                <a:effectLst/>
                <a:latin typeface="Fira Sans" panose="020B0503050000020004" pitchFamily="34" charset="0"/>
              </a:rPr>
              <a:t>Advocacy:</a:t>
            </a:r>
            <a:r>
              <a:rPr lang="en-US" b="0" i="0" dirty="0">
                <a:effectLst/>
                <a:latin typeface="Fira Sans" panose="020B0503050000020004" pitchFamily="34" charset="0"/>
              </a:rPr>
              <a:t> Most organizations acknowledge the benefits of word-of-mouth marketing. However, few companies commit to a plan for bolstering customer advocacy. Encouraging each customer to share reviews or opinions can take time and money. Reaching out to influencers or guest bloggers is an effective alternative to traditional word-of-mouth marketing.</a:t>
            </a:r>
          </a:p>
          <a:p>
            <a:endParaRPr lang="en-US" dirty="0"/>
          </a:p>
        </p:txBody>
      </p:sp>
    </p:spTree>
    <p:extLst>
      <p:ext uri="{BB962C8B-B14F-4D97-AF65-F5344CB8AC3E}">
        <p14:creationId xmlns:p14="http://schemas.microsoft.com/office/powerpoint/2010/main" val="3784248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6276055-2F58-4120-861C-2CC2C9ACC7A9}"/>
              </a:ext>
            </a:extLst>
          </p:cNvPr>
          <p:cNvSpPr>
            <a:spLocks noGrp="1"/>
          </p:cNvSpPr>
          <p:nvPr>
            <p:ph type="title"/>
          </p:nvPr>
        </p:nvSpPr>
        <p:spPr/>
        <p:txBody>
          <a:bodyPr/>
          <a:lstStyle/>
          <a:p>
            <a:r>
              <a:rPr lang="en-US" b="1" dirty="0"/>
              <a:t>What is a Net Promoter Score (NPS) survey?</a:t>
            </a:r>
            <a:br>
              <a:rPr lang="en-US" b="1" dirty="0"/>
            </a:br>
            <a:endParaRPr lang="en-US" b="1" dirty="0"/>
          </a:p>
        </p:txBody>
      </p:sp>
      <p:sp>
        <p:nvSpPr>
          <p:cNvPr id="3" name="İçerik Yer Tutucusu 2">
            <a:extLst>
              <a:ext uri="{FF2B5EF4-FFF2-40B4-BE49-F238E27FC236}">
                <a16:creationId xmlns="" xmlns:a16="http://schemas.microsoft.com/office/drawing/2014/main" id="{5CA3F534-552A-4588-872B-5C7D2B6E2786}"/>
              </a:ext>
            </a:extLst>
          </p:cNvPr>
          <p:cNvSpPr>
            <a:spLocks noGrp="1"/>
          </p:cNvSpPr>
          <p:nvPr>
            <p:ph idx="1"/>
          </p:nvPr>
        </p:nvSpPr>
        <p:spPr>
          <a:xfrm>
            <a:off x="838200" y="1328057"/>
            <a:ext cx="10515600" cy="4848906"/>
          </a:xfrm>
        </p:spPr>
        <p:txBody>
          <a:bodyPr>
            <a:normAutofit fontScale="77500" lnSpcReduction="20000"/>
          </a:bodyPr>
          <a:lstStyle/>
          <a:p>
            <a:pPr algn="just"/>
            <a:r>
              <a:rPr lang="en-US" dirty="0"/>
              <a:t>A Net Promoter Score (NPS) survey consists of a single question that measures the likelihood of your customers referring your business to their others. It is an indicator of customer experience, customer satisfaction, and brand loyalty. The responses of the NPS survey are used to generate a score ranging from -100 to 100. The NPS score is used to classify customers and help businesses improve their experience.</a:t>
            </a:r>
          </a:p>
          <a:p>
            <a:pPr algn="just"/>
            <a:endParaRPr lang="en-US" dirty="0"/>
          </a:p>
          <a:p>
            <a:pPr algn="just"/>
            <a:r>
              <a:rPr lang="en-US" dirty="0"/>
              <a:t>Net Promoter Score NPS survey </a:t>
            </a:r>
            <a:r>
              <a:rPr lang="en-US" dirty="0" smtClean="0"/>
              <a:t>question</a:t>
            </a:r>
            <a:endParaRPr lang="tr-TR" dirty="0" smtClean="0"/>
          </a:p>
          <a:p>
            <a:pPr algn="just"/>
            <a:endParaRPr lang="en-US" dirty="0"/>
          </a:p>
          <a:p>
            <a:pPr algn="just"/>
            <a:r>
              <a:rPr lang="en-US" dirty="0"/>
              <a:t>Typical NPS surveys consist of just one question.</a:t>
            </a:r>
          </a:p>
          <a:p>
            <a:pPr algn="just"/>
            <a:endParaRPr lang="en-US" dirty="0"/>
          </a:p>
          <a:p>
            <a:pPr algn="just"/>
            <a:r>
              <a:rPr lang="en-US" dirty="0"/>
              <a:t>Considering your complete experience with our company, how likely would you be to recommend us to your friend or colleague?</a:t>
            </a:r>
          </a:p>
          <a:p>
            <a:pPr algn="just"/>
            <a:endParaRPr lang="en-US" dirty="0"/>
          </a:p>
          <a:p>
            <a:pPr algn="just"/>
            <a:r>
              <a:rPr lang="en-US" dirty="0"/>
              <a:t>The answer options are arranged horizontally on a scale of 0-10.</a:t>
            </a:r>
          </a:p>
        </p:txBody>
      </p:sp>
    </p:spTree>
    <p:extLst>
      <p:ext uri="{BB962C8B-B14F-4D97-AF65-F5344CB8AC3E}">
        <p14:creationId xmlns:p14="http://schemas.microsoft.com/office/powerpoint/2010/main" val="2096162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2732379-542E-4222-8B35-0F125193745B}"/>
              </a:ext>
            </a:extLst>
          </p:cNvPr>
          <p:cNvSpPr>
            <a:spLocks noGrp="1"/>
          </p:cNvSpPr>
          <p:nvPr>
            <p:ph type="title"/>
          </p:nvPr>
        </p:nvSpPr>
        <p:spPr/>
        <p:txBody>
          <a:bodyPr/>
          <a:lstStyle/>
          <a:p>
            <a:r>
              <a:rPr lang="en-US" dirty="0"/>
              <a:t>Based on the score, the customers fall into one of the 3 categories</a:t>
            </a:r>
          </a:p>
        </p:txBody>
      </p:sp>
      <p:sp>
        <p:nvSpPr>
          <p:cNvPr id="3" name="İçerik Yer Tutucusu 2">
            <a:extLst>
              <a:ext uri="{FF2B5EF4-FFF2-40B4-BE49-F238E27FC236}">
                <a16:creationId xmlns="" xmlns:a16="http://schemas.microsoft.com/office/drawing/2014/main" id="{E268041B-8C5D-4BC5-A8A5-7DE970C4C5E1}"/>
              </a:ext>
            </a:extLst>
          </p:cNvPr>
          <p:cNvSpPr>
            <a:spLocks noGrp="1"/>
          </p:cNvSpPr>
          <p:nvPr>
            <p:ph idx="1"/>
          </p:nvPr>
        </p:nvSpPr>
        <p:spPr/>
        <p:txBody>
          <a:bodyPr>
            <a:normAutofit fontScale="92500" lnSpcReduction="20000"/>
          </a:bodyPr>
          <a:lstStyle/>
          <a:p>
            <a:pPr marL="0" indent="0" algn="just">
              <a:buNone/>
            </a:pPr>
            <a:endParaRPr lang="en-US" dirty="0"/>
          </a:p>
          <a:p>
            <a:pPr algn="just"/>
            <a:r>
              <a:rPr lang="en-US" b="1" dirty="0"/>
              <a:t>Promoters</a:t>
            </a:r>
            <a:r>
              <a:rPr lang="en-US" dirty="0"/>
              <a:t>: Customers who rate 9 or 10 and are happy with your services. They are loyal enthusiasts and might prove to be evangelists for your business. They are extremely likely to recommend your company to people in their social or professional circles.</a:t>
            </a:r>
          </a:p>
          <a:p>
            <a:pPr algn="just"/>
            <a:r>
              <a:rPr lang="en-US" b="1" dirty="0"/>
              <a:t>Passives: </a:t>
            </a:r>
            <a:r>
              <a:rPr lang="en-US" dirty="0"/>
              <a:t>Customers who rate 7 or 8 and have average experience with your company. They are satisfied with your services but might switch your competitors if given an opportunity. They have a neutral stand - won't spread negative word-of-mouth but won't promote your brand either.</a:t>
            </a:r>
          </a:p>
          <a:p>
            <a:pPr algn="just"/>
            <a:r>
              <a:rPr lang="en-US" b="1" dirty="0"/>
              <a:t>Detractor: </a:t>
            </a:r>
            <a:r>
              <a:rPr lang="en-US" dirty="0"/>
              <a:t>Customers who rate below 6 and are not happy with your products or services. They share their bad experiences with others and damage company's reputation. They would not like to repurchase your products or services and would discourage others too.</a:t>
            </a:r>
          </a:p>
        </p:txBody>
      </p:sp>
    </p:spTree>
    <p:extLst>
      <p:ext uri="{BB962C8B-B14F-4D97-AF65-F5344CB8AC3E}">
        <p14:creationId xmlns:p14="http://schemas.microsoft.com/office/powerpoint/2010/main" val="1217122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391D999-DB8A-43B5-A51B-D54FD1EEB8D6}"/>
              </a:ext>
            </a:extLst>
          </p:cNvPr>
          <p:cNvSpPr>
            <a:spLocks noGrp="1"/>
          </p:cNvSpPr>
          <p:nvPr>
            <p:ph type="title"/>
          </p:nvPr>
        </p:nvSpPr>
        <p:spPr>
          <a:xfrm>
            <a:off x="979714" y="0"/>
            <a:ext cx="10515600" cy="1325563"/>
          </a:xfrm>
        </p:spPr>
        <p:txBody>
          <a:bodyPr/>
          <a:lstStyle/>
          <a:p>
            <a:pPr algn="ctr"/>
            <a:r>
              <a:rPr lang="tr-TR" b="1" dirty="0" err="1"/>
              <a:t>Customer</a:t>
            </a:r>
            <a:r>
              <a:rPr lang="tr-TR" b="1" dirty="0"/>
              <a:t> </a:t>
            </a:r>
            <a:r>
              <a:rPr lang="tr-TR" b="1" dirty="0" err="1"/>
              <a:t>journey</a:t>
            </a:r>
            <a:r>
              <a:rPr lang="tr-TR" b="1" dirty="0"/>
              <a:t> </a:t>
            </a:r>
            <a:r>
              <a:rPr lang="tr-TR" b="1" dirty="0" err="1"/>
              <a:t>map</a:t>
            </a:r>
            <a:endParaRPr lang="en-US" b="1" dirty="0"/>
          </a:p>
        </p:txBody>
      </p:sp>
      <p:pic>
        <p:nvPicPr>
          <p:cNvPr id="4" name="İçerik Yer Tutucusu 3">
            <a:extLst>
              <a:ext uri="{FF2B5EF4-FFF2-40B4-BE49-F238E27FC236}">
                <a16:creationId xmlns="" xmlns:a16="http://schemas.microsoft.com/office/drawing/2014/main" id="{9779509F-FEAC-4DA9-92F1-C048CB16972E}"/>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284513" y="975745"/>
            <a:ext cx="9993085" cy="5882255"/>
          </a:xfrm>
          <a:prstGeom prst="rect">
            <a:avLst/>
          </a:prstGeom>
        </p:spPr>
      </p:pic>
    </p:spTree>
    <p:extLst>
      <p:ext uri="{BB962C8B-B14F-4D97-AF65-F5344CB8AC3E}">
        <p14:creationId xmlns:p14="http://schemas.microsoft.com/office/powerpoint/2010/main" val="3347920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84D6BBB-0129-429E-864A-703C7B6B8D40}"/>
              </a:ext>
            </a:extLst>
          </p:cNvPr>
          <p:cNvSpPr>
            <a:spLocks noGrp="1"/>
          </p:cNvSpPr>
          <p:nvPr>
            <p:ph type="title"/>
          </p:nvPr>
        </p:nvSpPr>
        <p:spPr/>
        <p:txBody>
          <a:bodyPr/>
          <a:lstStyle/>
          <a:p>
            <a:endParaRPr lang="en-US"/>
          </a:p>
        </p:txBody>
      </p:sp>
      <p:pic>
        <p:nvPicPr>
          <p:cNvPr id="5" name="İçerik Yer Tutucusu 4">
            <a:extLst>
              <a:ext uri="{FF2B5EF4-FFF2-40B4-BE49-F238E27FC236}">
                <a16:creationId xmlns="" xmlns:a16="http://schemas.microsoft.com/office/drawing/2014/main" id="{9D6A4F18-6E77-476F-88AB-E4E7DC33C0E5}"/>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191182" y="-825891"/>
            <a:ext cx="15188725" cy="8539489"/>
          </a:xfrm>
        </p:spPr>
      </p:pic>
    </p:spTree>
    <p:extLst>
      <p:ext uri="{BB962C8B-B14F-4D97-AF65-F5344CB8AC3E}">
        <p14:creationId xmlns:p14="http://schemas.microsoft.com/office/powerpoint/2010/main" val="2520775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776FAAB-40C8-47C5-9EBF-A476F0E54852}"/>
              </a:ext>
            </a:extLst>
          </p:cNvPr>
          <p:cNvSpPr>
            <a:spLocks noGrp="1"/>
          </p:cNvSpPr>
          <p:nvPr>
            <p:ph type="title"/>
          </p:nvPr>
        </p:nvSpPr>
        <p:spPr>
          <a:xfrm>
            <a:off x="337457" y="0"/>
            <a:ext cx="10515600" cy="1325563"/>
          </a:xfrm>
        </p:spPr>
        <p:txBody>
          <a:bodyPr/>
          <a:lstStyle/>
          <a:p>
            <a:r>
              <a:rPr lang="tr-TR" dirty="0" err="1"/>
              <a:t>Example</a:t>
            </a:r>
            <a:r>
              <a:rPr lang="tr-TR" dirty="0"/>
              <a:t> site </a:t>
            </a:r>
            <a:r>
              <a:rPr lang="tr-TR" dirty="0" err="1"/>
              <a:t>to</a:t>
            </a:r>
            <a:r>
              <a:rPr lang="tr-TR" dirty="0"/>
              <a:t> </a:t>
            </a:r>
            <a:r>
              <a:rPr lang="tr-TR" dirty="0" err="1"/>
              <a:t>create</a:t>
            </a:r>
            <a:r>
              <a:rPr lang="tr-TR" dirty="0"/>
              <a:t> a </a:t>
            </a:r>
            <a:r>
              <a:rPr lang="tr-TR" dirty="0" err="1"/>
              <a:t>map</a:t>
            </a:r>
            <a:r>
              <a:rPr lang="tr-TR" dirty="0"/>
              <a:t>….</a:t>
            </a:r>
            <a:endParaRPr lang="en-US" dirty="0"/>
          </a:p>
        </p:txBody>
      </p:sp>
      <p:pic>
        <p:nvPicPr>
          <p:cNvPr id="5" name="İçerik Yer Tutucusu 4">
            <a:extLst>
              <a:ext uri="{FF2B5EF4-FFF2-40B4-BE49-F238E27FC236}">
                <a16:creationId xmlns="" xmlns:a16="http://schemas.microsoft.com/office/drawing/2014/main" id="{BEB9C60F-4355-4F42-8A96-049C6991E34E}"/>
              </a:ext>
            </a:extLst>
          </p:cNvPr>
          <p:cNvPicPr>
            <a:picLocks noGrp="1" noChangeAspect="1"/>
          </p:cNvPicPr>
          <p:nvPr>
            <p:ph idx="1"/>
          </p:nvPr>
        </p:nvPicPr>
        <p:blipFill>
          <a:blip r:embed="rId2"/>
          <a:stretch>
            <a:fillRect/>
          </a:stretch>
        </p:blipFill>
        <p:spPr>
          <a:xfrm>
            <a:off x="653143" y="989490"/>
            <a:ext cx="11092543" cy="6236510"/>
          </a:xfrm>
        </p:spPr>
      </p:pic>
    </p:spTree>
    <p:extLst>
      <p:ext uri="{BB962C8B-B14F-4D97-AF65-F5344CB8AC3E}">
        <p14:creationId xmlns:p14="http://schemas.microsoft.com/office/powerpoint/2010/main" val="3011053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488FC27-2869-419C-8050-AFBFCB410D6E}"/>
              </a:ext>
            </a:extLst>
          </p:cNvPr>
          <p:cNvSpPr>
            <a:spLocks noGrp="1"/>
          </p:cNvSpPr>
          <p:nvPr>
            <p:ph type="title"/>
          </p:nvPr>
        </p:nvSpPr>
        <p:spPr/>
        <p:txBody>
          <a:bodyPr/>
          <a:lstStyle/>
          <a:p>
            <a:r>
              <a:rPr lang="tr-TR" dirty="0" err="1"/>
              <a:t>Feedbacks</a:t>
            </a:r>
            <a:r>
              <a:rPr lang="tr-TR" dirty="0"/>
              <a:t>..</a:t>
            </a:r>
            <a:endParaRPr lang="en-US" dirty="0"/>
          </a:p>
        </p:txBody>
      </p:sp>
      <p:pic>
        <p:nvPicPr>
          <p:cNvPr id="5" name="İçerik Yer Tutucusu 4">
            <a:extLst>
              <a:ext uri="{FF2B5EF4-FFF2-40B4-BE49-F238E27FC236}">
                <a16:creationId xmlns="" xmlns:a16="http://schemas.microsoft.com/office/drawing/2014/main" id="{86AE4E9C-D79F-4F61-8457-8B33207EB4C9}"/>
              </a:ext>
            </a:extLst>
          </p:cNvPr>
          <p:cNvPicPr>
            <a:picLocks noGrp="1" noChangeAspect="1"/>
          </p:cNvPicPr>
          <p:nvPr>
            <p:ph idx="1"/>
          </p:nvPr>
        </p:nvPicPr>
        <p:blipFill>
          <a:blip r:embed="rId2"/>
          <a:stretch>
            <a:fillRect/>
          </a:stretch>
        </p:blipFill>
        <p:spPr>
          <a:xfrm>
            <a:off x="1095936" y="1447630"/>
            <a:ext cx="10000128" cy="5622327"/>
          </a:xfrm>
        </p:spPr>
      </p:pic>
    </p:spTree>
    <p:extLst>
      <p:ext uri="{BB962C8B-B14F-4D97-AF65-F5344CB8AC3E}">
        <p14:creationId xmlns:p14="http://schemas.microsoft.com/office/powerpoint/2010/main" val="2760158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 xmlns:a16="http://schemas.microsoft.com/office/drawing/2014/main" id="{C1C8A5CE-CB9B-40A3-AEE1-1730509C4C2C}"/>
              </a:ext>
            </a:extLst>
          </p:cNvPr>
          <p:cNvPicPr>
            <a:picLocks noGrp="1" noChangeAspect="1"/>
          </p:cNvPicPr>
          <p:nvPr>
            <p:ph idx="1"/>
          </p:nvPr>
        </p:nvPicPr>
        <p:blipFill>
          <a:blip r:embed="rId2"/>
          <a:stretch>
            <a:fillRect/>
          </a:stretch>
        </p:blipFill>
        <p:spPr>
          <a:xfrm>
            <a:off x="2143594" y="568546"/>
            <a:ext cx="7764904" cy="5823678"/>
          </a:xfrm>
          <a:prstGeom prst="rect">
            <a:avLst/>
          </a:prstGeom>
        </p:spPr>
      </p:pic>
    </p:spTree>
    <p:extLst>
      <p:ext uri="{BB962C8B-B14F-4D97-AF65-F5344CB8AC3E}">
        <p14:creationId xmlns:p14="http://schemas.microsoft.com/office/powerpoint/2010/main" val="2707560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1DC6C71-89FC-4C9C-80FC-2892867C4956}"/>
              </a:ext>
            </a:extLst>
          </p:cNvPr>
          <p:cNvSpPr>
            <a:spLocks noGrp="1"/>
          </p:cNvSpPr>
          <p:nvPr>
            <p:ph type="title"/>
          </p:nvPr>
        </p:nvSpPr>
        <p:spPr/>
        <p:txBody>
          <a:bodyPr/>
          <a:lstStyle/>
          <a:p>
            <a:r>
              <a:rPr lang="en-US" dirty="0"/>
              <a:t>360 degree customer feedback survey :</a:t>
            </a:r>
          </a:p>
        </p:txBody>
      </p:sp>
      <p:sp>
        <p:nvSpPr>
          <p:cNvPr id="3" name="İçerik Yer Tutucusu 2">
            <a:extLst>
              <a:ext uri="{FF2B5EF4-FFF2-40B4-BE49-F238E27FC236}">
                <a16:creationId xmlns="" xmlns:a16="http://schemas.microsoft.com/office/drawing/2014/main" id="{31222E8D-D7D3-454B-B01A-62B9B3A6A737}"/>
              </a:ext>
            </a:extLst>
          </p:cNvPr>
          <p:cNvSpPr>
            <a:spLocks noGrp="1"/>
          </p:cNvSpPr>
          <p:nvPr>
            <p:ph idx="1"/>
          </p:nvPr>
        </p:nvSpPr>
        <p:spPr/>
        <p:txBody>
          <a:bodyPr>
            <a:normAutofit fontScale="62500" lnSpcReduction="20000"/>
          </a:bodyPr>
          <a:lstStyle/>
          <a:p>
            <a:pPr algn="just"/>
            <a:r>
              <a:rPr lang="en-US" b="1" i="0" dirty="0">
                <a:effectLst/>
                <a:latin typeface="Fira Sans" panose="020B0503050000020004" pitchFamily="34" charset="0"/>
              </a:rPr>
              <a:t>1.) Micro or macro:</a:t>
            </a:r>
            <a:r>
              <a:rPr lang="en-US" b="0" i="0" dirty="0">
                <a:effectLst/>
                <a:latin typeface="Fira Sans" panose="020B0503050000020004" pitchFamily="34" charset="0"/>
              </a:rPr>
              <a:t> The first step is to decide what type of surveys you want to run. </a:t>
            </a:r>
            <a:r>
              <a:rPr lang="en-US" b="0" i="1" dirty="0">
                <a:effectLst/>
                <a:latin typeface="Fira Sans" panose="020B0503050000020004" pitchFamily="34" charset="0"/>
              </a:rPr>
              <a:t>If your customer base is young and busy, you will find it much easier to get responses from them if you break down your survey into micro surveys</a:t>
            </a:r>
            <a:r>
              <a:rPr lang="en-US" b="0" i="0" dirty="0">
                <a:effectLst/>
                <a:latin typeface="Fira Sans" panose="020B0503050000020004" pitchFamily="34" charset="0"/>
              </a:rPr>
              <a:t>. However, if your survey is logic dependent, that is, some questions are dependent on the answer of the previous questions, then it will be easier to get the entire survey answer at once, even if your customers might require some reminders to complete the feedback.</a:t>
            </a:r>
          </a:p>
          <a:p>
            <a:pPr algn="just"/>
            <a:r>
              <a:rPr lang="en-US" b="1" i="0" dirty="0">
                <a:effectLst/>
                <a:latin typeface="Fira Sans" panose="020B0503050000020004" pitchFamily="34" charset="0"/>
              </a:rPr>
              <a:t>2.) General questions or logic and branching:</a:t>
            </a:r>
            <a:r>
              <a:rPr lang="en-US" b="0" i="0" dirty="0">
                <a:effectLst/>
                <a:latin typeface="Fira Sans" panose="020B0503050000020004" pitchFamily="34" charset="0"/>
              </a:rPr>
              <a:t> Often surveys require complex logic and branching to be effective. In other word, instead of using general questions for all your customers, you might want to customize their later questions based on what they answer in previous ones.</a:t>
            </a:r>
            <a:endParaRPr lang="tr-TR" b="0" i="0" dirty="0">
              <a:effectLst/>
              <a:latin typeface="Fira Sans" panose="020B0503050000020004" pitchFamily="34" charset="0"/>
            </a:endParaRPr>
          </a:p>
          <a:p>
            <a:pPr algn="just"/>
            <a:r>
              <a:rPr lang="en-US" b="0" i="0" dirty="0">
                <a:effectLst/>
                <a:latin typeface="Fira Sans" panose="020B0503050000020004" pitchFamily="34" charset="0"/>
              </a:rPr>
              <a:t> If your </a:t>
            </a:r>
            <a:r>
              <a:rPr lang="en-US" b="0" i="1" dirty="0">
                <a:effectLst/>
                <a:latin typeface="Fira Sans" panose="020B0503050000020004" pitchFamily="34" charset="0"/>
              </a:rPr>
              <a:t>feedback is just to get some basic ideas on customer experience, you may not require much complex surveys</a:t>
            </a:r>
            <a:r>
              <a:rPr lang="en-US" b="0" i="0" dirty="0">
                <a:effectLst/>
                <a:latin typeface="Fira Sans" panose="020B0503050000020004" pitchFamily="34" charset="0"/>
              </a:rPr>
              <a:t>. However, if you expect deep insights, you will have to spend some time using advanced logic and branching options.</a:t>
            </a:r>
          </a:p>
          <a:p>
            <a:pPr algn="just"/>
            <a:r>
              <a:rPr lang="en-US" b="1" i="0" dirty="0">
                <a:effectLst/>
                <a:latin typeface="Fira Sans" panose="020B0503050000020004" pitchFamily="34" charset="0"/>
              </a:rPr>
              <a:t>3.) Close or open ended questions:</a:t>
            </a:r>
            <a:r>
              <a:rPr lang="en-US" b="0" i="0" dirty="0">
                <a:effectLst/>
                <a:latin typeface="Fira Sans" panose="020B0503050000020004" pitchFamily="34" charset="0"/>
              </a:rPr>
              <a:t> In most cases you would find yourself using a mix of both. It is true that when it comes to analytics, it is easier to get concrete insights from close questions where customers can only choose from a set of given options while responding. The only risk in pursuing that is that the list of options may stretch too long. In which case 4-5 options with an option to type in their other response may be the best way to go. You may even chose to keep the entire answer open-ended in cases of “qualitative responses”.</a:t>
            </a:r>
          </a:p>
          <a:p>
            <a:pPr algn="just"/>
            <a:endParaRPr lang="en-US" dirty="0"/>
          </a:p>
        </p:txBody>
      </p:sp>
    </p:spTree>
    <p:extLst>
      <p:ext uri="{BB962C8B-B14F-4D97-AF65-F5344CB8AC3E}">
        <p14:creationId xmlns:p14="http://schemas.microsoft.com/office/powerpoint/2010/main" val="3732576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FA94C6B-B841-4496-994E-F1B411559B39}"/>
              </a:ext>
            </a:extLst>
          </p:cNvPr>
          <p:cNvSpPr>
            <a:spLocks noGrp="1"/>
          </p:cNvSpPr>
          <p:nvPr>
            <p:ph type="title"/>
          </p:nvPr>
        </p:nvSpPr>
        <p:spPr/>
        <p:txBody>
          <a:bodyPr/>
          <a:lstStyle/>
          <a:p>
            <a:endParaRPr lang="en-US"/>
          </a:p>
        </p:txBody>
      </p:sp>
      <p:sp>
        <p:nvSpPr>
          <p:cNvPr id="3" name="İçerik Yer Tutucusu 2">
            <a:extLst>
              <a:ext uri="{FF2B5EF4-FFF2-40B4-BE49-F238E27FC236}">
                <a16:creationId xmlns="" xmlns:a16="http://schemas.microsoft.com/office/drawing/2014/main" id="{CEF04A30-9326-4205-990E-FC009D09329B}"/>
              </a:ext>
            </a:extLst>
          </p:cNvPr>
          <p:cNvSpPr>
            <a:spLocks noGrp="1"/>
          </p:cNvSpPr>
          <p:nvPr>
            <p:ph idx="1"/>
          </p:nvPr>
        </p:nvSpPr>
        <p:spPr>
          <a:xfrm>
            <a:off x="838200" y="1251857"/>
            <a:ext cx="10515600" cy="4925106"/>
          </a:xfrm>
        </p:spPr>
        <p:txBody>
          <a:bodyPr>
            <a:normAutofit fontScale="85000" lnSpcReduction="10000"/>
          </a:bodyPr>
          <a:lstStyle/>
          <a:p>
            <a:pPr algn="just"/>
            <a:r>
              <a:rPr lang="en-US" b="1" dirty="0"/>
              <a:t>4.) Mode of distribution: </a:t>
            </a:r>
            <a:r>
              <a:rPr lang="en-US" dirty="0"/>
              <a:t>Your entire approach to surveys might change depending upon how you want to collect the responses.</a:t>
            </a:r>
            <a:endParaRPr lang="tr-TR" dirty="0"/>
          </a:p>
          <a:p>
            <a:pPr algn="just"/>
            <a:r>
              <a:rPr lang="en-US" dirty="0"/>
              <a:t> </a:t>
            </a:r>
            <a:r>
              <a:rPr lang="en-US" i="1" dirty="0"/>
              <a:t>If you are a B2C company and have a significant customer base across social media platforms, then quick poll type questions might get you much more responses than embedded links would. </a:t>
            </a:r>
            <a:r>
              <a:rPr lang="en-US" dirty="0"/>
              <a:t>If you use SMS or email survey integration, then you have the liberty or going for longer and complex surveys.</a:t>
            </a:r>
          </a:p>
          <a:p>
            <a:pPr algn="just"/>
            <a:r>
              <a:rPr lang="en-US" dirty="0"/>
              <a:t>5</a:t>
            </a:r>
            <a:r>
              <a:rPr lang="en-US" b="1" dirty="0"/>
              <a:t>.) Multiple or single surveys: </a:t>
            </a:r>
            <a:r>
              <a:rPr lang="en-US" dirty="0"/>
              <a:t>Some organizations, especially ones in the business of consumer goods and services, might have customers belonging to distinctive demographics and questions will have to be customized based on certain aspects such as age, gender, geographic location and so on. </a:t>
            </a:r>
            <a:endParaRPr lang="tr-TR" dirty="0"/>
          </a:p>
          <a:p>
            <a:pPr algn="just"/>
            <a:r>
              <a:rPr lang="en-US" dirty="0"/>
              <a:t>While survey logic and branching mechanisms can greatly help, another option is that of creating different surveys for different groups. While this is feasible when you have all the required customer data with you to identify them properly, a particular advantage of doing so is that the language and tone can be set to best attract responses without make the survey logic too complex.</a:t>
            </a:r>
          </a:p>
          <a:p>
            <a:pPr algn="just"/>
            <a:endParaRPr lang="en-US" dirty="0"/>
          </a:p>
        </p:txBody>
      </p:sp>
    </p:spTree>
    <p:extLst>
      <p:ext uri="{BB962C8B-B14F-4D97-AF65-F5344CB8AC3E}">
        <p14:creationId xmlns:p14="http://schemas.microsoft.com/office/powerpoint/2010/main" val="652335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314CDA8-5C7A-4D90-A208-621FC94CF46C}"/>
              </a:ext>
            </a:extLst>
          </p:cNvPr>
          <p:cNvSpPr>
            <a:spLocks noGrp="1"/>
          </p:cNvSpPr>
          <p:nvPr>
            <p:ph type="title"/>
          </p:nvPr>
        </p:nvSpPr>
        <p:spPr/>
        <p:txBody>
          <a:bodyPr/>
          <a:lstStyle/>
          <a:p>
            <a:endParaRPr lang="en-US"/>
          </a:p>
        </p:txBody>
      </p:sp>
      <p:pic>
        <p:nvPicPr>
          <p:cNvPr id="5" name="İçerik Yer Tutucusu 4">
            <a:extLst>
              <a:ext uri="{FF2B5EF4-FFF2-40B4-BE49-F238E27FC236}">
                <a16:creationId xmlns="" xmlns:a16="http://schemas.microsoft.com/office/drawing/2014/main" id="{FBFFFE42-20E8-4D91-8F36-8CBD6C1C6CB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455415" y="-974379"/>
            <a:ext cx="14821585" cy="8235150"/>
          </a:xfrm>
        </p:spPr>
      </p:pic>
    </p:spTree>
    <p:extLst>
      <p:ext uri="{BB962C8B-B14F-4D97-AF65-F5344CB8AC3E}">
        <p14:creationId xmlns:p14="http://schemas.microsoft.com/office/powerpoint/2010/main" val="1984104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C72974C-6D4D-4613-BCAD-DCD86FEE0A08}"/>
              </a:ext>
            </a:extLst>
          </p:cNvPr>
          <p:cNvSpPr>
            <a:spLocks noGrp="1"/>
          </p:cNvSpPr>
          <p:nvPr>
            <p:ph type="title"/>
          </p:nvPr>
        </p:nvSpPr>
        <p:spPr>
          <a:xfrm>
            <a:off x="-97971" y="0"/>
            <a:ext cx="12289971" cy="968828"/>
          </a:xfrm>
          <a:solidFill>
            <a:schemeClr val="accent2"/>
          </a:solidFill>
        </p:spPr>
        <p:txBody>
          <a:bodyPr/>
          <a:lstStyle/>
          <a:p>
            <a:r>
              <a:rPr lang="tr-TR" dirty="0"/>
              <a:t> Channel /</a:t>
            </a:r>
            <a:r>
              <a:rPr lang="tr-TR" dirty="0" err="1"/>
              <a:t>Customer</a:t>
            </a:r>
            <a:r>
              <a:rPr lang="tr-TR" dirty="0"/>
              <a:t> </a:t>
            </a:r>
            <a:r>
              <a:rPr lang="tr-TR" dirty="0" err="1"/>
              <a:t>centric</a:t>
            </a:r>
            <a:endParaRPr lang="en-US" dirty="0"/>
          </a:p>
        </p:txBody>
      </p:sp>
      <p:pic>
        <p:nvPicPr>
          <p:cNvPr id="9" name="İçerik Yer Tutucusu 8">
            <a:extLst>
              <a:ext uri="{FF2B5EF4-FFF2-40B4-BE49-F238E27FC236}">
                <a16:creationId xmlns="" xmlns:a16="http://schemas.microsoft.com/office/drawing/2014/main" id="{613C5229-AD19-478A-AE5E-B45F5288341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962890" y="936171"/>
            <a:ext cx="14808034" cy="7481450"/>
          </a:xfrm>
        </p:spPr>
      </p:pic>
      <p:sp>
        <p:nvSpPr>
          <p:cNvPr id="3" name="Metin kutusu 2"/>
          <p:cNvSpPr txBox="1"/>
          <p:nvPr/>
        </p:nvSpPr>
        <p:spPr>
          <a:xfrm>
            <a:off x="-326572" y="859970"/>
            <a:ext cx="12518572" cy="769441"/>
          </a:xfrm>
          <a:prstGeom prst="rect">
            <a:avLst/>
          </a:prstGeom>
          <a:solidFill>
            <a:schemeClr val="bg1"/>
          </a:solidFill>
        </p:spPr>
        <p:txBody>
          <a:bodyPr wrap="square" rtlCol="0">
            <a:spAutoFit/>
          </a:bodyPr>
          <a:lstStyle/>
          <a:p>
            <a:endParaRPr lang="tr-TR" sz="4400" dirty="0"/>
          </a:p>
        </p:txBody>
      </p:sp>
    </p:spTree>
    <p:extLst>
      <p:ext uri="{BB962C8B-B14F-4D97-AF65-F5344CB8AC3E}">
        <p14:creationId xmlns:p14="http://schemas.microsoft.com/office/powerpoint/2010/main" val="1094518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104C22F-7D47-4D4B-8DC2-0034CE3E379F}"/>
              </a:ext>
            </a:extLst>
          </p:cNvPr>
          <p:cNvSpPr>
            <a:spLocks noGrp="1"/>
          </p:cNvSpPr>
          <p:nvPr>
            <p:ph type="title"/>
          </p:nvPr>
        </p:nvSpPr>
        <p:spPr/>
        <p:txBody>
          <a:bodyPr/>
          <a:lstStyle/>
          <a:p>
            <a:r>
              <a:rPr lang="en-US" b="1" dirty="0">
                <a:solidFill>
                  <a:schemeClr val="accent1"/>
                </a:solidFill>
              </a:rPr>
              <a:t>Put your customers at the center. </a:t>
            </a:r>
          </a:p>
        </p:txBody>
      </p:sp>
      <p:sp>
        <p:nvSpPr>
          <p:cNvPr id="3" name="İçerik Yer Tutucusu 2">
            <a:extLst>
              <a:ext uri="{FF2B5EF4-FFF2-40B4-BE49-F238E27FC236}">
                <a16:creationId xmlns="" xmlns:a16="http://schemas.microsoft.com/office/drawing/2014/main" id="{95B13672-EBD6-4152-AF27-AF51B4905632}"/>
              </a:ext>
            </a:extLst>
          </p:cNvPr>
          <p:cNvSpPr>
            <a:spLocks noGrp="1"/>
          </p:cNvSpPr>
          <p:nvPr>
            <p:ph idx="1"/>
          </p:nvPr>
        </p:nvSpPr>
        <p:spPr/>
        <p:txBody>
          <a:bodyPr>
            <a:normAutofit fontScale="92500" lnSpcReduction="10000"/>
          </a:bodyPr>
          <a:lstStyle/>
          <a:p>
            <a:r>
              <a:rPr lang="en-US" dirty="0"/>
              <a:t>Regardless of time or money, focus on creating customer value by putting your customers first.</a:t>
            </a:r>
          </a:p>
          <a:p>
            <a:endParaRPr lang="en-US" dirty="0"/>
          </a:p>
          <a:p>
            <a:r>
              <a:rPr lang="en-US" dirty="0"/>
              <a:t>When you put your customers first and understand what your customers value, you </a:t>
            </a:r>
            <a:r>
              <a:rPr lang="en-US" b="1" dirty="0"/>
              <a:t>begin to collect a wealth of data. </a:t>
            </a:r>
            <a:r>
              <a:rPr lang="en-US" dirty="0"/>
              <a:t>It can be used to define your own strategy pertaining to your business and enhance the customer experience.</a:t>
            </a:r>
          </a:p>
          <a:p>
            <a:endParaRPr lang="en-US" dirty="0"/>
          </a:p>
          <a:p>
            <a:r>
              <a:rPr lang="en-US" dirty="0"/>
              <a:t>You cannot pull off ‘</a:t>
            </a:r>
            <a:r>
              <a:rPr lang="en-US" b="1" i="1" dirty="0"/>
              <a:t>customer</a:t>
            </a:r>
            <a:r>
              <a:rPr lang="en-US" dirty="0"/>
              <a:t>’ success by being customer-centric alone. It can be achieved only by the coexistence of Customer Value, Customer Experience, and Customer Journey.</a:t>
            </a:r>
          </a:p>
        </p:txBody>
      </p:sp>
    </p:spTree>
    <p:extLst>
      <p:ext uri="{BB962C8B-B14F-4D97-AF65-F5344CB8AC3E}">
        <p14:creationId xmlns:p14="http://schemas.microsoft.com/office/powerpoint/2010/main" val="42906817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EF4B1DC-C24A-4691-80F1-CA23467523F8}"/>
              </a:ext>
            </a:extLst>
          </p:cNvPr>
          <p:cNvSpPr>
            <a:spLocks noGrp="1"/>
          </p:cNvSpPr>
          <p:nvPr>
            <p:ph type="title"/>
          </p:nvPr>
        </p:nvSpPr>
        <p:spPr/>
        <p:txBody>
          <a:bodyPr/>
          <a:lstStyle/>
          <a:p>
            <a:endParaRPr lang="en-US"/>
          </a:p>
        </p:txBody>
      </p:sp>
      <p:pic>
        <p:nvPicPr>
          <p:cNvPr id="9" name="İçerik Yer Tutucusu 8">
            <a:extLst>
              <a:ext uri="{FF2B5EF4-FFF2-40B4-BE49-F238E27FC236}">
                <a16:creationId xmlns="" xmlns:a16="http://schemas.microsoft.com/office/drawing/2014/main" id="{6A12AF88-7CE0-405A-834F-38BE745D9B06}"/>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533338" y="768569"/>
            <a:ext cx="6752176" cy="6339802"/>
          </a:xfrm>
        </p:spPr>
      </p:pic>
    </p:spTree>
    <p:extLst>
      <p:ext uri="{BB962C8B-B14F-4D97-AF65-F5344CB8AC3E}">
        <p14:creationId xmlns:p14="http://schemas.microsoft.com/office/powerpoint/2010/main" val="35885500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A450B43-A758-4280-AA4F-543258CF1E3A}"/>
              </a:ext>
            </a:extLst>
          </p:cNvPr>
          <p:cNvSpPr>
            <a:spLocks noGrp="1"/>
          </p:cNvSpPr>
          <p:nvPr>
            <p:ph type="title"/>
          </p:nvPr>
        </p:nvSpPr>
        <p:spPr>
          <a:xfrm>
            <a:off x="337457" y="365125"/>
            <a:ext cx="11615057" cy="1325563"/>
          </a:xfrm>
        </p:spPr>
        <p:txBody>
          <a:bodyPr>
            <a:normAutofit fontScale="90000"/>
          </a:bodyPr>
          <a:lstStyle/>
          <a:p>
            <a:pPr algn="ctr"/>
            <a:r>
              <a:rPr lang="en-US" b="1" dirty="0">
                <a:solidFill>
                  <a:schemeClr val="accent1"/>
                </a:solidFill>
              </a:rPr>
              <a:t>Start by seeing the world through your customer’s eyes.</a:t>
            </a:r>
            <a:r>
              <a:rPr lang="en-US" dirty="0"/>
              <a:t/>
            </a:r>
            <a:br>
              <a:rPr lang="en-US" dirty="0"/>
            </a:br>
            <a:endParaRPr lang="en-US" dirty="0"/>
          </a:p>
        </p:txBody>
      </p:sp>
      <p:sp>
        <p:nvSpPr>
          <p:cNvPr id="3" name="İçerik Yer Tutucusu 2">
            <a:extLst>
              <a:ext uri="{FF2B5EF4-FFF2-40B4-BE49-F238E27FC236}">
                <a16:creationId xmlns="" xmlns:a16="http://schemas.microsoft.com/office/drawing/2014/main" id="{4685CA12-0F01-495D-9B72-0B3BBD6F4187}"/>
              </a:ext>
            </a:extLst>
          </p:cNvPr>
          <p:cNvSpPr>
            <a:spLocks noGrp="1"/>
          </p:cNvSpPr>
          <p:nvPr>
            <p:ph idx="1"/>
          </p:nvPr>
        </p:nvSpPr>
        <p:spPr>
          <a:xfrm>
            <a:off x="838200" y="1313996"/>
            <a:ext cx="10515600" cy="4351338"/>
          </a:xfrm>
        </p:spPr>
        <p:txBody>
          <a:bodyPr>
            <a:normAutofit fontScale="92500" lnSpcReduction="10000"/>
          </a:bodyPr>
          <a:lstStyle/>
          <a:p>
            <a:pPr algn="just"/>
            <a:endParaRPr lang="en-US" dirty="0"/>
          </a:p>
          <a:p>
            <a:pPr algn="just"/>
            <a:r>
              <a:rPr lang="en-US" b="1" dirty="0"/>
              <a:t>Understand</a:t>
            </a:r>
            <a:r>
              <a:rPr lang="en-US" dirty="0"/>
              <a:t> what customers want and use that data. Capture customer insights and share this across your organization.</a:t>
            </a:r>
          </a:p>
          <a:p>
            <a:pPr algn="just"/>
            <a:r>
              <a:rPr lang="en-US" b="1" dirty="0"/>
              <a:t>Commit y</a:t>
            </a:r>
            <a:r>
              <a:rPr lang="en-US" dirty="0"/>
              <a:t>our organization to focus on what the customer wants. Develop products or services revolving around their needs.</a:t>
            </a:r>
          </a:p>
          <a:p>
            <a:pPr algn="just"/>
            <a:r>
              <a:rPr lang="en-US" b="1" dirty="0"/>
              <a:t>Build </a:t>
            </a:r>
            <a:r>
              <a:rPr lang="en-US" dirty="0"/>
              <a:t>relationships that are designed to maximize the customer’s product and service experience.</a:t>
            </a:r>
          </a:p>
          <a:p>
            <a:pPr algn="just"/>
            <a:r>
              <a:rPr lang="en-US" b="1" dirty="0"/>
              <a:t>Analyze,</a:t>
            </a:r>
            <a:r>
              <a:rPr lang="en-US" dirty="0"/>
              <a:t> plan and implement a formulated customer-centric operation that focuses on reducing churn.</a:t>
            </a:r>
          </a:p>
          <a:p>
            <a:pPr algn="just"/>
            <a:r>
              <a:rPr lang="en-US" b="1" dirty="0"/>
              <a:t>Design</a:t>
            </a:r>
            <a:r>
              <a:rPr lang="en-US" dirty="0"/>
              <a:t> your customer-centric approach by providing a great customer experience.</a:t>
            </a:r>
          </a:p>
        </p:txBody>
      </p:sp>
    </p:spTree>
    <p:extLst>
      <p:ext uri="{BB962C8B-B14F-4D97-AF65-F5344CB8AC3E}">
        <p14:creationId xmlns:p14="http://schemas.microsoft.com/office/powerpoint/2010/main" val="42666483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5595756-2AC8-4174-9260-BAA761F3AC5A}"/>
              </a:ext>
            </a:extLst>
          </p:cNvPr>
          <p:cNvSpPr>
            <a:spLocks noGrp="1"/>
          </p:cNvSpPr>
          <p:nvPr>
            <p:ph type="title"/>
          </p:nvPr>
        </p:nvSpPr>
        <p:spPr/>
        <p:txBody>
          <a:bodyPr/>
          <a:lstStyle/>
          <a:p>
            <a:r>
              <a:rPr lang="en-US" b="1" dirty="0">
                <a:solidFill>
                  <a:schemeClr val="accent1"/>
                </a:solidFill>
              </a:rPr>
              <a:t>Customer Empathy</a:t>
            </a:r>
          </a:p>
        </p:txBody>
      </p:sp>
      <p:sp>
        <p:nvSpPr>
          <p:cNvPr id="3" name="İçerik Yer Tutucusu 2">
            <a:extLst>
              <a:ext uri="{FF2B5EF4-FFF2-40B4-BE49-F238E27FC236}">
                <a16:creationId xmlns="" xmlns:a16="http://schemas.microsoft.com/office/drawing/2014/main" id="{6C2105BE-0562-47E6-BA7D-DF81A5E0E43D}"/>
              </a:ext>
            </a:extLst>
          </p:cNvPr>
          <p:cNvSpPr>
            <a:spLocks noGrp="1"/>
          </p:cNvSpPr>
          <p:nvPr>
            <p:ph idx="1"/>
          </p:nvPr>
        </p:nvSpPr>
        <p:spPr/>
        <p:txBody>
          <a:bodyPr/>
          <a:lstStyle/>
          <a:p>
            <a:pPr algn="just"/>
            <a:r>
              <a:rPr lang="en-US" dirty="0"/>
              <a:t>Customer Empathy is a powerful human resource for positively impacting customer experience excellence</a:t>
            </a:r>
            <a:r>
              <a:rPr lang="en-US" dirty="0" smtClean="0"/>
              <a:t>.</a:t>
            </a:r>
            <a:endParaRPr lang="tr-TR" dirty="0" smtClean="0"/>
          </a:p>
          <a:p>
            <a:pPr algn="just"/>
            <a:endParaRPr lang="tr-TR" dirty="0"/>
          </a:p>
          <a:p>
            <a:pPr algn="just"/>
            <a:r>
              <a:rPr lang="en-US" dirty="0"/>
              <a:t>Customer empathy helps leaders and employees to see the customer’s world differently. Doubling down on CX practices by switching on customer empathy to create deeper understanding, more meaningful connection, align and unite teams and enrich decision making to benefit customers, employees and the business</a:t>
            </a:r>
          </a:p>
        </p:txBody>
      </p:sp>
    </p:spTree>
    <p:extLst>
      <p:ext uri="{BB962C8B-B14F-4D97-AF65-F5344CB8AC3E}">
        <p14:creationId xmlns:p14="http://schemas.microsoft.com/office/powerpoint/2010/main" val="10191436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FCBFEAB-3DAF-441B-8119-D12669986083}"/>
              </a:ext>
            </a:extLst>
          </p:cNvPr>
          <p:cNvSpPr>
            <a:spLocks noGrp="1"/>
          </p:cNvSpPr>
          <p:nvPr>
            <p:ph type="title"/>
          </p:nvPr>
        </p:nvSpPr>
        <p:spPr/>
        <p:txBody>
          <a:bodyPr/>
          <a:lstStyle/>
          <a:p>
            <a:r>
              <a:rPr lang="en-US" dirty="0"/>
              <a:t> </a:t>
            </a:r>
            <a:r>
              <a:rPr lang="tr-TR" b="1" dirty="0"/>
              <a:t>E</a:t>
            </a:r>
            <a:r>
              <a:rPr lang="en-US" b="1" dirty="0" err="1"/>
              <a:t>mpathy</a:t>
            </a:r>
            <a:r>
              <a:rPr lang="en-US" b="1" dirty="0"/>
              <a:t> map</a:t>
            </a:r>
          </a:p>
        </p:txBody>
      </p:sp>
      <p:sp>
        <p:nvSpPr>
          <p:cNvPr id="3" name="İçerik Yer Tutucusu 2">
            <a:extLst>
              <a:ext uri="{FF2B5EF4-FFF2-40B4-BE49-F238E27FC236}">
                <a16:creationId xmlns="" xmlns:a16="http://schemas.microsoft.com/office/drawing/2014/main" id="{615B860A-F927-42FE-A641-9539ED11E50C}"/>
              </a:ext>
            </a:extLst>
          </p:cNvPr>
          <p:cNvSpPr>
            <a:spLocks noGrp="1"/>
          </p:cNvSpPr>
          <p:nvPr>
            <p:ph idx="1"/>
          </p:nvPr>
        </p:nvSpPr>
        <p:spPr/>
        <p:txBody>
          <a:bodyPr/>
          <a:lstStyle/>
          <a:p>
            <a:r>
              <a:rPr lang="en-US" dirty="0"/>
              <a:t>An empathy map is a collaborative tool teams can use to gain a deeper insight into their customers.</a:t>
            </a:r>
            <a:endParaRPr lang="tr-TR" dirty="0"/>
          </a:p>
          <a:p>
            <a:r>
              <a:rPr lang="en-US" dirty="0"/>
              <a:t> Much like a user persona, an empathy map can represent a group of users, such as a customer segment. </a:t>
            </a:r>
            <a:endParaRPr lang="tr-TR" dirty="0"/>
          </a:p>
          <a:p>
            <a:r>
              <a:rPr lang="en-US" dirty="0"/>
              <a:t>The empathy map was originally created by Dave Gray and has gained much popularity within the agile community.</a:t>
            </a:r>
          </a:p>
        </p:txBody>
      </p:sp>
    </p:spTree>
    <p:extLst>
      <p:ext uri="{BB962C8B-B14F-4D97-AF65-F5344CB8AC3E}">
        <p14:creationId xmlns:p14="http://schemas.microsoft.com/office/powerpoint/2010/main" val="25420993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C597551-AEB6-48D9-AF77-96E5CAA42B2B}"/>
              </a:ext>
            </a:extLst>
          </p:cNvPr>
          <p:cNvSpPr>
            <a:spLocks noGrp="1"/>
          </p:cNvSpPr>
          <p:nvPr>
            <p:ph type="title"/>
          </p:nvPr>
        </p:nvSpPr>
        <p:spPr/>
        <p:txBody>
          <a:bodyPr>
            <a:normAutofit fontScale="90000"/>
          </a:bodyPr>
          <a:lstStyle/>
          <a:p>
            <a:r>
              <a:rPr lang="en-US" dirty="0">
                <a:solidFill>
                  <a:schemeClr val="accent1"/>
                </a:solidFill>
              </a:rPr>
              <a:t>There are some key steps to keep in mind while creating an empathy map.</a:t>
            </a:r>
            <a:r>
              <a:rPr lang="en-US" dirty="0"/>
              <a:t/>
            </a:r>
            <a:br>
              <a:rPr lang="en-US" dirty="0"/>
            </a:br>
            <a:endParaRPr lang="en-US" dirty="0"/>
          </a:p>
        </p:txBody>
      </p:sp>
      <p:sp>
        <p:nvSpPr>
          <p:cNvPr id="3" name="İçerik Yer Tutucusu 2">
            <a:extLst>
              <a:ext uri="{FF2B5EF4-FFF2-40B4-BE49-F238E27FC236}">
                <a16:creationId xmlns="" xmlns:a16="http://schemas.microsoft.com/office/drawing/2014/main" id="{CCA533D6-DE21-4DD3-B7A1-AE9E3002040C}"/>
              </a:ext>
            </a:extLst>
          </p:cNvPr>
          <p:cNvSpPr>
            <a:spLocks noGrp="1"/>
          </p:cNvSpPr>
          <p:nvPr>
            <p:ph idx="1"/>
          </p:nvPr>
        </p:nvSpPr>
        <p:spPr/>
        <p:txBody>
          <a:bodyPr/>
          <a:lstStyle/>
          <a:p>
            <a:pPr>
              <a:buFont typeface="Wingdings" pitchFamily="2" charset="2"/>
              <a:buChar char="ü"/>
            </a:pPr>
            <a:r>
              <a:rPr lang="en-US" dirty="0"/>
              <a:t>Define the key question.</a:t>
            </a:r>
          </a:p>
          <a:p>
            <a:pPr>
              <a:buFont typeface="Wingdings" pitchFamily="2" charset="2"/>
              <a:buChar char="ü"/>
            </a:pPr>
            <a:r>
              <a:rPr lang="en-US" dirty="0"/>
              <a:t>Note down what you want to ask/test/know.</a:t>
            </a:r>
          </a:p>
          <a:p>
            <a:pPr>
              <a:buFont typeface="Wingdings" pitchFamily="2" charset="2"/>
              <a:buChar char="ü"/>
            </a:pPr>
            <a:r>
              <a:rPr lang="en-US" dirty="0"/>
              <a:t>Conduct the test as per the above mentioned six quadrant theory.</a:t>
            </a:r>
          </a:p>
          <a:p>
            <a:pPr>
              <a:buFont typeface="Wingdings" pitchFamily="2" charset="2"/>
              <a:buChar char="ü"/>
            </a:pPr>
            <a:r>
              <a:rPr lang="en-US" dirty="0"/>
              <a:t>Use data to get insights that will be helpful.</a:t>
            </a:r>
          </a:p>
          <a:p>
            <a:pPr>
              <a:buFont typeface="Wingdings" pitchFamily="2" charset="2"/>
              <a:buChar char="ü"/>
            </a:pPr>
            <a:r>
              <a:rPr lang="en-US" dirty="0"/>
              <a:t>Observe how customers think.</a:t>
            </a:r>
          </a:p>
          <a:p>
            <a:pPr>
              <a:buFont typeface="Wingdings" pitchFamily="2" charset="2"/>
              <a:buChar char="ü"/>
            </a:pPr>
            <a:r>
              <a:rPr lang="en-US" dirty="0"/>
              <a:t>Help solve customer problems with this map.</a:t>
            </a:r>
          </a:p>
        </p:txBody>
      </p:sp>
    </p:spTree>
    <p:extLst>
      <p:ext uri="{BB962C8B-B14F-4D97-AF65-F5344CB8AC3E}">
        <p14:creationId xmlns:p14="http://schemas.microsoft.com/office/powerpoint/2010/main" val="2787981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 xmlns:a16="http://schemas.microsoft.com/office/drawing/2014/main" id="{7B2FC205-3D75-46E5-87CF-E36E0786C68F}"/>
              </a:ext>
            </a:extLst>
          </p:cNvPr>
          <p:cNvPicPr>
            <a:picLocks noChangeAspect="1"/>
          </p:cNvPicPr>
          <p:nvPr/>
        </p:nvPicPr>
        <p:blipFill>
          <a:blip r:embed="rId2"/>
          <a:stretch>
            <a:fillRect/>
          </a:stretch>
        </p:blipFill>
        <p:spPr>
          <a:xfrm>
            <a:off x="1693889" y="127417"/>
            <a:ext cx="7869211" cy="5901908"/>
          </a:xfrm>
          <a:prstGeom prst="rect">
            <a:avLst/>
          </a:prstGeom>
        </p:spPr>
      </p:pic>
    </p:spTree>
    <p:extLst>
      <p:ext uri="{BB962C8B-B14F-4D97-AF65-F5344CB8AC3E}">
        <p14:creationId xmlns:p14="http://schemas.microsoft.com/office/powerpoint/2010/main" val="23347475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184A856-0444-4C15-AF10-D76EF79DD17D}"/>
              </a:ext>
            </a:extLst>
          </p:cNvPr>
          <p:cNvSpPr>
            <a:spLocks noGrp="1"/>
          </p:cNvSpPr>
          <p:nvPr>
            <p:ph type="title"/>
          </p:nvPr>
        </p:nvSpPr>
        <p:spPr/>
        <p:txBody>
          <a:bodyPr/>
          <a:lstStyle/>
          <a:p>
            <a:endParaRPr lang="en-US"/>
          </a:p>
        </p:txBody>
      </p:sp>
      <p:sp>
        <p:nvSpPr>
          <p:cNvPr id="3" name="İçerik Yer Tutucusu 2">
            <a:extLst>
              <a:ext uri="{FF2B5EF4-FFF2-40B4-BE49-F238E27FC236}">
                <a16:creationId xmlns="" xmlns:a16="http://schemas.microsoft.com/office/drawing/2014/main" id="{3501EF7E-C510-46F0-A622-0215CCA255D2}"/>
              </a:ext>
            </a:extLst>
          </p:cNvPr>
          <p:cNvSpPr>
            <a:spLocks noGrp="1"/>
          </p:cNvSpPr>
          <p:nvPr>
            <p:ph idx="1"/>
          </p:nvPr>
        </p:nvSpPr>
        <p:spPr/>
        <p:txBody>
          <a:bodyPr/>
          <a:lstStyle/>
          <a:p>
            <a:pPr algn="just"/>
            <a:r>
              <a:rPr lang="en-US" dirty="0"/>
              <a:t>To ensure that customers are at the center always, you need to create a strong strategy. Customer empathy maps are methods that company teams such as engineers, customer success, product, and design can use to improve their understanding of customer needs. It is an effective and easy way to place various aspects of the customer’s mindset while using the product.</a:t>
            </a:r>
          </a:p>
        </p:txBody>
      </p:sp>
    </p:spTree>
    <p:extLst>
      <p:ext uri="{BB962C8B-B14F-4D97-AF65-F5344CB8AC3E}">
        <p14:creationId xmlns:p14="http://schemas.microsoft.com/office/powerpoint/2010/main" val="54981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8E13C7A-5EE3-4D86-A639-60EFAC1CE889}"/>
              </a:ext>
            </a:extLst>
          </p:cNvPr>
          <p:cNvSpPr>
            <a:spLocks noGrp="1"/>
          </p:cNvSpPr>
          <p:nvPr>
            <p:ph type="title"/>
          </p:nvPr>
        </p:nvSpPr>
        <p:spPr/>
        <p:txBody>
          <a:bodyPr>
            <a:normAutofit fontScale="90000"/>
          </a:bodyPr>
          <a:lstStyle/>
          <a:p>
            <a:pPr algn="just"/>
            <a:r>
              <a:rPr lang="en-US" b="1" dirty="0">
                <a:solidFill>
                  <a:schemeClr val="accent1"/>
                </a:solidFill>
              </a:rPr>
              <a:t>The map has six quadrants that cover what a customer says, thinks, does, feels, hears, and goals in mind.</a:t>
            </a:r>
          </a:p>
        </p:txBody>
      </p:sp>
      <p:sp>
        <p:nvSpPr>
          <p:cNvPr id="3" name="İçerik Yer Tutucusu 2">
            <a:extLst>
              <a:ext uri="{FF2B5EF4-FFF2-40B4-BE49-F238E27FC236}">
                <a16:creationId xmlns="" xmlns:a16="http://schemas.microsoft.com/office/drawing/2014/main" id="{0FD0D461-1877-4F12-9B4E-C31570F8352E}"/>
              </a:ext>
            </a:extLst>
          </p:cNvPr>
          <p:cNvSpPr>
            <a:spLocks noGrp="1"/>
          </p:cNvSpPr>
          <p:nvPr>
            <p:ph idx="1"/>
          </p:nvPr>
        </p:nvSpPr>
        <p:spPr>
          <a:xfrm>
            <a:off x="816429" y="1945368"/>
            <a:ext cx="10515600" cy="4351338"/>
          </a:xfrm>
        </p:spPr>
        <p:txBody>
          <a:bodyPr>
            <a:normAutofit fontScale="85000" lnSpcReduction="20000"/>
          </a:bodyPr>
          <a:lstStyle/>
          <a:p>
            <a:pPr algn="just"/>
            <a:r>
              <a:rPr lang="en-US" b="1" i="0" dirty="0">
                <a:solidFill>
                  <a:srgbClr val="292929"/>
                </a:solidFill>
                <a:effectLst/>
                <a:latin typeface="Lora" pitchFamily="2" charset="-94"/>
              </a:rPr>
              <a:t>Quadrant 1:</a:t>
            </a:r>
            <a:r>
              <a:rPr lang="en-US" b="0" i="0" dirty="0">
                <a:solidFill>
                  <a:srgbClr val="292929"/>
                </a:solidFill>
                <a:effectLst/>
                <a:latin typeface="CharterITCPro-Regular"/>
              </a:rPr>
              <a:t> Who are we empathizing with and what are their goals?</a:t>
            </a:r>
          </a:p>
          <a:p>
            <a:pPr algn="just"/>
            <a:r>
              <a:rPr lang="en-US" b="0" i="0" dirty="0">
                <a:solidFill>
                  <a:srgbClr val="292929"/>
                </a:solidFill>
                <a:effectLst/>
                <a:latin typeface="CharterITCPro-Regular"/>
              </a:rPr>
              <a:t>In this case, we want to identify who the customer is and what their situation is. What is the remedy or solution they seek? We also need to understand what decisions they might be making and how we can trigger them to be successful.</a:t>
            </a:r>
          </a:p>
          <a:p>
            <a:pPr algn="just"/>
            <a:r>
              <a:rPr lang="en-US" b="1" i="0" dirty="0">
                <a:solidFill>
                  <a:srgbClr val="292929"/>
                </a:solidFill>
                <a:effectLst/>
                <a:latin typeface="Lora" pitchFamily="2" charset="-94"/>
              </a:rPr>
              <a:t>Quadrant 2:</a:t>
            </a:r>
            <a:r>
              <a:rPr lang="en-US" b="0" i="0" dirty="0">
                <a:solidFill>
                  <a:srgbClr val="292929"/>
                </a:solidFill>
                <a:effectLst/>
                <a:latin typeface="CharterITCPro-Regular"/>
              </a:rPr>
              <a:t> What do they see?</a:t>
            </a:r>
          </a:p>
          <a:p>
            <a:pPr algn="just"/>
            <a:r>
              <a:rPr lang="en-US" b="0" i="0" dirty="0">
                <a:solidFill>
                  <a:srgbClr val="292929"/>
                </a:solidFill>
                <a:effectLst/>
                <a:latin typeface="CharterITCPro-Regular"/>
              </a:rPr>
              <a:t>What are the shifts in the market? Is there any similar product; any blog or article that talks about the product or similar? With empathy, you need to proactively talk to customers offer them with solutions and improve trust.</a:t>
            </a:r>
          </a:p>
          <a:p>
            <a:pPr algn="just"/>
            <a:r>
              <a:rPr lang="en-US" b="1" i="0" dirty="0">
                <a:solidFill>
                  <a:srgbClr val="292929"/>
                </a:solidFill>
                <a:effectLst/>
                <a:latin typeface="Lora" pitchFamily="2" charset="-94"/>
              </a:rPr>
              <a:t>Quadrant 3:</a:t>
            </a:r>
            <a:r>
              <a:rPr lang="en-US" b="0" i="0" dirty="0">
                <a:solidFill>
                  <a:srgbClr val="292929"/>
                </a:solidFill>
                <a:effectLst/>
                <a:latin typeface="CharterITCPro-Regular"/>
              </a:rPr>
              <a:t> What do they say?</a:t>
            </a:r>
          </a:p>
          <a:p>
            <a:pPr algn="just"/>
            <a:r>
              <a:rPr lang="en-US" b="0" i="0" dirty="0">
                <a:solidFill>
                  <a:srgbClr val="292929"/>
                </a:solidFill>
                <a:effectLst/>
                <a:latin typeface="CharterITCPro-Regular"/>
              </a:rPr>
              <a:t>Customer opinions are important. What are they saying about the product? how much have their surroundings impacted them? Making sure customers are educated to know the product and its benefits is important.</a:t>
            </a:r>
          </a:p>
          <a:p>
            <a:pPr algn="just"/>
            <a:endParaRPr lang="en-US" dirty="0"/>
          </a:p>
        </p:txBody>
      </p:sp>
    </p:spTree>
    <p:extLst>
      <p:ext uri="{BB962C8B-B14F-4D97-AF65-F5344CB8AC3E}">
        <p14:creationId xmlns:p14="http://schemas.microsoft.com/office/powerpoint/2010/main" val="39062319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6F97107-9344-452D-A468-E1F97F98D3FD}"/>
              </a:ext>
            </a:extLst>
          </p:cNvPr>
          <p:cNvSpPr>
            <a:spLocks noGrp="1"/>
          </p:cNvSpPr>
          <p:nvPr>
            <p:ph type="title"/>
          </p:nvPr>
        </p:nvSpPr>
        <p:spPr/>
        <p:txBody>
          <a:bodyPr/>
          <a:lstStyle/>
          <a:p>
            <a:endParaRPr lang="en-US"/>
          </a:p>
        </p:txBody>
      </p:sp>
      <p:sp>
        <p:nvSpPr>
          <p:cNvPr id="3" name="İçerik Yer Tutucusu 2">
            <a:extLst>
              <a:ext uri="{FF2B5EF4-FFF2-40B4-BE49-F238E27FC236}">
                <a16:creationId xmlns="" xmlns:a16="http://schemas.microsoft.com/office/drawing/2014/main" id="{B1D78BC9-C78B-4348-A47F-B00C855EB0D1}"/>
              </a:ext>
            </a:extLst>
          </p:cNvPr>
          <p:cNvSpPr>
            <a:spLocks noGrp="1"/>
          </p:cNvSpPr>
          <p:nvPr>
            <p:ph idx="1"/>
          </p:nvPr>
        </p:nvSpPr>
        <p:spPr/>
        <p:txBody>
          <a:bodyPr>
            <a:normAutofit fontScale="77500" lnSpcReduction="20000"/>
          </a:bodyPr>
          <a:lstStyle/>
          <a:p>
            <a:pPr algn="l"/>
            <a:r>
              <a:rPr lang="en-US" b="1" i="0" dirty="0">
                <a:solidFill>
                  <a:srgbClr val="292929"/>
                </a:solidFill>
                <a:effectLst/>
                <a:latin typeface="Lora" pitchFamily="2" charset="-94"/>
              </a:rPr>
              <a:t>Quadrant 4:</a:t>
            </a:r>
            <a:r>
              <a:rPr lang="en-US" b="0" i="0" dirty="0">
                <a:solidFill>
                  <a:srgbClr val="292929"/>
                </a:solidFill>
                <a:effectLst/>
                <a:latin typeface="CharterITCPro-Regular"/>
              </a:rPr>
              <a:t> What do they do?</a:t>
            </a:r>
          </a:p>
          <a:p>
            <a:pPr algn="l"/>
            <a:r>
              <a:rPr lang="en-US" b="0" i="0" dirty="0">
                <a:solidFill>
                  <a:srgbClr val="292929"/>
                </a:solidFill>
                <a:effectLst/>
                <a:latin typeface="CharterITCPro-Regular"/>
              </a:rPr>
              <a:t>What is the actual customer </a:t>
            </a:r>
            <a:r>
              <a:rPr lang="en-US" b="0" i="0" dirty="0" err="1">
                <a:solidFill>
                  <a:srgbClr val="292929"/>
                </a:solidFill>
                <a:effectLst/>
                <a:latin typeface="CharterITCPro-Regular"/>
              </a:rPr>
              <a:t>behaviour</a:t>
            </a:r>
            <a:r>
              <a:rPr lang="en-US" b="0" i="0" dirty="0">
                <a:solidFill>
                  <a:srgbClr val="292929"/>
                </a:solidFill>
                <a:effectLst/>
                <a:latin typeface="CharterITCPro-Regular"/>
              </a:rPr>
              <a:t>? Are there any inclinations? You must understand why they do what they do and map it out clearly. Exchange of value between customers will help create trust and improve performance.</a:t>
            </a:r>
          </a:p>
          <a:p>
            <a:pPr algn="l"/>
            <a:r>
              <a:rPr lang="en-US" b="1" i="0" dirty="0">
                <a:solidFill>
                  <a:srgbClr val="292929"/>
                </a:solidFill>
                <a:effectLst/>
                <a:latin typeface="Lora" pitchFamily="2" charset="-94"/>
              </a:rPr>
              <a:t>Quadrant 5:</a:t>
            </a:r>
            <a:r>
              <a:rPr lang="en-US" b="0" i="0" dirty="0">
                <a:solidFill>
                  <a:srgbClr val="292929"/>
                </a:solidFill>
                <a:effectLst/>
                <a:latin typeface="CharterITCPro-Regular"/>
              </a:rPr>
              <a:t> What do they hear?</a:t>
            </a:r>
          </a:p>
          <a:p>
            <a:pPr algn="l"/>
            <a:r>
              <a:rPr lang="en-US" b="0" i="0" dirty="0">
                <a:solidFill>
                  <a:srgbClr val="292929"/>
                </a:solidFill>
                <a:effectLst/>
                <a:latin typeface="CharterITCPro-Regular"/>
              </a:rPr>
              <a:t>Recommendations are awesomely helpful. Guess what clicks the most- word of mouth. So what are your potential customers hearing from friends or colleagues? It is a compelling and powerful way of ensuring customers choose your product.</a:t>
            </a:r>
          </a:p>
          <a:p>
            <a:pPr algn="l"/>
            <a:r>
              <a:rPr lang="en-US" b="1" i="0" dirty="0">
                <a:solidFill>
                  <a:srgbClr val="292929"/>
                </a:solidFill>
                <a:effectLst/>
                <a:latin typeface="Lora" pitchFamily="2" charset="-94"/>
              </a:rPr>
              <a:t>Quadrant 6:</a:t>
            </a:r>
            <a:r>
              <a:rPr lang="en-US" b="0" i="0" dirty="0">
                <a:solidFill>
                  <a:srgbClr val="292929"/>
                </a:solidFill>
                <a:effectLst/>
                <a:latin typeface="CharterITCPro-Regular"/>
              </a:rPr>
              <a:t> What do they feel?</a:t>
            </a:r>
          </a:p>
          <a:p>
            <a:pPr algn="l"/>
            <a:r>
              <a:rPr lang="en-US" b="0" i="0" dirty="0">
                <a:solidFill>
                  <a:srgbClr val="292929"/>
                </a:solidFill>
                <a:effectLst/>
                <a:latin typeface="CharterITCPro-Regular"/>
              </a:rPr>
              <a:t>Identify and understand customer pain points. What makes them anxious, worried, happy, or scared? Through needs and fears analysis, you can determine which product they would prefer and why.</a:t>
            </a:r>
          </a:p>
          <a:p>
            <a:pPr marL="0" indent="0">
              <a:buNone/>
            </a:pPr>
            <a:r>
              <a:rPr lang="en-US" dirty="0"/>
              <a:t/>
            </a:r>
            <a:br>
              <a:rPr lang="en-US" dirty="0"/>
            </a:br>
            <a:endParaRPr lang="en-US" dirty="0"/>
          </a:p>
        </p:txBody>
      </p:sp>
    </p:spTree>
    <p:extLst>
      <p:ext uri="{BB962C8B-B14F-4D97-AF65-F5344CB8AC3E}">
        <p14:creationId xmlns:p14="http://schemas.microsoft.com/office/powerpoint/2010/main" val="2828090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F0D83A5-4020-42EA-9438-5A9597DDC9FF}"/>
              </a:ext>
            </a:extLst>
          </p:cNvPr>
          <p:cNvSpPr>
            <a:spLocks noGrp="1"/>
          </p:cNvSpPr>
          <p:nvPr>
            <p:ph type="title"/>
          </p:nvPr>
        </p:nvSpPr>
        <p:spPr>
          <a:xfrm>
            <a:off x="642257" y="0"/>
            <a:ext cx="10515600" cy="1325563"/>
          </a:xfrm>
        </p:spPr>
        <p:txBody>
          <a:bodyPr/>
          <a:lstStyle/>
          <a:p>
            <a:pPr algn="ctr"/>
            <a:r>
              <a:rPr lang="tr-TR" b="1" dirty="0" err="1">
                <a:solidFill>
                  <a:schemeClr val="accent1"/>
                </a:solidFill>
                <a:effectLst>
                  <a:outerShdw blurRad="38100" dist="38100" dir="2700000" algn="tl">
                    <a:srgbClr val="000000">
                      <a:alpha val="43137"/>
                    </a:srgbClr>
                  </a:outerShdw>
                </a:effectLst>
              </a:rPr>
              <a:t>Customer</a:t>
            </a:r>
            <a:r>
              <a:rPr lang="tr-TR" b="1" dirty="0">
                <a:solidFill>
                  <a:schemeClr val="accent1"/>
                </a:solidFill>
                <a:effectLst>
                  <a:outerShdw blurRad="38100" dist="38100" dir="2700000" algn="tl">
                    <a:srgbClr val="000000">
                      <a:alpha val="43137"/>
                    </a:srgbClr>
                  </a:outerShdw>
                </a:effectLst>
              </a:rPr>
              <a:t> </a:t>
            </a:r>
            <a:r>
              <a:rPr lang="tr-TR" b="1" dirty="0" err="1">
                <a:solidFill>
                  <a:schemeClr val="accent1"/>
                </a:solidFill>
                <a:effectLst>
                  <a:outerShdw blurRad="38100" dist="38100" dir="2700000" algn="tl">
                    <a:srgbClr val="000000">
                      <a:alpha val="43137"/>
                    </a:srgbClr>
                  </a:outerShdw>
                </a:effectLst>
              </a:rPr>
              <a:t>empathy</a:t>
            </a:r>
            <a:r>
              <a:rPr lang="tr-TR" b="1" dirty="0">
                <a:solidFill>
                  <a:schemeClr val="accent1"/>
                </a:solidFill>
                <a:effectLst>
                  <a:outerShdw blurRad="38100" dist="38100" dir="2700000" algn="tl">
                    <a:srgbClr val="000000">
                      <a:alpha val="43137"/>
                    </a:srgbClr>
                  </a:outerShdw>
                </a:effectLst>
              </a:rPr>
              <a:t> </a:t>
            </a:r>
            <a:r>
              <a:rPr lang="tr-TR" b="1" dirty="0" err="1">
                <a:solidFill>
                  <a:schemeClr val="accent1"/>
                </a:solidFill>
                <a:effectLst>
                  <a:outerShdw blurRad="38100" dist="38100" dir="2700000" algn="tl">
                    <a:srgbClr val="000000">
                      <a:alpha val="43137"/>
                    </a:srgbClr>
                  </a:outerShdw>
                </a:effectLst>
              </a:rPr>
              <a:t>map</a:t>
            </a:r>
            <a:endParaRPr lang="en-US" b="1" dirty="0">
              <a:solidFill>
                <a:schemeClr val="accent1"/>
              </a:solidFill>
              <a:effectLst>
                <a:outerShdw blurRad="38100" dist="38100" dir="2700000" algn="tl">
                  <a:srgbClr val="000000">
                    <a:alpha val="43137"/>
                  </a:srgbClr>
                </a:outerShdw>
              </a:effectLst>
            </a:endParaRPr>
          </a:p>
        </p:txBody>
      </p:sp>
      <p:pic>
        <p:nvPicPr>
          <p:cNvPr id="4" name="İçerik Yer Tutucusu 3">
            <a:extLst>
              <a:ext uri="{FF2B5EF4-FFF2-40B4-BE49-F238E27FC236}">
                <a16:creationId xmlns="" xmlns:a16="http://schemas.microsoft.com/office/drawing/2014/main" id="{0DC707DF-8673-4C6A-98BD-DC35797D70DD}"/>
              </a:ext>
            </a:extLst>
          </p:cNvPr>
          <p:cNvPicPr>
            <a:picLocks noGrp="1" noChangeAspect="1"/>
          </p:cNvPicPr>
          <p:nvPr>
            <p:ph idx="1"/>
          </p:nvPr>
        </p:nvPicPr>
        <p:blipFill>
          <a:blip r:embed="rId2"/>
          <a:stretch>
            <a:fillRect/>
          </a:stretch>
        </p:blipFill>
        <p:spPr>
          <a:xfrm>
            <a:off x="0" y="1023258"/>
            <a:ext cx="12192000" cy="5655944"/>
          </a:xfrm>
          <a:prstGeom prst="rect">
            <a:avLst/>
          </a:prstGeom>
        </p:spPr>
      </p:pic>
    </p:spTree>
    <p:extLst>
      <p:ext uri="{BB962C8B-B14F-4D97-AF65-F5344CB8AC3E}">
        <p14:creationId xmlns:p14="http://schemas.microsoft.com/office/powerpoint/2010/main" val="10564801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D8A07D3-82E0-4A9E-AFF4-B1EC341A5405}"/>
              </a:ext>
            </a:extLst>
          </p:cNvPr>
          <p:cNvSpPr>
            <a:spLocks noGrp="1"/>
          </p:cNvSpPr>
          <p:nvPr>
            <p:ph type="title"/>
          </p:nvPr>
        </p:nvSpPr>
        <p:spPr/>
        <p:txBody>
          <a:bodyPr/>
          <a:lstStyle/>
          <a:p>
            <a:endParaRPr lang="en-US"/>
          </a:p>
        </p:txBody>
      </p:sp>
      <p:pic>
        <p:nvPicPr>
          <p:cNvPr id="4" name="İçerik Yer Tutucusu 3">
            <a:extLst>
              <a:ext uri="{FF2B5EF4-FFF2-40B4-BE49-F238E27FC236}">
                <a16:creationId xmlns="" xmlns:a16="http://schemas.microsoft.com/office/drawing/2014/main" id="{37645D63-5B5E-4CD9-8B9C-D8A5073030E6}"/>
              </a:ext>
            </a:extLst>
          </p:cNvPr>
          <p:cNvPicPr>
            <a:picLocks noGrp="1" noChangeAspect="1"/>
          </p:cNvPicPr>
          <p:nvPr>
            <p:ph idx="1"/>
          </p:nvPr>
        </p:nvPicPr>
        <p:blipFill>
          <a:blip r:embed="rId2"/>
          <a:stretch>
            <a:fillRect/>
          </a:stretch>
        </p:blipFill>
        <p:spPr>
          <a:xfrm>
            <a:off x="1458686" y="-2600"/>
            <a:ext cx="9100457" cy="6832476"/>
          </a:xfrm>
          <a:prstGeom prst="rect">
            <a:avLst/>
          </a:prstGeom>
        </p:spPr>
      </p:pic>
    </p:spTree>
    <p:extLst>
      <p:ext uri="{BB962C8B-B14F-4D97-AF65-F5344CB8AC3E}">
        <p14:creationId xmlns:p14="http://schemas.microsoft.com/office/powerpoint/2010/main" val="847981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B1E7004-C835-4A70-BDC9-1351B7D1C7CE}"/>
              </a:ext>
            </a:extLst>
          </p:cNvPr>
          <p:cNvSpPr>
            <a:spLocks noGrp="1"/>
          </p:cNvSpPr>
          <p:nvPr>
            <p:ph type="title"/>
          </p:nvPr>
        </p:nvSpPr>
        <p:spPr/>
        <p:txBody>
          <a:bodyPr/>
          <a:lstStyle/>
          <a:p>
            <a:r>
              <a:rPr lang="tr-TR" dirty="0" err="1"/>
              <a:t>Map</a:t>
            </a:r>
            <a:r>
              <a:rPr lang="tr-TR" dirty="0"/>
              <a:t> </a:t>
            </a:r>
            <a:r>
              <a:rPr lang="tr-TR" dirty="0" err="1"/>
              <a:t>creating</a:t>
            </a:r>
            <a:r>
              <a:rPr lang="tr-TR" dirty="0"/>
              <a:t> </a:t>
            </a:r>
            <a:r>
              <a:rPr lang="tr-TR" dirty="0" err="1"/>
              <a:t>with</a:t>
            </a:r>
            <a:r>
              <a:rPr lang="tr-TR" dirty="0"/>
              <a:t>…</a:t>
            </a:r>
            <a:endParaRPr lang="en-US" dirty="0"/>
          </a:p>
        </p:txBody>
      </p:sp>
      <p:pic>
        <p:nvPicPr>
          <p:cNvPr id="5" name="İçerik Yer Tutucusu 4">
            <a:extLst>
              <a:ext uri="{FF2B5EF4-FFF2-40B4-BE49-F238E27FC236}">
                <a16:creationId xmlns="" xmlns:a16="http://schemas.microsoft.com/office/drawing/2014/main" id="{0D3F26FE-1373-4879-8888-6A06C37881C8}"/>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63285" y="-668197"/>
            <a:ext cx="14086114" cy="7919572"/>
          </a:xfrm>
        </p:spPr>
      </p:pic>
    </p:spTree>
    <p:extLst>
      <p:ext uri="{BB962C8B-B14F-4D97-AF65-F5344CB8AC3E}">
        <p14:creationId xmlns:p14="http://schemas.microsoft.com/office/powerpoint/2010/main" val="4281260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1E8BCD5-B9D2-4658-A6E0-46745AF817ED}"/>
              </a:ext>
            </a:extLst>
          </p:cNvPr>
          <p:cNvSpPr>
            <a:spLocks noGrp="1"/>
          </p:cNvSpPr>
          <p:nvPr>
            <p:ph type="title"/>
          </p:nvPr>
        </p:nvSpPr>
        <p:spPr/>
        <p:txBody>
          <a:bodyPr/>
          <a:lstStyle/>
          <a:p>
            <a:endParaRPr lang="en-US"/>
          </a:p>
        </p:txBody>
      </p:sp>
      <p:pic>
        <p:nvPicPr>
          <p:cNvPr id="5" name="İçerik Yer Tutucusu 4">
            <a:extLst>
              <a:ext uri="{FF2B5EF4-FFF2-40B4-BE49-F238E27FC236}">
                <a16:creationId xmlns="" xmlns:a16="http://schemas.microsoft.com/office/drawing/2014/main" id="{A2C1BE2F-52A5-457B-ABDA-8FC7FC304DE9}"/>
              </a:ext>
            </a:extLst>
          </p:cNvPr>
          <p:cNvPicPr>
            <a:picLocks noGrp="1" noChangeAspect="1"/>
          </p:cNvPicPr>
          <p:nvPr>
            <p:ph idx="1"/>
          </p:nvPr>
        </p:nvPicPr>
        <p:blipFill>
          <a:blip r:embed="rId2"/>
          <a:stretch>
            <a:fillRect/>
          </a:stretch>
        </p:blipFill>
        <p:spPr>
          <a:xfrm>
            <a:off x="-1023256" y="-681434"/>
            <a:ext cx="14010198" cy="7876891"/>
          </a:xfrm>
        </p:spPr>
      </p:pic>
    </p:spTree>
    <p:extLst>
      <p:ext uri="{BB962C8B-B14F-4D97-AF65-F5344CB8AC3E}">
        <p14:creationId xmlns:p14="http://schemas.microsoft.com/office/powerpoint/2010/main" val="3291472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 xmlns:a16="http://schemas.microsoft.com/office/drawing/2014/main" id="{AD7BB99A-1C6F-4B58-91E8-0F30F27CFD8C}"/>
              </a:ext>
            </a:extLst>
          </p:cNvPr>
          <p:cNvPicPr>
            <a:picLocks noChangeAspect="1"/>
          </p:cNvPicPr>
          <p:nvPr/>
        </p:nvPicPr>
        <p:blipFill>
          <a:blip r:embed="rId2"/>
          <a:stretch>
            <a:fillRect/>
          </a:stretch>
        </p:blipFill>
        <p:spPr>
          <a:xfrm>
            <a:off x="-1" y="-1"/>
            <a:ext cx="6138333" cy="3877733"/>
          </a:xfrm>
          <a:prstGeom prst="rect">
            <a:avLst/>
          </a:prstGeom>
        </p:spPr>
      </p:pic>
      <p:pic>
        <p:nvPicPr>
          <p:cNvPr id="4" name="İçerik Yer Tutucusu 3">
            <a:extLst>
              <a:ext uri="{FF2B5EF4-FFF2-40B4-BE49-F238E27FC236}">
                <a16:creationId xmlns="" xmlns:a16="http://schemas.microsoft.com/office/drawing/2014/main" id="{0AE1219D-62CA-4B1B-A9B2-810C5CA9F82E}"/>
              </a:ext>
            </a:extLst>
          </p:cNvPr>
          <p:cNvPicPr>
            <a:picLocks noGrp="1" noChangeAspect="1"/>
          </p:cNvPicPr>
          <p:nvPr>
            <p:ph idx="1"/>
          </p:nvPr>
        </p:nvPicPr>
        <p:blipFill>
          <a:blip r:embed="rId3"/>
          <a:stretch>
            <a:fillRect/>
          </a:stretch>
        </p:blipFill>
        <p:spPr>
          <a:xfrm>
            <a:off x="6341533" y="1134533"/>
            <a:ext cx="5579533" cy="4529086"/>
          </a:xfrm>
          <a:prstGeom prst="rect">
            <a:avLst/>
          </a:prstGeom>
        </p:spPr>
      </p:pic>
      <p:pic>
        <p:nvPicPr>
          <p:cNvPr id="5" name="Resim 4">
            <a:extLst>
              <a:ext uri="{FF2B5EF4-FFF2-40B4-BE49-F238E27FC236}">
                <a16:creationId xmlns="" xmlns:a16="http://schemas.microsoft.com/office/drawing/2014/main" id="{E6F107AF-49D9-4996-9EB3-7142E4911039}"/>
              </a:ext>
            </a:extLst>
          </p:cNvPr>
          <p:cNvPicPr>
            <a:picLocks noChangeAspect="1"/>
          </p:cNvPicPr>
          <p:nvPr/>
        </p:nvPicPr>
        <p:blipFill>
          <a:blip r:embed="rId4"/>
          <a:stretch>
            <a:fillRect/>
          </a:stretch>
        </p:blipFill>
        <p:spPr>
          <a:xfrm>
            <a:off x="-2" y="3670913"/>
            <a:ext cx="6138333" cy="3517287"/>
          </a:xfrm>
          <a:prstGeom prst="rect">
            <a:avLst/>
          </a:prstGeom>
        </p:spPr>
      </p:pic>
    </p:spTree>
    <p:extLst>
      <p:ext uri="{BB962C8B-B14F-4D97-AF65-F5344CB8AC3E}">
        <p14:creationId xmlns:p14="http://schemas.microsoft.com/office/powerpoint/2010/main" val="3599976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 xmlns:a16="http://schemas.microsoft.com/office/drawing/2014/main" id="{0A80220F-5459-4862-B724-3AD06477DA52}"/>
              </a:ext>
            </a:extLst>
          </p:cNvPr>
          <p:cNvPicPr>
            <a:picLocks noGrp="1" noChangeAspect="1"/>
          </p:cNvPicPr>
          <p:nvPr>
            <p:ph idx="1"/>
          </p:nvPr>
        </p:nvPicPr>
        <p:blipFill>
          <a:blip r:embed="rId2"/>
          <a:stretch>
            <a:fillRect/>
          </a:stretch>
        </p:blipFill>
        <p:spPr>
          <a:xfrm>
            <a:off x="162076" y="-76200"/>
            <a:ext cx="9591524" cy="6842578"/>
          </a:xfrm>
          <a:prstGeom prst="rect">
            <a:avLst/>
          </a:prstGeom>
        </p:spPr>
      </p:pic>
    </p:spTree>
    <p:extLst>
      <p:ext uri="{BB962C8B-B14F-4D97-AF65-F5344CB8AC3E}">
        <p14:creationId xmlns:p14="http://schemas.microsoft.com/office/powerpoint/2010/main" val="3902658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114B4FC-0ACD-4EC7-9F3F-A06166525A0C}"/>
              </a:ext>
            </a:extLst>
          </p:cNvPr>
          <p:cNvSpPr>
            <a:spLocks noGrp="1"/>
          </p:cNvSpPr>
          <p:nvPr>
            <p:ph type="title"/>
          </p:nvPr>
        </p:nvSpPr>
        <p:spPr/>
        <p:txBody>
          <a:bodyPr/>
          <a:lstStyle/>
          <a:p>
            <a:endParaRPr lang="en-US"/>
          </a:p>
        </p:txBody>
      </p:sp>
      <p:pic>
        <p:nvPicPr>
          <p:cNvPr id="4" name="İçerik Yer Tutucusu 3">
            <a:extLst>
              <a:ext uri="{FF2B5EF4-FFF2-40B4-BE49-F238E27FC236}">
                <a16:creationId xmlns="" xmlns:a16="http://schemas.microsoft.com/office/drawing/2014/main" id="{5A6BE102-C752-4445-BF4E-2AA4E11F027E}"/>
              </a:ext>
            </a:extLst>
          </p:cNvPr>
          <p:cNvPicPr>
            <a:picLocks noGrp="1" noChangeAspect="1"/>
          </p:cNvPicPr>
          <p:nvPr>
            <p:ph idx="1"/>
          </p:nvPr>
        </p:nvPicPr>
        <p:blipFill>
          <a:blip r:embed="rId2"/>
          <a:stretch>
            <a:fillRect/>
          </a:stretch>
        </p:blipFill>
        <p:spPr>
          <a:xfrm>
            <a:off x="1208314" y="-159751"/>
            <a:ext cx="9742714" cy="6910613"/>
          </a:xfrm>
          <a:prstGeom prst="rect">
            <a:avLst/>
          </a:prstGeom>
        </p:spPr>
      </p:pic>
    </p:spTree>
    <p:extLst>
      <p:ext uri="{BB962C8B-B14F-4D97-AF65-F5344CB8AC3E}">
        <p14:creationId xmlns:p14="http://schemas.microsoft.com/office/powerpoint/2010/main" val="1172348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C9BBD4D-B6AF-4969-8475-DC88B444A2EF}"/>
              </a:ext>
            </a:extLst>
          </p:cNvPr>
          <p:cNvSpPr>
            <a:spLocks noGrp="1"/>
          </p:cNvSpPr>
          <p:nvPr>
            <p:ph type="title"/>
          </p:nvPr>
        </p:nvSpPr>
        <p:spPr/>
        <p:txBody>
          <a:bodyPr/>
          <a:lstStyle/>
          <a:p>
            <a:endParaRPr lang="en-US"/>
          </a:p>
        </p:txBody>
      </p:sp>
      <p:pic>
        <p:nvPicPr>
          <p:cNvPr id="4" name="İçerik Yer Tutucusu 3">
            <a:extLst>
              <a:ext uri="{FF2B5EF4-FFF2-40B4-BE49-F238E27FC236}">
                <a16:creationId xmlns="" xmlns:a16="http://schemas.microsoft.com/office/drawing/2014/main" id="{AF946CBC-74A0-4046-B9F0-43646E69C797}"/>
              </a:ext>
            </a:extLst>
          </p:cNvPr>
          <p:cNvPicPr>
            <a:picLocks noGrp="1" noChangeAspect="1"/>
          </p:cNvPicPr>
          <p:nvPr>
            <p:ph idx="1"/>
          </p:nvPr>
        </p:nvPicPr>
        <p:blipFill>
          <a:blip r:embed="rId2"/>
          <a:stretch>
            <a:fillRect/>
          </a:stretch>
        </p:blipFill>
        <p:spPr>
          <a:xfrm>
            <a:off x="-87086" y="-53974"/>
            <a:ext cx="11207131" cy="6770460"/>
          </a:xfrm>
          <a:prstGeom prst="rect">
            <a:avLst/>
          </a:prstGeom>
        </p:spPr>
      </p:pic>
    </p:spTree>
    <p:extLst>
      <p:ext uri="{BB962C8B-B14F-4D97-AF65-F5344CB8AC3E}">
        <p14:creationId xmlns:p14="http://schemas.microsoft.com/office/powerpoint/2010/main" val="3377970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83F20B3-57E3-47E3-B921-CA10D1F870A1}"/>
              </a:ext>
            </a:extLst>
          </p:cNvPr>
          <p:cNvSpPr>
            <a:spLocks noGrp="1"/>
          </p:cNvSpPr>
          <p:nvPr>
            <p:ph type="title"/>
          </p:nvPr>
        </p:nvSpPr>
        <p:spPr/>
        <p:txBody>
          <a:bodyPr/>
          <a:lstStyle/>
          <a:p>
            <a:endParaRPr lang="en-US"/>
          </a:p>
        </p:txBody>
      </p:sp>
      <p:pic>
        <p:nvPicPr>
          <p:cNvPr id="4" name="İçerik Yer Tutucusu 3">
            <a:extLst>
              <a:ext uri="{FF2B5EF4-FFF2-40B4-BE49-F238E27FC236}">
                <a16:creationId xmlns="" xmlns:a16="http://schemas.microsoft.com/office/drawing/2014/main" id="{C2343E65-105E-4590-8A9A-A7BB67102292}"/>
              </a:ext>
            </a:extLst>
          </p:cNvPr>
          <p:cNvPicPr>
            <a:picLocks noGrp="1" noChangeAspect="1"/>
          </p:cNvPicPr>
          <p:nvPr>
            <p:ph idx="1"/>
          </p:nvPr>
        </p:nvPicPr>
        <p:blipFill>
          <a:blip r:embed="rId2"/>
          <a:stretch>
            <a:fillRect/>
          </a:stretch>
        </p:blipFill>
        <p:spPr>
          <a:xfrm>
            <a:off x="3057525" y="2291556"/>
            <a:ext cx="6076950" cy="3419475"/>
          </a:xfrm>
          <a:prstGeom prst="rect">
            <a:avLst/>
          </a:prstGeom>
        </p:spPr>
      </p:pic>
    </p:spTree>
    <p:extLst>
      <p:ext uri="{BB962C8B-B14F-4D97-AF65-F5344CB8AC3E}">
        <p14:creationId xmlns:p14="http://schemas.microsoft.com/office/powerpoint/2010/main" val="321756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TotalTime>
  <Words>832</Words>
  <Application>Microsoft Office PowerPoint</Application>
  <PresentationFormat>Özel</PresentationFormat>
  <Paragraphs>86</Paragraphs>
  <Slides>46</Slides>
  <Notes>0</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Office Teması</vt:lpstr>
      <vt:lpstr>Social CRM </vt:lpstr>
      <vt:lpstr>PowerPoint Sunusu</vt:lpstr>
      <vt:lpstr>PowerPoint Sunusu</vt:lpstr>
      <vt:lpstr>PowerPoint Sunusu</vt:lpstr>
      <vt:lpstr>PowerPoint Sunusu</vt:lpstr>
      <vt:lpstr>PowerPoint Sunusu</vt:lpstr>
      <vt:lpstr>PowerPoint Sunusu</vt:lpstr>
      <vt:lpstr>PowerPoint Sunusu</vt:lpstr>
      <vt:lpstr>PowerPoint Sunusu</vt:lpstr>
      <vt:lpstr>Traditional CRM</vt:lpstr>
      <vt:lpstr>PowerPoint Sunusu</vt:lpstr>
      <vt:lpstr>Social CRM</vt:lpstr>
      <vt:lpstr>PowerPoint Sunusu</vt:lpstr>
      <vt:lpstr>Evaluation of CRM to SCRM</vt:lpstr>
      <vt:lpstr>PowerPoint Sunusu</vt:lpstr>
      <vt:lpstr>PowerPoint Sunusu</vt:lpstr>
      <vt:lpstr>PowerPoint Sunusu</vt:lpstr>
      <vt:lpstr>PowerPoint Sunusu</vt:lpstr>
      <vt:lpstr>PowerPoint Sunusu</vt:lpstr>
      <vt:lpstr>PowerPoint Sunusu</vt:lpstr>
      <vt:lpstr>What is customer journey? </vt:lpstr>
      <vt:lpstr>PowerPoint Sunusu</vt:lpstr>
      <vt:lpstr>Steps…</vt:lpstr>
      <vt:lpstr>What is a Net Promoter Score (NPS) survey? </vt:lpstr>
      <vt:lpstr>Based on the score, the customers fall into one of the 3 categories</vt:lpstr>
      <vt:lpstr>Customer journey map</vt:lpstr>
      <vt:lpstr>PowerPoint Sunusu</vt:lpstr>
      <vt:lpstr>Example site to create a map….</vt:lpstr>
      <vt:lpstr>Feedbacks..</vt:lpstr>
      <vt:lpstr>360 degree customer feedback survey :</vt:lpstr>
      <vt:lpstr>PowerPoint Sunusu</vt:lpstr>
      <vt:lpstr>PowerPoint Sunusu</vt:lpstr>
      <vt:lpstr> Channel /Customer centric</vt:lpstr>
      <vt:lpstr>Put your customers at the center. </vt:lpstr>
      <vt:lpstr>PowerPoint Sunusu</vt:lpstr>
      <vt:lpstr>Start by seeing the world through your customer’s eyes. </vt:lpstr>
      <vt:lpstr>Customer Empathy</vt:lpstr>
      <vt:lpstr> Empathy map</vt:lpstr>
      <vt:lpstr>There are some key steps to keep in mind while creating an empathy map. </vt:lpstr>
      <vt:lpstr>PowerPoint Sunusu</vt:lpstr>
      <vt:lpstr>The map has six quadrants that cover what a customer says, thinks, does, feels, hears, and goals in mind.</vt:lpstr>
      <vt:lpstr>PowerPoint Sunusu</vt:lpstr>
      <vt:lpstr>Customer empathy map</vt:lpstr>
      <vt:lpstr>PowerPoint Sunusu</vt:lpstr>
      <vt:lpstr>Map creating with…</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CRM</dc:title>
  <dc:creator>gulşah öztürk</dc:creator>
  <cp:lastModifiedBy>Deniz Yalçıntaş</cp:lastModifiedBy>
  <cp:revision>15</cp:revision>
  <dcterms:created xsi:type="dcterms:W3CDTF">2021-12-07T08:06:24Z</dcterms:created>
  <dcterms:modified xsi:type="dcterms:W3CDTF">2021-12-14T12:24:40Z</dcterms:modified>
</cp:coreProperties>
</file>