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4"/>
  </p:sldMasterIdLst>
  <p:notesMasterIdLst>
    <p:notesMasterId r:id="rId35"/>
  </p:notesMasterIdLst>
  <p:handoutMasterIdLst>
    <p:handoutMasterId r:id="rId36"/>
  </p:handoutMasterIdLst>
  <p:sldIdLst>
    <p:sldId id="322" r:id="rId5"/>
    <p:sldId id="290" r:id="rId6"/>
    <p:sldId id="291" r:id="rId7"/>
    <p:sldId id="321" r:id="rId8"/>
    <p:sldId id="292" r:id="rId9"/>
    <p:sldId id="312" r:id="rId10"/>
    <p:sldId id="326" r:id="rId11"/>
    <p:sldId id="327" r:id="rId12"/>
    <p:sldId id="328" r:id="rId13"/>
    <p:sldId id="309" r:id="rId14"/>
    <p:sldId id="294" r:id="rId15"/>
    <p:sldId id="295" r:id="rId16"/>
    <p:sldId id="325" r:id="rId17"/>
    <p:sldId id="329" r:id="rId18"/>
    <p:sldId id="313" r:id="rId19"/>
    <p:sldId id="299" r:id="rId20"/>
    <p:sldId id="296" r:id="rId21"/>
    <p:sldId id="330" r:id="rId22"/>
    <p:sldId id="297" r:id="rId23"/>
    <p:sldId id="324" r:id="rId24"/>
    <p:sldId id="300" r:id="rId25"/>
    <p:sldId id="323" r:id="rId26"/>
    <p:sldId id="331" r:id="rId27"/>
    <p:sldId id="332" r:id="rId28"/>
    <p:sldId id="302" r:id="rId29"/>
    <p:sldId id="303" r:id="rId30"/>
    <p:sldId id="304" r:id="rId31"/>
    <p:sldId id="305" r:id="rId32"/>
    <p:sldId id="320" r:id="rId33"/>
    <p:sldId id="308"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BE"/>
    <a:srgbClr val="CC0000"/>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9" autoAdjust="0"/>
    <p:restoredTop sz="92901" autoAdjust="0"/>
  </p:normalViewPr>
  <p:slideViewPr>
    <p:cSldViewPr snapToGrid="0">
      <p:cViewPr varScale="1">
        <p:scale>
          <a:sx n="103" d="100"/>
          <a:sy n="103" d="100"/>
        </p:scale>
        <p:origin x="19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22AF9A4-F468-48E5-90C8-E73DEAAE14DC}" type="slidenum">
              <a:rPr lang="en-US"/>
              <a:pPr>
                <a:defRPr/>
              </a:pPr>
              <a:t>‹#›</a:t>
            </a:fld>
            <a:endParaRPr lang="en-US" dirty="0"/>
          </a:p>
        </p:txBody>
      </p:sp>
    </p:spTree>
    <p:extLst>
      <p:ext uri="{BB962C8B-B14F-4D97-AF65-F5344CB8AC3E}">
        <p14:creationId xmlns:p14="http://schemas.microsoft.com/office/powerpoint/2010/main" val="254851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E18F4C0-E2F3-47F4-8429-3142790B243A}" type="slidenum">
              <a:rPr lang="en-US"/>
              <a:pPr>
                <a:defRPr/>
              </a:pPr>
              <a:t>‹#›</a:t>
            </a:fld>
            <a:endParaRPr lang="en-US" dirty="0"/>
          </a:p>
        </p:txBody>
      </p:sp>
    </p:spTree>
    <p:extLst>
      <p:ext uri="{BB962C8B-B14F-4D97-AF65-F5344CB8AC3E}">
        <p14:creationId xmlns:p14="http://schemas.microsoft.com/office/powerpoint/2010/main" val="629889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945AB1-8C9C-4602-8D2A-07FCE2E7490E}" type="slidenum">
              <a:rPr lang="en-US" altLang="en-US" sz="1200" smtClean="0"/>
              <a:pPr/>
              <a:t>2</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4837F8-1C12-4BBE-9146-DF69734AB590}" type="slidenum">
              <a:rPr lang="en-US" altLang="en-US" sz="1200" smtClean="0"/>
              <a:pPr/>
              <a:t>11</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Premiums paid into insured pension funds, and the assets purchased with these premiums, become the legal property of the insurance company managing the pension funds. In contrast, premiums paid into noninsured pension funds, and the assets purchased with these premiums, are the legal property of the sponsoring corporation. </a:t>
            </a:r>
            <a:endParaRPr lang="en-US" alt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E7154D-08F6-4B82-9900-D9C0AE3AB3FF}" type="slidenum">
              <a:rPr lang="en-US" altLang="en-US" sz="1200" smtClean="0"/>
              <a:pPr/>
              <a:t>12</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6820F6-FC1B-413F-BC5E-C9D7EAC0584F}" type="slidenum">
              <a:rPr lang="en-US" altLang="en-US" sz="1200" smtClean="0"/>
              <a:pPr/>
              <a:t>13</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000000"/>
                </a:solidFill>
                <a:latin typeface="+mn-lt"/>
              </a:rPr>
              <a:t>Figure 18–1 shows private pension fund assets from </a:t>
            </a:r>
            <a:r>
              <a:rPr lang="en-US" sz="1200" b="0" i="0" u="none" strike="noStrike" baseline="0" dirty="0">
                <a:solidFill>
                  <a:srgbClr val="424D67"/>
                </a:solidFill>
                <a:latin typeface="+mn-lt"/>
              </a:rPr>
              <a:t>1990 to 2021. From Figure 18–1 note that as equity market values fell in 2001 and in 2008 (during the financial crisis), pension fund asset values, particularly for defined contribution funds, fell as well. </a:t>
            </a:r>
            <a:endParaRPr lang="en-US" altLang="en-US" sz="1200" dirty="0">
              <a:latin typeface="+mn-lt"/>
            </a:endParaRPr>
          </a:p>
        </p:txBody>
      </p:sp>
    </p:spTree>
    <p:extLst>
      <p:ext uri="{BB962C8B-B14F-4D97-AF65-F5344CB8AC3E}">
        <p14:creationId xmlns:p14="http://schemas.microsoft.com/office/powerpoint/2010/main" val="1756994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E7154D-08F6-4B82-9900-D9C0AE3AB3FF}" type="slidenum">
              <a:rPr lang="en-US" altLang="en-US" sz="1200" smtClean="0"/>
              <a:pPr/>
              <a:t>14</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7462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541F96-E261-474E-830F-E8FBDE33F411}" type="slidenum">
              <a:rPr lang="en-US" altLang="en-US" sz="1200" smtClean="0"/>
              <a:pPr/>
              <a:t>15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Private defined benefit and defined contribution pension funds come in various types. Employees may participate in 401(k) and 403(b) plans, individual retirement accounts (IRAs), and Keogh accounts (see Figure 18–2). </a:t>
            </a:r>
            <a:endParaRPr lang="en-US" alt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179640-3A2B-4781-BBFE-20E40C53995C}" type="slidenum">
              <a:rPr lang="en-US" altLang="en-US" sz="1200" smtClean="0"/>
              <a:pPr/>
              <a:t>16</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41387F-B811-47FC-9188-99B8E8B5FFCD}" type="slidenum">
              <a:rPr lang="en-US" altLang="en-US" sz="1200" smtClean="0"/>
              <a:pPr/>
              <a:t>17</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18–3 summarizes the main differences between a Roth IRA and a traditional IRA. </a:t>
            </a:r>
            <a:endParaRPr lang="en-US" altLang="en-US" sz="1200" dirty="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41387F-B811-47FC-9188-99B8E8B5FFCD}" type="slidenum">
              <a:rPr lang="en-US" altLang="en-US" sz="1200" smtClean="0"/>
              <a:pPr/>
              <a:t>18</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2978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A32AA5-3E7D-481F-8ADC-C3558087DB24}" type="slidenum">
              <a:rPr lang="en-US" altLang="en-US" sz="1200" smtClean="0"/>
              <a:pPr/>
              <a:t>19</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A43C24-1E6A-436B-BD25-EAB219A8CDDA}" type="slidenum">
              <a:rPr lang="en-US" altLang="en-US" sz="1200" smtClean="0"/>
              <a:pPr/>
              <a:t>20</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Employer and employee contributions made to pension funds are invested in financial assets. These investments are tracked by the Federal Reserve because of the increasing importance of pension funds as participants in national and international security markets. </a:t>
            </a:r>
            <a:endParaRPr lang="en-US" altLang="en-US" sz="1200" dirty="0">
              <a:latin typeface="+mn-lt"/>
            </a:endParaRPr>
          </a:p>
        </p:txBody>
      </p:sp>
    </p:spTree>
    <p:extLst>
      <p:ext uri="{BB962C8B-B14F-4D97-AF65-F5344CB8AC3E}">
        <p14:creationId xmlns:p14="http://schemas.microsoft.com/office/powerpoint/2010/main" val="37008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A9C372-7BBD-472E-A950-EFC82A9E4B9B}" type="slidenum">
              <a:rPr lang="en-US" altLang="en-US" sz="1200" smtClean="0"/>
              <a:pPr/>
              <a:t>3</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F9CCE4-8F92-4B7A-AB32-3C481182158E}" type="slidenum">
              <a:rPr lang="en-US" altLang="en-US" sz="1200" smtClean="0"/>
              <a:pPr/>
              <a:t>21</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Financial assets (pension fund reserves) held by private pension funds in 1975 and 2021 are reported in Table 18–4. </a:t>
            </a:r>
            <a:endParaRPr lang="en-US" altLang="en-US" sz="12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C4F7BE3-BA22-420D-BFAA-5C43CF7CCBCB}" type="slidenum">
              <a:rPr lang="en-US" altLang="en-US" sz="1200" smtClean="0"/>
              <a:pPr/>
              <a:t>22</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F9CCE4-8F92-4B7A-AB32-3C481182158E}" type="slidenum">
              <a:rPr lang="en-US" altLang="en-US" sz="1200" smtClean="0"/>
              <a:pPr/>
              <a:t>23</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Financial assets held by state and local government pension funds in 1975 and 2021 are reported in Table 18–5. </a:t>
            </a:r>
            <a:endParaRPr lang="en-US" altLang="en-US" sz="1200" dirty="0">
              <a:latin typeface="+mn-lt"/>
            </a:endParaRPr>
          </a:p>
        </p:txBody>
      </p:sp>
    </p:spTree>
    <p:extLst>
      <p:ext uri="{BB962C8B-B14F-4D97-AF65-F5344CB8AC3E}">
        <p14:creationId xmlns:p14="http://schemas.microsoft.com/office/powerpoint/2010/main" val="2306069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C4F7BE3-BA22-420D-BFAA-5C43CF7CCBCB}" type="slidenum">
              <a:rPr lang="en-US" altLang="en-US" sz="1200" smtClean="0"/>
              <a:pPr/>
              <a:t>24</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In 2017, Congressman John B. Larson, the Ranking Member of the Ways &amp; Means Subcommittee on Social Security, introduced the “Social Security 2100 Act.” The bill represented a comprehensive plan to rescue Social Security from its pending trust fund insolvency in 2035, making the program sustainably solvent for the next 75 years and beyond while also increasing benefits. </a:t>
            </a:r>
          </a:p>
          <a:p>
            <a:endParaRPr lang="en-US" altLang="en-US" sz="1200" b="0" i="0" u="none" strike="noStrike" baseline="0" dirty="0">
              <a:solidFill>
                <a:srgbClr val="424D67"/>
              </a:solidFill>
              <a:latin typeface="+mn-lt"/>
            </a:endParaRPr>
          </a:p>
          <a:p>
            <a:r>
              <a:rPr lang="en-US" sz="1200" b="1" i="0" u="none" strike="noStrike" baseline="0" dirty="0">
                <a:solidFill>
                  <a:srgbClr val="424D67"/>
                </a:solidFill>
                <a:latin typeface="+mn-lt"/>
              </a:rPr>
              <a:t>Despite these calls for reform, no major reform of Social Security has been realized. </a:t>
            </a:r>
            <a:endParaRPr lang="en-US" altLang="en-US" sz="1200" b="1" dirty="0">
              <a:latin typeface="+mn-lt"/>
            </a:endParaRPr>
          </a:p>
        </p:txBody>
      </p:sp>
    </p:spTree>
    <p:extLst>
      <p:ext uri="{BB962C8B-B14F-4D97-AF65-F5344CB8AC3E}">
        <p14:creationId xmlns:p14="http://schemas.microsoft.com/office/powerpoint/2010/main" val="34235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3E2B13-7D04-47CA-98E8-02A53D275B21}" type="slidenum">
              <a:rPr lang="en-US" altLang="en-US" sz="1200" smtClean="0"/>
              <a:pPr/>
              <a:t>25</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135765-6526-4370-B7B9-5A82C3665361}" type="slidenum">
              <a:rPr lang="en-US" altLang="en-US" sz="1200" smtClean="0"/>
              <a:pPr/>
              <a:t>26</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For some companies, the required obligations resulting from ERISA were significant. For example, after ERISA was enacted, General Motors had to put $7.3 billion into its underfunded pension funds, while Ford Motor Company had to add $3.3 billion. </a:t>
            </a:r>
            <a:endParaRPr lang="en-US" alt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11E9F-E068-46F5-80D3-37CFB310648C}" type="slidenum">
              <a:rPr lang="en-US" altLang="en-US" sz="1200" smtClean="0"/>
              <a:pPr/>
              <a:t>27</a:t>
            </a:fld>
            <a:endParaRPr lang="en-US" alt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742B50-60A3-4D57-95B8-7122CEF02B16}" type="slidenum">
              <a:rPr lang="en-US" altLang="en-US" sz="1200" smtClean="0"/>
              <a:pPr/>
              <a:t>28</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of 2022, annual premiums paid by companies are $88 per participant for single-employer plans and $32 per participant for multi-employer plans.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8F7F4C-E669-408B-8D83-DBDEEAAD74AA}" type="slidenum">
              <a:rPr lang="en-US" altLang="en-US" sz="1200" smtClean="0"/>
              <a:pPr/>
              <a:t>29</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Underfunded pension liabilities for single-employer plans surged to $823 billion in 2012 and $759 billion in 2013, the largest values ever (see Figure 18–5). </a:t>
            </a:r>
            <a:endParaRPr lang="en-US" altLang="en-US" sz="12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853FEE-2FE7-4723-8374-66B46C0FF96F}" type="slidenum">
              <a:rPr lang="en-US" altLang="en-US" sz="1200" smtClean="0"/>
              <a:pPr/>
              <a:t>30</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3F3674-EA71-41BD-9553-94F46EA8DFD4}" type="slidenum">
              <a:rPr lang="en-US" altLang="en-US" sz="1200" smtClean="0"/>
              <a:pPr/>
              <a:t>4</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Pension funds can be distinguished by the way contributions are made and benefits are paid. A pension fund is either a defined benefit fund or a defined contribution fund. </a:t>
            </a:r>
            <a:endParaRPr lang="en-US" alt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6820F6-FC1B-413F-BC5E-C9D7EAC0584F}" type="slidenum">
              <a:rPr lang="en-US" altLang="en-US" sz="1200" smtClean="0"/>
              <a:pPr/>
              <a:t>6</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6820F6-FC1B-413F-BC5E-C9D7EAC0584F}" type="slidenum">
              <a:rPr lang="en-US" altLang="en-US" sz="1200" smtClean="0"/>
              <a:pPr/>
              <a:t>7</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Two variations of </a:t>
            </a:r>
            <a:r>
              <a:rPr lang="en-US" sz="1200" b="1" i="0" u="none" strike="noStrike" baseline="0" dirty="0">
                <a:solidFill>
                  <a:srgbClr val="424D67"/>
                </a:solidFill>
                <a:latin typeface="+mn-lt"/>
              </a:rPr>
              <a:t>career average formulas </a:t>
            </a:r>
            <a:r>
              <a:rPr lang="en-US" sz="1200" b="0" i="0" u="none" strike="noStrike" baseline="0" dirty="0">
                <a:solidFill>
                  <a:srgbClr val="424D67"/>
                </a:solidFill>
                <a:latin typeface="+mn-lt"/>
              </a:rPr>
              <a:t>exist; both base retirement benefits on the average salary over the entire period of employment. Under one formula, retirees earn benefits based on a percentage of their average salary during the entire period they belonged to the pension fund. Under the alternative formula, the retirement benefit is equal to a percentage of the average salary times the number of years employed. </a:t>
            </a:r>
            <a:endParaRPr lang="en-US" altLang="en-US" sz="1200" dirty="0">
              <a:latin typeface="+mn-lt"/>
            </a:endParaRPr>
          </a:p>
        </p:txBody>
      </p:sp>
    </p:spTree>
    <p:extLst>
      <p:ext uri="{BB962C8B-B14F-4D97-AF65-F5344CB8AC3E}">
        <p14:creationId xmlns:p14="http://schemas.microsoft.com/office/powerpoint/2010/main" val="356827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6820F6-FC1B-413F-BC5E-C9D7EAC0584F}" type="slidenum">
              <a:rPr lang="en-US" altLang="en-US" sz="1200" smtClean="0"/>
              <a:pPr/>
              <a:t>8</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Notice that of the three benefit formulas, the final pay formula usually produces the biggest retirement benefit increases as years of service increase. This formula generally provides better protection against erosion of pension income by inflation. Benefit payments are based on the employee’s career-end salary, which is generally the highest and often reflects current levels of price and wage inflation. This type of plan is also generally more costly to the employer. </a:t>
            </a:r>
            <a:endParaRPr lang="en-US" altLang="en-US" sz="1200" dirty="0">
              <a:latin typeface="+mn-lt"/>
            </a:endParaRPr>
          </a:p>
        </p:txBody>
      </p:sp>
    </p:spTree>
    <p:extLst>
      <p:ext uri="{BB962C8B-B14F-4D97-AF65-F5344CB8AC3E}">
        <p14:creationId xmlns:p14="http://schemas.microsoft.com/office/powerpoint/2010/main" val="253652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9769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597295-6250-4C6C-8A33-07C4D404FAB9}" type="slidenum">
              <a:rPr lang="en-US" altLang="en-US" sz="1200" smtClean="0"/>
              <a:pPr/>
              <a:t>10</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417DF407-8EAA-413A-842F-0A213E4BA520}"/>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809D0096-EFB3-4067-A5FB-A4A8B14042AF}"/>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4602CA73-7FEA-4895-BFAE-B3F9958675A6}"/>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BFE03F42-05B7-4EEC-A9FE-5A57708132B1}"/>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9AC8C6F0-56C9-40C4-9554-9DD1947D4F95}"/>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A6EA5CA0-7063-4464-AA93-7B91A4110CE3}"/>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8D3D0B96-7AD5-4D3E-9ACD-3A4336FC4029}"/>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6F103DA1-0E51-47E0-86D2-ED8DB4570EE6}"/>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39E6996A-1FBE-4E1D-A204-A6F22D2383C0}"/>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E877EEF8-82CE-4849-8A1B-37C79550F623}"/>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898B8D50-17F8-42B5-B9A6-C0B99A99454A}"/>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6C4DDF83-2CA6-41ED-8808-BCE014512C18}"/>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1C3AE65D-AF2B-4FBC-A644-DBBAB9654340}"/>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BB1E63B3-F0D8-49DA-B41A-663D0F7D8ED6}"/>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CDF34FC3-AB4E-4366-B4F6-7AAA48A7DCD6}"/>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42567DD7-8A82-4484-B6E5-513EAAC06BB0}"/>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212CA499-6089-468A-926C-E96A60F391BF}"/>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3DF7147A-0DA0-41DE-BF6B-310AB6773296}"/>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2940AB95-0388-48C3-92C1-410AFE314FBC}"/>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5173B42F-6735-4A87-BB73-988D41EFF314}"/>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B0D731A6-C998-4A47-BB38-62EAA2E0FEB7}"/>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7D1F282C-B8A7-4EAF-9F64-6D5D8366AC59}"/>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E2B9403E-A57F-4E1E-95F8-06E9DACC6973}"/>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A667C3E3-776A-4E32-ADD0-C0823C19BB3F}"/>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16EE2305-D387-43FD-A5A4-6618849CDBE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7C3BA4F1-6D1C-4155-8690-0C7928B1F03C}"/>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21FDF1FE-7661-411A-8ADB-936ADE526E3B}"/>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6E59351B-F0DD-46B5-881D-2FB0AC445BFF}"/>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B0ADE785-C344-48D6-9724-394514F99B9B}"/>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B31E609B-3FAD-4573-AE45-5466A39B3BAD}"/>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0EDE73E4-1038-4D05-A071-87D2085FAE7D}"/>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A1A5C0D0-2B91-4B80-868B-2433DB9623F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ADE7067D-B824-4C67-9FB8-7606BAD6587B}"/>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2891CCAA-4EE8-4405-80DC-AB86676BB52B}"/>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8C30DFE2-8BAE-44FC-9776-D8317D3EEFE8}"/>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FEFF1BB3-E485-49A3-9BE3-FCDE1D27EF81}"/>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F6BE1BDD-BA88-4611-A96D-0CA933327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8614D1B2-D4AF-4D64-B154-80454EC2806D}"/>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B097A4A0-A082-4DA2-BA88-387AC977C216}"/>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49450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B9DD350-B71F-434B-9C71-EAA62742EECA}"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390FD9C-867B-497B-9341-46FDC289E522}" type="slidenum">
              <a:rPr lang="en-US" altLang="en-US"/>
              <a:pPr>
                <a:defRPr/>
              </a:pPr>
              <a:t>‹#›</a:t>
            </a:fld>
            <a:endParaRPr lang="en-US" altLang="en-US" dirty="0"/>
          </a:p>
        </p:txBody>
      </p:sp>
    </p:spTree>
    <p:extLst>
      <p:ext uri="{BB962C8B-B14F-4D97-AF65-F5344CB8AC3E}">
        <p14:creationId xmlns:p14="http://schemas.microsoft.com/office/powerpoint/2010/main" val="395117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B737924-9F26-4EA0-9912-5863A640A66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D6FAD63-FC05-4B8E-9899-12E0B0F2CD9D}" type="slidenum">
              <a:rPr lang="en-US" altLang="en-US"/>
              <a:pPr>
                <a:defRPr/>
              </a:pPr>
              <a:t>‹#›</a:t>
            </a:fld>
            <a:endParaRPr lang="en-US" altLang="en-US" dirty="0"/>
          </a:p>
        </p:txBody>
      </p:sp>
    </p:spTree>
    <p:extLst>
      <p:ext uri="{BB962C8B-B14F-4D97-AF65-F5344CB8AC3E}">
        <p14:creationId xmlns:p14="http://schemas.microsoft.com/office/powerpoint/2010/main" val="8958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15E88D1-3DD5-4646-92ED-921EB91B0C8B}"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257CC50-B9F4-4043-AC72-817E3D9ADA20}" type="slidenum">
              <a:rPr lang="en-US" altLang="en-US"/>
              <a:pPr>
                <a:defRPr/>
              </a:pPr>
              <a:t>‹#›</a:t>
            </a:fld>
            <a:endParaRPr lang="en-US" altLang="en-US" dirty="0"/>
          </a:p>
        </p:txBody>
      </p:sp>
    </p:spTree>
    <p:extLst>
      <p:ext uri="{BB962C8B-B14F-4D97-AF65-F5344CB8AC3E}">
        <p14:creationId xmlns:p14="http://schemas.microsoft.com/office/powerpoint/2010/main" val="44782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A1440967-AD24-48B6-A382-647F12902E9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7DFF0DD-857B-496D-828E-2E067C240A87}" type="slidenum">
              <a:rPr lang="en-US" altLang="en-US"/>
              <a:pPr>
                <a:defRPr/>
              </a:pPr>
              <a:t>‹#›</a:t>
            </a:fld>
            <a:endParaRPr lang="en-US" altLang="en-US" dirty="0"/>
          </a:p>
        </p:txBody>
      </p:sp>
    </p:spTree>
    <p:extLst>
      <p:ext uri="{BB962C8B-B14F-4D97-AF65-F5344CB8AC3E}">
        <p14:creationId xmlns:p14="http://schemas.microsoft.com/office/powerpoint/2010/main" val="148294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ED6E7F8-F51D-452B-A1E5-C753FEE7BF27}"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968CBEA-9914-4666-9513-10A48A29DF99}" type="slidenum">
              <a:rPr lang="en-US" altLang="en-US"/>
              <a:pPr>
                <a:defRPr/>
              </a:pPr>
              <a:t>‹#›</a:t>
            </a:fld>
            <a:endParaRPr lang="en-US" altLang="en-US" dirty="0"/>
          </a:p>
        </p:txBody>
      </p:sp>
    </p:spTree>
    <p:extLst>
      <p:ext uri="{BB962C8B-B14F-4D97-AF65-F5344CB8AC3E}">
        <p14:creationId xmlns:p14="http://schemas.microsoft.com/office/powerpoint/2010/main" val="78874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427C94AE-DEC1-4DBE-A6F8-E2986628D502}"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6E380AEB-75CF-4953-9816-4221E595464C}" type="slidenum">
              <a:rPr lang="en-US" altLang="en-US"/>
              <a:pPr>
                <a:defRPr/>
              </a:pPr>
              <a:t>‹#›</a:t>
            </a:fld>
            <a:endParaRPr lang="en-US" altLang="en-US" dirty="0"/>
          </a:p>
        </p:txBody>
      </p:sp>
    </p:spTree>
    <p:extLst>
      <p:ext uri="{BB962C8B-B14F-4D97-AF65-F5344CB8AC3E}">
        <p14:creationId xmlns:p14="http://schemas.microsoft.com/office/powerpoint/2010/main" val="15627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14315BE-E36C-4951-ACDE-FFE68327E6B3}"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E860FA6D-6E2E-4C2D-99A1-D544A5B2B93E}" type="slidenum">
              <a:rPr lang="en-US" altLang="en-US"/>
              <a:pPr>
                <a:defRPr/>
              </a:pPr>
              <a:t>‹#›</a:t>
            </a:fld>
            <a:endParaRPr lang="en-US" altLang="en-US" dirty="0"/>
          </a:p>
        </p:txBody>
      </p:sp>
    </p:spTree>
    <p:extLst>
      <p:ext uri="{BB962C8B-B14F-4D97-AF65-F5344CB8AC3E}">
        <p14:creationId xmlns:p14="http://schemas.microsoft.com/office/powerpoint/2010/main" val="281466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A604D61-EA89-4524-B202-E294C432DAEF}"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928938C1-4630-4968-826D-30DB00806C2C}" type="slidenum">
              <a:rPr lang="en-US" altLang="en-US"/>
              <a:pPr>
                <a:defRPr/>
              </a:pPr>
              <a:t>‹#›</a:t>
            </a:fld>
            <a:endParaRPr lang="en-US" altLang="en-US" dirty="0"/>
          </a:p>
        </p:txBody>
      </p:sp>
    </p:spTree>
    <p:extLst>
      <p:ext uri="{BB962C8B-B14F-4D97-AF65-F5344CB8AC3E}">
        <p14:creationId xmlns:p14="http://schemas.microsoft.com/office/powerpoint/2010/main" val="247771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DC0DA2A-D02B-44CE-81AE-300D80DED1DB}"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1877B05-3671-4637-8464-7661D8AA87B1}" type="slidenum">
              <a:rPr lang="en-US" altLang="en-US"/>
              <a:pPr>
                <a:defRPr/>
              </a:pPr>
              <a:t>‹#›</a:t>
            </a:fld>
            <a:endParaRPr lang="en-US" altLang="en-US" dirty="0"/>
          </a:p>
        </p:txBody>
      </p:sp>
    </p:spTree>
    <p:extLst>
      <p:ext uri="{BB962C8B-B14F-4D97-AF65-F5344CB8AC3E}">
        <p14:creationId xmlns:p14="http://schemas.microsoft.com/office/powerpoint/2010/main" val="36835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1A7B9D9-65B0-4299-914E-E7E5F552DB1B}"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860A7A6-40F6-43C6-8C61-927E163B5A00}" type="slidenum">
              <a:rPr lang="en-US" altLang="en-US"/>
              <a:pPr>
                <a:defRPr/>
              </a:pPr>
              <a:t>‹#›</a:t>
            </a:fld>
            <a:endParaRPr lang="en-US" altLang="en-US" dirty="0"/>
          </a:p>
        </p:txBody>
      </p:sp>
    </p:spTree>
    <p:extLst>
      <p:ext uri="{BB962C8B-B14F-4D97-AF65-F5344CB8AC3E}">
        <p14:creationId xmlns:p14="http://schemas.microsoft.com/office/powerpoint/2010/main" val="24253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8D31D768-3C2B-41AD-815B-E43052392710}" type="datetime1">
              <a:rPr lang="en-US" smtClean="0"/>
              <a:t>3/13/2024</a:t>
            </a:fld>
            <a:endParaRPr lang="en-US" altLang="en-US" dirty="0"/>
          </a:p>
        </p:txBody>
      </p:sp>
      <p:sp>
        <p:nvSpPr>
          <p:cNvPr id="9831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83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398293C9-70F5-4FE5-90A4-2BD3C111DEBC}"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Eighteen</a:t>
            </a:r>
          </a:p>
        </p:txBody>
      </p:sp>
      <p:sp>
        <p:nvSpPr>
          <p:cNvPr id="3075" name="Rectangle 5"/>
          <p:cNvSpPr>
            <a:spLocks noGrp="1" noChangeArrowheads="1"/>
          </p:cNvSpPr>
          <p:nvPr>
            <p:ph type="subTitle" idx="1"/>
          </p:nvPr>
        </p:nvSpPr>
        <p:spPr/>
        <p:txBody>
          <a:bodyPr/>
          <a:lstStyle/>
          <a:p>
            <a:pPr eaLnBrk="1" hangingPunct="1"/>
            <a:r>
              <a:rPr lang="en-US" altLang="en-US" sz="5500" dirty="0"/>
              <a:t>Pension Funds</a:t>
            </a:r>
          </a:p>
        </p:txBody>
      </p:sp>
      <p:sp>
        <p:nvSpPr>
          <p:cNvPr id="4" name="Content Placeholder 1">
            <a:extLst>
              <a:ext uri="{FF2B5EF4-FFF2-40B4-BE49-F238E27FC236}">
                <a16:creationId xmlns:a16="http://schemas.microsoft.com/office/drawing/2014/main" id="{BB93AF08-4638-479B-9BFE-1353B6E352B8}"/>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nchor="ctr"/>
          <a:lstStyle/>
          <a:p>
            <a:pPr eaLnBrk="1" hangingPunct="1"/>
            <a:r>
              <a:rPr lang="en-US" altLang="en-US" sz="3500" dirty="0"/>
              <a:t>Defined Contribution PFs</a:t>
            </a:r>
          </a:p>
        </p:txBody>
      </p:sp>
      <p:sp>
        <p:nvSpPr>
          <p:cNvPr id="11269" name="Rectangle 3"/>
          <p:cNvSpPr>
            <a:spLocks noGrp="1" noChangeArrowheads="1"/>
          </p:cNvSpPr>
          <p:nvPr>
            <p:ph type="body" sz="half" idx="4294967295"/>
          </p:nvPr>
        </p:nvSpPr>
        <p:spPr>
          <a:xfrm>
            <a:off x="361434" y="1590354"/>
            <a:ext cx="8421130" cy="482029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A </a:t>
            </a:r>
            <a:r>
              <a:rPr lang="en-US" altLang="en-US" sz="2400" b="1" dirty="0"/>
              <a:t>defined contribution pension fund</a:t>
            </a:r>
            <a:r>
              <a:rPr lang="en-US" altLang="en-US" sz="2400" dirty="0"/>
              <a:t> is a fund in which the employer agrees to make a specified contribution to the pension fund during the employee’s working years</a:t>
            </a:r>
          </a:p>
          <a:p>
            <a:pPr lvl="1" eaLnBrk="1" hangingPunct="1">
              <a:lnSpc>
                <a:spcPct val="90000"/>
              </a:lnSpc>
            </a:pPr>
            <a:r>
              <a:rPr lang="en-US" altLang="en-US" sz="2200" dirty="0"/>
              <a:t>Employer does not commit to providing a specified </a:t>
            </a:r>
            <a:r>
              <a:rPr lang="en-US" altLang="en-US" sz="2200" i="1" dirty="0"/>
              <a:t>retirement income</a:t>
            </a:r>
            <a:r>
              <a:rPr lang="en-US" altLang="en-US" sz="2200" dirty="0"/>
              <a:t>; rather, employer contributes a specified </a:t>
            </a:r>
            <a:r>
              <a:rPr lang="en-US" altLang="en-US" sz="2200" i="1" dirty="0"/>
              <a:t>amount</a:t>
            </a:r>
          </a:p>
          <a:p>
            <a:pPr lvl="1" eaLnBrk="1" hangingPunct="1">
              <a:lnSpc>
                <a:spcPct val="90000"/>
              </a:lnSpc>
            </a:pPr>
            <a:r>
              <a:rPr lang="en-US" altLang="en-US" sz="2200" dirty="0"/>
              <a:t>Provide benefits to employees in the form of higher potential returns relative to defined benefit funds, but employees also must accept increased risk of uncertain payouts</a:t>
            </a:r>
          </a:p>
          <a:p>
            <a:pPr eaLnBrk="1" hangingPunct="1">
              <a:lnSpc>
                <a:spcPct val="90000"/>
              </a:lnSpc>
            </a:pPr>
            <a:r>
              <a:rPr lang="en-US" altLang="en-US" sz="2400" i="1" dirty="0"/>
              <a:t>Fixed-income funds </a:t>
            </a:r>
            <a:r>
              <a:rPr lang="en-US" altLang="en-US" sz="2400" dirty="0"/>
              <a:t>typically offer a guaranteed minimum rate of return, with the possibility of higher returns if fund assets earn above minimum rates of return</a:t>
            </a:r>
          </a:p>
          <a:p>
            <a:pPr eaLnBrk="1" hangingPunct="1">
              <a:lnSpc>
                <a:spcPct val="90000"/>
              </a:lnSpc>
            </a:pPr>
            <a:r>
              <a:rPr lang="en-US" altLang="en-US" sz="2400" dirty="0"/>
              <a:t>With </a:t>
            </a:r>
            <a:r>
              <a:rPr lang="en-US" altLang="en-US" sz="2400" i="1" dirty="0"/>
              <a:t>variable-income funds</a:t>
            </a:r>
            <a:r>
              <a:rPr lang="en-US" altLang="en-US" sz="2400" dirty="0"/>
              <a:t>, all investment profits and losses are passed through to fund participants</a:t>
            </a:r>
          </a:p>
          <a:p>
            <a:pPr marL="0" indent="0" eaLnBrk="1" hangingPunct="1">
              <a:lnSpc>
                <a:spcPct val="90000"/>
              </a:lnSpc>
              <a:buNone/>
            </a:pPr>
            <a:endParaRPr lang="en-US" altLang="en-US" sz="2400" dirty="0"/>
          </a:p>
        </p:txBody>
      </p:sp>
      <p:sp>
        <p:nvSpPr>
          <p:cNvPr id="5" name="Footer Placeholder 3">
            <a:extLst>
              <a:ext uri="{FF2B5EF4-FFF2-40B4-BE49-F238E27FC236}">
                <a16:creationId xmlns:a16="http://schemas.microsoft.com/office/drawing/2014/main" id="{22773917-6E59-40A3-BDF3-4CDBD2FBE55B}"/>
              </a:ext>
            </a:extLst>
          </p:cNvPr>
          <p:cNvSpPr>
            <a:spLocks noGrp="1"/>
          </p:cNvSpPr>
          <p:nvPr>
            <p:ph type="ftr" sz="quarter" idx="11"/>
          </p:nvPr>
        </p:nvSpPr>
        <p:spPr>
          <a:xfrm>
            <a:off x="1063557" y="6583362"/>
            <a:ext cx="701688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4882BE09-D59D-4689-9720-671FA3A82C85}"/>
              </a:ext>
            </a:extLst>
          </p:cNvPr>
          <p:cNvSpPr>
            <a:spLocks noGrp="1"/>
          </p:cNvSpPr>
          <p:nvPr>
            <p:ph type="sldNum" sz="quarter" idx="12"/>
          </p:nvPr>
        </p:nvSpPr>
        <p:spPr>
          <a:xfrm>
            <a:off x="6523222" y="6569075"/>
            <a:ext cx="2133600" cy="273050"/>
          </a:xfrm>
        </p:spPr>
        <p:txBody>
          <a:bodyPr/>
          <a:lstStyle/>
          <a:p>
            <a:pPr>
              <a:defRPr/>
            </a:pPr>
            <a:r>
              <a:rPr lang="en-US" altLang="en-US" dirty="0"/>
              <a:t>18-10</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nchor="ctr"/>
          <a:lstStyle/>
          <a:p>
            <a:pPr eaLnBrk="1" hangingPunct="1"/>
            <a:r>
              <a:rPr lang="en-US" altLang="en-US" sz="3500" dirty="0"/>
              <a:t>Insured versus Noninsured Pension Funds</a:t>
            </a:r>
          </a:p>
        </p:txBody>
      </p:sp>
      <p:sp>
        <p:nvSpPr>
          <p:cNvPr id="15365" name="Rectangle 3"/>
          <p:cNvSpPr>
            <a:spLocks noGrp="1" noChangeArrowheads="1"/>
          </p:cNvSpPr>
          <p:nvPr>
            <p:ph type="body" sz="half" idx="4294967295"/>
          </p:nvPr>
        </p:nvSpPr>
        <p:spPr>
          <a:xfrm>
            <a:off x="171769" y="1641441"/>
            <a:ext cx="8699156"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An </a:t>
            </a:r>
            <a:r>
              <a:rPr lang="en-US" altLang="en-US" sz="2400" b="1" dirty="0"/>
              <a:t>insured pension fund </a:t>
            </a:r>
            <a:r>
              <a:rPr lang="en-US" altLang="en-US" sz="2400" dirty="0"/>
              <a:t>is administered by a life insurance company</a:t>
            </a:r>
          </a:p>
          <a:p>
            <a:pPr lvl="1" eaLnBrk="1" hangingPunct="1">
              <a:lnSpc>
                <a:spcPct val="90000"/>
              </a:lnSpc>
            </a:pPr>
            <a:r>
              <a:rPr lang="en-US" altLang="en-US" sz="2200" dirty="0"/>
              <a:t>Pension plan funds are pooled and invested in the general assets of the insurance company</a:t>
            </a:r>
          </a:p>
          <a:p>
            <a:pPr lvl="1" eaLnBrk="1" hangingPunct="1">
              <a:lnSpc>
                <a:spcPct val="90000"/>
              </a:lnSpc>
            </a:pPr>
            <a:r>
              <a:rPr lang="en-US" altLang="en-US" sz="2200" dirty="0"/>
              <a:t>In 2019, life insurers managed a total of $3,656.0 billion in pension fund assets, representing 42.6% of the industry’s total liabilities and equity</a:t>
            </a:r>
          </a:p>
          <a:p>
            <a:pPr eaLnBrk="1" hangingPunct="1">
              <a:lnSpc>
                <a:spcPct val="90000"/>
              </a:lnSpc>
            </a:pPr>
            <a:r>
              <a:rPr lang="en-US" altLang="en-US" sz="2400" dirty="0"/>
              <a:t>A </a:t>
            </a:r>
            <a:r>
              <a:rPr lang="en-US" altLang="en-US" sz="2400" b="1" dirty="0"/>
              <a:t>noninsured pension fund </a:t>
            </a:r>
            <a:r>
              <a:rPr lang="en-US" altLang="en-US" sz="2400" dirty="0"/>
              <a:t>is administered by a financial institution other than a life insurance company</a:t>
            </a:r>
          </a:p>
          <a:p>
            <a:pPr lvl="1" eaLnBrk="1" hangingPunct="1">
              <a:lnSpc>
                <a:spcPct val="90000"/>
              </a:lnSpc>
            </a:pPr>
            <a:r>
              <a:rPr lang="en-US" altLang="en-US" sz="2200" dirty="0"/>
              <a:t>Assets managed are owned by the sponsor and are thus segregated and listed as separate pools of assets on the trustees’ balance sheet</a:t>
            </a:r>
          </a:p>
          <a:p>
            <a:pPr lvl="1" eaLnBrk="1" hangingPunct="1">
              <a:lnSpc>
                <a:spcPct val="90000"/>
              </a:lnSpc>
            </a:pPr>
            <a:r>
              <a:rPr lang="en-US" altLang="en-US" sz="2200" dirty="0"/>
              <a:t>Sponsor normally specified guidelines trustee should follow, but day-to-day investment decisions are controlled by trustee</a:t>
            </a:r>
          </a:p>
        </p:txBody>
      </p:sp>
      <p:sp>
        <p:nvSpPr>
          <p:cNvPr id="5" name="Footer Placeholder 3">
            <a:extLst>
              <a:ext uri="{FF2B5EF4-FFF2-40B4-BE49-F238E27FC236}">
                <a16:creationId xmlns:a16="http://schemas.microsoft.com/office/drawing/2014/main" id="{450E97B7-75DA-4001-9177-960288424550}"/>
              </a:ext>
            </a:extLst>
          </p:cNvPr>
          <p:cNvSpPr>
            <a:spLocks noGrp="1"/>
          </p:cNvSpPr>
          <p:nvPr>
            <p:ph type="ftr" sz="quarter" idx="11"/>
          </p:nvPr>
        </p:nvSpPr>
        <p:spPr>
          <a:xfrm>
            <a:off x="852791" y="6569075"/>
            <a:ext cx="743841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7212C1A-C2F7-48AF-8075-5DBA0FE48139}"/>
              </a:ext>
            </a:extLst>
          </p:cNvPr>
          <p:cNvSpPr>
            <a:spLocks noGrp="1"/>
          </p:cNvSpPr>
          <p:nvPr>
            <p:ph type="sldNum" sz="quarter" idx="12"/>
          </p:nvPr>
        </p:nvSpPr>
        <p:spPr>
          <a:xfrm>
            <a:off x="6523222" y="6569075"/>
            <a:ext cx="2133600" cy="273050"/>
          </a:xfrm>
        </p:spPr>
        <p:txBody>
          <a:bodyPr/>
          <a:lstStyle/>
          <a:p>
            <a:pPr>
              <a:defRPr/>
            </a:pPr>
            <a:r>
              <a:rPr lang="en-US" altLang="en-US" dirty="0"/>
              <a:t>18-11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chor="ctr"/>
          <a:lstStyle/>
          <a:p>
            <a:pPr eaLnBrk="1" hangingPunct="1"/>
            <a:r>
              <a:rPr lang="en-US" altLang="en-US" sz="3500" dirty="0"/>
              <a:t>Private Pension Funds</a:t>
            </a:r>
          </a:p>
        </p:txBody>
      </p:sp>
      <p:sp>
        <p:nvSpPr>
          <p:cNvPr id="16389" name="Rectangle 3"/>
          <p:cNvSpPr>
            <a:spLocks noGrp="1" noChangeArrowheads="1"/>
          </p:cNvSpPr>
          <p:nvPr>
            <p:ph type="body" sz="half" idx="4294967295"/>
          </p:nvPr>
        </p:nvSpPr>
        <p:spPr>
          <a:xfrm>
            <a:off x="197707" y="1719262"/>
            <a:ext cx="8736227" cy="47186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i="1" dirty="0"/>
              <a:t>Private pension funds </a:t>
            </a:r>
            <a:r>
              <a:rPr lang="en-US" altLang="en-US" sz="2400" dirty="0"/>
              <a:t>are created by private entities (e.g., manufacturing, mining, or transportation firms) and are administered by private corporations (FIs) </a:t>
            </a:r>
          </a:p>
          <a:p>
            <a:pPr lvl="1" eaLnBrk="1" hangingPunct="1"/>
            <a:r>
              <a:rPr lang="en-US" altLang="en-US" sz="2200" dirty="0"/>
              <a:t>Defined contribution funds are increasingly dominating the private pension fund market</a:t>
            </a:r>
          </a:p>
          <a:p>
            <a:pPr lvl="1" eaLnBrk="1" hangingPunct="1"/>
            <a:r>
              <a:rPr lang="en-US" altLang="en-US" sz="2200" dirty="0"/>
              <a:t>Number of defined benefit pension plans decreased from more than 100,000 in 1990 to fewer than 50,000 in 2020</a:t>
            </a:r>
          </a:p>
          <a:p>
            <a:pPr lvl="2" eaLnBrk="1" hangingPunct="1"/>
            <a:r>
              <a:rPr lang="en-US" altLang="en-US" sz="2000" dirty="0"/>
              <a:t>Over the same period, the number of defined contribution pension plans increased from approximately 600,000 to over 700,000</a:t>
            </a:r>
          </a:p>
          <a:p>
            <a:pPr lvl="1" eaLnBrk="1" hangingPunct="1"/>
            <a:r>
              <a:rPr lang="en-US" altLang="en-US" sz="2200" dirty="0"/>
              <a:t>As of 2020, more than 90% of private pension plans are defined contribution plans</a:t>
            </a:r>
          </a:p>
        </p:txBody>
      </p:sp>
      <p:sp>
        <p:nvSpPr>
          <p:cNvPr id="5" name="Footer Placeholder 3">
            <a:extLst>
              <a:ext uri="{FF2B5EF4-FFF2-40B4-BE49-F238E27FC236}">
                <a16:creationId xmlns:a16="http://schemas.microsoft.com/office/drawing/2014/main" id="{C003B696-8947-45AA-B6C3-CB495C51AE03}"/>
              </a:ext>
            </a:extLst>
          </p:cNvPr>
          <p:cNvSpPr>
            <a:spLocks noGrp="1"/>
          </p:cNvSpPr>
          <p:nvPr>
            <p:ph type="ftr" sz="quarter" idx="11"/>
          </p:nvPr>
        </p:nvSpPr>
        <p:spPr>
          <a:xfrm>
            <a:off x="720152" y="6570088"/>
            <a:ext cx="769133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B14CD0E-FD29-45AB-8404-1ACA6DD1934F}"/>
              </a:ext>
            </a:extLst>
          </p:cNvPr>
          <p:cNvSpPr>
            <a:spLocks noGrp="1"/>
          </p:cNvSpPr>
          <p:nvPr>
            <p:ph type="sldNum" sz="quarter" idx="12"/>
          </p:nvPr>
        </p:nvSpPr>
        <p:spPr>
          <a:xfrm>
            <a:off x="6523222" y="6569075"/>
            <a:ext cx="2133600" cy="273050"/>
          </a:xfrm>
        </p:spPr>
        <p:txBody>
          <a:bodyPr/>
          <a:lstStyle/>
          <a:p>
            <a:pPr>
              <a:defRPr/>
            </a:pPr>
            <a:r>
              <a:rPr lang="en-US" altLang="en-US" dirty="0"/>
              <a:t>18-12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chor="ctr"/>
          <a:lstStyle/>
          <a:p>
            <a:pPr eaLnBrk="1" hangingPunct="1"/>
            <a:r>
              <a:rPr lang="en-US" altLang="en-US" sz="3500" dirty="0"/>
              <a:t>Private Pension Fund Assets, 1990 - 2019</a:t>
            </a:r>
          </a:p>
        </p:txBody>
      </p:sp>
      <p:sp>
        <p:nvSpPr>
          <p:cNvPr id="8" name="Footer Placeholder 3">
            <a:extLst>
              <a:ext uri="{FF2B5EF4-FFF2-40B4-BE49-F238E27FC236}">
                <a16:creationId xmlns:a16="http://schemas.microsoft.com/office/drawing/2014/main" id="{41241B9C-EFAB-4A66-AA53-A75E8C332511}"/>
              </a:ext>
            </a:extLst>
          </p:cNvPr>
          <p:cNvSpPr>
            <a:spLocks noGrp="1"/>
          </p:cNvSpPr>
          <p:nvPr>
            <p:ph type="ftr" sz="quarter" idx="11"/>
          </p:nvPr>
        </p:nvSpPr>
        <p:spPr>
          <a:xfrm>
            <a:off x="1036219" y="6565157"/>
            <a:ext cx="7071562"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5C4F8D12-FBFC-40F9-8AB8-9CBA9538E9E4}"/>
              </a:ext>
            </a:extLst>
          </p:cNvPr>
          <p:cNvSpPr>
            <a:spLocks noGrp="1"/>
          </p:cNvSpPr>
          <p:nvPr>
            <p:ph type="sldNum" sz="quarter" idx="12"/>
          </p:nvPr>
        </p:nvSpPr>
        <p:spPr>
          <a:xfrm>
            <a:off x="6523222" y="6569075"/>
            <a:ext cx="2133600" cy="273050"/>
          </a:xfrm>
        </p:spPr>
        <p:txBody>
          <a:bodyPr/>
          <a:lstStyle/>
          <a:p>
            <a:pPr>
              <a:defRPr/>
            </a:pPr>
            <a:r>
              <a:rPr lang="en-US" altLang="en-US" dirty="0"/>
              <a:t>18-13</a:t>
            </a:r>
          </a:p>
        </p:txBody>
      </p:sp>
    </p:spTree>
    <p:extLst>
      <p:ext uri="{BB962C8B-B14F-4D97-AF65-F5344CB8AC3E}">
        <p14:creationId xmlns:p14="http://schemas.microsoft.com/office/powerpoint/2010/main" val="40957154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chor="ctr"/>
          <a:lstStyle/>
          <a:p>
            <a:pPr eaLnBrk="1" hangingPunct="1"/>
            <a:r>
              <a:rPr lang="en-US" altLang="en-US" sz="3500" dirty="0"/>
              <a:t>401(k) and 403(b) Plans</a:t>
            </a:r>
          </a:p>
        </p:txBody>
      </p:sp>
      <p:sp>
        <p:nvSpPr>
          <p:cNvPr id="16389" name="Rectangle 3"/>
          <p:cNvSpPr>
            <a:spLocks noGrp="1" noChangeArrowheads="1"/>
          </p:cNvSpPr>
          <p:nvPr>
            <p:ph type="body" sz="half" idx="4294967295"/>
          </p:nvPr>
        </p:nvSpPr>
        <p:spPr>
          <a:xfrm>
            <a:off x="185350" y="1799626"/>
            <a:ext cx="8773297" cy="462387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b="1" dirty="0"/>
              <a:t>401(k) and</a:t>
            </a:r>
            <a:r>
              <a:rPr lang="en-US" altLang="en-US" sz="2400" dirty="0"/>
              <a:t> </a:t>
            </a:r>
            <a:r>
              <a:rPr lang="en-US" altLang="en-US" sz="2400" b="1" dirty="0"/>
              <a:t>403(b) plans </a:t>
            </a:r>
            <a:r>
              <a:rPr lang="en-US" altLang="en-US" sz="2400" dirty="0"/>
              <a:t>are employer-sponsored plans that supplement a firm’s basic retirement plan</a:t>
            </a:r>
          </a:p>
          <a:p>
            <a:pPr lvl="1" eaLnBrk="1" hangingPunct="1"/>
            <a:r>
              <a:rPr lang="en-US" altLang="en-US" sz="2100" dirty="0"/>
              <a:t>Allow for both employer and employee contributions</a:t>
            </a:r>
          </a:p>
          <a:p>
            <a:pPr lvl="1" eaLnBrk="1" hangingPunct="1"/>
            <a:r>
              <a:rPr lang="en-US" altLang="en-US" sz="2100" dirty="0"/>
              <a:t>401(k) plans are offered to employees of taxable firms, while 403(b) plans are offered to employees of certain tax-exempt employers</a:t>
            </a:r>
          </a:p>
          <a:p>
            <a:pPr lvl="1" eaLnBrk="1" hangingPunct="1"/>
            <a:r>
              <a:rPr lang="en-US" altLang="en-US" sz="2100" dirty="0"/>
              <a:t>Contributions are made on a pretax basis and thus reduce the employee’s taxable salary</a:t>
            </a:r>
          </a:p>
          <a:p>
            <a:pPr lvl="1" eaLnBrk="1" hangingPunct="1"/>
            <a:r>
              <a:rPr lang="en-US" altLang="en-US" sz="2100" dirty="0"/>
              <a:t>Most plans are transferable if the employee changes jobs</a:t>
            </a:r>
          </a:p>
          <a:p>
            <a:pPr lvl="1" eaLnBrk="1" hangingPunct="1"/>
            <a:r>
              <a:rPr lang="en-US" altLang="en-US" sz="2100" dirty="0"/>
              <a:t>Participants generally make their own choice of the allocation of assets from both employee and employer contributions</a:t>
            </a:r>
          </a:p>
          <a:p>
            <a:pPr lvl="2" eaLnBrk="1" hangingPunct="1"/>
            <a:r>
              <a:rPr lang="en-US" altLang="en-US" sz="1900" dirty="0"/>
              <a:t>Younger participants generally invest more in equities, while older participants invest more in fixed-income securities</a:t>
            </a:r>
          </a:p>
        </p:txBody>
      </p:sp>
      <p:sp>
        <p:nvSpPr>
          <p:cNvPr id="5" name="Footer Placeholder 3">
            <a:extLst>
              <a:ext uri="{FF2B5EF4-FFF2-40B4-BE49-F238E27FC236}">
                <a16:creationId xmlns:a16="http://schemas.microsoft.com/office/drawing/2014/main" id="{C003B696-8947-45AA-B6C3-CB495C51AE03}"/>
              </a:ext>
            </a:extLst>
          </p:cNvPr>
          <p:cNvSpPr>
            <a:spLocks noGrp="1"/>
          </p:cNvSpPr>
          <p:nvPr>
            <p:ph type="ftr" sz="quarter" idx="11"/>
          </p:nvPr>
        </p:nvSpPr>
        <p:spPr>
          <a:xfrm>
            <a:off x="924127" y="6583362"/>
            <a:ext cx="729574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B14CD0E-FD29-45AB-8404-1ACA6DD1934F}"/>
              </a:ext>
            </a:extLst>
          </p:cNvPr>
          <p:cNvSpPr>
            <a:spLocks noGrp="1"/>
          </p:cNvSpPr>
          <p:nvPr>
            <p:ph type="sldNum" sz="quarter" idx="12"/>
          </p:nvPr>
        </p:nvSpPr>
        <p:spPr>
          <a:xfrm>
            <a:off x="6523222" y="6569075"/>
            <a:ext cx="2133600" cy="273050"/>
          </a:xfrm>
        </p:spPr>
        <p:txBody>
          <a:bodyPr/>
          <a:lstStyle/>
          <a:p>
            <a:pPr>
              <a:defRPr/>
            </a:pPr>
            <a:r>
              <a:rPr lang="en-US" altLang="en-US" dirty="0"/>
              <a:t>18-14</a:t>
            </a:r>
          </a:p>
        </p:txBody>
      </p:sp>
    </p:spTree>
    <p:extLst>
      <p:ext uri="{BB962C8B-B14F-4D97-AF65-F5344CB8AC3E}">
        <p14:creationId xmlns:p14="http://schemas.microsoft.com/office/powerpoint/2010/main" val="38909869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chor="ctr"/>
          <a:lstStyle/>
          <a:p>
            <a:pPr eaLnBrk="1" hangingPunct="1"/>
            <a:r>
              <a:rPr lang="en-US" altLang="en-US" sz="3500" dirty="0"/>
              <a:t>Defined Contribution Plan Assets by Type of Plan, 1994 - 2019</a:t>
            </a:r>
          </a:p>
        </p:txBody>
      </p:sp>
      <p:sp>
        <p:nvSpPr>
          <p:cNvPr id="6" name="Footer Placeholder 3">
            <a:extLst>
              <a:ext uri="{FF2B5EF4-FFF2-40B4-BE49-F238E27FC236}">
                <a16:creationId xmlns:a16="http://schemas.microsoft.com/office/drawing/2014/main" id="{0258A38B-F2DD-400F-B86B-98E7F10C2AA1}"/>
              </a:ext>
            </a:extLst>
          </p:cNvPr>
          <p:cNvSpPr>
            <a:spLocks noGrp="1"/>
          </p:cNvSpPr>
          <p:nvPr>
            <p:ph type="ftr" sz="quarter" idx="11"/>
          </p:nvPr>
        </p:nvSpPr>
        <p:spPr>
          <a:xfrm>
            <a:off x="756325" y="6565157"/>
            <a:ext cx="694554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7A6EC142-BEA6-4DD8-B6A3-A40B9A81D436}"/>
              </a:ext>
            </a:extLst>
          </p:cNvPr>
          <p:cNvSpPr>
            <a:spLocks noGrp="1"/>
          </p:cNvSpPr>
          <p:nvPr>
            <p:ph type="sldNum" sz="quarter" idx="12"/>
          </p:nvPr>
        </p:nvSpPr>
        <p:spPr>
          <a:xfrm>
            <a:off x="6523222" y="6569075"/>
            <a:ext cx="2133600" cy="273050"/>
          </a:xfrm>
        </p:spPr>
        <p:txBody>
          <a:bodyPr/>
          <a:lstStyle/>
          <a:p>
            <a:pPr>
              <a:defRPr/>
            </a:pPr>
            <a:r>
              <a:rPr lang="en-US" altLang="en-US" dirty="0"/>
              <a:t>18-15</a:t>
            </a:r>
          </a:p>
        </p:txBody>
      </p:sp>
      <p:sp>
        <p:nvSpPr>
          <p:cNvPr id="2" name="Content Placeholder 1">
            <a:extLst>
              <a:ext uri="{FF2B5EF4-FFF2-40B4-BE49-F238E27FC236}">
                <a16:creationId xmlns:a16="http://schemas.microsoft.com/office/drawing/2014/main" id="{84B61AC5-A2A2-DABF-B585-43463B6BFED4}"/>
              </a:ext>
            </a:extLst>
          </p:cNvPr>
          <p:cNvSpPr>
            <a:spLocks noGrp="1"/>
          </p:cNvSpPr>
          <p:nvPr>
            <p:ph idx="1"/>
          </p:nvPr>
        </p:nvSpPr>
        <p:spPr/>
        <p:txBody>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chor="ctr"/>
          <a:lstStyle/>
          <a:p>
            <a:pPr eaLnBrk="1" hangingPunct="1"/>
            <a:r>
              <a:rPr lang="en-US" altLang="en-US" sz="3500" dirty="0"/>
              <a:t>Calculating the Return on a 401(k) Plan</a:t>
            </a:r>
          </a:p>
        </p:txBody>
      </p:sp>
      <p:pic>
        <p:nvPicPr>
          <p:cNvPr id="7" name="Content Placeholder 6">
            <a:extLst>
              <a:ext uri="{FF2B5EF4-FFF2-40B4-BE49-F238E27FC236}">
                <a16:creationId xmlns:a16="http://schemas.microsoft.com/office/drawing/2014/main" id="{1B4D4EA2-C03A-4209-8EA5-13DA9BB8EAB8}"/>
              </a:ext>
            </a:extLst>
          </p:cNvPr>
          <p:cNvPicPr>
            <a:picLocks noGrp="1" noChangeAspect="1"/>
          </p:cNvPicPr>
          <p:nvPr>
            <p:ph idx="1"/>
          </p:nvPr>
        </p:nvPicPr>
        <p:blipFill>
          <a:blip r:embed="rId3"/>
          <a:stretch>
            <a:fillRect/>
          </a:stretch>
        </p:blipFill>
        <p:spPr>
          <a:xfrm>
            <a:off x="591270" y="1417638"/>
            <a:ext cx="7275659" cy="5077377"/>
          </a:xfrm>
        </p:spPr>
      </p:pic>
      <p:sp>
        <p:nvSpPr>
          <p:cNvPr id="6" name="Footer Placeholder 3">
            <a:extLst>
              <a:ext uri="{FF2B5EF4-FFF2-40B4-BE49-F238E27FC236}">
                <a16:creationId xmlns:a16="http://schemas.microsoft.com/office/drawing/2014/main" id="{417DB2E8-1062-4060-9348-E621FA354FE2}"/>
              </a:ext>
            </a:extLst>
          </p:cNvPr>
          <p:cNvSpPr>
            <a:spLocks noGrp="1"/>
          </p:cNvSpPr>
          <p:nvPr>
            <p:ph type="ftr" sz="quarter" idx="11"/>
          </p:nvPr>
        </p:nvSpPr>
        <p:spPr>
          <a:xfrm>
            <a:off x="250486" y="6539892"/>
            <a:ext cx="7957226"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CDFD9CE1-15E2-4DD5-8C8E-70096569A3A6}"/>
              </a:ext>
            </a:extLst>
          </p:cNvPr>
          <p:cNvSpPr>
            <a:spLocks noGrp="1"/>
          </p:cNvSpPr>
          <p:nvPr>
            <p:ph type="sldNum" sz="quarter" idx="12"/>
          </p:nvPr>
        </p:nvSpPr>
        <p:spPr>
          <a:xfrm>
            <a:off x="6523222" y="6569075"/>
            <a:ext cx="2133600" cy="273050"/>
          </a:xfrm>
        </p:spPr>
        <p:txBody>
          <a:bodyPr/>
          <a:lstStyle/>
          <a:p>
            <a:pPr>
              <a:defRPr/>
            </a:pPr>
            <a:r>
              <a:rPr lang="en-US" altLang="en-US" dirty="0"/>
              <a:t>18-16</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p:txBody>
          <a:bodyPr anchor="ctr"/>
          <a:lstStyle/>
          <a:p>
            <a:pPr eaLnBrk="1" hangingPunct="1"/>
            <a:r>
              <a:rPr lang="en-US" altLang="en-US" sz="3500" dirty="0"/>
              <a:t>Individual Retirement Accounts</a:t>
            </a:r>
          </a:p>
        </p:txBody>
      </p:sp>
      <p:sp>
        <p:nvSpPr>
          <p:cNvPr id="21509" name="Rectangle 3"/>
          <p:cNvSpPr>
            <a:spLocks noGrp="1" noChangeArrowheads="1"/>
          </p:cNvSpPr>
          <p:nvPr>
            <p:ph type="body" sz="half" idx="4294967295"/>
          </p:nvPr>
        </p:nvSpPr>
        <p:spPr>
          <a:xfrm>
            <a:off x="228600" y="1621985"/>
            <a:ext cx="868680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0000"/>
              </a:lnSpc>
            </a:pPr>
            <a:r>
              <a:rPr lang="en-US" altLang="en-US" sz="2300" b="1" dirty="0"/>
              <a:t>Individual retirement accounts (IRAs)</a:t>
            </a:r>
            <a:r>
              <a:rPr lang="en-US" altLang="en-US" sz="2300" dirty="0"/>
              <a:t> are self-directed retirement accounts set up by employees who may also be covered by employer-sponsored pension plans as well as self-employed individuals</a:t>
            </a:r>
          </a:p>
          <a:p>
            <a:pPr lvl="1" eaLnBrk="1" hangingPunct="1">
              <a:lnSpc>
                <a:spcPct val="80000"/>
              </a:lnSpc>
            </a:pPr>
            <a:r>
              <a:rPr lang="en-US" altLang="en-US" sz="2050" dirty="0"/>
              <a:t>Contributions are made strictly by the employee</a:t>
            </a:r>
          </a:p>
          <a:p>
            <a:pPr lvl="1" eaLnBrk="1" hangingPunct="1">
              <a:lnSpc>
                <a:spcPct val="80000"/>
              </a:lnSpc>
            </a:pPr>
            <a:r>
              <a:rPr lang="en-US" altLang="en-US" sz="2050" dirty="0"/>
              <a:t>First allowed in 1981 as a method of creating a tax-deferred retirement account to supplement an employer-sponsored plan</a:t>
            </a:r>
          </a:p>
          <a:p>
            <a:pPr lvl="1" eaLnBrk="1" hangingPunct="1">
              <a:lnSpc>
                <a:spcPct val="80000"/>
              </a:lnSpc>
            </a:pPr>
            <a:r>
              <a:rPr lang="en-US" altLang="en-US" sz="2050" dirty="0"/>
              <a:t>As of 2023, maximum contributions were $6,500 per year</a:t>
            </a:r>
          </a:p>
          <a:p>
            <a:pPr eaLnBrk="1" hangingPunct="1">
              <a:lnSpc>
                <a:spcPct val="80000"/>
              </a:lnSpc>
            </a:pPr>
            <a:r>
              <a:rPr lang="en-US" altLang="en-US" sz="2300" i="1" dirty="0"/>
              <a:t>Roth IRAs </a:t>
            </a:r>
            <a:r>
              <a:rPr lang="en-US" altLang="en-US" sz="2300" dirty="0"/>
              <a:t>were introduced in 1998</a:t>
            </a:r>
          </a:p>
          <a:p>
            <a:pPr lvl="1" eaLnBrk="1" hangingPunct="1">
              <a:lnSpc>
                <a:spcPct val="80000"/>
              </a:lnSpc>
            </a:pPr>
            <a:r>
              <a:rPr lang="en-US" altLang="en-US" sz="2050" dirty="0"/>
              <a:t>In 2023, they allowed a maximum of $6,500 after-tax contribution per individual ($13,000 per household)</a:t>
            </a:r>
          </a:p>
          <a:p>
            <a:pPr lvl="1" eaLnBrk="1" hangingPunct="1">
              <a:lnSpc>
                <a:spcPct val="80000"/>
              </a:lnSpc>
            </a:pPr>
            <a:r>
              <a:rPr lang="en-US" altLang="en-US" sz="2050" dirty="0"/>
              <a:t>Contributions are taxed in the year of contribution, and withdrawals are tax-free (provided the funds have been invested for at least five years and the account holder is at least 59 ½ years old)</a:t>
            </a:r>
          </a:p>
          <a:p>
            <a:pPr lvl="1" eaLnBrk="1" hangingPunct="1">
              <a:lnSpc>
                <a:spcPct val="80000"/>
              </a:lnSpc>
            </a:pPr>
            <a:r>
              <a:rPr lang="en-US" altLang="en-US" sz="2050" dirty="0"/>
              <a:t>Only available to individuals or households with an adjusted gross income of less than $153,000 or less than $228,000, respectively</a:t>
            </a:r>
          </a:p>
        </p:txBody>
      </p:sp>
      <p:sp>
        <p:nvSpPr>
          <p:cNvPr id="5" name="Footer Placeholder 3">
            <a:extLst>
              <a:ext uri="{FF2B5EF4-FFF2-40B4-BE49-F238E27FC236}">
                <a16:creationId xmlns:a16="http://schemas.microsoft.com/office/drawing/2014/main" id="{A7AEAE1C-4CB5-451A-BBE8-CA48E5EA28FE}"/>
              </a:ext>
            </a:extLst>
          </p:cNvPr>
          <p:cNvSpPr>
            <a:spLocks noGrp="1"/>
          </p:cNvSpPr>
          <p:nvPr>
            <p:ph type="ftr" sz="quarter" idx="11"/>
          </p:nvPr>
        </p:nvSpPr>
        <p:spPr>
          <a:xfrm>
            <a:off x="703635" y="6553200"/>
            <a:ext cx="748057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F3C5CE6-3DDF-41E6-8018-0A4DE541661F}"/>
              </a:ext>
            </a:extLst>
          </p:cNvPr>
          <p:cNvSpPr>
            <a:spLocks noGrp="1"/>
          </p:cNvSpPr>
          <p:nvPr>
            <p:ph type="sldNum" sz="quarter" idx="12"/>
          </p:nvPr>
        </p:nvSpPr>
        <p:spPr>
          <a:xfrm>
            <a:off x="6523222" y="6569075"/>
            <a:ext cx="2133600" cy="273050"/>
          </a:xfrm>
        </p:spPr>
        <p:txBody>
          <a:bodyPr/>
          <a:lstStyle/>
          <a:p>
            <a:pPr>
              <a:defRPr/>
            </a:pPr>
            <a:r>
              <a:rPr lang="en-US" altLang="en-US" dirty="0"/>
              <a:t>18-17</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p:txBody>
          <a:bodyPr anchor="ctr"/>
          <a:lstStyle/>
          <a:p>
            <a:pPr eaLnBrk="1" hangingPunct="1"/>
            <a:r>
              <a:rPr lang="en-US" altLang="en-US" sz="3500" dirty="0"/>
              <a:t>Keogh Accounts</a:t>
            </a:r>
          </a:p>
        </p:txBody>
      </p:sp>
      <p:sp>
        <p:nvSpPr>
          <p:cNvPr id="21509" name="Rectangle 3"/>
          <p:cNvSpPr>
            <a:spLocks noGrp="1" noChangeArrowheads="1"/>
          </p:cNvSpPr>
          <p:nvPr>
            <p:ph type="body" sz="half" idx="4294967295"/>
          </p:nvPr>
        </p:nvSpPr>
        <p:spPr>
          <a:xfrm>
            <a:off x="228600" y="1634956"/>
            <a:ext cx="868680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A Keogh account is a retirement account, available to self-employed individuals, in which contributions by the individual may be deposited in a tax-deferred account administered by a life insurance company, a bank, or other financial institution</a:t>
            </a:r>
          </a:p>
          <a:p>
            <a:pPr marL="801687" lvl="1" indent="-457200" eaLnBrk="1" hangingPunct="1">
              <a:buFont typeface="+mj-lt"/>
              <a:buAutoNum type="arabicPeriod"/>
            </a:pPr>
            <a:r>
              <a:rPr lang="en-US" altLang="en-US" sz="2200" i="1" dirty="0"/>
              <a:t>Profit-sharing plan </a:t>
            </a:r>
            <a:r>
              <a:rPr lang="en-US" altLang="en-US" sz="2200" dirty="0"/>
              <a:t>contributions can vary by year</a:t>
            </a:r>
          </a:p>
          <a:p>
            <a:pPr lvl="2" eaLnBrk="1" hangingPunct="1"/>
            <a:r>
              <a:rPr lang="en-US" altLang="en-US" sz="2000" dirty="0"/>
              <a:t>Contributions can vary from 0 to 25 percent of the individual’s income, up to $66,000</a:t>
            </a:r>
          </a:p>
          <a:p>
            <a:pPr marL="801687" lvl="1" indent="-457200" eaLnBrk="1" hangingPunct="1">
              <a:buFont typeface="+mj-lt"/>
              <a:buAutoNum type="arabicPeriod"/>
            </a:pPr>
            <a:r>
              <a:rPr lang="en-US" altLang="en-US" sz="2200" i="1" dirty="0"/>
              <a:t>Money-purchase plans </a:t>
            </a:r>
            <a:r>
              <a:rPr lang="en-US" altLang="en-US" sz="2200" dirty="0"/>
              <a:t>require a mandatory contribution (at a constant percentage of the employee’s income) each year whether the individual has profits or not</a:t>
            </a:r>
          </a:p>
          <a:p>
            <a:pPr lvl="2" eaLnBrk="1" hangingPunct="1"/>
            <a:r>
              <a:rPr lang="en-US" altLang="en-US" sz="2000" dirty="0"/>
              <a:t>Contributions can be as high as the lesser of $66,000 or 25 percent of the individual’s self-employment income</a:t>
            </a:r>
          </a:p>
        </p:txBody>
      </p:sp>
      <p:sp>
        <p:nvSpPr>
          <p:cNvPr id="5" name="Footer Placeholder 3">
            <a:extLst>
              <a:ext uri="{FF2B5EF4-FFF2-40B4-BE49-F238E27FC236}">
                <a16:creationId xmlns:a16="http://schemas.microsoft.com/office/drawing/2014/main" id="{A7AEAE1C-4CB5-451A-BBE8-CA48E5EA28FE}"/>
              </a:ext>
            </a:extLst>
          </p:cNvPr>
          <p:cNvSpPr>
            <a:spLocks noGrp="1"/>
          </p:cNvSpPr>
          <p:nvPr>
            <p:ph type="ftr" sz="quarter" idx="11"/>
          </p:nvPr>
        </p:nvSpPr>
        <p:spPr>
          <a:xfrm>
            <a:off x="784697" y="6553200"/>
            <a:ext cx="761351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F3C5CE6-3DDF-41E6-8018-0A4DE541661F}"/>
              </a:ext>
            </a:extLst>
          </p:cNvPr>
          <p:cNvSpPr>
            <a:spLocks noGrp="1"/>
          </p:cNvSpPr>
          <p:nvPr>
            <p:ph type="sldNum" sz="quarter" idx="12"/>
          </p:nvPr>
        </p:nvSpPr>
        <p:spPr>
          <a:xfrm>
            <a:off x="6523222" y="6569075"/>
            <a:ext cx="2133600" cy="273050"/>
          </a:xfrm>
        </p:spPr>
        <p:txBody>
          <a:bodyPr/>
          <a:lstStyle/>
          <a:p>
            <a:pPr>
              <a:defRPr/>
            </a:pPr>
            <a:r>
              <a:rPr lang="en-US" altLang="en-US" dirty="0"/>
              <a:t>18-18</a:t>
            </a:r>
          </a:p>
        </p:txBody>
      </p:sp>
    </p:spTree>
    <p:extLst>
      <p:ext uri="{BB962C8B-B14F-4D97-AF65-F5344CB8AC3E}">
        <p14:creationId xmlns:p14="http://schemas.microsoft.com/office/powerpoint/2010/main" val="18860030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nchor="ctr"/>
          <a:lstStyle/>
          <a:p>
            <a:pPr eaLnBrk="1" hangingPunct="1"/>
            <a:r>
              <a:rPr lang="en-US" altLang="en-US" sz="3500" dirty="0"/>
              <a:t>Public Pension Funds</a:t>
            </a:r>
          </a:p>
        </p:txBody>
      </p:sp>
      <p:sp>
        <p:nvSpPr>
          <p:cNvPr id="24581" name="Rectangle 3"/>
          <p:cNvSpPr>
            <a:spLocks noGrp="1" noChangeArrowheads="1"/>
          </p:cNvSpPr>
          <p:nvPr>
            <p:ph type="body" sz="half" idx="4294967295"/>
          </p:nvPr>
        </p:nvSpPr>
        <p:spPr>
          <a:xfrm>
            <a:off x="260104" y="1687275"/>
            <a:ext cx="8513807" cy="47186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Pension funds sponsored by the federal or state and local governments are referred to as </a:t>
            </a:r>
            <a:r>
              <a:rPr lang="en-US" altLang="en-US" sz="2400" i="1" dirty="0"/>
              <a:t>public pension funds</a:t>
            </a:r>
          </a:p>
          <a:p>
            <a:pPr eaLnBrk="1" hangingPunct="1">
              <a:lnSpc>
                <a:spcPct val="90000"/>
              </a:lnSpc>
            </a:pPr>
            <a:r>
              <a:rPr lang="en-US" altLang="en-US" sz="2400" dirty="0"/>
              <a:t>Employees of </a:t>
            </a:r>
            <a:r>
              <a:rPr lang="en-US" altLang="en-US" sz="2400" i="1" dirty="0"/>
              <a:t>state</a:t>
            </a:r>
            <a:r>
              <a:rPr lang="en-US" altLang="en-US" sz="2400" b="1" i="1" dirty="0"/>
              <a:t> </a:t>
            </a:r>
            <a:r>
              <a:rPr lang="en-US" altLang="en-US" sz="2400" i="1" dirty="0"/>
              <a:t>or local governments </a:t>
            </a:r>
            <a:r>
              <a:rPr lang="en-US" altLang="en-US" sz="2400" dirty="0"/>
              <a:t>may contribute to pension funds sponsored by these employers</a:t>
            </a:r>
          </a:p>
          <a:p>
            <a:pPr lvl="1" eaLnBrk="1" hangingPunct="1">
              <a:lnSpc>
                <a:spcPct val="90000"/>
              </a:lnSpc>
            </a:pPr>
            <a:r>
              <a:rPr lang="en-US" altLang="en-US" sz="2200" dirty="0"/>
              <a:t>Most funded on a “pay as you go” basis</a:t>
            </a:r>
          </a:p>
          <a:p>
            <a:pPr lvl="1" eaLnBrk="1" hangingPunct="1">
              <a:lnSpc>
                <a:spcPct val="90000"/>
              </a:lnSpc>
            </a:pPr>
            <a:r>
              <a:rPr lang="en-US" altLang="en-US" sz="2200" dirty="0"/>
              <a:t>Due to an increasing number of retirees relative to workers, some pension funds are underfunded</a:t>
            </a:r>
          </a:p>
          <a:p>
            <a:pPr eaLnBrk="1" hangingPunct="1">
              <a:lnSpc>
                <a:spcPct val="90000"/>
              </a:lnSpc>
            </a:pPr>
            <a:r>
              <a:rPr lang="en-US" altLang="en-US" sz="2400" i="1" dirty="0"/>
              <a:t>Federal government </a:t>
            </a:r>
            <a:r>
              <a:rPr lang="en-US" altLang="en-US" sz="2400" dirty="0"/>
              <a:t>sponsors two types of pension funds:</a:t>
            </a:r>
          </a:p>
          <a:p>
            <a:pPr marL="801687" lvl="1" indent="-457200" eaLnBrk="1" hangingPunct="1">
              <a:lnSpc>
                <a:spcPct val="90000"/>
              </a:lnSpc>
              <a:buFont typeface="+mj-lt"/>
              <a:buAutoNum type="arabicPeriod"/>
            </a:pPr>
            <a:r>
              <a:rPr lang="en-US" altLang="en-US" sz="2200" dirty="0"/>
              <a:t>Funds for federal government employees, including civil service employees, military personnel, and railroad employees</a:t>
            </a:r>
          </a:p>
          <a:p>
            <a:pPr marL="801687" lvl="1" indent="-457200" eaLnBrk="1" hangingPunct="1">
              <a:lnSpc>
                <a:spcPct val="90000"/>
              </a:lnSpc>
              <a:buFont typeface="+mj-lt"/>
              <a:buAutoNum type="arabicPeriod"/>
            </a:pPr>
            <a:r>
              <a:rPr lang="en-US" altLang="en-US" sz="2200" i="1" dirty="0"/>
              <a:t>Social Security</a:t>
            </a:r>
            <a:r>
              <a:rPr lang="en-US" altLang="en-US" sz="2200" dirty="0"/>
              <a:t>, which provides retirement benefits to almost all employees and self-employed individuals in the U.S.</a:t>
            </a:r>
          </a:p>
        </p:txBody>
      </p:sp>
      <p:sp>
        <p:nvSpPr>
          <p:cNvPr id="5" name="Footer Placeholder 3">
            <a:extLst>
              <a:ext uri="{FF2B5EF4-FFF2-40B4-BE49-F238E27FC236}">
                <a16:creationId xmlns:a16="http://schemas.microsoft.com/office/drawing/2014/main" id="{1B2551E1-BF40-4ED6-9A25-B76DEEDCCC70}"/>
              </a:ext>
            </a:extLst>
          </p:cNvPr>
          <p:cNvSpPr>
            <a:spLocks noGrp="1"/>
          </p:cNvSpPr>
          <p:nvPr>
            <p:ph type="ftr" sz="quarter" idx="11"/>
          </p:nvPr>
        </p:nvSpPr>
        <p:spPr>
          <a:xfrm>
            <a:off x="642026" y="6553200"/>
            <a:ext cx="754866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FA5A4D0-B10E-4434-A35A-D319714A9994}"/>
              </a:ext>
            </a:extLst>
          </p:cNvPr>
          <p:cNvSpPr>
            <a:spLocks noGrp="1"/>
          </p:cNvSpPr>
          <p:nvPr>
            <p:ph type="sldNum" sz="quarter" idx="12"/>
          </p:nvPr>
        </p:nvSpPr>
        <p:spPr>
          <a:xfrm>
            <a:off x="6523222" y="6569075"/>
            <a:ext cx="2133600" cy="273050"/>
          </a:xfrm>
        </p:spPr>
        <p:txBody>
          <a:bodyPr/>
          <a:lstStyle/>
          <a:p>
            <a:pPr>
              <a:defRPr/>
            </a:pPr>
            <a:r>
              <a:rPr lang="en-US" altLang="en-US" dirty="0"/>
              <a:t>18-19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Pension Funds</a:t>
            </a:r>
          </a:p>
        </p:txBody>
      </p:sp>
      <p:sp>
        <p:nvSpPr>
          <p:cNvPr id="4101" name="Rectangle 3"/>
          <p:cNvSpPr>
            <a:spLocks noGrp="1" noChangeArrowheads="1"/>
          </p:cNvSpPr>
          <p:nvPr>
            <p:ph type="body" sz="half" idx="4294967295"/>
          </p:nvPr>
        </p:nvSpPr>
        <p:spPr>
          <a:xfrm>
            <a:off x="172995" y="1719263"/>
            <a:ext cx="8736227" cy="47309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Pension funds (PFs) offer savings plans through which fund participants accumulate tax-deferred savings during their working years before withdrawing them in retirement years</a:t>
            </a:r>
          </a:p>
          <a:p>
            <a:pPr lvl="1" eaLnBrk="1" hangingPunct="1">
              <a:lnSpc>
                <a:spcPct val="90000"/>
              </a:lnSpc>
            </a:pPr>
            <a:r>
              <a:rPr lang="en-US" altLang="en-US" sz="2200" dirty="0"/>
              <a:t>Funds originally invested in and accumulated in a pension plan are exempt from current taxation</a:t>
            </a:r>
          </a:p>
          <a:p>
            <a:pPr lvl="1" eaLnBrk="1" hangingPunct="1">
              <a:lnSpc>
                <a:spcPct val="90000"/>
              </a:lnSpc>
            </a:pPr>
            <a:r>
              <a:rPr lang="en-US" altLang="en-US" sz="2200" dirty="0"/>
              <a:t>Tax payments are not made until funds are withdrawn by the participant (i.e., during retirement)</a:t>
            </a:r>
          </a:p>
          <a:p>
            <a:pPr eaLnBrk="1" hangingPunct="1">
              <a:lnSpc>
                <a:spcPct val="90000"/>
              </a:lnSpc>
            </a:pPr>
            <a:r>
              <a:rPr lang="en-US" altLang="en-US" sz="2400" dirty="0"/>
              <a:t>PFs were first established in the U.S. in 1759 to benefit the widows and children of church ministers</a:t>
            </a:r>
          </a:p>
          <a:p>
            <a:pPr eaLnBrk="1" hangingPunct="1">
              <a:lnSpc>
                <a:spcPct val="90000"/>
              </a:lnSpc>
            </a:pPr>
            <a:r>
              <a:rPr lang="en-US" altLang="en-US" sz="2400" dirty="0"/>
              <a:t>First corporate PF established by American Express Company in 1875</a:t>
            </a:r>
          </a:p>
          <a:p>
            <a:pPr eaLnBrk="1" hangingPunct="1">
              <a:lnSpc>
                <a:spcPct val="90000"/>
              </a:lnSpc>
            </a:pPr>
            <a:r>
              <a:rPr lang="en-US" altLang="en-US" sz="2400" dirty="0"/>
              <a:t>Mutual funds and insurance companies are the main providers of PFs</a:t>
            </a:r>
          </a:p>
        </p:txBody>
      </p:sp>
      <p:sp>
        <p:nvSpPr>
          <p:cNvPr id="5" name="Footer Placeholder 3">
            <a:extLst>
              <a:ext uri="{FF2B5EF4-FFF2-40B4-BE49-F238E27FC236}">
                <a16:creationId xmlns:a16="http://schemas.microsoft.com/office/drawing/2014/main" id="{A68AC842-1C7E-4C0E-8553-0B9475899D3D}"/>
              </a:ext>
            </a:extLst>
          </p:cNvPr>
          <p:cNvSpPr>
            <a:spLocks noGrp="1"/>
          </p:cNvSpPr>
          <p:nvPr>
            <p:ph type="ftr" sz="quarter" idx="11"/>
          </p:nvPr>
        </p:nvSpPr>
        <p:spPr>
          <a:xfrm>
            <a:off x="902963" y="6560023"/>
            <a:ext cx="72762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583D2DA-3A08-4B76-83BB-03016280D3E2}"/>
              </a:ext>
            </a:extLst>
          </p:cNvPr>
          <p:cNvSpPr>
            <a:spLocks noGrp="1"/>
          </p:cNvSpPr>
          <p:nvPr>
            <p:ph type="sldNum" sz="quarter" idx="12"/>
          </p:nvPr>
        </p:nvSpPr>
        <p:spPr>
          <a:xfrm>
            <a:off x="6523222" y="6569075"/>
            <a:ext cx="2133600" cy="273050"/>
          </a:xfrm>
        </p:spPr>
        <p:txBody>
          <a:bodyPr/>
          <a:lstStyle/>
          <a:p>
            <a:pPr>
              <a:defRPr/>
            </a:pPr>
            <a:r>
              <a:rPr lang="en-US" altLang="en-US" dirty="0"/>
              <a:t>18-2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nchor="ctr"/>
          <a:lstStyle/>
          <a:p>
            <a:pPr eaLnBrk="1" hangingPunct="1"/>
            <a:r>
              <a:rPr lang="en-US" altLang="en-US" sz="3500" dirty="0"/>
              <a:t>Financial Asset Investments and Recent Trends: </a:t>
            </a:r>
            <a:br>
              <a:rPr lang="en-US" altLang="en-US" sz="3500" dirty="0"/>
            </a:br>
            <a:r>
              <a:rPr lang="en-US" altLang="en-US" sz="3500" dirty="0"/>
              <a:t>Private Pension Funds</a:t>
            </a:r>
          </a:p>
        </p:txBody>
      </p:sp>
      <p:sp>
        <p:nvSpPr>
          <p:cNvPr id="25605" name="Rectangle 3"/>
          <p:cNvSpPr>
            <a:spLocks noGrp="1" noChangeArrowheads="1"/>
          </p:cNvSpPr>
          <p:nvPr>
            <p:ph type="body" sz="half" idx="4294967295"/>
          </p:nvPr>
        </p:nvSpPr>
        <p:spPr>
          <a:xfrm>
            <a:off x="271848" y="1743976"/>
            <a:ext cx="8600303" cy="47433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400" dirty="0"/>
              <a:t>Financial assets (pension fund reserves) held by private pension funds in 1975 totaled $244.3 billion, compared to $13,314.5 billion in 2021</a:t>
            </a:r>
          </a:p>
          <a:p>
            <a:pPr lvl="1" eaLnBrk="1" hangingPunct="1">
              <a:lnSpc>
                <a:spcPct val="95000"/>
              </a:lnSpc>
            </a:pPr>
            <a:r>
              <a:rPr lang="en-US" altLang="en-US" sz="2200" dirty="0"/>
              <a:t>In 2021, 72.05% of pension fund assets were in corporate equities or equity mutual fund shares, compared to 44.61% in 1975</a:t>
            </a:r>
          </a:p>
          <a:p>
            <a:pPr eaLnBrk="1" hangingPunct="1">
              <a:lnSpc>
                <a:spcPct val="95000"/>
              </a:lnSpc>
            </a:pPr>
            <a:r>
              <a:rPr lang="en-US" altLang="en-US" sz="2400" dirty="0"/>
              <a:t>In 2021, defined benefit funds had 30.95% of their funds invested in U.S. government securities and corporate and foreign bonds, compared to 5.23% for defined contribution funds</a:t>
            </a:r>
          </a:p>
          <a:p>
            <a:pPr lvl="1" eaLnBrk="1" hangingPunct="1">
              <a:lnSpc>
                <a:spcPct val="95000"/>
              </a:lnSpc>
            </a:pPr>
            <a:r>
              <a:rPr lang="en-US" altLang="en-US" sz="2200" dirty="0"/>
              <a:t>Defined benefit funds had 41.93% of their assets invested in corporate equities, compared to 26.49% by defined contribution funds</a:t>
            </a:r>
          </a:p>
        </p:txBody>
      </p:sp>
      <p:sp>
        <p:nvSpPr>
          <p:cNvPr id="5" name="Footer Placeholder 3">
            <a:extLst>
              <a:ext uri="{FF2B5EF4-FFF2-40B4-BE49-F238E27FC236}">
                <a16:creationId xmlns:a16="http://schemas.microsoft.com/office/drawing/2014/main" id="{E3F3C621-F31C-4C74-B147-D0FBBEFB54FA}"/>
              </a:ext>
            </a:extLst>
          </p:cNvPr>
          <p:cNvSpPr>
            <a:spLocks noGrp="1"/>
          </p:cNvSpPr>
          <p:nvPr>
            <p:ph type="ftr" sz="quarter" idx="11"/>
          </p:nvPr>
        </p:nvSpPr>
        <p:spPr>
          <a:xfrm>
            <a:off x="862518" y="6569075"/>
            <a:ext cx="741896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EBB2BC5-8877-4B18-9D40-E6DA0CCBD357}"/>
              </a:ext>
            </a:extLst>
          </p:cNvPr>
          <p:cNvSpPr>
            <a:spLocks noGrp="1"/>
          </p:cNvSpPr>
          <p:nvPr>
            <p:ph type="sldNum" sz="quarter" idx="12"/>
          </p:nvPr>
        </p:nvSpPr>
        <p:spPr>
          <a:xfrm>
            <a:off x="6523222" y="6569075"/>
            <a:ext cx="2133600" cy="273050"/>
          </a:xfrm>
        </p:spPr>
        <p:txBody>
          <a:bodyPr/>
          <a:lstStyle/>
          <a:p>
            <a:pPr>
              <a:defRPr/>
            </a:pPr>
            <a:r>
              <a:rPr lang="en-US" altLang="en-US" dirty="0"/>
              <a:t>18-20</a:t>
            </a:r>
          </a:p>
        </p:txBody>
      </p:sp>
    </p:spTree>
    <p:extLst>
      <p:ext uri="{BB962C8B-B14F-4D97-AF65-F5344CB8AC3E}">
        <p14:creationId xmlns:p14="http://schemas.microsoft.com/office/powerpoint/2010/main" val="34718075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chor="ctr"/>
          <a:lstStyle/>
          <a:p>
            <a:pPr eaLnBrk="1" hangingPunct="1"/>
            <a:r>
              <a:rPr lang="en-US" altLang="en-US" sz="3500" dirty="0"/>
              <a:t>Financial Assets Held by Private Pension Funds, 1975 and 2021</a:t>
            </a:r>
          </a:p>
        </p:txBody>
      </p:sp>
      <p:sp>
        <p:nvSpPr>
          <p:cNvPr id="5" name="Footer Placeholder 3">
            <a:extLst>
              <a:ext uri="{FF2B5EF4-FFF2-40B4-BE49-F238E27FC236}">
                <a16:creationId xmlns:a16="http://schemas.microsoft.com/office/drawing/2014/main" id="{B4923630-9C89-41D3-A642-71321AE670C6}"/>
              </a:ext>
            </a:extLst>
          </p:cNvPr>
          <p:cNvSpPr>
            <a:spLocks noGrp="1"/>
          </p:cNvSpPr>
          <p:nvPr>
            <p:ph type="ftr" sz="quarter" idx="11"/>
          </p:nvPr>
        </p:nvSpPr>
        <p:spPr>
          <a:xfrm>
            <a:off x="658238" y="6575222"/>
            <a:ext cx="782752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4C6392A-6199-47E1-8710-A99ED8B1D4FE}"/>
              </a:ext>
            </a:extLst>
          </p:cNvPr>
          <p:cNvSpPr>
            <a:spLocks noGrp="1"/>
          </p:cNvSpPr>
          <p:nvPr>
            <p:ph type="sldNum" sz="quarter" idx="12"/>
          </p:nvPr>
        </p:nvSpPr>
        <p:spPr>
          <a:xfrm>
            <a:off x="6523222" y="6569075"/>
            <a:ext cx="2133600" cy="273050"/>
          </a:xfrm>
        </p:spPr>
        <p:txBody>
          <a:bodyPr/>
          <a:lstStyle/>
          <a:p>
            <a:pPr>
              <a:defRPr/>
            </a:pPr>
            <a:r>
              <a:rPr lang="en-US" altLang="en-US" dirty="0"/>
              <a:t>18-21</a:t>
            </a:r>
          </a:p>
        </p:txBody>
      </p:sp>
      <p:sp>
        <p:nvSpPr>
          <p:cNvPr id="2" name="Content Placeholder 1">
            <a:extLst>
              <a:ext uri="{FF2B5EF4-FFF2-40B4-BE49-F238E27FC236}">
                <a16:creationId xmlns:a16="http://schemas.microsoft.com/office/drawing/2014/main" id="{53CD6099-DC82-7FD3-ADDF-C5058AB73D49}"/>
              </a:ext>
            </a:extLst>
          </p:cNvPr>
          <p:cNvSpPr>
            <a:spLocks noGrp="1"/>
          </p:cNvSpPr>
          <p:nvPr>
            <p:ph idx="1"/>
          </p:nvPr>
        </p:nvSpPr>
        <p:spPr/>
        <p:txBody>
          <a:bodyP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a:xfrm>
            <a:off x="457200" y="159309"/>
            <a:ext cx="7543800" cy="1295400"/>
          </a:xfrm>
        </p:spPr>
        <p:txBody>
          <a:bodyPr anchor="ctr"/>
          <a:lstStyle/>
          <a:p>
            <a:pPr eaLnBrk="1" hangingPunct="1"/>
            <a:r>
              <a:rPr lang="en-US" altLang="en-US" sz="3500" dirty="0"/>
              <a:t>Financial Asset Investments and Recent Trends: </a:t>
            </a:r>
            <a:br>
              <a:rPr lang="en-US" altLang="en-US" sz="3500" dirty="0"/>
            </a:br>
            <a:r>
              <a:rPr lang="en-US" altLang="en-US" sz="3500" dirty="0"/>
              <a:t>Public Pension Funds</a:t>
            </a:r>
          </a:p>
        </p:txBody>
      </p:sp>
      <p:sp>
        <p:nvSpPr>
          <p:cNvPr id="27653" name="Rectangle 3"/>
          <p:cNvSpPr>
            <a:spLocks noGrp="1" noChangeArrowheads="1"/>
          </p:cNvSpPr>
          <p:nvPr>
            <p:ph type="body" sz="half" idx="4294967295"/>
          </p:nvPr>
        </p:nvSpPr>
        <p:spPr>
          <a:xfrm>
            <a:off x="247135" y="1702302"/>
            <a:ext cx="8612660" cy="471085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Like private pension funds, state and local pension funds held most of their assets in corporate equities or equity mutual fund shares (38.27% in 2021)</a:t>
            </a:r>
          </a:p>
          <a:p>
            <a:pPr lvl="1" eaLnBrk="1" hangingPunct="1">
              <a:lnSpc>
                <a:spcPct val="90000"/>
              </a:lnSpc>
            </a:pPr>
            <a:r>
              <a:rPr lang="en-US" altLang="en-US" sz="2200" dirty="0"/>
              <a:t>In 1975, 23.32% of pension fund assets were in equities</a:t>
            </a:r>
          </a:p>
          <a:p>
            <a:pPr eaLnBrk="1" hangingPunct="1">
              <a:lnSpc>
                <a:spcPct val="90000"/>
              </a:lnSpc>
            </a:pPr>
            <a:endParaRPr lang="en-US" altLang="en-US" sz="2400" dirty="0"/>
          </a:p>
          <a:p>
            <a:pPr eaLnBrk="1" hangingPunct="1">
              <a:lnSpc>
                <a:spcPct val="90000"/>
              </a:lnSpc>
            </a:pPr>
            <a:r>
              <a:rPr lang="en-US" altLang="en-US" sz="2400" dirty="0"/>
              <a:t>Second in importance were U.S. government securities and bonds (12.08% in 2021)</a:t>
            </a:r>
          </a:p>
          <a:p>
            <a:pPr lvl="1" eaLnBrk="1" hangingPunct="1">
              <a:lnSpc>
                <a:spcPct val="90000"/>
              </a:lnSpc>
            </a:pPr>
            <a:r>
              <a:rPr lang="en-US" altLang="en-US" sz="2200" dirty="0"/>
              <a:t>In 1975, 66.03% of pension fund assets were in U.S. government securities and bonds</a:t>
            </a:r>
          </a:p>
          <a:p>
            <a:pPr eaLnBrk="1" hangingPunct="1">
              <a:lnSpc>
                <a:spcPct val="90000"/>
              </a:lnSpc>
            </a:pPr>
            <a:endParaRPr lang="en-US" altLang="en-US" sz="2400" dirty="0"/>
          </a:p>
          <a:p>
            <a:pPr eaLnBrk="1" hangingPunct="1">
              <a:lnSpc>
                <a:spcPct val="90000"/>
              </a:lnSpc>
            </a:pPr>
            <a:r>
              <a:rPr lang="en-US" altLang="en-US" sz="2400" dirty="0"/>
              <a:t>At the federal level, Social Security contributions are invested in relatively low-risk, low-return Treasury securities</a:t>
            </a:r>
          </a:p>
          <a:p>
            <a:pPr lvl="1" eaLnBrk="1" hangingPunct="1">
              <a:lnSpc>
                <a:spcPct val="90000"/>
              </a:lnSpc>
            </a:pPr>
            <a:endParaRPr lang="en-US" altLang="en-US" sz="2000" dirty="0"/>
          </a:p>
          <a:p>
            <a:pPr eaLnBrk="1" hangingPunct="1">
              <a:lnSpc>
                <a:spcPct val="90000"/>
              </a:lnSpc>
            </a:pPr>
            <a:endParaRPr lang="en-US" altLang="en-US" sz="2400" dirty="0"/>
          </a:p>
        </p:txBody>
      </p:sp>
      <p:sp>
        <p:nvSpPr>
          <p:cNvPr id="5" name="Footer Placeholder 3">
            <a:extLst>
              <a:ext uri="{FF2B5EF4-FFF2-40B4-BE49-F238E27FC236}">
                <a16:creationId xmlns:a16="http://schemas.microsoft.com/office/drawing/2014/main" id="{A04270F8-2B4C-4AA4-AE80-395813B63715}"/>
              </a:ext>
            </a:extLst>
          </p:cNvPr>
          <p:cNvSpPr>
            <a:spLocks noGrp="1"/>
          </p:cNvSpPr>
          <p:nvPr>
            <p:ph type="ftr" sz="quarter" idx="11"/>
          </p:nvPr>
        </p:nvSpPr>
        <p:spPr>
          <a:xfrm>
            <a:off x="1008434" y="6581707"/>
            <a:ext cx="71271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FF1E74D-7A0D-4896-AF09-90BE321B9D10}"/>
              </a:ext>
            </a:extLst>
          </p:cNvPr>
          <p:cNvSpPr>
            <a:spLocks noGrp="1"/>
          </p:cNvSpPr>
          <p:nvPr>
            <p:ph type="sldNum" sz="quarter" idx="12"/>
          </p:nvPr>
        </p:nvSpPr>
        <p:spPr>
          <a:xfrm>
            <a:off x="6523222" y="6569075"/>
            <a:ext cx="2133600" cy="273050"/>
          </a:xfrm>
        </p:spPr>
        <p:txBody>
          <a:bodyPr/>
          <a:lstStyle/>
          <a:p>
            <a:pPr>
              <a:defRPr/>
            </a:pPr>
            <a:r>
              <a:rPr lang="en-US" altLang="en-US" dirty="0"/>
              <a:t>18-22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221094"/>
            <a:ext cx="7543800" cy="1295400"/>
          </a:xfrm>
        </p:spPr>
        <p:txBody>
          <a:bodyPr anchor="ctr"/>
          <a:lstStyle/>
          <a:p>
            <a:pPr eaLnBrk="1" hangingPunct="1"/>
            <a:r>
              <a:rPr lang="en-US" altLang="en-US" sz="3500" dirty="0"/>
              <a:t>Financial Assets Held by State and Local Government Pension Funds, 1975 and 2021</a:t>
            </a:r>
          </a:p>
        </p:txBody>
      </p:sp>
      <p:sp>
        <p:nvSpPr>
          <p:cNvPr id="5" name="Footer Placeholder 3">
            <a:extLst>
              <a:ext uri="{FF2B5EF4-FFF2-40B4-BE49-F238E27FC236}">
                <a16:creationId xmlns:a16="http://schemas.microsoft.com/office/drawing/2014/main" id="{B4923630-9C89-41D3-A642-71321AE670C6}"/>
              </a:ext>
            </a:extLst>
          </p:cNvPr>
          <p:cNvSpPr>
            <a:spLocks noGrp="1"/>
          </p:cNvSpPr>
          <p:nvPr>
            <p:ph type="ftr" sz="quarter" idx="11"/>
          </p:nvPr>
        </p:nvSpPr>
        <p:spPr>
          <a:xfrm>
            <a:off x="706877" y="6553200"/>
            <a:ext cx="74319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4C6392A-6199-47E1-8710-A99ED8B1D4FE}"/>
              </a:ext>
            </a:extLst>
          </p:cNvPr>
          <p:cNvSpPr>
            <a:spLocks noGrp="1"/>
          </p:cNvSpPr>
          <p:nvPr>
            <p:ph type="sldNum" sz="quarter" idx="12"/>
          </p:nvPr>
        </p:nvSpPr>
        <p:spPr>
          <a:xfrm>
            <a:off x="6523222" y="6569075"/>
            <a:ext cx="2133600" cy="273050"/>
          </a:xfrm>
        </p:spPr>
        <p:txBody>
          <a:bodyPr/>
          <a:lstStyle/>
          <a:p>
            <a:pPr>
              <a:defRPr/>
            </a:pPr>
            <a:r>
              <a:rPr lang="en-US" altLang="en-US" dirty="0"/>
              <a:t>18-23</a:t>
            </a:r>
          </a:p>
        </p:txBody>
      </p:sp>
      <p:sp>
        <p:nvSpPr>
          <p:cNvPr id="2" name="Content Placeholder 1">
            <a:extLst>
              <a:ext uri="{FF2B5EF4-FFF2-40B4-BE49-F238E27FC236}">
                <a16:creationId xmlns:a16="http://schemas.microsoft.com/office/drawing/2014/main" id="{186E1FBF-CF61-DE3E-90DF-B2A025A9C6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59187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p:txBody>
          <a:bodyPr anchor="ctr"/>
          <a:lstStyle/>
          <a:p>
            <a:pPr eaLnBrk="1" hangingPunct="1"/>
            <a:r>
              <a:rPr lang="en-US" altLang="en-US" sz="3500" dirty="0"/>
              <a:t>Social Security 2100 Act:</a:t>
            </a:r>
            <a:br>
              <a:rPr lang="en-US" altLang="en-US" sz="3500" dirty="0"/>
            </a:br>
            <a:r>
              <a:rPr lang="en-US" altLang="en-US" sz="3500" dirty="0"/>
              <a:t>Proposals</a:t>
            </a:r>
          </a:p>
        </p:txBody>
      </p:sp>
      <p:sp>
        <p:nvSpPr>
          <p:cNvPr id="27653" name="Rectangle 3"/>
          <p:cNvSpPr>
            <a:spLocks noGrp="1" noChangeArrowheads="1"/>
          </p:cNvSpPr>
          <p:nvPr>
            <p:ph type="body" sz="half" idx="4294967295"/>
          </p:nvPr>
        </p:nvSpPr>
        <p:spPr>
          <a:xfrm>
            <a:off x="265670" y="1578732"/>
            <a:ext cx="8612660" cy="482924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0000"/>
              </a:lnSpc>
              <a:buFont typeface="+mj-lt"/>
              <a:buAutoNum type="arabicPeriod"/>
            </a:pPr>
            <a:r>
              <a:rPr lang="en-US" altLang="en-US" sz="2000" dirty="0"/>
              <a:t>Increase the combined payroll tax rate by 2.4 percentage points, from 12.4 to 14.8%, phased in by 0.1% per year over 24 years;</a:t>
            </a:r>
          </a:p>
          <a:p>
            <a:pPr marL="457200" indent="-457200" eaLnBrk="1" hangingPunct="1">
              <a:lnSpc>
                <a:spcPct val="90000"/>
              </a:lnSpc>
              <a:buFont typeface="+mj-lt"/>
              <a:buAutoNum type="arabicPeriod"/>
            </a:pPr>
            <a:r>
              <a:rPr lang="en-US" altLang="en-US" sz="2000" dirty="0"/>
              <a:t>Apply the entire payroll tax to earnings above $400,000 and, ultimately, to all income as the current wage-indexed maximum of $132,900 caught up;</a:t>
            </a:r>
          </a:p>
          <a:p>
            <a:pPr marL="457200" indent="-457200" eaLnBrk="1" hangingPunct="1">
              <a:lnSpc>
                <a:spcPct val="90000"/>
              </a:lnSpc>
              <a:buFont typeface="+mj-lt"/>
              <a:buAutoNum type="arabicPeriod"/>
            </a:pPr>
            <a:r>
              <a:rPr lang="en-US" altLang="en-US" sz="2000" dirty="0"/>
              <a:t>Offer some benefit credit for new taxes paid by increasing benefits by 2% of all wage income above $400,000;</a:t>
            </a:r>
          </a:p>
          <a:p>
            <a:pPr marL="457200" indent="-457200" eaLnBrk="1" hangingPunct="1">
              <a:lnSpc>
                <a:spcPct val="90000"/>
              </a:lnSpc>
              <a:buFont typeface="+mj-lt"/>
              <a:buAutoNum type="arabicPeriod"/>
            </a:pPr>
            <a:r>
              <a:rPr lang="en-US" altLang="en-US" sz="2000" dirty="0"/>
              <a:t>Increase the income threshold for taxation of 85% of Social Security benefits to $50,000 for single filers and $100,000 for joint filers, up from $34,000 and $44,000;</a:t>
            </a:r>
          </a:p>
          <a:p>
            <a:pPr marL="457200" indent="-457200" eaLnBrk="1" hangingPunct="1">
              <a:lnSpc>
                <a:spcPct val="90000"/>
              </a:lnSpc>
              <a:buFont typeface="+mj-lt"/>
              <a:buAutoNum type="arabicPeriod"/>
            </a:pPr>
            <a:r>
              <a:rPr lang="en-US" altLang="en-US" sz="2000" dirty="0"/>
              <a:t>Increase the lowest Primary Insurance Account (PIA) factor in the benefit formula from 90 to 93%, increasing benefits across the board;</a:t>
            </a:r>
          </a:p>
          <a:p>
            <a:pPr marL="457200" indent="-457200" eaLnBrk="1" hangingPunct="1">
              <a:lnSpc>
                <a:spcPct val="90000"/>
              </a:lnSpc>
              <a:buFont typeface="+mj-lt"/>
              <a:buAutoNum type="arabicPeriod"/>
            </a:pPr>
            <a:r>
              <a:rPr lang="en-US" altLang="en-US" sz="2000" dirty="0"/>
              <a:t>Use the faster-growing, experimental Consumer Price Index for the elderly (CPI-E) for cost-of-living adjustments (COLAs); and</a:t>
            </a:r>
          </a:p>
          <a:p>
            <a:pPr marL="457200" indent="-457200" eaLnBrk="1" hangingPunct="1">
              <a:lnSpc>
                <a:spcPct val="90000"/>
              </a:lnSpc>
              <a:buFont typeface="+mj-lt"/>
              <a:buAutoNum type="arabicPeriod"/>
            </a:pPr>
            <a:r>
              <a:rPr lang="en-US" altLang="en-US" sz="2000" dirty="0"/>
              <a:t>Create a minimum benefit of 125% of the poverty line for people who have worked 30 years or more</a:t>
            </a:r>
          </a:p>
        </p:txBody>
      </p:sp>
      <p:sp>
        <p:nvSpPr>
          <p:cNvPr id="5" name="Footer Placeholder 3">
            <a:extLst>
              <a:ext uri="{FF2B5EF4-FFF2-40B4-BE49-F238E27FC236}">
                <a16:creationId xmlns:a16="http://schemas.microsoft.com/office/drawing/2014/main" id="{A04270F8-2B4C-4AA4-AE80-395813B63715}"/>
              </a:ext>
            </a:extLst>
          </p:cNvPr>
          <p:cNvSpPr>
            <a:spLocks noGrp="1"/>
          </p:cNvSpPr>
          <p:nvPr>
            <p:ph type="ftr" sz="quarter" idx="11"/>
          </p:nvPr>
        </p:nvSpPr>
        <p:spPr>
          <a:xfrm>
            <a:off x="787940" y="6569074"/>
            <a:ext cx="756811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FF1E74D-7A0D-4896-AF09-90BE321B9D10}"/>
              </a:ext>
            </a:extLst>
          </p:cNvPr>
          <p:cNvSpPr>
            <a:spLocks noGrp="1"/>
          </p:cNvSpPr>
          <p:nvPr>
            <p:ph type="sldNum" sz="quarter" idx="12"/>
          </p:nvPr>
        </p:nvSpPr>
        <p:spPr>
          <a:xfrm>
            <a:off x="6523222" y="6569075"/>
            <a:ext cx="2133600" cy="273050"/>
          </a:xfrm>
        </p:spPr>
        <p:txBody>
          <a:bodyPr/>
          <a:lstStyle/>
          <a:p>
            <a:pPr>
              <a:defRPr/>
            </a:pPr>
            <a:r>
              <a:rPr lang="en-US" altLang="en-US" dirty="0"/>
              <a:t>18-24</a:t>
            </a:r>
          </a:p>
        </p:txBody>
      </p:sp>
    </p:spTree>
    <p:extLst>
      <p:ext uri="{BB962C8B-B14F-4D97-AF65-F5344CB8AC3E}">
        <p14:creationId xmlns:p14="http://schemas.microsoft.com/office/powerpoint/2010/main" val="1320984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idx="4294967295"/>
          </p:nvPr>
        </p:nvSpPr>
        <p:spPr/>
        <p:txBody>
          <a:bodyPr anchor="ctr"/>
          <a:lstStyle/>
          <a:p>
            <a:pPr eaLnBrk="1" hangingPunct="1"/>
            <a:r>
              <a:rPr lang="en-US" altLang="en-US" sz="3500" dirty="0"/>
              <a:t>Pension Fund Regulation</a:t>
            </a:r>
          </a:p>
        </p:txBody>
      </p:sp>
      <p:sp>
        <p:nvSpPr>
          <p:cNvPr id="29701" name="Rectangle 3"/>
          <p:cNvSpPr>
            <a:spLocks noGrp="1" noChangeArrowheads="1"/>
          </p:cNvSpPr>
          <p:nvPr>
            <p:ph type="body" sz="half" idx="4294967295"/>
          </p:nvPr>
        </p:nvSpPr>
        <p:spPr>
          <a:xfrm>
            <a:off x="166815" y="1670354"/>
            <a:ext cx="8810367"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Major piece of regulation governing private pension funds is the Employee Retirement Income Security Act (ERISA) of 1974 </a:t>
            </a:r>
          </a:p>
          <a:p>
            <a:pPr eaLnBrk="1" hangingPunct="1"/>
            <a:r>
              <a:rPr lang="en-US" altLang="en-US" sz="2400" dirty="0"/>
              <a:t>While ERISA does not mandate employers establish pension funds for their employees, it requires them to meet certain standard if a fund is to be eligible for tax-deferred status</a:t>
            </a:r>
          </a:p>
          <a:p>
            <a:pPr eaLnBrk="1" hangingPunct="1"/>
            <a:r>
              <a:rPr lang="en-US" altLang="en-US" sz="2400" dirty="0"/>
              <a:t>Principal features of ERISA focus on the following:</a:t>
            </a:r>
            <a:endParaRPr lang="en-US" altLang="en-US" sz="2400" b="1" dirty="0"/>
          </a:p>
          <a:p>
            <a:pPr lvl="1" eaLnBrk="1" hangingPunct="1"/>
            <a:r>
              <a:rPr lang="en-US" altLang="en-US" sz="2200" dirty="0"/>
              <a:t>Pension plan funding</a:t>
            </a:r>
          </a:p>
          <a:p>
            <a:pPr lvl="1" eaLnBrk="1" hangingPunct="1"/>
            <a:r>
              <a:rPr lang="en-US" altLang="en-US" sz="2200" dirty="0"/>
              <a:t>Vesting of benefits</a:t>
            </a:r>
          </a:p>
          <a:p>
            <a:pPr lvl="1" eaLnBrk="1" hangingPunct="1"/>
            <a:r>
              <a:rPr lang="en-US" altLang="en-US" sz="2200" dirty="0"/>
              <a:t>Fiduciary responsibility</a:t>
            </a:r>
          </a:p>
          <a:p>
            <a:pPr lvl="1" eaLnBrk="1" hangingPunct="1"/>
            <a:r>
              <a:rPr lang="en-US" altLang="en-US" sz="2200" dirty="0"/>
              <a:t>Pension fund transferability</a:t>
            </a:r>
          </a:p>
          <a:p>
            <a:pPr lvl="1" eaLnBrk="1" hangingPunct="1"/>
            <a:r>
              <a:rPr lang="en-US" altLang="en-US" sz="2200" dirty="0"/>
              <a:t>Pension fund insurance</a:t>
            </a:r>
          </a:p>
        </p:txBody>
      </p:sp>
      <p:sp>
        <p:nvSpPr>
          <p:cNvPr id="5" name="Footer Placeholder 3">
            <a:extLst>
              <a:ext uri="{FF2B5EF4-FFF2-40B4-BE49-F238E27FC236}">
                <a16:creationId xmlns:a16="http://schemas.microsoft.com/office/drawing/2014/main" id="{C0B52EAE-7C69-4E4C-9920-BA0EF93B0EB3}"/>
              </a:ext>
            </a:extLst>
          </p:cNvPr>
          <p:cNvSpPr>
            <a:spLocks noGrp="1"/>
          </p:cNvSpPr>
          <p:nvPr>
            <p:ph type="ftr" sz="quarter" idx="11"/>
          </p:nvPr>
        </p:nvSpPr>
        <p:spPr>
          <a:xfrm>
            <a:off x="1105710" y="6583362"/>
            <a:ext cx="693257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6FD79A2C-184D-43FB-A2AF-CD863042D92B}"/>
              </a:ext>
            </a:extLst>
          </p:cNvPr>
          <p:cNvSpPr>
            <a:spLocks noGrp="1"/>
          </p:cNvSpPr>
          <p:nvPr>
            <p:ph type="sldNum" sz="quarter" idx="12"/>
          </p:nvPr>
        </p:nvSpPr>
        <p:spPr>
          <a:xfrm>
            <a:off x="6523222" y="6569075"/>
            <a:ext cx="2133600" cy="273050"/>
          </a:xfrm>
        </p:spPr>
        <p:txBody>
          <a:bodyPr/>
          <a:lstStyle/>
          <a:p>
            <a:pPr>
              <a:defRPr/>
            </a:pPr>
            <a:r>
              <a:rPr lang="en-US" altLang="en-US" dirty="0"/>
              <a:t>18-25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Pension Fund Regulation:</a:t>
            </a:r>
            <a:br>
              <a:rPr lang="en-US" altLang="en-US" sz="3500" dirty="0"/>
            </a:br>
            <a:r>
              <a:rPr lang="en-US" altLang="en-US" sz="3500" dirty="0"/>
              <a:t>Funding</a:t>
            </a:r>
          </a:p>
        </p:txBody>
      </p:sp>
      <p:sp>
        <p:nvSpPr>
          <p:cNvPr id="30725" name="Rectangle 3"/>
          <p:cNvSpPr>
            <a:spLocks noGrp="1" noChangeArrowheads="1"/>
          </p:cNvSpPr>
          <p:nvPr>
            <p:ph type="body" sz="half" idx="4294967295"/>
          </p:nvPr>
        </p:nvSpPr>
        <p:spPr>
          <a:xfrm>
            <a:off x="259492" y="1719263"/>
            <a:ext cx="8587946" cy="47309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Prior to ERISA, there were no statutory requirements forcing defined benefit fund administrators to adequately fund their pension funds</a:t>
            </a:r>
          </a:p>
          <a:p>
            <a:pPr eaLnBrk="1" hangingPunct="1"/>
            <a:r>
              <a:rPr lang="en-US" altLang="en-US" sz="2400" dirty="0"/>
              <a:t>ERISA established guidelines for funding and set penalties for fund deficiencies</a:t>
            </a:r>
          </a:p>
          <a:p>
            <a:pPr lvl="1" eaLnBrk="1" hangingPunct="1"/>
            <a:r>
              <a:rPr lang="en-US" altLang="en-US" sz="2200" dirty="0"/>
              <a:t>Contributions to pension funds must be sufficient to meet all annual costs and expenses and to fund any unfunded historical liabilities over a 30-year period</a:t>
            </a:r>
          </a:p>
          <a:p>
            <a:pPr lvl="1" eaLnBrk="1" hangingPunct="1"/>
            <a:r>
              <a:rPr lang="en-US" altLang="en-US" sz="2200" dirty="0"/>
              <a:t>Any new underfunding arising from low investment returns or other losses must be funded over a 15-year period</a:t>
            </a:r>
          </a:p>
          <a:p>
            <a:pPr eaLnBrk="1" hangingPunct="1"/>
            <a:r>
              <a:rPr lang="en-US" altLang="en-US" sz="2400" dirty="0"/>
              <a:t>Provisions in ERISA led many companies to switch from defined benefit plans to defined contribution plans</a:t>
            </a:r>
          </a:p>
        </p:txBody>
      </p:sp>
      <p:sp>
        <p:nvSpPr>
          <p:cNvPr id="5" name="Footer Placeholder 3">
            <a:extLst>
              <a:ext uri="{FF2B5EF4-FFF2-40B4-BE49-F238E27FC236}">
                <a16:creationId xmlns:a16="http://schemas.microsoft.com/office/drawing/2014/main" id="{E844A09C-7F31-4FF7-A194-E71A1140B440}"/>
              </a:ext>
            </a:extLst>
          </p:cNvPr>
          <p:cNvSpPr>
            <a:spLocks noGrp="1"/>
          </p:cNvSpPr>
          <p:nvPr>
            <p:ph type="ftr" sz="quarter" idx="11"/>
          </p:nvPr>
        </p:nvSpPr>
        <p:spPr>
          <a:xfrm>
            <a:off x="762920" y="6570088"/>
            <a:ext cx="758109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E52A5A9D-F3BF-48C0-BA69-84886862580E}"/>
              </a:ext>
            </a:extLst>
          </p:cNvPr>
          <p:cNvSpPr>
            <a:spLocks noGrp="1"/>
          </p:cNvSpPr>
          <p:nvPr>
            <p:ph type="sldNum" sz="quarter" idx="12"/>
          </p:nvPr>
        </p:nvSpPr>
        <p:spPr>
          <a:xfrm>
            <a:off x="6523222" y="6569075"/>
            <a:ext cx="2133600" cy="273050"/>
          </a:xfrm>
        </p:spPr>
        <p:txBody>
          <a:bodyPr/>
          <a:lstStyle/>
          <a:p>
            <a:pPr>
              <a:defRPr/>
            </a:pPr>
            <a:r>
              <a:rPr lang="en-US" altLang="en-US" dirty="0"/>
              <a:t>18-26</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457200" y="146952"/>
            <a:ext cx="7543800" cy="1295400"/>
          </a:xfrm>
        </p:spPr>
        <p:txBody>
          <a:bodyPr anchor="ctr"/>
          <a:lstStyle/>
          <a:p>
            <a:pPr eaLnBrk="1" hangingPunct="1"/>
            <a:r>
              <a:rPr lang="en-US" altLang="en-US" sz="3500" dirty="0"/>
              <a:t>Pension Fund Regulation:</a:t>
            </a:r>
            <a:br>
              <a:rPr lang="en-US" altLang="en-US" sz="3500" dirty="0"/>
            </a:br>
            <a:r>
              <a:rPr lang="en-US" altLang="en-US" sz="3500" dirty="0"/>
              <a:t>Vesting and Fiduciary Responsibilities</a:t>
            </a:r>
          </a:p>
        </p:txBody>
      </p:sp>
      <p:sp>
        <p:nvSpPr>
          <p:cNvPr id="31749" name="Rectangle 3"/>
          <p:cNvSpPr>
            <a:spLocks noGrp="1" noChangeArrowheads="1"/>
          </p:cNvSpPr>
          <p:nvPr>
            <p:ph type="body" sz="half" idx="4294967295"/>
          </p:nvPr>
        </p:nvSpPr>
        <p:spPr>
          <a:xfrm>
            <a:off x="271849" y="1751571"/>
            <a:ext cx="8575589" cy="474808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300" dirty="0"/>
              <a:t>A</a:t>
            </a:r>
            <a:r>
              <a:rPr lang="en-US" altLang="en-US" sz="2300" b="1" dirty="0"/>
              <a:t> vested employee </a:t>
            </a:r>
            <a:r>
              <a:rPr lang="en-US" altLang="en-US" sz="2300" dirty="0"/>
              <a:t>is eligible to receive pension benefits because he or she has worked for a stated period of time</a:t>
            </a:r>
          </a:p>
          <a:p>
            <a:pPr lvl="1" eaLnBrk="1" hangingPunct="1">
              <a:lnSpc>
                <a:spcPct val="95000"/>
              </a:lnSpc>
            </a:pPr>
            <a:r>
              <a:rPr lang="en-US" altLang="en-US" sz="2100" dirty="0"/>
              <a:t>Prior to ERISA, some plans required their employees to work 15 and even 25 years before they were eligible to receive pension benefits</a:t>
            </a:r>
          </a:p>
          <a:p>
            <a:pPr lvl="1" eaLnBrk="1" hangingPunct="1">
              <a:lnSpc>
                <a:spcPct val="95000"/>
              </a:lnSpc>
            </a:pPr>
            <a:r>
              <a:rPr lang="en-US" altLang="en-US" sz="2100" dirty="0"/>
              <a:t>ERISA requires that a plan must have a minimum vesting requirement and sets a maximum vesting period of 10 years</a:t>
            </a:r>
          </a:p>
          <a:p>
            <a:pPr eaLnBrk="1" hangingPunct="1">
              <a:lnSpc>
                <a:spcPct val="95000"/>
              </a:lnSpc>
            </a:pPr>
            <a:r>
              <a:rPr lang="en-US" altLang="en-US" sz="2300" dirty="0"/>
              <a:t>A </a:t>
            </a:r>
            <a:r>
              <a:rPr lang="en-US" altLang="en-US" sz="2300" i="1" dirty="0"/>
              <a:t>pension plan fiduciary </a:t>
            </a:r>
            <a:r>
              <a:rPr lang="en-US" altLang="en-US" sz="2300" dirty="0"/>
              <a:t>is a trustee or investment advisor charged with management of the pension fund</a:t>
            </a:r>
          </a:p>
          <a:p>
            <a:pPr lvl="1" eaLnBrk="1" hangingPunct="1">
              <a:lnSpc>
                <a:spcPct val="95000"/>
              </a:lnSpc>
            </a:pPr>
            <a:r>
              <a:rPr lang="en-US" altLang="en-US" sz="2100" dirty="0"/>
              <a:t>ERISA required that PF contributions be invested with the same diligence, skill, and care as a “prudent person” in like circumstances (i.e., the </a:t>
            </a:r>
            <a:r>
              <a:rPr lang="en-US" altLang="en-US" sz="2100" i="1" dirty="0"/>
              <a:t>prudent-person rule</a:t>
            </a:r>
            <a:r>
              <a:rPr lang="en-US" altLang="en-US" sz="2100" dirty="0"/>
              <a:t>)</a:t>
            </a:r>
          </a:p>
          <a:p>
            <a:pPr lvl="1" eaLnBrk="1" hangingPunct="1">
              <a:lnSpc>
                <a:spcPct val="95000"/>
              </a:lnSpc>
            </a:pPr>
            <a:r>
              <a:rPr lang="en-US" altLang="en-US" sz="2100" dirty="0"/>
              <a:t>Fund assets are required to be managed with the sole objective of providing the promised benefits to participants</a:t>
            </a:r>
          </a:p>
        </p:txBody>
      </p:sp>
      <p:sp>
        <p:nvSpPr>
          <p:cNvPr id="5" name="Footer Placeholder 3">
            <a:extLst>
              <a:ext uri="{FF2B5EF4-FFF2-40B4-BE49-F238E27FC236}">
                <a16:creationId xmlns:a16="http://schemas.microsoft.com/office/drawing/2014/main" id="{2DBF41DC-CEAC-4CF1-8522-C7A035385DDF}"/>
              </a:ext>
            </a:extLst>
          </p:cNvPr>
          <p:cNvSpPr>
            <a:spLocks noGrp="1"/>
          </p:cNvSpPr>
          <p:nvPr>
            <p:ph type="ftr" sz="quarter" idx="11"/>
          </p:nvPr>
        </p:nvSpPr>
        <p:spPr>
          <a:xfrm>
            <a:off x="947439" y="6579478"/>
            <a:ext cx="722440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AD4F5E2-2CA7-4834-B066-892DB277A7F8}"/>
              </a:ext>
            </a:extLst>
          </p:cNvPr>
          <p:cNvSpPr>
            <a:spLocks noGrp="1"/>
          </p:cNvSpPr>
          <p:nvPr>
            <p:ph type="sldNum" sz="quarter" idx="12"/>
          </p:nvPr>
        </p:nvSpPr>
        <p:spPr>
          <a:xfrm>
            <a:off x="6523222" y="6569075"/>
            <a:ext cx="2133600" cy="273050"/>
          </a:xfrm>
        </p:spPr>
        <p:txBody>
          <a:bodyPr/>
          <a:lstStyle/>
          <a:p>
            <a:pPr>
              <a:defRPr/>
            </a:pPr>
            <a:r>
              <a:rPr lang="en-US" altLang="en-US" dirty="0"/>
              <a:t>18-27</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p:txBody>
          <a:bodyPr anchor="ctr"/>
          <a:lstStyle/>
          <a:p>
            <a:pPr eaLnBrk="1" hangingPunct="1"/>
            <a:r>
              <a:rPr lang="en-US" altLang="en-US" sz="3500" dirty="0"/>
              <a:t>Pension Fund Regulation:</a:t>
            </a:r>
            <a:br>
              <a:rPr lang="en-US" altLang="en-US" sz="3500" dirty="0"/>
            </a:br>
            <a:r>
              <a:rPr lang="en-US" altLang="en-US" sz="3500" dirty="0"/>
              <a:t>Transferability and Insurance</a:t>
            </a:r>
          </a:p>
        </p:txBody>
      </p:sp>
      <p:sp>
        <p:nvSpPr>
          <p:cNvPr id="32773" name="Rectangle 3"/>
          <p:cNvSpPr>
            <a:spLocks noGrp="1" noChangeArrowheads="1"/>
          </p:cNvSpPr>
          <p:nvPr>
            <p:ph type="body" sz="half" idx="4294967295"/>
          </p:nvPr>
        </p:nvSpPr>
        <p:spPr>
          <a:xfrm>
            <a:off x="253313" y="1588614"/>
            <a:ext cx="8637373"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ERISA allows employees to transfer pension credits from one employer to another when switching jobs</a:t>
            </a:r>
          </a:p>
          <a:p>
            <a:pPr eaLnBrk="1" hangingPunct="1">
              <a:lnSpc>
                <a:spcPct val="90000"/>
              </a:lnSpc>
            </a:pPr>
            <a:r>
              <a:rPr lang="en-US" altLang="en-US" sz="2300" dirty="0"/>
              <a:t>ERISA established the Pension Benefit Guarantee Corporation (PBGC), an insurance fund for pension fund participants similar to the FDIC</a:t>
            </a:r>
            <a:endParaRPr lang="en-US" altLang="en-US" sz="2300" b="1" dirty="0"/>
          </a:p>
          <a:p>
            <a:pPr lvl="1" eaLnBrk="1" hangingPunct="1">
              <a:lnSpc>
                <a:spcPct val="90000"/>
              </a:lnSpc>
            </a:pPr>
            <a:r>
              <a:rPr lang="en-US" altLang="en-US" sz="2100" dirty="0"/>
              <a:t>PBGC insures participants of defined benefit funds if the proceeds from the fund are unable to meet its promised pension obligations</a:t>
            </a:r>
          </a:p>
          <a:p>
            <a:pPr lvl="2" eaLnBrk="1" hangingPunct="1">
              <a:lnSpc>
                <a:spcPct val="90000"/>
              </a:lnSpc>
            </a:pPr>
            <a:r>
              <a:rPr lang="en-US" altLang="en-US" sz="2000" dirty="0"/>
              <a:t>As of 2022, nearly 1 million participants receive benefit payments of over $6.5 billion per year from PBGC</a:t>
            </a:r>
          </a:p>
          <a:p>
            <a:pPr lvl="2" eaLnBrk="1" hangingPunct="1">
              <a:lnSpc>
                <a:spcPct val="90000"/>
              </a:lnSpc>
            </a:pPr>
            <a:r>
              <a:rPr lang="en-US" altLang="en-US" sz="2000" dirty="0"/>
              <a:t>Despite premium increases over the years, the PBGC has generally operated at a deficit since its inception</a:t>
            </a:r>
          </a:p>
          <a:p>
            <a:pPr lvl="2" eaLnBrk="1" hangingPunct="1">
              <a:lnSpc>
                <a:spcPct val="90000"/>
              </a:lnSpc>
            </a:pPr>
            <a:r>
              <a:rPr lang="en-US" altLang="en-US" sz="2000" dirty="0"/>
              <a:t>Pension Protection Act of 2006 called for increasing the annual premiums paid by companies to $30 per worker from $19 and the imposition of automatic increases in premiums each year</a:t>
            </a:r>
          </a:p>
        </p:txBody>
      </p:sp>
      <p:sp>
        <p:nvSpPr>
          <p:cNvPr id="5" name="Footer Placeholder 3">
            <a:extLst>
              <a:ext uri="{FF2B5EF4-FFF2-40B4-BE49-F238E27FC236}">
                <a16:creationId xmlns:a16="http://schemas.microsoft.com/office/drawing/2014/main" id="{28E69E3C-2B0B-46AE-9061-8E412897B7D1}"/>
              </a:ext>
            </a:extLst>
          </p:cNvPr>
          <p:cNvSpPr>
            <a:spLocks noGrp="1"/>
          </p:cNvSpPr>
          <p:nvPr>
            <p:ph type="ftr" sz="quarter" idx="11"/>
          </p:nvPr>
        </p:nvSpPr>
        <p:spPr>
          <a:xfrm>
            <a:off x="985736" y="6553200"/>
            <a:ext cx="706876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E507E5A-A964-49A0-AEE7-2ABBCD628234}"/>
              </a:ext>
            </a:extLst>
          </p:cNvPr>
          <p:cNvSpPr>
            <a:spLocks noGrp="1"/>
          </p:cNvSpPr>
          <p:nvPr>
            <p:ph type="sldNum" sz="quarter" idx="12"/>
          </p:nvPr>
        </p:nvSpPr>
        <p:spPr>
          <a:xfrm>
            <a:off x="6523222" y="6569075"/>
            <a:ext cx="2133600" cy="273050"/>
          </a:xfrm>
        </p:spPr>
        <p:txBody>
          <a:bodyPr/>
          <a:lstStyle/>
          <a:p>
            <a:pPr>
              <a:defRPr/>
            </a:pPr>
            <a:r>
              <a:rPr lang="en-US" altLang="en-US" dirty="0"/>
              <a:t>18-28</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chor="ctr"/>
          <a:lstStyle/>
          <a:p>
            <a:pPr eaLnBrk="1" hangingPunct="1"/>
            <a:r>
              <a:rPr lang="en-US" altLang="en-US" sz="3500" dirty="0"/>
              <a:t>Total Underfunding of Insured Single-Employer Plans</a:t>
            </a:r>
          </a:p>
        </p:txBody>
      </p:sp>
      <p:sp>
        <p:nvSpPr>
          <p:cNvPr id="6" name="Footer Placeholder 3">
            <a:extLst>
              <a:ext uri="{FF2B5EF4-FFF2-40B4-BE49-F238E27FC236}">
                <a16:creationId xmlns:a16="http://schemas.microsoft.com/office/drawing/2014/main" id="{FE570916-C7A5-4540-AFBF-D3A588D067BF}"/>
              </a:ext>
            </a:extLst>
          </p:cNvPr>
          <p:cNvSpPr>
            <a:spLocks noGrp="1"/>
          </p:cNvSpPr>
          <p:nvPr>
            <p:ph type="ftr" sz="quarter" idx="11"/>
          </p:nvPr>
        </p:nvSpPr>
        <p:spPr>
          <a:xfrm>
            <a:off x="1118680" y="6552862"/>
            <a:ext cx="690663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0065E57-1579-4B03-AA9E-03E423F94429}"/>
              </a:ext>
            </a:extLst>
          </p:cNvPr>
          <p:cNvSpPr>
            <a:spLocks noGrp="1"/>
          </p:cNvSpPr>
          <p:nvPr>
            <p:ph type="sldNum" sz="quarter" idx="12"/>
          </p:nvPr>
        </p:nvSpPr>
        <p:spPr>
          <a:xfrm>
            <a:off x="6523222" y="6569075"/>
            <a:ext cx="2133600" cy="273050"/>
          </a:xfrm>
        </p:spPr>
        <p:txBody>
          <a:bodyPr/>
          <a:lstStyle/>
          <a:p>
            <a:pPr>
              <a:defRPr/>
            </a:pPr>
            <a:r>
              <a:rPr lang="en-US" altLang="en-US" dirty="0"/>
              <a:t>18-29</a:t>
            </a:r>
          </a:p>
        </p:txBody>
      </p:sp>
      <p:sp>
        <p:nvSpPr>
          <p:cNvPr id="2" name="Content Placeholder 1">
            <a:extLst>
              <a:ext uri="{FF2B5EF4-FFF2-40B4-BE49-F238E27FC236}">
                <a16:creationId xmlns:a16="http://schemas.microsoft.com/office/drawing/2014/main" id="{3E2B1C30-A317-E092-8E60-42931B79C5C4}"/>
              </a:ext>
            </a:extLst>
          </p:cNvPr>
          <p:cNvSpPr>
            <a:spLocks noGrp="1"/>
          </p:cNvSpPr>
          <p:nvPr>
            <p:ph idx="1"/>
          </p:nvPr>
        </p:nvSpPr>
        <p:spPr/>
        <p:txBody>
          <a:bodyP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Pension Funds (Continued)</a:t>
            </a:r>
          </a:p>
        </p:txBody>
      </p:sp>
      <p:sp>
        <p:nvSpPr>
          <p:cNvPr id="5125" name="Rectangle 3"/>
          <p:cNvSpPr>
            <a:spLocks noGrp="1" noChangeArrowheads="1"/>
          </p:cNvSpPr>
          <p:nvPr>
            <p:ph type="body" sz="half" idx="4294967295"/>
          </p:nvPr>
        </p:nvSpPr>
        <p:spPr>
          <a:xfrm>
            <a:off x="271849" y="1719262"/>
            <a:ext cx="8625015" cy="47186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By 1940, only 400 PFs existed</a:t>
            </a:r>
          </a:p>
          <a:p>
            <a:pPr lvl="1" eaLnBrk="1" hangingPunct="1"/>
            <a:r>
              <a:rPr lang="en-US" altLang="en-US" sz="2200" dirty="0"/>
              <a:t>Most of these were for employees in the railroad, banking, and public utilities industries</a:t>
            </a:r>
          </a:p>
          <a:p>
            <a:pPr eaLnBrk="1" hangingPunct="1"/>
            <a:r>
              <a:rPr lang="en-US" altLang="en-US" sz="2400" dirty="0"/>
              <a:t>Currently, over 740,000 PFs exist</a:t>
            </a:r>
          </a:p>
          <a:p>
            <a:pPr lvl="1" eaLnBrk="1" hangingPunct="1"/>
            <a:r>
              <a:rPr lang="en-US" altLang="en-US" sz="2200" dirty="0"/>
              <a:t>In 2021, U.S. households had 20% of their financial assets invested in pension funds, compared to just over 5% in 1950</a:t>
            </a:r>
          </a:p>
          <a:p>
            <a:pPr eaLnBrk="1" hangingPunct="1"/>
            <a:r>
              <a:rPr lang="en-US" altLang="en-US" sz="2400" dirty="0"/>
              <a:t>Financial crisis of 2008-2009 produced significant losses to PFs, decreasing the value of worldwide pension assets from $25 trillion to $20 trillion</a:t>
            </a:r>
          </a:p>
          <a:p>
            <a:pPr lvl="1" eaLnBrk="1" hangingPunct="1"/>
            <a:r>
              <a:rPr lang="en-US" altLang="en-US" sz="2200" dirty="0"/>
              <a:t>U.S. retirement account values fell by over $2 trillion, causing many to postpone retirement, take second jobs, and/or downsize the lifestyles they had enjoyed for decades</a:t>
            </a:r>
          </a:p>
        </p:txBody>
      </p:sp>
      <p:sp>
        <p:nvSpPr>
          <p:cNvPr id="5" name="Footer Placeholder 3">
            <a:extLst>
              <a:ext uri="{FF2B5EF4-FFF2-40B4-BE49-F238E27FC236}">
                <a16:creationId xmlns:a16="http://schemas.microsoft.com/office/drawing/2014/main" id="{0F857BFB-BA10-46A3-9E29-76E45D7EF9D7}"/>
              </a:ext>
            </a:extLst>
          </p:cNvPr>
          <p:cNvSpPr>
            <a:spLocks noGrp="1"/>
          </p:cNvSpPr>
          <p:nvPr>
            <p:ph type="ftr" sz="quarter" idx="11"/>
          </p:nvPr>
        </p:nvSpPr>
        <p:spPr>
          <a:xfrm>
            <a:off x="1027889" y="6569075"/>
            <a:ext cx="708822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0E6779C-52BD-43C6-AFE8-93360E5E8A58}"/>
              </a:ext>
            </a:extLst>
          </p:cNvPr>
          <p:cNvSpPr>
            <a:spLocks noGrp="1"/>
          </p:cNvSpPr>
          <p:nvPr>
            <p:ph type="sldNum" sz="quarter" idx="12"/>
          </p:nvPr>
        </p:nvSpPr>
        <p:spPr>
          <a:xfrm>
            <a:off x="6523222" y="6569075"/>
            <a:ext cx="2133600" cy="273050"/>
          </a:xfrm>
        </p:spPr>
        <p:txBody>
          <a:bodyPr/>
          <a:lstStyle/>
          <a:p>
            <a:pPr>
              <a:defRPr/>
            </a:pPr>
            <a:r>
              <a:rPr lang="en-US" altLang="en-US" dirty="0"/>
              <a:t>18-3</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p:txBody>
          <a:bodyPr anchor="ctr"/>
          <a:lstStyle/>
          <a:p>
            <a:pPr eaLnBrk="1" hangingPunct="1"/>
            <a:r>
              <a:rPr lang="en-US" altLang="en-US" sz="3500" dirty="0"/>
              <a:t>Global Issues</a:t>
            </a:r>
          </a:p>
        </p:txBody>
      </p:sp>
      <p:sp>
        <p:nvSpPr>
          <p:cNvPr id="36869" name="Rectangle 3"/>
          <p:cNvSpPr>
            <a:spLocks noGrp="1" noChangeArrowheads="1"/>
          </p:cNvSpPr>
          <p:nvPr>
            <p:ph type="body" sz="half" idx="4294967295"/>
          </p:nvPr>
        </p:nvSpPr>
        <p:spPr>
          <a:xfrm>
            <a:off x="142103" y="1719263"/>
            <a:ext cx="8859794" cy="47309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Pension systems vary widely in Europe</a:t>
            </a:r>
          </a:p>
          <a:p>
            <a:pPr lvl="1" eaLnBrk="1" hangingPunct="1">
              <a:lnSpc>
                <a:spcPct val="90000"/>
              </a:lnSpc>
            </a:pPr>
            <a:r>
              <a:rPr lang="en-US" altLang="en-US" sz="2200" dirty="0"/>
              <a:t>The U.K., the Netherlands, Ireland, Denmark, and Switzerland all have a tradition of state- (or public-) funded pension schemes</a:t>
            </a:r>
          </a:p>
          <a:p>
            <a:pPr lvl="1" eaLnBrk="1" hangingPunct="1">
              <a:lnSpc>
                <a:spcPct val="90000"/>
              </a:lnSpc>
            </a:pPr>
            <a:r>
              <a:rPr lang="en-US" altLang="en-US" sz="2200" dirty="0"/>
              <a:t>Spain, Portugal, and Italy have less developed systems</a:t>
            </a:r>
          </a:p>
          <a:p>
            <a:pPr lvl="1" eaLnBrk="1" hangingPunct="1">
              <a:lnSpc>
                <a:spcPct val="90000"/>
              </a:lnSpc>
            </a:pPr>
            <a:r>
              <a:rPr lang="en-US" altLang="en-US" sz="2200" dirty="0"/>
              <a:t>France uses a pay-as-you-go system</a:t>
            </a:r>
          </a:p>
          <a:p>
            <a:pPr eaLnBrk="1" hangingPunct="1">
              <a:lnSpc>
                <a:spcPct val="90000"/>
              </a:lnSpc>
            </a:pPr>
            <a:r>
              <a:rPr lang="en-US" altLang="en-US" sz="2400" dirty="0"/>
              <a:t>One method of distinguishing systems across countries is by the extent to which a person’s contributions are linked to the benefits he/she receives in retirement</a:t>
            </a:r>
          </a:p>
          <a:p>
            <a:pPr lvl="1" eaLnBrk="1" hangingPunct="1">
              <a:lnSpc>
                <a:spcPct val="90000"/>
              </a:lnSpc>
            </a:pPr>
            <a:r>
              <a:rPr lang="en-US" altLang="en-US" sz="2200" dirty="0"/>
              <a:t>The link between contributions and benefits is weak in France and Germany, but strong in Sweden, Italy, the U.K., and Chile</a:t>
            </a:r>
          </a:p>
          <a:p>
            <a:pPr eaLnBrk="1" hangingPunct="1">
              <a:lnSpc>
                <a:spcPct val="90000"/>
              </a:lnSpc>
            </a:pPr>
            <a:r>
              <a:rPr lang="en-US" altLang="en-US" sz="2400" dirty="0"/>
              <a:t>Reform around the globe has included benefit reduction, measures to encourage later retirement, and expansions of private funding for government pensions</a:t>
            </a:r>
          </a:p>
        </p:txBody>
      </p:sp>
      <p:sp>
        <p:nvSpPr>
          <p:cNvPr id="5" name="Footer Placeholder 3">
            <a:extLst>
              <a:ext uri="{FF2B5EF4-FFF2-40B4-BE49-F238E27FC236}">
                <a16:creationId xmlns:a16="http://schemas.microsoft.com/office/drawing/2014/main" id="{CEC0A8AD-4F82-486A-9F13-110503275CE1}"/>
              </a:ext>
            </a:extLst>
          </p:cNvPr>
          <p:cNvSpPr>
            <a:spLocks noGrp="1"/>
          </p:cNvSpPr>
          <p:nvPr>
            <p:ph type="ftr" sz="quarter" idx="11"/>
          </p:nvPr>
        </p:nvSpPr>
        <p:spPr>
          <a:xfrm>
            <a:off x="941151" y="6563603"/>
            <a:ext cx="726169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37D98CC-ACD8-4B16-8270-CCCC7B714442}"/>
              </a:ext>
            </a:extLst>
          </p:cNvPr>
          <p:cNvSpPr>
            <a:spLocks noGrp="1"/>
          </p:cNvSpPr>
          <p:nvPr>
            <p:ph type="sldNum" sz="quarter" idx="12"/>
          </p:nvPr>
        </p:nvSpPr>
        <p:spPr>
          <a:xfrm>
            <a:off x="6523222" y="6569075"/>
            <a:ext cx="2133600" cy="273050"/>
          </a:xfrm>
        </p:spPr>
        <p:txBody>
          <a:bodyPr/>
          <a:lstStyle/>
          <a:p>
            <a:pPr>
              <a:defRPr/>
            </a:pPr>
            <a:r>
              <a:rPr lang="en-US" altLang="en-US" dirty="0"/>
              <a:t>18-30</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p:txBody>
          <a:bodyPr anchor="ctr"/>
          <a:lstStyle/>
          <a:p>
            <a:pPr eaLnBrk="1" hangingPunct="1"/>
            <a:r>
              <a:rPr lang="en-US" altLang="en-US" sz="3500" dirty="0"/>
              <a:t>Private versus Public Pension Funds</a:t>
            </a:r>
          </a:p>
        </p:txBody>
      </p:sp>
      <p:sp>
        <p:nvSpPr>
          <p:cNvPr id="6149" name="Rectangle 3"/>
          <p:cNvSpPr>
            <a:spLocks noGrp="1" noChangeArrowheads="1"/>
          </p:cNvSpPr>
          <p:nvPr>
            <p:ph type="body" sz="half" idx="4294967295"/>
          </p:nvPr>
        </p:nvSpPr>
        <p:spPr>
          <a:xfrm>
            <a:off x="457200" y="1719262"/>
            <a:ext cx="8148638" cy="47186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PF industry comprises two distinct sectors:</a:t>
            </a:r>
          </a:p>
          <a:p>
            <a:pPr marL="801687" lvl="1" indent="-457200" eaLnBrk="1" hangingPunct="1">
              <a:buFont typeface="+mj-lt"/>
              <a:buAutoNum type="arabicPeriod"/>
            </a:pPr>
            <a:r>
              <a:rPr lang="en-US" altLang="en-US" sz="2200" b="1" dirty="0"/>
              <a:t>Private PFs </a:t>
            </a:r>
            <a:r>
              <a:rPr lang="en-US" altLang="en-US" sz="2200" dirty="0"/>
              <a:t>are those funds administered by private corporations (e.g., insurance companies or mutual funds)</a:t>
            </a:r>
          </a:p>
          <a:p>
            <a:pPr marL="801687" lvl="1" indent="-457200" eaLnBrk="1" hangingPunct="1">
              <a:buFont typeface="+mj-lt"/>
              <a:buAutoNum type="arabicPeriod"/>
            </a:pPr>
            <a:r>
              <a:rPr lang="en-US" altLang="en-US" sz="2200" b="1" dirty="0"/>
              <a:t>Public PFs </a:t>
            </a:r>
            <a:r>
              <a:rPr lang="en-US" altLang="en-US" sz="2200" dirty="0"/>
              <a:t>are those funds administered by a federal, state, or local government (e.g., Social Security) </a:t>
            </a:r>
          </a:p>
          <a:p>
            <a:pPr marL="346075" indent="-346075" eaLnBrk="1" hangingPunct="1">
              <a:tabLst>
                <a:tab pos="346075" algn="l"/>
              </a:tabLst>
            </a:pPr>
            <a:r>
              <a:rPr lang="en-US" altLang="en-US" sz="2400" dirty="0"/>
              <a:t>In 2021, total financial assets invested in PFs were $31,879.1 billion:</a:t>
            </a:r>
          </a:p>
          <a:p>
            <a:pPr marL="695325" lvl="1" indent="-346075" eaLnBrk="1" hangingPunct="1">
              <a:tabLst>
                <a:tab pos="346075" algn="l"/>
              </a:tabLst>
            </a:pPr>
            <a:r>
              <a:rPr lang="en-US" altLang="en-US" sz="2200" dirty="0"/>
              <a:t>$17,359.1 billion in private funds (including life insurance companies);</a:t>
            </a:r>
          </a:p>
          <a:p>
            <a:pPr marL="695325" lvl="1" indent="-346075" eaLnBrk="1" hangingPunct="1">
              <a:tabLst>
                <a:tab pos="346075" algn="l"/>
              </a:tabLst>
            </a:pPr>
            <a:r>
              <a:rPr lang="en-US" altLang="en-US" sz="2200" dirty="0"/>
              <a:t>$9,956.1 billion in state and local government funds; and</a:t>
            </a:r>
          </a:p>
          <a:p>
            <a:pPr marL="695325" lvl="1" indent="-346075" eaLnBrk="1" hangingPunct="1">
              <a:tabLst>
                <a:tab pos="346075" algn="l"/>
              </a:tabLst>
            </a:pPr>
            <a:r>
              <a:rPr lang="en-US" altLang="en-US" sz="2200" dirty="0"/>
              <a:t>$4,563.9 billion in federal government funds</a:t>
            </a:r>
          </a:p>
        </p:txBody>
      </p:sp>
      <p:sp>
        <p:nvSpPr>
          <p:cNvPr id="5" name="Footer Placeholder 3">
            <a:extLst>
              <a:ext uri="{FF2B5EF4-FFF2-40B4-BE49-F238E27FC236}">
                <a16:creationId xmlns:a16="http://schemas.microsoft.com/office/drawing/2014/main" id="{2FAD1981-C607-4BF6-A23B-8F9F0AFAF413}"/>
              </a:ext>
            </a:extLst>
          </p:cNvPr>
          <p:cNvSpPr>
            <a:spLocks noGrp="1"/>
          </p:cNvSpPr>
          <p:nvPr>
            <p:ph type="ftr" sz="quarter" idx="11"/>
          </p:nvPr>
        </p:nvSpPr>
        <p:spPr>
          <a:xfrm>
            <a:off x="1057072" y="6569075"/>
            <a:ext cx="702985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6461F7D-993A-4CB4-9A71-357ED1D9E54A}"/>
              </a:ext>
            </a:extLst>
          </p:cNvPr>
          <p:cNvSpPr>
            <a:spLocks noGrp="1"/>
          </p:cNvSpPr>
          <p:nvPr>
            <p:ph type="sldNum" sz="quarter" idx="12"/>
          </p:nvPr>
        </p:nvSpPr>
        <p:spPr>
          <a:xfrm>
            <a:off x="6523222" y="6569075"/>
            <a:ext cx="2133600" cy="273050"/>
          </a:xfrm>
        </p:spPr>
        <p:txBody>
          <a:bodyPr/>
          <a:lstStyle/>
          <a:p>
            <a:pPr>
              <a:defRPr/>
            </a:pPr>
            <a:r>
              <a:rPr lang="en-US" altLang="en-US" dirty="0"/>
              <a:t>18-4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Defined Benefit PFs</a:t>
            </a:r>
          </a:p>
        </p:txBody>
      </p:sp>
      <p:sp>
        <p:nvSpPr>
          <p:cNvPr id="7173" name="Rectangle 3"/>
          <p:cNvSpPr>
            <a:spLocks noGrp="1" noChangeArrowheads="1"/>
          </p:cNvSpPr>
          <p:nvPr>
            <p:ph type="body" sz="half" idx="4294967295"/>
          </p:nvPr>
        </p:nvSpPr>
        <p:spPr>
          <a:xfrm>
            <a:off x="271849" y="1719262"/>
            <a:ext cx="8637373"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A </a:t>
            </a:r>
            <a:r>
              <a:rPr lang="en-US" altLang="en-US" sz="2400" b="1" dirty="0"/>
              <a:t>pension plan</a:t>
            </a:r>
            <a:r>
              <a:rPr lang="en-US" altLang="en-US" sz="2400" dirty="0"/>
              <a:t> governs the operations of a pension fund</a:t>
            </a:r>
          </a:p>
          <a:p>
            <a:pPr eaLnBrk="1" hangingPunct="1">
              <a:lnSpc>
                <a:spcPct val="90000"/>
              </a:lnSpc>
            </a:pPr>
            <a:r>
              <a:rPr lang="en-US" altLang="en-US" sz="2400" dirty="0"/>
              <a:t>In a</a:t>
            </a:r>
            <a:r>
              <a:rPr lang="en-US" altLang="en-US" sz="2400" b="1" dirty="0"/>
              <a:t> defined benefit PF</a:t>
            </a:r>
            <a:r>
              <a:rPr lang="en-US" altLang="en-US" sz="2400" dirty="0"/>
              <a:t>, the employer agrees to provide the employee with a specific cash benefit upon retirement, based on a formula that considers such factors as years of employment and salary during employment</a:t>
            </a:r>
          </a:p>
          <a:p>
            <a:pPr marL="801687" lvl="1" indent="-457200" eaLnBrk="1" hangingPunct="1">
              <a:lnSpc>
                <a:spcPct val="90000"/>
              </a:lnSpc>
              <a:buFont typeface="+mj-lt"/>
              <a:buAutoNum type="arabicPeriod"/>
            </a:pPr>
            <a:r>
              <a:rPr lang="en-US" altLang="en-US" sz="2200" b="1" dirty="0"/>
              <a:t>Flat benefit formula </a:t>
            </a:r>
            <a:r>
              <a:rPr lang="en-US" altLang="en-US" sz="2200" dirty="0"/>
              <a:t>pays a flat amount for every year of employment</a:t>
            </a:r>
          </a:p>
          <a:p>
            <a:pPr marL="801687" lvl="1" indent="-457200" eaLnBrk="1" hangingPunct="1">
              <a:lnSpc>
                <a:spcPct val="90000"/>
              </a:lnSpc>
              <a:buFont typeface="+mj-lt"/>
              <a:buAutoNum type="arabicPeriod"/>
            </a:pPr>
            <a:r>
              <a:rPr lang="en-US" altLang="en-US" sz="2200" b="1" dirty="0"/>
              <a:t>Career average formula </a:t>
            </a:r>
            <a:r>
              <a:rPr lang="en-US" altLang="en-US" sz="2200" dirty="0"/>
              <a:t>pays benefits based on the employee’s average salary over the entire period of employment</a:t>
            </a:r>
          </a:p>
          <a:p>
            <a:pPr marL="801687" lvl="1" indent="-457200" eaLnBrk="1" hangingPunct="1">
              <a:lnSpc>
                <a:spcPct val="90000"/>
              </a:lnSpc>
              <a:buFont typeface="+mj-lt"/>
              <a:buAutoNum type="arabicPeriod"/>
            </a:pPr>
            <a:r>
              <a:rPr lang="en-US" altLang="en-US" sz="2200" b="1" dirty="0"/>
              <a:t>Final pay formula</a:t>
            </a:r>
            <a:r>
              <a:rPr lang="en-US" altLang="en-US" sz="2200" dirty="0"/>
              <a:t> pays benefits based on a percentage of the average salary during a specified number of years at the end of the employee’s career times the number of years of service</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745787" y="6557118"/>
            <a:ext cx="765242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18-5</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184023"/>
            <a:ext cx="7543800" cy="1295400"/>
          </a:xfrm>
        </p:spPr>
        <p:txBody>
          <a:bodyPr anchor="ctr"/>
          <a:lstStyle/>
          <a:p>
            <a:pPr eaLnBrk="1" hangingPunct="1"/>
            <a:r>
              <a:rPr lang="en-US" altLang="en-US" sz="3500" dirty="0"/>
              <a:t>Calculation of Retirement Benefit for a Defined Benefit Fund Using a Flat Benefit Formula</a:t>
            </a:r>
          </a:p>
        </p:txBody>
      </p:sp>
      <p:sp>
        <p:nvSpPr>
          <p:cNvPr id="5" name="Footer Placeholder 3">
            <a:extLst>
              <a:ext uri="{FF2B5EF4-FFF2-40B4-BE49-F238E27FC236}">
                <a16:creationId xmlns:a16="http://schemas.microsoft.com/office/drawing/2014/main" id="{62157591-9FDF-41E0-8AD9-F72651994D48}"/>
              </a:ext>
            </a:extLst>
          </p:cNvPr>
          <p:cNvSpPr>
            <a:spLocks noGrp="1"/>
          </p:cNvSpPr>
          <p:nvPr>
            <p:ph type="ftr" sz="quarter" idx="11"/>
          </p:nvPr>
        </p:nvSpPr>
        <p:spPr>
          <a:xfrm>
            <a:off x="839821" y="6537325"/>
            <a:ext cx="7464358" cy="304800"/>
          </a:xfrm>
        </p:spPr>
        <p:txBody>
          <a:bodyPr/>
          <a:lstStyle/>
          <a:p>
            <a:pPr>
              <a:defRPr/>
            </a:pPr>
            <a:r>
              <a:rPr lang="en-US" altLang="en-US" dirty="0"/>
              <a:t>©McGraw Hill LLC. All rights reserved. No reproduction or distribution without the prior written consent of McGraw Hill. </a:t>
            </a:r>
          </a:p>
        </p:txBody>
      </p:sp>
      <p:pic>
        <p:nvPicPr>
          <p:cNvPr id="8" name="Content Placeholder 7">
            <a:extLst>
              <a:ext uri="{FF2B5EF4-FFF2-40B4-BE49-F238E27FC236}">
                <a16:creationId xmlns:a16="http://schemas.microsoft.com/office/drawing/2014/main" id="{A0DED3F6-C1EF-4A0A-B910-B01E318D4697}"/>
              </a:ext>
            </a:extLst>
          </p:cNvPr>
          <p:cNvPicPr>
            <a:picLocks noGrp="1" noChangeAspect="1"/>
          </p:cNvPicPr>
          <p:nvPr>
            <p:ph idx="1"/>
          </p:nvPr>
        </p:nvPicPr>
        <p:blipFill>
          <a:blip r:embed="rId3"/>
          <a:stretch>
            <a:fillRect/>
          </a:stretch>
        </p:blipFill>
        <p:spPr>
          <a:xfrm>
            <a:off x="457200" y="2277319"/>
            <a:ext cx="8229600" cy="3432075"/>
          </a:xfrm>
        </p:spPr>
      </p:pic>
      <p:sp>
        <p:nvSpPr>
          <p:cNvPr id="7" name="Slide Number Placeholder 2">
            <a:extLst>
              <a:ext uri="{FF2B5EF4-FFF2-40B4-BE49-F238E27FC236}">
                <a16:creationId xmlns:a16="http://schemas.microsoft.com/office/drawing/2014/main" id="{C1067207-8B13-46FF-B1BB-0D896E3D4226}"/>
              </a:ext>
            </a:extLst>
          </p:cNvPr>
          <p:cNvSpPr>
            <a:spLocks noGrp="1"/>
          </p:cNvSpPr>
          <p:nvPr>
            <p:ph type="sldNum" sz="quarter" idx="12"/>
          </p:nvPr>
        </p:nvSpPr>
        <p:spPr>
          <a:xfrm>
            <a:off x="6523222" y="6569075"/>
            <a:ext cx="2133600" cy="273050"/>
          </a:xfrm>
        </p:spPr>
        <p:txBody>
          <a:bodyPr/>
          <a:lstStyle/>
          <a:p>
            <a:pPr>
              <a:defRPr/>
            </a:pPr>
            <a:r>
              <a:rPr lang="en-US" altLang="en-US" dirty="0"/>
              <a:t>18-6</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184023"/>
            <a:ext cx="7543800" cy="1295400"/>
          </a:xfrm>
        </p:spPr>
        <p:txBody>
          <a:bodyPr anchor="ctr"/>
          <a:lstStyle/>
          <a:p>
            <a:pPr eaLnBrk="1" hangingPunct="1"/>
            <a:r>
              <a:rPr lang="en-US" altLang="en-US" sz="3500" dirty="0"/>
              <a:t>Calculation of Retirement Benefit for a Defined Benefit Fund Using a Career Average Formula</a:t>
            </a:r>
          </a:p>
        </p:txBody>
      </p:sp>
      <p:sp>
        <p:nvSpPr>
          <p:cNvPr id="5" name="Footer Placeholder 3">
            <a:extLst>
              <a:ext uri="{FF2B5EF4-FFF2-40B4-BE49-F238E27FC236}">
                <a16:creationId xmlns:a16="http://schemas.microsoft.com/office/drawing/2014/main" id="{62157591-9FDF-41E0-8AD9-F72651994D48}"/>
              </a:ext>
            </a:extLst>
          </p:cNvPr>
          <p:cNvSpPr>
            <a:spLocks noGrp="1"/>
          </p:cNvSpPr>
          <p:nvPr>
            <p:ph type="ftr" sz="quarter" idx="11"/>
          </p:nvPr>
        </p:nvSpPr>
        <p:spPr>
          <a:xfrm>
            <a:off x="1095983" y="6569075"/>
            <a:ext cx="6952034" cy="304800"/>
          </a:xfrm>
        </p:spPr>
        <p:txBody>
          <a:bodyPr/>
          <a:lstStyle/>
          <a:p>
            <a:pPr>
              <a:defRPr/>
            </a:pPr>
            <a:r>
              <a:rPr lang="en-US" altLang="en-US" dirty="0"/>
              <a:t>©McGraw Hill LLC. All rights reserved. No reproduction or distribution without the prior written consent of McGraw Hill. </a:t>
            </a:r>
          </a:p>
        </p:txBody>
      </p:sp>
      <p:pic>
        <p:nvPicPr>
          <p:cNvPr id="3" name="Content Placeholder 2">
            <a:extLst>
              <a:ext uri="{FF2B5EF4-FFF2-40B4-BE49-F238E27FC236}">
                <a16:creationId xmlns:a16="http://schemas.microsoft.com/office/drawing/2014/main" id="{CBE65DE7-13D5-4AB5-A303-4BC68FBEA1E5}"/>
              </a:ext>
            </a:extLst>
          </p:cNvPr>
          <p:cNvPicPr>
            <a:picLocks noGrp="1" noChangeAspect="1"/>
          </p:cNvPicPr>
          <p:nvPr>
            <p:ph idx="1"/>
          </p:nvPr>
        </p:nvPicPr>
        <p:blipFill>
          <a:blip r:embed="rId3"/>
          <a:stretch>
            <a:fillRect/>
          </a:stretch>
        </p:blipFill>
        <p:spPr>
          <a:xfrm>
            <a:off x="457200" y="1998867"/>
            <a:ext cx="8229600" cy="3988979"/>
          </a:xfrm>
        </p:spPr>
      </p:pic>
      <p:sp>
        <p:nvSpPr>
          <p:cNvPr id="7" name="Slide Number Placeholder 2">
            <a:extLst>
              <a:ext uri="{FF2B5EF4-FFF2-40B4-BE49-F238E27FC236}">
                <a16:creationId xmlns:a16="http://schemas.microsoft.com/office/drawing/2014/main" id="{C1067207-8B13-46FF-B1BB-0D896E3D4226}"/>
              </a:ext>
            </a:extLst>
          </p:cNvPr>
          <p:cNvSpPr>
            <a:spLocks noGrp="1"/>
          </p:cNvSpPr>
          <p:nvPr>
            <p:ph type="sldNum" sz="quarter" idx="12"/>
          </p:nvPr>
        </p:nvSpPr>
        <p:spPr>
          <a:xfrm>
            <a:off x="6523222" y="6569075"/>
            <a:ext cx="2133600" cy="273050"/>
          </a:xfrm>
        </p:spPr>
        <p:txBody>
          <a:bodyPr/>
          <a:lstStyle/>
          <a:p>
            <a:pPr>
              <a:defRPr/>
            </a:pPr>
            <a:r>
              <a:rPr lang="en-US" altLang="en-US" dirty="0"/>
              <a:t>18-7</a:t>
            </a:r>
          </a:p>
        </p:txBody>
      </p:sp>
    </p:spTree>
    <p:extLst>
      <p:ext uri="{BB962C8B-B14F-4D97-AF65-F5344CB8AC3E}">
        <p14:creationId xmlns:p14="http://schemas.microsoft.com/office/powerpoint/2010/main" val="16990879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184023"/>
            <a:ext cx="7543800" cy="1295400"/>
          </a:xfrm>
        </p:spPr>
        <p:txBody>
          <a:bodyPr anchor="ctr"/>
          <a:lstStyle/>
          <a:p>
            <a:pPr eaLnBrk="1" hangingPunct="1"/>
            <a:r>
              <a:rPr lang="en-US" altLang="en-US" sz="3500" dirty="0"/>
              <a:t>Calculation of Retirement Benefit for a Defined Benefit Fund Using a Final Pay Formula</a:t>
            </a:r>
          </a:p>
        </p:txBody>
      </p:sp>
      <p:sp>
        <p:nvSpPr>
          <p:cNvPr id="5" name="Footer Placeholder 3">
            <a:extLst>
              <a:ext uri="{FF2B5EF4-FFF2-40B4-BE49-F238E27FC236}">
                <a16:creationId xmlns:a16="http://schemas.microsoft.com/office/drawing/2014/main" id="{62157591-9FDF-41E0-8AD9-F72651994D48}"/>
              </a:ext>
            </a:extLst>
          </p:cNvPr>
          <p:cNvSpPr>
            <a:spLocks noGrp="1"/>
          </p:cNvSpPr>
          <p:nvPr>
            <p:ph type="ftr" sz="quarter" idx="11"/>
          </p:nvPr>
        </p:nvSpPr>
        <p:spPr>
          <a:xfrm>
            <a:off x="885217" y="6569075"/>
            <a:ext cx="7373566" cy="304800"/>
          </a:xfrm>
        </p:spPr>
        <p:txBody>
          <a:bodyPr/>
          <a:lstStyle/>
          <a:p>
            <a:pPr>
              <a:defRPr/>
            </a:pPr>
            <a:r>
              <a:rPr lang="en-US" altLang="en-US" dirty="0"/>
              <a:t>©McGraw Hill LLC. All rights reserved. No reproduction or distribution without the prior written consent of McGraw Hill. </a:t>
            </a:r>
          </a:p>
        </p:txBody>
      </p:sp>
      <p:pic>
        <p:nvPicPr>
          <p:cNvPr id="3" name="Content Placeholder 2">
            <a:extLst>
              <a:ext uri="{FF2B5EF4-FFF2-40B4-BE49-F238E27FC236}">
                <a16:creationId xmlns:a16="http://schemas.microsoft.com/office/drawing/2014/main" id="{2FBC04CA-E60B-4998-83A2-29D02F1DC1E1}"/>
              </a:ext>
            </a:extLst>
          </p:cNvPr>
          <p:cNvPicPr>
            <a:picLocks noGrp="1" noChangeAspect="1"/>
          </p:cNvPicPr>
          <p:nvPr>
            <p:ph idx="1"/>
          </p:nvPr>
        </p:nvPicPr>
        <p:blipFill>
          <a:blip r:embed="rId3"/>
          <a:stretch>
            <a:fillRect/>
          </a:stretch>
        </p:blipFill>
        <p:spPr>
          <a:xfrm>
            <a:off x="457200" y="2036117"/>
            <a:ext cx="8229600" cy="2210660"/>
          </a:xfrm>
        </p:spPr>
      </p:pic>
      <p:sp>
        <p:nvSpPr>
          <p:cNvPr id="7" name="Slide Number Placeholder 2">
            <a:extLst>
              <a:ext uri="{FF2B5EF4-FFF2-40B4-BE49-F238E27FC236}">
                <a16:creationId xmlns:a16="http://schemas.microsoft.com/office/drawing/2014/main" id="{C1067207-8B13-46FF-B1BB-0D896E3D4226}"/>
              </a:ext>
            </a:extLst>
          </p:cNvPr>
          <p:cNvSpPr>
            <a:spLocks noGrp="1"/>
          </p:cNvSpPr>
          <p:nvPr>
            <p:ph type="sldNum" sz="quarter" idx="12"/>
          </p:nvPr>
        </p:nvSpPr>
        <p:spPr>
          <a:xfrm>
            <a:off x="6523222" y="6569075"/>
            <a:ext cx="2133600" cy="273050"/>
          </a:xfrm>
        </p:spPr>
        <p:txBody>
          <a:bodyPr/>
          <a:lstStyle/>
          <a:p>
            <a:pPr>
              <a:defRPr/>
            </a:pPr>
            <a:r>
              <a:rPr lang="en-US" altLang="en-US" dirty="0"/>
              <a:t>18-8</a:t>
            </a:r>
          </a:p>
        </p:txBody>
      </p:sp>
      <p:pic>
        <p:nvPicPr>
          <p:cNvPr id="8" name="Picture 7">
            <a:extLst>
              <a:ext uri="{FF2B5EF4-FFF2-40B4-BE49-F238E27FC236}">
                <a16:creationId xmlns:a16="http://schemas.microsoft.com/office/drawing/2014/main" id="{CE786326-E8D5-4E2E-9003-DE883551D388}"/>
              </a:ext>
            </a:extLst>
          </p:cNvPr>
          <p:cNvPicPr>
            <a:picLocks noChangeAspect="1"/>
          </p:cNvPicPr>
          <p:nvPr/>
        </p:nvPicPr>
        <p:blipFill>
          <a:blip r:embed="rId4"/>
          <a:stretch>
            <a:fillRect/>
          </a:stretch>
        </p:blipFill>
        <p:spPr>
          <a:xfrm>
            <a:off x="457200" y="4193231"/>
            <a:ext cx="8362950" cy="1914525"/>
          </a:xfrm>
          <a:prstGeom prst="rect">
            <a:avLst/>
          </a:prstGeom>
        </p:spPr>
      </p:pic>
    </p:spTree>
    <p:extLst>
      <p:ext uri="{BB962C8B-B14F-4D97-AF65-F5344CB8AC3E}">
        <p14:creationId xmlns:p14="http://schemas.microsoft.com/office/powerpoint/2010/main" val="38911390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Defined Benefit PFs (Continued)</a:t>
            </a:r>
          </a:p>
        </p:txBody>
      </p:sp>
      <p:sp>
        <p:nvSpPr>
          <p:cNvPr id="7173" name="Rectangle 3"/>
          <p:cNvSpPr>
            <a:spLocks noGrp="1" noChangeArrowheads="1"/>
          </p:cNvSpPr>
          <p:nvPr>
            <p:ph type="body" sz="half" idx="4294967295"/>
          </p:nvPr>
        </p:nvSpPr>
        <p:spPr>
          <a:xfrm>
            <a:off x="271848" y="1647926"/>
            <a:ext cx="8637373"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Under defined benefit plans, the employer should set aside sufficient funds to ensure that it can meet the promised payments</a:t>
            </a:r>
          </a:p>
          <a:p>
            <a:pPr lvl="1" eaLnBrk="1" hangingPunct="1"/>
            <a:r>
              <a:rPr lang="en-US" altLang="en-US" sz="2200" b="1" dirty="0"/>
              <a:t>Fully funded </a:t>
            </a:r>
            <a:r>
              <a:rPr lang="en-US" altLang="en-US" sz="2200" dirty="0"/>
              <a:t>pension plans have sufficient funds available to meet all future payment obligations</a:t>
            </a:r>
          </a:p>
          <a:p>
            <a:pPr lvl="1" eaLnBrk="1" hangingPunct="1"/>
            <a:r>
              <a:rPr lang="en-US" altLang="en-US" sz="2200" b="1" dirty="0"/>
              <a:t>Underfunded</a:t>
            </a:r>
            <a:r>
              <a:rPr lang="en-US" altLang="en-US" sz="2200" dirty="0"/>
              <a:t> pension funds do not have sufficient funds available to meet all future promised payments</a:t>
            </a:r>
          </a:p>
          <a:p>
            <a:pPr lvl="1" eaLnBrk="1" hangingPunct="1"/>
            <a:r>
              <a:rPr lang="en-US" altLang="en-US" sz="2200" dirty="0"/>
              <a:t>Occasionally, pension funds are </a:t>
            </a:r>
            <a:r>
              <a:rPr lang="en-US" altLang="en-US" sz="2200" b="1" dirty="0"/>
              <a:t>overfunded</a:t>
            </a:r>
            <a:r>
              <a:rPr lang="en-US" altLang="en-US" sz="2200" dirty="0"/>
              <a:t>, meaning they have more than enough funds available to meet the required future payouts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851871" y="6573396"/>
            <a:ext cx="747732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18-9</a:t>
            </a:r>
          </a:p>
        </p:txBody>
      </p:sp>
    </p:spTree>
    <p:extLst>
      <p:ext uri="{BB962C8B-B14F-4D97-AF65-F5344CB8AC3E}">
        <p14:creationId xmlns:p14="http://schemas.microsoft.com/office/powerpoint/2010/main" val="2908275261"/>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1472D-D7B0-4D93-8A0C-EB0A937F172A}">
  <ds:schemaRefs>
    <ds:schemaRef ds:uri="http://schemas.microsoft.com/sharepoint/v3/contenttype/forms"/>
  </ds:schemaRefs>
</ds:datastoreItem>
</file>

<file path=customXml/itemProps2.xml><?xml version="1.0" encoding="utf-8"?>
<ds:datastoreItem xmlns:ds="http://schemas.openxmlformats.org/officeDocument/2006/customXml" ds:itemID="{56787CDD-1CB4-41AC-B57F-D4BDABFD70E6}">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6154A54D-6BA9-48A0-AF51-A0A9BFAF5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5242</TotalTime>
  <Words>3749</Words>
  <Application>Microsoft Office PowerPoint</Application>
  <PresentationFormat>On-screen Show (4:3)</PresentationFormat>
  <Paragraphs>256</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Network</vt:lpstr>
      <vt:lpstr>Chapter Eighteen</vt:lpstr>
      <vt:lpstr>Pension Funds</vt:lpstr>
      <vt:lpstr>Pension Funds (Continued)</vt:lpstr>
      <vt:lpstr>Private versus Public Pension Funds</vt:lpstr>
      <vt:lpstr>Defined Benefit PFs</vt:lpstr>
      <vt:lpstr>Calculation of Retirement Benefit for a Defined Benefit Fund Using a Flat Benefit Formula</vt:lpstr>
      <vt:lpstr>Calculation of Retirement Benefit for a Defined Benefit Fund Using a Career Average Formula</vt:lpstr>
      <vt:lpstr>Calculation of Retirement Benefit for a Defined Benefit Fund Using a Final Pay Formula</vt:lpstr>
      <vt:lpstr>Defined Benefit PFs (Continued)</vt:lpstr>
      <vt:lpstr>Defined Contribution PFs</vt:lpstr>
      <vt:lpstr>Insured versus Noninsured Pension Funds</vt:lpstr>
      <vt:lpstr>Private Pension Funds</vt:lpstr>
      <vt:lpstr>Private Pension Fund Assets, 1990 - 2019</vt:lpstr>
      <vt:lpstr>401(k) and 403(b) Plans</vt:lpstr>
      <vt:lpstr>Defined Contribution Plan Assets by Type of Plan, 1994 - 2019</vt:lpstr>
      <vt:lpstr>Calculating the Return on a 401(k) Plan</vt:lpstr>
      <vt:lpstr>Individual Retirement Accounts</vt:lpstr>
      <vt:lpstr>Keogh Accounts</vt:lpstr>
      <vt:lpstr>Public Pension Funds</vt:lpstr>
      <vt:lpstr>Financial Asset Investments and Recent Trends:  Private Pension Funds</vt:lpstr>
      <vt:lpstr>Financial Assets Held by Private Pension Funds, 1975 and 2021</vt:lpstr>
      <vt:lpstr>Financial Asset Investments and Recent Trends:  Public Pension Funds</vt:lpstr>
      <vt:lpstr>Financial Assets Held by State and Local Government Pension Funds, 1975 and 2021</vt:lpstr>
      <vt:lpstr>Social Security 2100 Act: Proposals</vt:lpstr>
      <vt:lpstr>Pension Fund Regulation</vt:lpstr>
      <vt:lpstr>Pension Fund Regulation: Funding</vt:lpstr>
      <vt:lpstr>Pension Fund Regulation: Vesting and Fiduciary Responsibilities</vt:lpstr>
      <vt:lpstr>Pension Fund Regulation: Transferability and Insurance</vt:lpstr>
      <vt:lpstr>Total Underfunding of Insured Single-Employer Plans</vt:lpstr>
      <vt:lpstr>Global Issues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493</cp:revision>
  <dcterms:created xsi:type="dcterms:W3CDTF">2000-07-01T19:33:32Z</dcterms:created>
  <dcterms:modified xsi:type="dcterms:W3CDTF">2024-03-13T09:36:52Z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