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0"/>
  </p:notesMasterIdLst>
  <p:handoutMasterIdLst>
    <p:handoutMasterId r:id="rId41"/>
  </p:handoutMasterIdLst>
  <p:sldIdLst>
    <p:sldId id="273" r:id="rId10"/>
    <p:sldId id="275" r:id="rId11"/>
    <p:sldId id="550" r:id="rId12"/>
    <p:sldId id="590" r:id="rId13"/>
    <p:sldId id="592" r:id="rId14"/>
    <p:sldId id="594" r:id="rId15"/>
    <p:sldId id="597" r:id="rId16"/>
    <p:sldId id="595" r:id="rId17"/>
    <p:sldId id="599" r:id="rId18"/>
    <p:sldId id="600" r:id="rId19"/>
    <p:sldId id="601" r:id="rId20"/>
    <p:sldId id="617" r:id="rId21"/>
    <p:sldId id="618" r:id="rId22"/>
    <p:sldId id="605" r:id="rId23"/>
    <p:sldId id="596" r:id="rId24"/>
    <p:sldId id="606" r:id="rId25"/>
    <p:sldId id="614" r:id="rId26"/>
    <p:sldId id="607" r:id="rId27"/>
    <p:sldId id="612" r:id="rId28"/>
    <p:sldId id="619" r:id="rId29"/>
    <p:sldId id="620" r:id="rId30"/>
    <p:sldId id="621" r:id="rId31"/>
    <p:sldId id="622" r:id="rId32"/>
    <p:sldId id="623" r:id="rId33"/>
    <p:sldId id="602" r:id="rId34"/>
    <p:sldId id="624" r:id="rId35"/>
    <p:sldId id="625" r:id="rId36"/>
    <p:sldId id="628" r:id="rId37"/>
    <p:sldId id="627" r:id="rId38"/>
    <p:sldId id="62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609EB47-639C-4E5A-882E-F21ADAB4DDFE}">
          <p14:sldIdLst>
            <p14:sldId id="273"/>
            <p14:sldId id="275"/>
            <p14:sldId id="550"/>
            <p14:sldId id="590"/>
            <p14:sldId id="592"/>
            <p14:sldId id="594"/>
            <p14:sldId id="597"/>
            <p14:sldId id="595"/>
            <p14:sldId id="599"/>
            <p14:sldId id="600"/>
            <p14:sldId id="601"/>
            <p14:sldId id="617"/>
            <p14:sldId id="618"/>
            <p14:sldId id="605"/>
            <p14:sldId id="596"/>
            <p14:sldId id="606"/>
            <p14:sldId id="614"/>
            <p14:sldId id="607"/>
            <p14:sldId id="612"/>
            <p14:sldId id="619"/>
            <p14:sldId id="620"/>
            <p14:sldId id="621"/>
            <p14:sldId id="622"/>
            <p14:sldId id="623"/>
            <p14:sldId id="602"/>
          </p14:sldIdLst>
        </p14:section>
        <p14:section name="Appendix: Image Descriptions for Unsighted Students" id="{AF1E0C79-9CAF-466E-B540-85D08FED3DB3}">
          <p14:sldIdLst>
            <p14:sldId id="624"/>
            <p14:sldId id="625"/>
            <p14:sldId id="628"/>
            <p14:sldId id="627"/>
            <p14:sldId id="626"/>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E8C"/>
    <a:srgbClr val="E69E9C"/>
    <a:srgbClr val="ECD8D6"/>
    <a:srgbClr val="D39B99"/>
    <a:srgbClr val="F8F7F7"/>
    <a:srgbClr val="FFC6C6"/>
    <a:srgbClr val="800000"/>
    <a:srgbClr val="395E89"/>
    <a:srgbClr val="4F81BD"/>
    <a:srgbClr val="A3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77" autoAdjust="0"/>
    <p:restoredTop sz="95706" autoAdjust="0"/>
  </p:normalViewPr>
  <p:slideViewPr>
    <p:cSldViewPr>
      <p:cViewPr>
        <p:scale>
          <a:sx n="75" d="100"/>
          <a:sy n="75" d="100"/>
        </p:scale>
        <p:origin x="564" y="456"/>
      </p:cViewPr>
      <p:guideLst>
        <p:guide orient="horz" pos="3408"/>
        <p:guide orient="horz" pos="3600"/>
        <p:guide orient="horz" pos="912"/>
        <p:guide orient="horz" pos="3360"/>
        <p:guide pos="5616"/>
        <p:guide pos="4320"/>
      </p:guideLst>
    </p:cSldViewPr>
  </p:slideViewPr>
  <p:outlineViewPr>
    <p:cViewPr>
      <p:scale>
        <a:sx n="33" d="100"/>
        <a:sy n="33" d="100"/>
      </p:scale>
      <p:origin x="0" y="-135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4/10/2019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4/10/2019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125170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10"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292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8"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8"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931920" cy="50292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295400"/>
            <a:ext cx="3931920" cy="50292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14"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9"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400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760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17"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16"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AEDD2C-05F1-4BD5-AF71-33455B5A2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857864"/>
            <a:ext cx="4098172" cy="5303520"/>
          </a:xfrm>
          <a:prstGeom prst="rect">
            <a:avLst/>
          </a:prstGeom>
        </p:spPr>
      </p:pic>
      <p:sp>
        <p:nvSpPr>
          <p:cNvPr id="2" name="Slide Title"/>
          <p:cNvSpPr>
            <a:spLocks noGrp="1"/>
          </p:cNvSpPr>
          <p:nvPr>
            <p:ph type="title"/>
          </p:nvPr>
        </p:nvSpPr>
        <p:spPr>
          <a:xfrm>
            <a:off x="1112520" y="76200"/>
            <a:ext cx="7848600" cy="1447800"/>
          </a:xfrm>
          <a:prstGeom prst="rect">
            <a:avLst/>
          </a:prstGeom>
        </p:spPr>
        <p:txBody>
          <a:bodyPr anchor="t" anchorCtr="0"/>
          <a:lstStyle>
            <a:lvl1pPr algn="r">
              <a:spcBef>
                <a:spcPts val="480"/>
              </a:spcBef>
              <a:defRPr sz="4400" b="1" cap="all">
                <a:solidFill>
                  <a:schemeClr val="tx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Content Placeholder 6"/>
          <p:cNvSpPr>
            <a:spLocks noGrp="1"/>
          </p:cNvSpPr>
          <p:nvPr>
            <p:ph sz="quarter" idx="12"/>
          </p:nvPr>
        </p:nvSpPr>
        <p:spPr>
          <a:xfrm>
            <a:off x="4419600" y="3535680"/>
            <a:ext cx="4572000" cy="2560320"/>
          </a:xfrm>
          <a:prstGeom prst="rect">
            <a:avLst/>
          </a:prstGeom>
          <a:noFill/>
          <a:ln w="38100">
            <a:noFill/>
          </a:ln>
        </p:spPr>
        <p:txBody>
          <a:bodyPr anchor="t"/>
          <a:lstStyle>
            <a:lvl1pPr algn="ctr">
              <a:defRPr sz="4000" b="1">
                <a:solidFill>
                  <a:schemeClr val="tx1"/>
                </a:solidFill>
                <a:latin typeface="+mj-lt"/>
                <a:ea typeface="Verdana" panose="020B0604030504040204" pitchFamily="34" charset="0"/>
                <a:cs typeface="Arial" panose="020B0604020202020204" pitchFamily="34" charset="0"/>
              </a:defRPr>
            </a:lvl1pPr>
            <a:lvl2pPr algn="l">
              <a:defRPr/>
            </a:lvl2pPr>
            <a:lvl3pPr algn="l">
              <a:defRPr/>
            </a:lvl3pPr>
            <a:lvl4pPr algn="l">
              <a:defRPr/>
            </a:lvl4pPr>
            <a:lvl5pPr algn="l">
              <a:defRPr/>
            </a:lvl5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
        <p:nvSpPr>
          <p:cNvPr id="3" name="Text Placeholder 1"/>
          <p:cNvSpPr>
            <a:spLocks noGrp="1"/>
          </p:cNvSpPr>
          <p:nvPr>
            <p:ph type="body" idx="1"/>
          </p:nvPr>
        </p:nvSpPr>
        <p:spPr>
          <a:xfrm>
            <a:off x="4419600" y="2621280"/>
            <a:ext cx="4572000" cy="640080"/>
          </a:xfrm>
          <a:prstGeom prst="rect">
            <a:avLst/>
          </a:prstGeom>
          <a:noFill/>
          <a:ln>
            <a:noFill/>
          </a:ln>
        </p:spPr>
        <p:txBody>
          <a:bodyPr anchor="ctr" anchorCtr="0"/>
          <a:lstStyle>
            <a:lvl1pPr marL="0" indent="0" algn="ctr">
              <a:spcBef>
                <a:spcPts val="0"/>
              </a:spcBef>
              <a:buNone/>
              <a:defRPr sz="4000">
                <a:solidFill>
                  <a:schemeClr val="tx1"/>
                </a:solidFill>
                <a:latin typeface="+mj-lt"/>
                <a:ea typeface="Verdana" panose="020B060403050404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2" name="TextBox 1"/>
          <p:cNvSpPr txBox="1"/>
          <p:nvPr userDrawn="1"/>
        </p:nvSpPr>
        <p:spPr>
          <a:xfrm>
            <a:off x="8626156" y="6428601"/>
            <a:ext cx="492444" cy="276999"/>
          </a:xfrm>
          <a:prstGeom prst="rect">
            <a:avLst/>
          </a:prstGeom>
          <a:noFill/>
        </p:spPr>
        <p:txBody>
          <a:bodyPr wrap="none" rtlCol="0">
            <a:spAutoFit/>
          </a:bodyPr>
          <a:lstStyle/>
          <a:p>
            <a:pPr algn="r"/>
            <a:r>
              <a:rPr lang="en-US" sz="1200" dirty="0"/>
              <a:t>1-</a:t>
            </a:r>
            <a:fld id="{09B04D3D-3DF2-444E-B90E-598D3892FB50}" type="slidenum">
              <a:rPr lang="en-US" sz="1200" smtClean="0"/>
              <a:pPr algn="r"/>
              <a:t>‹#›</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9" r:id="rId3"/>
    <p:sldLayoutId id="2147483967" r:id="rId4"/>
    <p:sldLayoutId id="2147483968"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slide" Target="slide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12520" y="76200"/>
            <a:ext cx="7848600" cy="1828800"/>
          </a:xfrm>
        </p:spPr>
        <p:txBody>
          <a:bodyPr/>
          <a:lstStyle/>
          <a:p>
            <a:pPr algn="r">
              <a:spcAft>
                <a:spcPts val="600"/>
              </a:spcAft>
            </a:pPr>
            <a:r>
              <a:rPr lang="en-US" sz="4600" cap="none" dirty="0">
                <a:solidFill>
                  <a:srgbClr val="214E91"/>
                </a:solidFill>
              </a:rPr>
              <a:t>Fundamentals </a:t>
            </a:r>
            <a:r>
              <a:rPr lang="en-US" sz="4600" b="0" cap="none" dirty="0">
                <a:solidFill>
                  <a:srgbClr val="214E91"/>
                </a:solidFill>
              </a:rPr>
              <a:t>of</a:t>
            </a:r>
            <a:r>
              <a:rPr lang="en-US" sz="4600" cap="none" dirty="0">
                <a:solidFill>
                  <a:srgbClr val="214E91"/>
                </a:solidFill>
              </a:rPr>
              <a:t/>
            </a:r>
            <a:br>
              <a:rPr lang="en-US" sz="4600" cap="none" dirty="0">
                <a:solidFill>
                  <a:srgbClr val="214E91"/>
                </a:solidFill>
              </a:rPr>
            </a:br>
            <a:r>
              <a:rPr lang="en-US" sz="4600" cap="none" dirty="0">
                <a:solidFill>
                  <a:srgbClr val="214E91"/>
                </a:solidFill>
              </a:rPr>
              <a:t>Corporate Finance</a:t>
            </a:r>
            <a:r>
              <a:rPr lang="en-US" sz="4000" dirty="0">
                <a:solidFill>
                  <a:srgbClr val="0A0A32"/>
                </a:solidFill>
              </a:rPr>
              <a:t/>
            </a:r>
            <a:br>
              <a:rPr lang="en-US" sz="4000" dirty="0">
                <a:solidFill>
                  <a:srgbClr val="0A0A32"/>
                </a:solidFill>
              </a:rPr>
            </a:br>
            <a:r>
              <a:rPr lang="en-US" sz="2400" b="0" cap="none" dirty="0"/>
              <a:t>Tenth Edition</a:t>
            </a:r>
            <a:endParaRPr lang="en-US" sz="2400" dirty="0"/>
          </a:p>
        </p:txBody>
      </p:sp>
      <p:sp>
        <p:nvSpPr>
          <p:cNvPr id="2" name="Text Placeholder 2"/>
          <p:cNvSpPr>
            <a:spLocks noGrp="1"/>
          </p:cNvSpPr>
          <p:nvPr>
            <p:ph type="body" idx="1"/>
          </p:nvPr>
        </p:nvSpPr>
        <p:spPr/>
        <p:txBody>
          <a:bodyPr/>
          <a:lstStyle/>
          <a:p>
            <a:r>
              <a:rPr lang="en-US" dirty="0"/>
              <a:t>Chapter 1</a:t>
            </a:r>
          </a:p>
        </p:txBody>
      </p:sp>
      <p:sp>
        <p:nvSpPr>
          <p:cNvPr id="4" name="Content Placeholder 3"/>
          <p:cNvSpPr>
            <a:spLocks noGrp="1"/>
          </p:cNvSpPr>
          <p:nvPr>
            <p:ph sz="quarter" idx="12"/>
          </p:nvPr>
        </p:nvSpPr>
        <p:spPr/>
        <p:txBody>
          <a:bodyPr/>
          <a:lstStyle/>
          <a:p>
            <a:r>
              <a:rPr lang="en-IN" dirty="0"/>
              <a:t>Goals and Governance of the Corporation</a:t>
            </a:r>
          </a:p>
        </p:txBody>
      </p:sp>
      <p:sp>
        <p:nvSpPr>
          <p:cNvPr id="3" name="Content Placeholder 4"/>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 Corporation?</a:t>
            </a:r>
            <a:r>
              <a:rPr lang="en-US" altLang="en-US" sz="1500" dirty="0"/>
              <a:t> 2</a:t>
            </a:r>
            <a:endParaRPr lang="en-US" sz="1500" dirty="0"/>
          </a:p>
        </p:txBody>
      </p:sp>
      <p:sp>
        <p:nvSpPr>
          <p:cNvPr id="3" name="Content Placeholder 2"/>
          <p:cNvSpPr>
            <a:spLocks noGrp="1"/>
          </p:cNvSpPr>
          <p:nvPr>
            <p:ph idx="1"/>
          </p:nvPr>
        </p:nvSpPr>
        <p:spPr>
          <a:xfrm>
            <a:off x="457200" y="1295400"/>
            <a:ext cx="8321040" cy="5212080"/>
          </a:xfrm>
        </p:spPr>
        <p:txBody>
          <a:bodyPr/>
          <a:lstStyle/>
          <a:p>
            <a:pPr>
              <a:spcBef>
                <a:spcPts val="300"/>
              </a:spcBef>
            </a:pPr>
            <a:r>
              <a:rPr lang="en-US" altLang="en-US" sz="2800" dirty="0"/>
              <a:t>Types of Business Organizations</a:t>
            </a:r>
          </a:p>
          <a:p>
            <a:pPr lvl="1">
              <a:spcBef>
                <a:spcPts val="300"/>
              </a:spcBef>
            </a:pPr>
            <a:r>
              <a:rPr lang="en-US" altLang="en-US" sz="2400" dirty="0"/>
              <a:t>Sole Proprietorships.</a:t>
            </a:r>
          </a:p>
          <a:p>
            <a:pPr lvl="1">
              <a:spcBef>
                <a:spcPts val="300"/>
              </a:spcBef>
            </a:pPr>
            <a:r>
              <a:rPr lang="en-US" altLang="en-US" sz="2400" dirty="0"/>
              <a:t>Partnerships.</a:t>
            </a:r>
          </a:p>
          <a:p>
            <a:pPr lvl="1">
              <a:spcBef>
                <a:spcPts val="300"/>
              </a:spcBef>
            </a:pPr>
            <a:r>
              <a:rPr lang="en-US" altLang="en-US" sz="2400" dirty="0"/>
              <a:t>Corporations.</a:t>
            </a:r>
          </a:p>
          <a:p>
            <a:pPr lvl="1">
              <a:spcBef>
                <a:spcPts val="300"/>
              </a:spcBef>
            </a:pPr>
            <a:r>
              <a:rPr lang="en-US" altLang="en-US" sz="2400" dirty="0"/>
              <a:t>Limited Liability Options.</a:t>
            </a:r>
          </a:p>
          <a:p>
            <a:pPr lvl="2">
              <a:spcBef>
                <a:spcPts val="300"/>
              </a:spcBef>
            </a:pPr>
            <a:r>
              <a:rPr lang="en-US" altLang="en-US" sz="2000" dirty="0"/>
              <a:t>Limited Liability Partnerships.</a:t>
            </a:r>
          </a:p>
          <a:p>
            <a:pPr lvl="2">
              <a:spcBef>
                <a:spcPts val="300"/>
              </a:spcBef>
            </a:pPr>
            <a:r>
              <a:rPr lang="en-US" altLang="en-US" sz="2000" dirty="0"/>
              <a:t>Limited Liability Corporations.</a:t>
            </a:r>
          </a:p>
          <a:p>
            <a:pPr lvl="2">
              <a:spcBef>
                <a:spcPts val="300"/>
              </a:spcBef>
            </a:pPr>
            <a:r>
              <a:rPr lang="en-US" altLang="en-US" sz="2000" dirty="0"/>
              <a:t>Professional Corporations.</a:t>
            </a:r>
          </a:p>
          <a:p>
            <a:pPr>
              <a:spcBef>
                <a:spcPts val="300"/>
              </a:spcBef>
            </a:pPr>
            <a:r>
              <a:rPr lang="en-US" altLang="en-US" sz="2800" dirty="0"/>
              <a:t>Limited Liability</a:t>
            </a:r>
          </a:p>
          <a:p>
            <a:pPr lvl="1">
              <a:spcBef>
                <a:spcPts val="300"/>
              </a:spcBef>
            </a:pPr>
            <a:r>
              <a:rPr lang="en-US" altLang="en-US" sz="2400" dirty="0"/>
              <a:t>The owners of a corporation are not personally liable for its obligations.</a:t>
            </a:r>
          </a:p>
        </p:txBody>
      </p:sp>
    </p:spTree>
    <p:extLst>
      <p:ext uri="{BB962C8B-B14F-4D97-AF65-F5344CB8AC3E}">
        <p14:creationId xmlns:p14="http://schemas.microsoft.com/office/powerpoint/2010/main" val="362414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 Corporation?</a:t>
            </a:r>
            <a:r>
              <a:rPr lang="en-US" altLang="en-US" sz="1500" dirty="0"/>
              <a:t> 3</a:t>
            </a:r>
            <a:endParaRPr lang="en-US" sz="1500" dirty="0"/>
          </a:p>
        </p:txBody>
      </p:sp>
      <p:graphicFrame>
        <p:nvGraphicFramePr>
          <p:cNvPr id="5" name="Table 2"/>
          <p:cNvGraphicFramePr>
            <a:graphicFrameLocks noGrp="1"/>
          </p:cNvGraphicFramePr>
          <p:nvPr>
            <p:extLst>
              <p:ext uri="{D42A27DB-BD31-4B8C-83A1-F6EECF244321}">
                <p14:modId xmlns:p14="http://schemas.microsoft.com/office/powerpoint/2010/main" val="2853088095"/>
              </p:ext>
            </p:extLst>
          </p:nvPr>
        </p:nvGraphicFramePr>
        <p:xfrm>
          <a:off x="502920" y="2087878"/>
          <a:ext cx="8138160" cy="3017522"/>
        </p:xfrm>
        <a:graphic>
          <a:graphicData uri="http://schemas.openxmlformats.org/drawingml/2006/table">
            <a:tbl>
              <a:tblPr firstRow="1" bandRow="1">
                <a:tableStyleId>{5C22544A-7EE6-4342-B048-85BDC9FD1C3A}</a:tableStyleId>
              </a:tblPr>
              <a:tblGrid>
                <a:gridCol w="2872291">
                  <a:extLst>
                    <a:ext uri="{9D8B030D-6E8A-4147-A177-3AD203B41FA5}">
                      <a16:colId xmlns:a16="http://schemas.microsoft.com/office/drawing/2014/main" val="2557384596"/>
                    </a:ext>
                  </a:extLst>
                </a:gridCol>
                <a:gridCol w="1675505">
                  <a:extLst>
                    <a:ext uri="{9D8B030D-6E8A-4147-A177-3AD203B41FA5}">
                      <a16:colId xmlns:a16="http://schemas.microsoft.com/office/drawing/2014/main" val="3100578712"/>
                    </a:ext>
                  </a:extLst>
                </a:gridCol>
                <a:gridCol w="1675505">
                  <a:extLst>
                    <a:ext uri="{9D8B030D-6E8A-4147-A177-3AD203B41FA5}">
                      <a16:colId xmlns:a16="http://schemas.microsoft.com/office/drawing/2014/main" val="4219031854"/>
                    </a:ext>
                  </a:extLst>
                </a:gridCol>
                <a:gridCol w="1914859">
                  <a:extLst>
                    <a:ext uri="{9D8B030D-6E8A-4147-A177-3AD203B41FA5}">
                      <a16:colId xmlns:a16="http://schemas.microsoft.com/office/drawing/2014/main" val="1833100671"/>
                    </a:ext>
                  </a:extLst>
                </a:gridCol>
              </a:tblGrid>
              <a:tr h="660083">
                <a:tc>
                  <a:txBody>
                    <a:bodyPr/>
                    <a:lstStyle/>
                    <a:p>
                      <a:pPr algn="ctr"/>
                      <a:endParaRPr lang="en-US" dirty="0"/>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Sole Proprietorship</a:t>
                      </a:r>
                      <a:endParaRPr lang="en-US" sz="1800" dirty="0">
                        <a:solidFill>
                          <a:schemeClr val="tx1">
                            <a:lumMod val="85000"/>
                            <a:lumOff val="15000"/>
                          </a:schemeClr>
                        </a:solidFill>
                        <a:latin typeface="Calibri" panose="020F0502020204030204" pitchFamily="34" charset="0"/>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Partnership</a:t>
                      </a:r>
                      <a:endParaRPr lang="en-US" sz="1800" dirty="0">
                        <a:solidFill>
                          <a:schemeClr val="tx1">
                            <a:lumMod val="85000"/>
                            <a:lumOff val="15000"/>
                          </a:schemeClr>
                        </a:solidFill>
                        <a:latin typeface="Calibri" panose="020F0502020204030204"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Corporation</a:t>
                      </a:r>
                      <a:endParaRPr lang="en-US" sz="1800" dirty="0">
                        <a:solidFill>
                          <a:schemeClr val="tx1">
                            <a:lumMod val="85000"/>
                            <a:lumOff val="15000"/>
                          </a:schemeClr>
                        </a:solidFill>
                        <a:latin typeface="Calibri" panose="020F0502020204030204"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0000"/>
                    </a:solidFill>
                  </a:tcPr>
                </a:tc>
                <a:extLst>
                  <a:ext uri="{0D108BD9-81ED-4DB2-BD59-A6C34878D82A}">
                    <a16:rowId xmlns:a16="http://schemas.microsoft.com/office/drawing/2014/main" val="3490724271"/>
                  </a:ext>
                </a:extLst>
              </a:tr>
              <a:tr h="3771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Who owns the business?</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9E9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The manager</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9E9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Partners</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9E9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Stockholders</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9E9C"/>
                    </a:solidFill>
                  </a:tcPr>
                </a:tc>
                <a:extLst>
                  <a:ext uri="{0D108BD9-81ED-4DB2-BD59-A6C34878D82A}">
                    <a16:rowId xmlns:a16="http://schemas.microsoft.com/office/drawing/2014/main" val="1284131393"/>
                  </a:ext>
                </a:extLst>
              </a:tr>
              <a:tr h="6600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Are managers and owners    separate?</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No</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No</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Usually</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extLst>
                  <a:ext uri="{0D108BD9-81ED-4DB2-BD59-A6C34878D82A}">
                    <a16:rowId xmlns:a16="http://schemas.microsoft.com/office/drawing/2014/main" val="1310633964"/>
                  </a:ext>
                </a:extLst>
              </a:tr>
              <a:tr h="660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What is the owner’s liability?</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8E8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Unlimited</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8E8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Unlimited</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8E8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Limited</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E68E8C"/>
                    </a:solidFill>
                  </a:tcPr>
                </a:tc>
                <a:extLst>
                  <a:ext uri="{0D108BD9-81ED-4DB2-BD59-A6C34878D82A}">
                    <a16:rowId xmlns:a16="http://schemas.microsoft.com/office/drawing/2014/main" val="1325645797"/>
                  </a:ext>
                </a:extLst>
              </a:tr>
              <a:tr h="6600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Are the owner and business taxed separately?</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No</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No</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                Yes</a:t>
                      </a:r>
                      <a:endParaRPr lang="en-US" sz="1800" dirty="0">
                        <a:solidFill>
                          <a:schemeClr val="tx1">
                            <a:lumMod val="85000"/>
                            <a:lumOff val="15000"/>
                          </a:schemeClr>
                        </a:solidFill>
                        <a:latin typeface="Calibri" panose="020F0502020204030204" pitchFamily="34" charset="0"/>
                      </a:endParaRPr>
                    </a:p>
                  </a:txBody>
                  <a:tcPr>
                    <a:lnL w="12700" cap="flat" cmpd="sng" algn="ctr">
                      <a:solidFill>
                        <a:srgbClr val="5F3736"/>
                      </a:solidFill>
                      <a:prstDash val="solid"/>
                      <a:round/>
                      <a:headEnd type="none" w="med" len="med"/>
                      <a:tailEnd type="none" w="med" len="med"/>
                    </a:lnL>
                    <a:lnR w="12700" cap="flat" cmpd="sng" algn="ctr">
                      <a:solidFill>
                        <a:srgbClr val="5F3736"/>
                      </a:solidFill>
                      <a:prstDash val="solid"/>
                      <a:round/>
                      <a:headEnd type="none" w="med" len="med"/>
                      <a:tailEnd type="none" w="med" len="med"/>
                    </a:lnR>
                    <a:lnT w="12700" cap="flat" cmpd="sng" algn="ctr">
                      <a:solidFill>
                        <a:srgbClr val="5F3736"/>
                      </a:solidFill>
                      <a:prstDash val="solid"/>
                      <a:round/>
                      <a:headEnd type="none" w="med" len="med"/>
                      <a:tailEnd type="none" w="med" len="med"/>
                    </a:lnT>
                    <a:lnB w="12700" cap="flat" cmpd="sng" algn="ctr">
                      <a:solidFill>
                        <a:srgbClr val="5F3736"/>
                      </a:solidFill>
                      <a:prstDash val="solid"/>
                      <a:round/>
                      <a:headEnd type="none" w="med" len="med"/>
                      <a:tailEnd type="none" w="med" len="med"/>
                    </a:lnB>
                    <a:lnTlToBr w="12700" cmpd="sng">
                      <a:noFill/>
                      <a:prstDash val="solid"/>
                    </a:lnTlToBr>
                    <a:lnBlToTr w="12700" cmpd="sng">
                      <a:noFill/>
                      <a:prstDash val="solid"/>
                    </a:lnBlToTr>
                    <a:solidFill>
                      <a:srgbClr val="FFC6C6"/>
                    </a:solidFill>
                  </a:tcPr>
                </a:tc>
                <a:extLst>
                  <a:ext uri="{0D108BD9-81ED-4DB2-BD59-A6C34878D82A}">
                    <a16:rowId xmlns:a16="http://schemas.microsoft.com/office/drawing/2014/main" val="3525194828"/>
                  </a:ext>
                </a:extLst>
              </a:tr>
            </a:tbl>
          </a:graphicData>
        </a:graphic>
      </p:graphicFrame>
    </p:spTree>
    <p:extLst>
      <p:ext uri="{BB962C8B-B14F-4D97-AF65-F5344CB8AC3E}">
        <p14:creationId xmlns:p14="http://schemas.microsoft.com/office/powerpoint/2010/main" val="135961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Corporation?</a:t>
            </a:r>
            <a:r>
              <a:rPr lang="en-US" sz="1500" dirty="0"/>
              <a:t> 4</a:t>
            </a:r>
          </a:p>
        </p:txBody>
      </p:sp>
      <p:pic>
        <p:nvPicPr>
          <p:cNvPr id="6" name="Picture 2" descr="A chart illustrating what a corporation i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4314488"/>
          </a:xfrm>
        </p:spPr>
      </p:pic>
      <p:sp>
        <p:nvSpPr>
          <p:cNvPr id="4" name="Text Placeholder 3"/>
          <p:cNvSpPr>
            <a:spLocks noGrp="1"/>
          </p:cNvSpPr>
          <p:nvPr>
            <p:ph type="body" sz="quarter" idx="12"/>
          </p:nvPr>
        </p:nvSpPr>
        <p:spPr>
          <a:xfrm>
            <a:off x="3200400" y="6477000"/>
            <a:ext cx="2743200" cy="182880"/>
          </a:xfrm>
        </p:spPr>
        <p:txBody>
          <a:bodyPr/>
          <a:lstStyle/>
          <a:p>
            <a:r>
              <a:rPr lang="en-US" dirty="0">
                <a:hlinkClick r:id="rId3" action="ppaction://hlinksldjump"/>
              </a:rPr>
              <a:t>Access the text alternative for these </a:t>
            </a:r>
            <a:r>
              <a:rPr lang="en-US" dirty="0" smtClean="0">
                <a:hlinkClick r:id="rId3" action="ppaction://hlinksldjump"/>
              </a:rPr>
              <a:t>images</a:t>
            </a:r>
            <a:endParaRPr lang="en-US" dirty="0"/>
          </a:p>
        </p:txBody>
      </p:sp>
    </p:spTree>
    <p:extLst>
      <p:ext uri="{BB962C8B-B14F-4D97-AF65-F5344CB8AC3E}">
        <p14:creationId xmlns:p14="http://schemas.microsoft.com/office/powerpoint/2010/main" val="386030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Financial Manager?</a:t>
            </a:r>
            <a:r>
              <a:rPr lang="en-US" sz="1500" dirty="0"/>
              <a:t> 1</a:t>
            </a:r>
          </a:p>
        </p:txBody>
      </p:sp>
      <p:pic>
        <p:nvPicPr>
          <p:cNvPr id="5" name="Picture 2" descr="A diagram shows 3 boxes in 2 rows. The chief financial officer is at the top and this branches to treasurer and controller boxes belo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801016"/>
            <a:ext cx="6206266" cy="4066384"/>
          </a:xfrm>
        </p:spPr>
      </p:pic>
    </p:spTree>
    <p:extLst>
      <p:ext uri="{BB962C8B-B14F-4D97-AF65-F5344CB8AC3E}">
        <p14:creationId xmlns:p14="http://schemas.microsoft.com/office/powerpoint/2010/main" val="30999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Who Is the Financial Manager?</a:t>
            </a:r>
            <a:r>
              <a:rPr lang="en-US" altLang="en-US" sz="1500" dirty="0"/>
              <a:t> 2</a:t>
            </a:r>
            <a:endParaRPr lang="en-US" sz="1500" dirty="0"/>
          </a:p>
        </p:txBody>
      </p:sp>
      <p:sp>
        <p:nvSpPr>
          <p:cNvPr id="3" name="Content Placeholder 2"/>
          <p:cNvSpPr>
            <a:spLocks noGrp="1"/>
          </p:cNvSpPr>
          <p:nvPr>
            <p:ph idx="1"/>
          </p:nvPr>
        </p:nvSpPr>
        <p:spPr>
          <a:xfrm>
            <a:off x="457200" y="1295400"/>
            <a:ext cx="8321040" cy="5212080"/>
          </a:xfrm>
        </p:spPr>
        <p:txBody>
          <a:bodyPr/>
          <a:lstStyle/>
          <a:p>
            <a:r>
              <a:rPr lang="en-US" altLang="en-US" dirty="0"/>
              <a:t>Chief Financial Officer (CFO)</a:t>
            </a:r>
          </a:p>
          <a:p>
            <a:pPr lvl="1"/>
            <a:r>
              <a:rPr lang="en-US" altLang="en-US" dirty="0"/>
              <a:t>Responsible for financial policy and corporate planning.</a:t>
            </a:r>
          </a:p>
          <a:p>
            <a:r>
              <a:rPr lang="en-US" altLang="en-US" sz="3400" dirty="0"/>
              <a:t>Treasurer</a:t>
            </a:r>
          </a:p>
          <a:p>
            <a:pPr lvl="1"/>
            <a:r>
              <a:rPr lang="en-US" altLang="en-US" dirty="0"/>
              <a:t>Responsible for cash management, raising of capital and banking relationships.</a:t>
            </a:r>
          </a:p>
          <a:p>
            <a:r>
              <a:rPr lang="en-US" altLang="en-US" sz="3400" dirty="0"/>
              <a:t>Controller</a:t>
            </a:r>
          </a:p>
          <a:p>
            <a:pPr lvl="1"/>
            <a:r>
              <a:rPr lang="en-US" altLang="en-US" dirty="0"/>
              <a:t>Responsible for preparation of financial statements, accounting and taxes.</a:t>
            </a:r>
          </a:p>
        </p:txBody>
      </p:sp>
    </p:spTree>
    <p:extLst>
      <p:ext uri="{BB962C8B-B14F-4D97-AF65-F5344CB8AC3E}">
        <p14:creationId xmlns:p14="http://schemas.microsoft.com/office/powerpoint/2010/main" val="242350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Financial Manager?</a:t>
            </a:r>
            <a:r>
              <a:rPr lang="en-US" sz="1500" dirty="0"/>
              <a:t> 3</a:t>
            </a:r>
          </a:p>
        </p:txBody>
      </p:sp>
      <p:pic>
        <p:nvPicPr>
          <p:cNvPr id="5" name="Picture 2" descr="A flow chart showing the flow of cash between investors and the firm's operations, through the financial manag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971" y="1420149"/>
            <a:ext cx="7736058" cy="2112701"/>
          </a:xfrm>
        </p:spPr>
      </p:pic>
      <p:sp>
        <p:nvSpPr>
          <p:cNvPr id="4" name="Content Placeholder 3"/>
          <p:cNvSpPr>
            <a:spLocks noGrp="1"/>
          </p:cNvSpPr>
          <p:nvPr>
            <p:ph idx="13"/>
          </p:nvPr>
        </p:nvSpPr>
        <p:spPr>
          <a:xfrm>
            <a:off x="2286000" y="3581400"/>
            <a:ext cx="4572000" cy="2545080"/>
          </a:xfrm>
        </p:spPr>
        <p:txBody>
          <a:bodyPr/>
          <a:lstStyle/>
          <a:p>
            <a:r>
              <a:rPr lang="en-US" sz="2400" dirty="0"/>
              <a:t>(1) Cash raised from investors.</a:t>
            </a:r>
          </a:p>
          <a:p>
            <a:r>
              <a:rPr lang="en-US" sz="2400" dirty="0"/>
              <a:t>(2) Cash invested in firm.</a:t>
            </a:r>
          </a:p>
          <a:p>
            <a:r>
              <a:rPr lang="en-US" sz="2400" dirty="0"/>
              <a:t>(3) Cash generated by operations.</a:t>
            </a:r>
          </a:p>
          <a:p>
            <a:r>
              <a:rPr lang="en-US" sz="2400" dirty="0"/>
              <a:t>(4a) Cash reinvested.</a:t>
            </a:r>
          </a:p>
          <a:p>
            <a:r>
              <a:rPr lang="en-US" sz="2400" dirty="0"/>
              <a:t>(4b) Cash returned to investors.</a:t>
            </a:r>
          </a:p>
        </p:txBody>
      </p:sp>
      <p:sp>
        <p:nvSpPr>
          <p:cNvPr id="6" name="Text Placeholder 4"/>
          <p:cNvSpPr>
            <a:spLocks noGrp="1"/>
          </p:cNvSpPr>
          <p:nvPr>
            <p:ph type="body" sz="quarter" idx="14"/>
          </p:nvPr>
        </p:nvSpPr>
        <p:spPr>
          <a:xfrm>
            <a:off x="3383280" y="6477000"/>
            <a:ext cx="2377440" cy="182880"/>
          </a:xfrm>
        </p:spPr>
        <p:txBody>
          <a:bodyPr/>
          <a:lstStyle/>
          <a:p>
            <a:r>
              <a:rPr lang="en-US" dirty="0">
                <a:hlinkClick r:id="rId3" action="ppaction://hlinksldjump"/>
              </a:rPr>
              <a:t>Access the text alternative for these images</a:t>
            </a:r>
            <a:endParaRPr lang="en-US" dirty="0">
              <a:hlinkClick r:id="rId4" action="ppaction://hlinksldjump"/>
            </a:endParaRPr>
          </a:p>
        </p:txBody>
      </p:sp>
    </p:spTree>
    <p:extLst>
      <p:ext uri="{BB962C8B-B14F-4D97-AF65-F5344CB8AC3E}">
        <p14:creationId xmlns:p14="http://schemas.microsoft.com/office/powerpoint/2010/main" val="329940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Goals of the Corporation</a:t>
            </a:r>
            <a:r>
              <a:rPr lang="en-US" altLang="en-US" sz="1500" dirty="0"/>
              <a:t> 1</a:t>
            </a:r>
            <a:endParaRPr lang="en-US" sz="1500" dirty="0"/>
          </a:p>
        </p:txBody>
      </p:sp>
      <p:sp>
        <p:nvSpPr>
          <p:cNvPr id="3" name="Content Placeholder 2"/>
          <p:cNvSpPr>
            <a:spLocks noGrp="1"/>
          </p:cNvSpPr>
          <p:nvPr>
            <p:ph idx="1"/>
          </p:nvPr>
        </p:nvSpPr>
        <p:spPr>
          <a:xfrm>
            <a:off x="457200" y="1295400"/>
            <a:ext cx="8321040" cy="5212080"/>
          </a:xfrm>
        </p:spPr>
        <p:txBody>
          <a:bodyPr/>
          <a:lstStyle/>
          <a:p>
            <a:r>
              <a:rPr lang="en-US" altLang="en-US" dirty="0"/>
              <a:t>Shareholders desire wealth maximization</a:t>
            </a:r>
          </a:p>
          <a:p>
            <a:r>
              <a:rPr lang="en-US" altLang="en-US" dirty="0"/>
              <a:t>Profit maximization</a:t>
            </a:r>
          </a:p>
          <a:p>
            <a:pPr lvl="1"/>
            <a:r>
              <a:rPr lang="en-US" dirty="0"/>
              <a:t>Maximize profits? Which year’s profits?</a:t>
            </a:r>
          </a:p>
          <a:p>
            <a:pPr lvl="1"/>
            <a:r>
              <a:rPr lang="en-US" dirty="0"/>
              <a:t>Earning manipulation.</a:t>
            </a:r>
          </a:p>
          <a:p>
            <a:r>
              <a:rPr lang="en-US" dirty="0"/>
              <a:t>Opportunity cost of capital</a:t>
            </a:r>
          </a:p>
          <a:p>
            <a:pPr lvl="1"/>
            <a:r>
              <a:rPr lang="en-US" dirty="0"/>
              <a:t>The minimum acceptable rate of return on capital investment is set by the investment opportunities available to shareholders in financial markets.</a:t>
            </a:r>
          </a:p>
        </p:txBody>
      </p:sp>
    </p:spTree>
    <p:extLst>
      <p:ext uri="{BB962C8B-B14F-4D97-AF65-F5344CB8AC3E}">
        <p14:creationId xmlns:p14="http://schemas.microsoft.com/office/powerpoint/2010/main" val="122918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Goals of the Corporation</a:t>
            </a:r>
            <a:r>
              <a:rPr lang="en-US" altLang="en-US" sz="1500" dirty="0"/>
              <a:t> 2</a:t>
            </a:r>
            <a:endParaRPr lang="en-US" sz="1500" dirty="0"/>
          </a:p>
        </p:txBody>
      </p:sp>
      <p:sp>
        <p:nvSpPr>
          <p:cNvPr id="3" name="Content Placeholder 2"/>
          <p:cNvSpPr>
            <a:spLocks noGrp="1"/>
          </p:cNvSpPr>
          <p:nvPr>
            <p:ph idx="1"/>
          </p:nvPr>
        </p:nvSpPr>
        <p:spPr>
          <a:xfrm>
            <a:off x="457200" y="1295400"/>
            <a:ext cx="8229600" cy="762000"/>
          </a:xfrm>
        </p:spPr>
        <p:txBody>
          <a:bodyPr/>
          <a:lstStyle/>
          <a:p>
            <a:pPr algn="ctr"/>
            <a:r>
              <a:rPr lang="en-US" altLang="en-US" dirty="0"/>
              <a:t>The Investment Trade-Off</a:t>
            </a:r>
          </a:p>
        </p:txBody>
      </p:sp>
      <p:pic>
        <p:nvPicPr>
          <p:cNvPr id="5" name="Picture 3" descr="A flow chart showing options and opportunities for a firm to reinvest or return cash to shareholder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34160" y="2790545"/>
            <a:ext cx="8075681" cy="3153055"/>
          </a:xfrm>
        </p:spPr>
      </p:pic>
      <p:sp>
        <p:nvSpPr>
          <p:cNvPr id="9" name="Text Placeholder 4"/>
          <p:cNvSpPr>
            <a:spLocks noGrp="1"/>
          </p:cNvSpPr>
          <p:nvPr>
            <p:ph type="body" sz="quarter" idx="14"/>
          </p:nvPr>
        </p:nvSpPr>
        <p:spPr>
          <a:xfrm>
            <a:off x="3337560" y="6477000"/>
            <a:ext cx="2468880" cy="182563"/>
          </a:xfrm>
        </p:spPr>
        <p:txBody>
          <a:bodyPr/>
          <a:lstStyle/>
          <a:p>
            <a:r>
              <a:rPr lang="en-US" dirty="0">
                <a:hlinkClick r:id="rId3" action="ppaction://hlinksldjump"/>
              </a:rPr>
              <a:t>Access the text alternative for these images</a:t>
            </a:r>
          </a:p>
        </p:txBody>
      </p:sp>
    </p:spTree>
    <p:extLst>
      <p:ext uri="{BB962C8B-B14F-4D97-AF65-F5344CB8AC3E}">
        <p14:creationId xmlns:p14="http://schemas.microsoft.com/office/powerpoint/2010/main" val="295671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Agency Problem</a:t>
            </a:r>
            <a:r>
              <a:rPr lang="en-US" altLang="en-US" sz="1500" dirty="0"/>
              <a:t> 1</a:t>
            </a:r>
            <a:endParaRPr lang="en-US" sz="1500" dirty="0"/>
          </a:p>
        </p:txBody>
      </p:sp>
      <p:sp>
        <p:nvSpPr>
          <p:cNvPr id="5" name="Content Placeholder 2"/>
          <p:cNvSpPr>
            <a:spLocks noGrp="1"/>
          </p:cNvSpPr>
          <p:nvPr>
            <p:ph idx="1"/>
          </p:nvPr>
        </p:nvSpPr>
        <p:spPr/>
        <p:txBody>
          <a:bodyPr/>
          <a:lstStyle/>
          <a:p>
            <a:r>
              <a:rPr lang="en-US" altLang="en-US" dirty="0"/>
              <a:t>Do managers maximize shareholder wealth or manager wealth?</a:t>
            </a:r>
          </a:p>
          <a:p>
            <a:r>
              <a:rPr lang="en-US" altLang="en-US" dirty="0"/>
              <a:t>Mangers have many constituencies called  “stakeholders.”</a:t>
            </a:r>
          </a:p>
          <a:p>
            <a:r>
              <a:rPr lang="en-US" dirty="0"/>
              <a:t>Stakeholder.</a:t>
            </a:r>
          </a:p>
          <a:p>
            <a:pPr lvl="1"/>
            <a:r>
              <a:rPr lang="en-US" dirty="0"/>
              <a:t>Anyone with a financial interest in the corporation.</a:t>
            </a:r>
            <a:endParaRPr lang="en-US" altLang="en-US" dirty="0"/>
          </a:p>
        </p:txBody>
      </p:sp>
    </p:spTree>
    <p:extLst>
      <p:ext uri="{BB962C8B-B14F-4D97-AF65-F5344CB8AC3E}">
        <p14:creationId xmlns:p14="http://schemas.microsoft.com/office/powerpoint/2010/main" val="2056746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Agency Problem</a:t>
            </a:r>
            <a:r>
              <a:rPr lang="en-US" altLang="en-US" sz="1500" dirty="0"/>
              <a:t> 2</a:t>
            </a:r>
            <a:endParaRPr lang="en-US" sz="1500" dirty="0"/>
          </a:p>
        </p:txBody>
      </p:sp>
      <p:sp>
        <p:nvSpPr>
          <p:cNvPr id="3" name="Content Placeholder 2"/>
          <p:cNvSpPr>
            <a:spLocks noGrp="1"/>
          </p:cNvSpPr>
          <p:nvPr>
            <p:ph idx="1"/>
          </p:nvPr>
        </p:nvSpPr>
        <p:spPr/>
        <p:txBody>
          <a:bodyPr/>
          <a:lstStyle/>
          <a:p>
            <a:r>
              <a:rPr lang="en-US" dirty="0"/>
              <a:t>Agency problem</a:t>
            </a:r>
          </a:p>
          <a:p>
            <a:pPr lvl="1"/>
            <a:r>
              <a:rPr lang="en-US" dirty="0"/>
              <a:t>Managers are agents for stockholders and are tempted to act in their own interests rather than maximizing value.</a:t>
            </a:r>
            <a:endParaRPr lang="en-US" sz="3200" dirty="0"/>
          </a:p>
          <a:p>
            <a:r>
              <a:rPr lang="en-US" dirty="0"/>
              <a:t>Agency cost</a:t>
            </a:r>
          </a:p>
          <a:p>
            <a:pPr lvl="1"/>
            <a:r>
              <a:rPr lang="en-US" dirty="0"/>
              <a:t>Value lost from agency problems or from the cost of mitigating agency problems.</a:t>
            </a:r>
            <a:endParaRPr lang="en-US" altLang="en-US" dirty="0"/>
          </a:p>
        </p:txBody>
      </p:sp>
    </p:spTree>
    <p:extLst>
      <p:ext uri="{BB962C8B-B14F-4D97-AF65-F5344CB8AC3E}">
        <p14:creationId xmlns:p14="http://schemas.microsoft.com/office/powerpoint/2010/main" val="61252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Topics Covered</a:t>
            </a:r>
            <a:endParaRPr lang="en-US" sz="1500" dirty="0"/>
          </a:p>
        </p:txBody>
      </p:sp>
      <p:sp>
        <p:nvSpPr>
          <p:cNvPr id="3" name="Content Placeholder 2"/>
          <p:cNvSpPr>
            <a:spLocks noGrp="1"/>
          </p:cNvSpPr>
          <p:nvPr>
            <p:ph idx="1"/>
          </p:nvPr>
        </p:nvSpPr>
        <p:spPr/>
        <p:txBody>
          <a:bodyPr/>
          <a:lstStyle/>
          <a:p>
            <a:pPr marL="969264" indent="-969264"/>
            <a:r>
              <a:rPr lang="en-US" altLang="en-US" sz="2400" dirty="0">
                <a:latin typeface="Calibri" panose="020F0502020204030204" pitchFamily="34" charset="0"/>
              </a:rPr>
              <a:t>1.1	Investment and Financing Decisions</a:t>
            </a:r>
          </a:p>
          <a:p>
            <a:pPr marL="969264" indent="-969264"/>
            <a:r>
              <a:rPr lang="en-US" altLang="en-US" sz="2400" dirty="0">
                <a:latin typeface="Calibri" panose="020F0502020204030204" pitchFamily="34" charset="0"/>
              </a:rPr>
              <a:t>1.2	What is a Corporation?</a:t>
            </a:r>
          </a:p>
          <a:p>
            <a:pPr marL="969264" indent="-969264"/>
            <a:r>
              <a:rPr lang="en-US" altLang="en-US" sz="2400" dirty="0">
                <a:latin typeface="Calibri" panose="020F0502020204030204" pitchFamily="34" charset="0"/>
              </a:rPr>
              <a:t>1.3	Who Is the </a:t>
            </a:r>
            <a:r>
              <a:rPr lang="en-US" altLang="en-US" sz="2400" dirty="0"/>
              <a:t>Financial</a:t>
            </a:r>
            <a:r>
              <a:rPr lang="en-US" altLang="en-US" sz="2400" dirty="0">
                <a:latin typeface="Calibri" panose="020F0502020204030204" pitchFamily="34" charset="0"/>
              </a:rPr>
              <a:t> Manager?</a:t>
            </a:r>
          </a:p>
          <a:p>
            <a:pPr marL="969264" indent="-969264"/>
            <a:r>
              <a:rPr lang="en-US" altLang="en-US" sz="2400" dirty="0">
                <a:latin typeface="Calibri" panose="020F0502020204030204" pitchFamily="34" charset="0"/>
              </a:rPr>
              <a:t>1.4	Goals of the Corporation</a:t>
            </a:r>
          </a:p>
          <a:p>
            <a:pPr marL="969264" indent="-969264"/>
            <a:r>
              <a:rPr lang="en-US" altLang="en-US" sz="2400" dirty="0">
                <a:latin typeface="Calibri" panose="020F0502020204030204" pitchFamily="34" charset="0"/>
              </a:rPr>
              <a:t>1.5	Agency Problems, Executive Compensation, and Corporate Governance</a:t>
            </a:r>
          </a:p>
          <a:p>
            <a:pPr marL="969264" indent="-969264"/>
            <a:r>
              <a:rPr lang="en-US" altLang="en-US" sz="2400" dirty="0">
                <a:latin typeface="Calibri" panose="020F0502020204030204" pitchFamily="34" charset="0"/>
              </a:rPr>
              <a:t>1.6	The Ethics of Maximizing Value</a:t>
            </a:r>
          </a:p>
          <a:p>
            <a:pPr marL="969264" indent="-969264"/>
            <a:r>
              <a:rPr lang="en-US" altLang="en-US" sz="2400" dirty="0">
                <a:latin typeface="Calibri" panose="020F0502020204030204" pitchFamily="34" charset="0"/>
              </a:rPr>
              <a:t>1.7	Careers in Finance</a:t>
            </a:r>
          </a:p>
          <a:p>
            <a:pPr marL="969264" indent="-969264"/>
            <a:r>
              <a:rPr lang="en-US" altLang="en-US" sz="2400" dirty="0">
                <a:latin typeface="Calibri" panose="020F0502020204030204" pitchFamily="34" charset="0"/>
              </a:rPr>
              <a:t>1.8	Preview of Coming Attractions</a:t>
            </a:r>
          </a:p>
          <a:p>
            <a:pPr marL="969264" indent="-969264"/>
            <a:r>
              <a:rPr lang="en-US" altLang="en-US" sz="2400" dirty="0">
                <a:latin typeface="Calibri" panose="020F0502020204030204" pitchFamily="34" charset="0"/>
              </a:rPr>
              <a:t>1.9	Snippets of Financial History</a:t>
            </a:r>
          </a:p>
        </p:txBody>
      </p:sp>
    </p:spTree>
    <p:extLst>
      <p:ext uri="{BB962C8B-B14F-4D97-AF65-F5344CB8AC3E}">
        <p14:creationId xmlns:p14="http://schemas.microsoft.com/office/powerpoint/2010/main" val="302212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Problem</a:t>
            </a:r>
            <a:r>
              <a:rPr lang="en-US" sz="1500" dirty="0"/>
              <a:t> 3</a:t>
            </a:r>
          </a:p>
        </p:txBody>
      </p:sp>
      <p:sp>
        <p:nvSpPr>
          <p:cNvPr id="3" name="Content Placeholder 2"/>
          <p:cNvSpPr>
            <a:spLocks noGrp="1"/>
          </p:cNvSpPr>
          <p:nvPr>
            <p:ph idx="1"/>
          </p:nvPr>
        </p:nvSpPr>
        <p:spPr>
          <a:xfrm>
            <a:off x="457200" y="1295400"/>
            <a:ext cx="8229600" cy="685800"/>
          </a:xfrm>
        </p:spPr>
        <p:txBody>
          <a:bodyPr/>
          <a:lstStyle/>
          <a:p>
            <a:pPr algn="ctr"/>
            <a:r>
              <a:rPr lang="en-US" altLang="en-US" dirty="0"/>
              <a:t>Ownership vs. Management</a:t>
            </a:r>
          </a:p>
        </p:txBody>
      </p:sp>
      <p:sp>
        <p:nvSpPr>
          <p:cNvPr id="4" name="Content Placeholder 3"/>
          <p:cNvSpPr>
            <a:spLocks noGrp="1"/>
          </p:cNvSpPr>
          <p:nvPr>
            <p:ph idx="13"/>
          </p:nvPr>
        </p:nvSpPr>
        <p:spPr>
          <a:xfrm>
            <a:off x="381000" y="2362200"/>
            <a:ext cx="4114800" cy="2971800"/>
          </a:xfrm>
          <a:prstGeom prst="roundRect">
            <a:avLst/>
          </a:prstGeom>
          <a:solidFill>
            <a:srgbClr val="ECD8D6"/>
          </a:solidFill>
        </p:spPr>
        <p:txBody>
          <a:bodyPr anchor="ctr"/>
          <a:lstStyle/>
          <a:p>
            <a:pPr algn="ctr" defTabSz="914400" eaLnBrk="0" fontAlgn="base" hangingPunct="0">
              <a:spcBef>
                <a:spcPct val="0"/>
              </a:spcBef>
              <a:spcAft>
                <a:spcPct val="0"/>
              </a:spcAft>
            </a:pPr>
            <a:r>
              <a:rPr lang="en-US" sz="2800" u="sng" dirty="0"/>
              <a:t>Difference in Information</a:t>
            </a:r>
          </a:p>
          <a:p>
            <a:pPr defTabSz="914400" eaLnBrk="0" fontAlgn="base" hangingPunct="0">
              <a:spcBef>
                <a:spcPct val="0"/>
              </a:spcBef>
              <a:spcAft>
                <a:spcPct val="0"/>
              </a:spcAft>
            </a:pPr>
            <a:endParaRPr lang="en-US" sz="2400" u="sng" dirty="0"/>
          </a:p>
          <a:p>
            <a:pPr marL="457200" indent="-342900" defTabSz="914400" eaLnBrk="0" fontAlgn="base" hangingPunct="0">
              <a:spcBef>
                <a:spcPct val="0"/>
              </a:spcBef>
              <a:spcAft>
                <a:spcPct val="0"/>
              </a:spcAft>
              <a:buFont typeface="Arial" panose="020B0604020202020204" pitchFamily="34" charset="0"/>
              <a:buChar char="•"/>
            </a:pPr>
            <a:r>
              <a:rPr lang="en-US" sz="2400" dirty="0"/>
              <a:t>Stock prices versus returns.</a:t>
            </a:r>
          </a:p>
          <a:p>
            <a:pPr marL="457200" indent="-342900" defTabSz="914400" eaLnBrk="0" fontAlgn="base" hangingPunct="0">
              <a:spcBef>
                <a:spcPct val="0"/>
              </a:spcBef>
              <a:spcAft>
                <a:spcPct val="0"/>
              </a:spcAft>
              <a:buFont typeface="Arial" panose="020B0604020202020204" pitchFamily="34" charset="0"/>
              <a:buChar char="•"/>
            </a:pPr>
            <a:r>
              <a:rPr lang="en-US" sz="2400" dirty="0"/>
              <a:t>Dilution of ownership.</a:t>
            </a:r>
          </a:p>
          <a:p>
            <a:pPr marL="457200" indent="-342900" defTabSz="914400" eaLnBrk="0" fontAlgn="base" hangingPunct="0">
              <a:spcBef>
                <a:spcPct val="0"/>
              </a:spcBef>
              <a:spcAft>
                <a:spcPct val="0"/>
              </a:spcAft>
              <a:buFont typeface="Arial" panose="020B0604020202020204" pitchFamily="34" charset="0"/>
              <a:buChar char="•"/>
            </a:pPr>
            <a:r>
              <a:rPr lang="en-US" sz="2400" dirty="0"/>
              <a:t>Dividend policy.</a:t>
            </a:r>
          </a:p>
          <a:p>
            <a:pPr marL="457200" indent="-342900" defTabSz="914400" eaLnBrk="0" fontAlgn="base" hangingPunct="0">
              <a:spcBef>
                <a:spcPct val="0"/>
              </a:spcBef>
              <a:spcAft>
                <a:spcPct val="0"/>
              </a:spcAft>
              <a:buFont typeface="Arial" panose="020B0604020202020204" pitchFamily="34" charset="0"/>
              <a:buChar char="•"/>
            </a:pPr>
            <a:r>
              <a:rPr lang="en-US" sz="2400" dirty="0"/>
              <a:t>Financing decisions.</a:t>
            </a:r>
          </a:p>
        </p:txBody>
      </p:sp>
      <p:sp>
        <p:nvSpPr>
          <p:cNvPr id="5" name="Content Placeholder 4"/>
          <p:cNvSpPr>
            <a:spLocks noGrp="1"/>
          </p:cNvSpPr>
          <p:nvPr>
            <p:ph idx="14"/>
          </p:nvPr>
        </p:nvSpPr>
        <p:spPr>
          <a:xfrm>
            <a:off x="4648200" y="2438400"/>
            <a:ext cx="4206240" cy="2895600"/>
          </a:xfrm>
          <a:prstGeom prst="roundRect">
            <a:avLst/>
          </a:prstGeom>
          <a:solidFill>
            <a:srgbClr val="ECD8D6"/>
          </a:solidFill>
        </p:spPr>
        <p:txBody>
          <a:bodyPr anchor="ctr"/>
          <a:lstStyle/>
          <a:p>
            <a:pPr algn="ctr" defTabSz="914400" eaLnBrk="0" fontAlgn="base" hangingPunct="0">
              <a:spcBef>
                <a:spcPct val="0"/>
              </a:spcBef>
              <a:spcAft>
                <a:spcPct val="0"/>
              </a:spcAft>
            </a:pPr>
            <a:r>
              <a:rPr lang="en-US" sz="2800" u="sng" dirty="0"/>
              <a:t>Different Objectives</a:t>
            </a:r>
          </a:p>
          <a:p>
            <a:pPr defTabSz="914400" eaLnBrk="0" fontAlgn="base" hangingPunct="0">
              <a:spcBef>
                <a:spcPct val="0"/>
              </a:spcBef>
              <a:spcAft>
                <a:spcPct val="0"/>
              </a:spcAft>
            </a:pPr>
            <a:endParaRPr lang="en-US" sz="2400" u="sng" dirty="0"/>
          </a:p>
          <a:p>
            <a:pPr marL="457200" indent="-342900" defTabSz="914400" eaLnBrk="0" fontAlgn="base" hangingPunct="0">
              <a:spcBef>
                <a:spcPct val="0"/>
              </a:spcBef>
              <a:spcAft>
                <a:spcPct val="0"/>
              </a:spcAft>
              <a:buFont typeface="Arial" panose="020B0604020202020204" pitchFamily="34" charset="0"/>
              <a:buChar char="•"/>
            </a:pPr>
            <a:r>
              <a:rPr lang="en-US" sz="2400" dirty="0"/>
              <a:t>Managers versus stockholders.</a:t>
            </a:r>
          </a:p>
          <a:p>
            <a:pPr marL="457200" indent="-342900" defTabSz="914400" eaLnBrk="0" fontAlgn="base" hangingPunct="0">
              <a:spcBef>
                <a:spcPct val="0"/>
              </a:spcBef>
              <a:spcAft>
                <a:spcPct val="0"/>
              </a:spcAft>
              <a:buFont typeface="Arial" panose="020B0604020202020204" pitchFamily="34" charset="0"/>
              <a:buChar char="•"/>
            </a:pPr>
            <a:r>
              <a:rPr lang="en-US" sz="2400" dirty="0"/>
              <a:t>Top managers versus lower managers.</a:t>
            </a:r>
          </a:p>
          <a:p>
            <a:pPr marL="457200" indent="-342900" defTabSz="914400" eaLnBrk="0" fontAlgn="base" hangingPunct="0">
              <a:spcBef>
                <a:spcPct val="0"/>
              </a:spcBef>
              <a:spcAft>
                <a:spcPct val="0"/>
              </a:spcAft>
              <a:buFont typeface="Arial" panose="020B0604020202020204" pitchFamily="34" charset="0"/>
              <a:buChar char="•"/>
            </a:pPr>
            <a:r>
              <a:rPr lang="en-US" sz="2400" dirty="0"/>
              <a:t>Stockholders versus banks and lenders.</a:t>
            </a:r>
          </a:p>
        </p:txBody>
      </p:sp>
    </p:spTree>
    <p:extLst>
      <p:ext uri="{BB962C8B-B14F-4D97-AF65-F5344CB8AC3E}">
        <p14:creationId xmlns:p14="http://schemas.microsoft.com/office/powerpoint/2010/main" val="118316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Problem</a:t>
            </a:r>
            <a:r>
              <a:rPr lang="en-US" sz="1500" dirty="0"/>
              <a:t> 4</a:t>
            </a:r>
          </a:p>
        </p:txBody>
      </p:sp>
      <p:sp>
        <p:nvSpPr>
          <p:cNvPr id="3" name="Content Placeholder 2"/>
          <p:cNvSpPr>
            <a:spLocks noGrp="1"/>
          </p:cNvSpPr>
          <p:nvPr>
            <p:ph idx="1"/>
          </p:nvPr>
        </p:nvSpPr>
        <p:spPr/>
        <p:txBody>
          <a:bodyPr/>
          <a:lstStyle/>
          <a:p>
            <a:r>
              <a:rPr lang="en-US" dirty="0"/>
              <a:t>Corporate governance</a:t>
            </a:r>
          </a:p>
          <a:p>
            <a:pPr lvl="1"/>
            <a:r>
              <a:rPr lang="en-US" dirty="0"/>
              <a:t>The laws, regulations, institutions, and corporate practices that protect shareholders and other investors.</a:t>
            </a:r>
            <a:endParaRPr lang="en-US" altLang="en-US" dirty="0"/>
          </a:p>
        </p:txBody>
      </p:sp>
    </p:spTree>
    <p:extLst>
      <p:ext uri="{BB962C8B-B14F-4D97-AF65-F5344CB8AC3E}">
        <p14:creationId xmlns:p14="http://schemas.microsoft.com/office/powerpoint/2010/main" val="31564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Problem</a:t>
            </a:r>
            <a:r>
              <a:rPr lang="en-US" sz="1500" dirty="0"/>
              <a:t> 5</a:t>
            </a:r>
          </a:p>
        </p:txBody>
      </p:sp>
      <p:sp>
        <p:nvSpPr>
          <p:cNvPr id="3" name="Content Placeholder 2"/>
          <p:cNvSpPr>
            <a:spLocks noGrp="1"/>
          </p:cNvSpPr>
          <p:nvPr>
            <p:ph idx="1"/>
          </p:nvPr>
        </p:nvSpPr>
        <p:spPr/>
        <p:txBody>
          <a:bodyPr/>
          <a:lstStyle/>
          <a:p>
            <a:r>
              <a:rPr lang="en-US" altLang="en-US" dirty="0"/>
              <a:t>Elements of good corporate governance</a:t>
            </a:r>
          </a:p>
          <a:p>
            <a:pPr marL="512064" lvl="1" indent="-514350">
              <a:buFont typeface="+mj-lt"/>
              <a:buAutoNum type="arabicPeriod"/>
            </a:pPr>
            <a:r>
              <a:rPr lang="en-US" altLang="en-US" dirty="0"/>
              <a:t>Legal requirements.</a:t>
            </a:r>
          </a:p>
          <a:p>
            <a:pPr marL="512064" lvl="1" indent="-514350">
              <a:buFont typeface="+mj-lt"/>
              <a:buAutoNum type="arabicPeriod"/>
            </a:pPr>
            <a:r>
              <a:rPr lang="en-US" altLang="en-US" dirty="0"/>
              <a:t>Board of directors.</a:t>
            </a:r>
          </a:p>
          <a:p>
            <a:pPr marL="512064" lvl="1" indent="-514350">
              <a:buFont typeface="+mj-lt"/>
              <a:buAutoNum type="arabicPeriod"/>
            </a:pPr>
            <a:r>
              <a:rPr lang="en-US" altLang="en-US" dirty="0"/>
              <a:t>Activist shareholders.</a:t>
            </a:r>
          </a:p>
          <a:p>
            <a:pPr marL="512064" lvl="1" indent="-514350">
              <a:buFont typeface="+mj-lt"/>
              <a:buAutoNum type="arabicPeriod"/>
            </a:pPr>
            <a:r>
              <a:rPr lang="en-US" altLang="en-US" dirty="0"/>
              <a:t>Takeovers.</a:t>
            </a:r>
          </a:p>
          <a:p>
            <a:pPr marL="512064" lvl="1" indent="-514350">
              <a:buFont typeface="+mj-lt"/>
              <a:buAutoNum type="arabicPeriod"/>
            </a:pPr>
            <a:r>
              <a:rPr lang="en-US" altLang="en-US" dirty="0"/>
              <a:t>Information for investors.</a:t>
            </a:r>
          </a:p>
        </p:txBody>
      </p:sp>
    </p:spTree>
    <p:extLst>
      <p:ext uri="{BB962C8B-B14F-4D97-AF65-F5344CB8AC3E}">
        <p14:creationId xmlns:p14="http://schemas.microsoft.com/office/powerpoint/2010/main" val="191692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Maximizing Value</a:t>
            </a:r>
          </a:p>
        </p:txBody>
      </p:sp>
      <p:sp>
        <p:nvSpPr>
          <p:cNvPr id="3" name="Content Placeholder 2"/>
          <p:cNvSpPr>
            <a:spLocks noGrp="1"/>
          </p:cNvSpPr>
          <p:nvPr>
            <p:ph idx="1"/>
          </p:nvPr>
        </p:nvSpPr>
        <p:spPr>
          <a:xfrm>
            <a:off x="457200" y="1295400"/>
            <a:ext cx="8229600" cy="2011680"/>
          </a:xfrm>
        </p:spPr>
        <p:txBody>
          <a:bodyPr/>
          <a:lstStyle/>
          <a:p>
            <a:r>
              <a:rPr lang="en-US" sz="2400" dirty="0"/>
              <a:t>“It is not from the benevolence of the butcher, the brewer, or the baker, that we expect our dinner, but from their regard to their own interest. We address ourselves, not to their humanity but to their self-love, and never talk to them of our own necessities but of their advantages.” </a:t>
            </a:r>
            <a:r>
              <a:rPr lang="en-US" sz="2400" i="1" dirty="0"/>
              <a:t>–Adam Smith, 1776.</a:t>
            </a:r>
            <a:endParaRPr lang="en-US" sz="2400" dirty="0"/>
          </a:p>
        </p:txBody>
      </p:sp>
      <p:sp>
        <p:nvSpPr>
          <p:cNvPr id="4" name="Content Placeholder 3"/>
          <p:cNvSpPr>
            <a:spLocks noGrp="1"/>
          </p:cNvSpPr>
          <p:nvPr>
            <p:ph idx="13"/>
          </p:nvPr>
        </p:nvSpPr>
        <p:spPr>
          <a:xfrm>
            <a:off x="457200" y="3840480"/>
            <a:ext cx="4023360" cy="2560320"/>
          </a:xfrm>
        </p:spPr>
        <p:txBody>
          <a:bodyPr/>
          <a:lstStyle/>
          <a:p>
            <a:r>
              <a:rPr lang="en-US" sz="2800" i="1" dirty="0"/>
              <a:t>Does value maximization justify unethical behavior?</a:t>
            </a:r>
          </a:p>
          <a:p>
            <a:pPr lvl="1"/>
            <a:r>
              <a:rPr lang="en-US" sz="2400" dirty="0"/>
              <a:t>Volkswagen.</a:t>
            </a:r>
          </a:p>
          <a:p>
            <a:pPr lvl="1"/>
            <a:r>
              <a:rPr lang="en-US" sz="2400" dirty="0"/>
              <a:t>Charles Ponzi.</a:t>
            </a:r>
          </a:p>
          <a:p>
            <a:pPr lvl="1"/>
            <a:r>
              <a:rPr lang="en-US" sz="2400" dirty="0"/>
              <a:t>Bernard Madoff.</a:t>
            </a:r>
          </a:p>
        </p:txBody>
      </p:sp>
      <p:sp>
        <p:nvSpPr>
          <p:cNvPr id="5" name="Content Placeholder 4"/>
          <p:cNvSpPr>
            <a:spLocks noGrp="1"/>
          </p:cNvSpPr>
          <p:nvPr>
            <p:ph idx="14"/>
          </p:nvPr>
        </p:nvSpPr>
        <p:spPr>
          <a:xfrm>
            <a:off x="4953000" y="3886200"/>
            <a:ext cx="3733800" cy="2286000"/>
          </a:xfrm>
        </p:spPr>
        <p:txBody>
          <a:bodyPr/>
          <a:lstStyle/>
          <a:p>
            <a:r>
              <a:rPr lang="en-US" sz="2800" i="1" dirty="0"/>
              <a:t>Is it ethical?</a:t>
            </a:r>
          </a:p>
          <a:p>
            <a:pPr lvl="1"/>
            <a:r>
              <a:rPr lang="en-US" sz="2400" dirty="0"/>
              <a:t>Short selling.</a:t>
            </a:r>
          </a:p>
          <a:p>
            <a:pPr lvl="1"/>
            <a:r>
              <a:rPr lang="en-US" sz="2400" dirty="0"/>
              <a:t>Corporate raiders.</a:t>
            </a:r>
          </a:p>
          <a:p>
            <a:pPr lvl="1"/>
            <a:r>
              <a:rPr lang="en-US" sz="2400" dirty="0"/>
              <a:t>Tax avoidance.</a:t>
            </a:r>
          </a:p>
        </p:txBody>
      </p:sp>
    </p:spTree>
    <p:extLst>
      <p:ext uri="{BB962C8B-B14F-4D97-AF65-F5344CB8AC3E}">
        <p14:creationId xmlns:p14="http://schemas.microsoft.com/office/powerpoint/2010/main" val="169509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of Coming Attractions</a:t>
            </a:r>
            <a:endParaRPr lang="en-US" sz="1500" dirty="0"/>
          </a:p>
        </p:txBody>
      </p:sp>
      <p:sp>
        <p:nvSpPr>
          <p:cNvPr id="3" name="Content Placeholder 2"/>
          <p:cNvSpPr>
            <a:spLocks noGrp="1"/>
          </p:cNvSpPr>
          <p:nvPr>
            <p:ph idx="1"/>
          </p:nvPr>
        </p:nvSpPr>
        <p:spPr/>
        <p:txBody>
          <a:bodyPr/>
          <a:lstStyle/>
          <a:p>
            <a:r>
              <a:rPr lang="en-US" i="1" dirty="0"/>
              <a:t>How do I calculate the value of a stream of future cash flows?</a:t>
            </a:r>
          </a:p>
          <a:p>
            <a:r>
              <a:rPr lang="en-US" i="1" dirty="0"/>
              <a:t>How do I measure risk?</a:t>
            </a:r>
          </a:p>
          <a:p>
            <a:r>
              <a:rPr lang="en-US" i="1" dirty="0"/>
              <a:t>Where does financing come from?</a:t>
            </a:r>
          </a:p>
          <a:p>
            <a:r>
              <a:rPr lang="en-US" i="1" dirty="0"/>
              <a:t>How do I ensure that the firm’s financial decisions add up to a sensible whole?</a:t>
            </a:r>
          </a:p>
          <a:p>
            <a:r>
              <a:rPr lang="en-US" i="1" dirty="0"/>
              <a:t>What about some of those other responsibilities of the financial manager that you mentioned earlier?</a:t>
            </a:r>
            <a:endParaRPr lang="en-US" dirty="0"/>
          </a:p>
        </p:txBody>
      </p:sp>
    </p:spTree>
    <p:extLst>
      <p:ext uri="{BB962C8B-B14F-4D97-AF65-F5344CB8AC3E}">
        <p14:creationId xmlns:p14="http://schemas.microsoft.com/office/powerpoint/2010/main" val="330355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ltLang="en-US" dirty="0"/>
              <a:t>Snippets of Financial History</a:t>
            </a:r>
            <a:endParaRPr lang="en-US" sz="1500" dirty="0"/>
          </a:p>
        </p:txBody>
      </p:sp>
      <p:graphicFrame>
        <p:nvGraphicFramePr>
          <p:cNvPr id="6" name="Table 2"/>
          <p:cNvGraphicFramePr>
            <a:graphicFrameLocks noGrp="1"/>
          </p:cNvGraphicFramePr>
          <p:nvPr>
            <p:extLst>
              <p:ext uri="{D42A27DB-BD31-4B8C-83A1-F6EECF244321}">
                <p14:modId xmlns:p14="http://schemas.microsoft.com/office/powerpoint/2010/main" val="2477182482"/>
              </p:ext>
            </p:extLst>
          </p:nvPr>
        </p:nvGraphicFramePr>
        <p:xfrm>
          <a:off x="2690327" y="1397000"/>
          <a:ext cx="3763346" cy="4754880"/>
        </p:xfrm>
        <a:graphic>
          <a:graphicData uri="http://schemas.openxmlformats.org/drawingml/2006/table">
            <a:tbl>
              <a:tblPr firstRow="1" bandRow="1">
                <a:tableStyleId>{5C22544A-7EE6-4342-B048-85BDC9FD1C3A}</a:tableStyleId>
              </a:tblPr>
              <a:tblGrid>
                <a:gridCol w="1477346">
                  <a:extLst>
                    <a:ext uri="{9D8B030D-6E8A-4147-A177-3AD203B41FA5}">
                      <a16:colId xmlns:a16="http://schemas.microsoft.com/office/drawing/2014/main" val="742104257"/>
                    </a:ext>
                  </a:extLst>
                </a:gridCol>
                <a:gridCol w="2286000">
                  <a:extLst>
                    <a:ext uri="{9D8B030D-6E8A-4147-A177-3AD203B41FA5}">
                      <a16:colId xmlns:a16="http://schemas.microsoft.com/office/drawing/2014/main" val="465073972"/>
                    </a:ext>
                  </a:extLst>
                </a:gridCol>
              </a:tblGrid>
              <a:tr h="194310">
                <a:tc>
                  <a:txBody>
                    <a:bodyPr/>
                    <a:lstStyle/>
                    <a:p>
                      <a:r>
                        <a:rPr lang="en-US" sz="1300" b="0" i="0" dirty="0">
                          <a:solidFill>
                            <a:schemeClr val="tx1"/>
                          </a:solidFill>
                        </a:rPr>
                        <a:t>Date </a:t>
                      </a:r>
                    </a:p>
                  </a:txBody>
                  <a:tcPr marR="182880" marT="0" marB="0">
                    <a:lnB w="9525" cap="flat" cmpd="sng" algn="ctr">
                      <a:solidFill>
                        <a:schemeClr val="tx1"/>
                      </a:solidFill>
                      <a:prstDash val="solid"/>
                      <a:round/>
                      <a:headEnd type="none" w="med" len="med"/>
                      <a:tailEnd type="none" w="med" len="med"/>
                    </a:lnB>
                    <a:noFill/>
                  </a:tcPr>
                </a:tc>
                <a:tc>
                  <a:txBody>
                    <a:bodyPr/>
                    <a:lstStyle/>
                    <a:p>
                      <a:r>
                        <a:rPr lang="en-US" sz="1300" b="0" i="0" dirty="0">
                          <a:solidFill>
                            <a:schemeClr val="tx1"/>
                          </a:solidFill>
                        </a:rPr>
                        <a:t>Activity</a:t>
                      </a:r>
                    </a:p>
                  </a:txBody>
                  <a:tcPr marR="182880" marT="0" marB="0">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0440571"/>
                  </a:ext>
                </a:extLst>
              </a:tr>
              <a:tr h="194310">
                <a:tc>
                  <a:txBody>
                    <a:bodyPr/>
                    <a:lstStyle/>
                    <a:p>
                      <a:r>
                        <a:rPr lang="en-US" sz="1300" i="0" dirty="0"/>
                        <a:t>Unknown </a:t>
                      </a:r>
                    </a:p>
                  </a:txBody>
                  <a:tcPr marR="182880" marT="0" marB="0">
                    <a:lnT w="9525" cap="flat" cmpd="sng" algn="ctr">
                      <a:solidFill>
                        <a:schemeClr val="tx1"/>
                      </a:solidFill>
                      <a:prstDash val="solid"/>
                      <a:round/>
                      <a:headEnd type="none" w="med" len="med"/>
                      <a:tailEnd type="none" w="med" len="med"/>
                    </a:lnT>
                    <a:noFill/>
                  </a:tcPr>
                </a:tc>
                <a:tc>
                  <a:txBody>
                    <a:bodyPr/>
                    <a:lstStyle/>
                    <a:p>
                      <a:r>
                        <a:rPr lang="en-US" sz="1300" i="0" dirty="0"/>
                        <a:t>Compound growth</a:t>
                      </a:r>
                    </a:p>
                  </a:txBody>
                  <a:tcPr marR="182880" marT="0" marB="0">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28505158"/>
                  </a:ext>
                </a:extLst>
              </a:tr>
              <a:tr h="194310">
                <a:tc>
                  <a:txBody>
                    <a:bodyPr/>
                    <a:lstStyle/>
                    <a:p>
                      <a:r>
                        <a:rPr lang="en-US" sz="1300" i="0" dirty="0"/>
                        <a:t>1800 b.c.</a:t>
                      </a:r>
                    </a:p>
                  </a:txBody>
                  <a:tcPr marR="182880" marT="0" marB="0">
                    <a:noFill/>
                  </a:tcPr>
                </a:tc>
                <a:tc>
                  <a:txBody>
                    <a:bodyPr/>
                    <a:lstStyle/>
                    <a:p>
                      <a:r>
                        <a:rPr lang="en-US" sz="1300" i="0" dirty="0"/>
                        <a:t>Interest rates </a:t>
                      </a:r>
                    </a:p>
                  </a:txBody>
                  <a:tcPr marR="182880" marT="0" marB="0">
                    <a:noFill/>
                  </a:tcPr>
                </a:tc>
                <a:extLst>
                  <a:ext uri="{0D108BD9-81ED-4DB2-BD59-A6C34878D82A}">
                    <a16:rowId xmlns:a16="http://schemas.microsoft.com/office/drawing/2014/main" val="291334449"/>
                  </a:ext>
                </a:extLst>
              </a:tr>
              <a:tr h="194310">
                <a:tc>
                  <a:txBody>
                    <a:bodyPr/>
                    <a:lstStyle/>
                    <a:p>
                      <a:r>
                        <a:rPr lang="en-US" sz="1300" i="0" dirty="0"/>
                        <a:t>1000 b.c.</a:t>
                      </a:r>
                    </a:p>
                  </a:txBody>
                  <a:tcPr marR="182880" marT="0" marB="0">
                    <a:noFill/>
                  </a:tcPr>
                </a:tc>
                <a:tc>
                  <a:txBody>
                    <a:bodyPr/>
                    <a:lstStyle/>
                    <a:p>
                      <a:r>
                        <a:rPr lang="en-US" sz="1300" i="0" dirty="0"/>
                        <a:t>Options </a:t>
                      </a:r>
                    </a:p>
                  </a:txBody>
                  <a:tcPr marR="182880" marT="0" marB="0">
                    <a:noFill/>
                  </a:tcPr>
                </a:tc>
                <a:extLst>
                  <a:ext uri="{0D108BD9-81ED-4DB2-BD59-A6C34878D82A}">
                    <a16:rowId xmlns:a16="http://schemas.microsoft.com/office/drawing/2014/main" val="2316935870"/>
                  </a:ext>
                </a:extLst>
              </a:tr>
              <a:tr h="194310">
                <a:tc>
                  <a:txBody>
                    <a:bodyPr/>
                    <a:lstStyle/>
                    <a:p>
                      <a:r>
                        <a:rPr lang="en-US" sz="1300" i="0" dirty="0"/>
                        <a:t>15th  C</a:t>
                      </a:r>
                    </a:p>
                  </a:txBody>
                  <a:tcPr marR="182880" marT="0" marB="0">
                    <a:noFill/>
                  </a:tcPr>
                </a:tc>
                <a:tc>
                  <a:txBody>
                    <a:bodyPr/>
                    <a:lstStyle/>
                    <a:p>
                      <a:r>
                        <a:rPr lang="en-US" sz="1300" i="0" dirty="0"/>
                        <a:t>International banking </a:t>
                      </a:r>
                    </a:p>
                  </a:txBody>
                  <a:tcPr marR="182880" marT="0" marB="0">
                    <a:noFill/>
                  </a:tcPr>
                </a:tc>
                <a:extLst>
                  <a:ext uri="{0D108BD9-81ED-4DB2-BD59-A6C34878D82A}">
                    <a16:rowId xmlns:a16="http://schemas.microsoft.com/office/drawing/2014/main" val="1263389928"/>
                  </a:ext>
                </a:extLst>
              </a:tr>
              <a:tr h="194310">
                <a:tc>
                  <a:txBody>
                    <a:bodyPr/>
                    <a:lstStyle/>
                    <a:p>
                      <a:r>
                        <a:rPr lang="en-US" sz="1300" i="0" dirty="0"/>
                        <a:t>1650 </a:t>
                      </a:r>
                    </a:p>
                  </a:txBody>
                  <a:tcPr marR="182880" marT="0" marB="0">
                    <a:noFill/>
                  </a:tcPr>
                </a:tc>
                <a:tc>
                  <a:txBody>
                    <a:bodyPr/>
                    <a:lstStyle/>
                    <a:p>
                      <a:r>
                        <a:rPr lang="en-US" sz="1300" i="0" dirty="0"/>
                        <a:t>Futures </a:t>
                      </a:r>
                    </a:p>
                  </a:txBody>
                  <a:tcPr marR="182880" marT="0" marB="0">
                    <a:noFill/>
                  </a:tcPr>
                </a:tc>
                <a:extLst>
                  <a:ext uri="{0D108BD9-81ED-4DB2-BD59-A6C34878D82A}">
                    <a16:rowId xmlns:a16="http://schemas.microsoft.com/office/drawing/2014/main" val="1424782708"/>
                  </a:ext>
                </a:extLst>
              </a:tr>
              <a:tr h="194310">
                <a:tc>
                  <a:txBody>
                    <a:bodyPr/>
                    <a:lstStyle/>
                    <a:p>
                      <a:r>
                        <a:rPr lang="en-US" sz="1300" i="0" dirty="0"/>
                        <a:t>17th  C </a:t>
                      </a:r>
                    </a:p>
                  </a:txBody>
                  <a:tcPr marR="182880" marT="0" marB="0">
                    <a:noFill/>
                  </a:tcPr>
                </a:tc>
                <a:tc>
                  <a:txBody>
                    <a:bodyPr/>
                    <a:lstStyle/>
                    <a:p>
                      <a:r>
                        <a:rPr lang="en-US" sz="1300" i="0" dirty="0"/>
                        <a:t>Joint stock corporations </a:t>
                      </a:r>
                    </a:p>
                  </a:txBody>
                  <a:tcPr marR="182880" marT="0" marB="0">
                    <a:noFill/>
                  </a:tcPr>
                </a:tc>
                <a:extLst>
                  <a:ext uri="{0D108BD9-81ED-4DB2-BD59-A6C34878D82A}">
                    <a16:rowId xmlns:a16="http://schemas.microsoft.com/office/drawing/2014/main" val="3046388919"/>
                  </a:ext>
                </a:extLst>
              </a:tr>
              <a:tr h="194310">
                <a:tc>
                  <a:txBody>
                    <a:bodyPr/>
                    <a:lstStyle/>
                    <a:p>
                      <a:r>
                        <a:rPr lang="en-US" sz="1300" i="0" dirty="0"/>
                        <a:t>17th  C</a:t>
                      </a:r>
                    </a:p>
                  </a:txBody>
                  <a:tcPr marR="182880" marT="0" marB="0">
                    <a:noFill/>
                  </a:tcPr>
                </a:tc>
                <a:tc>
                  <a:txBody>
                    <a:bodyPr/>
                    <a:lstStyle/>
                    <a:p>
                      <a:r>
                        <a:rPr lang="en-US" sz="1300" i="0" dirty="0"/>
                        <a:t>Money </a:t>
                      </a:r>
                    </a:p>
                  </a:txBody>
                  <a:tcPr marR="182880" marT="0" marB="0">
                    <a:noFill/>
                  </a:tcPr>
                </a:tc>
                <a:extLst>
                  <a:ext uri="{0D108BD9-81ED-4DB2-BD59-A6C34878D82A}">
                    <a16:rowId xmlns:a16="http://schemas.microsoft.com/office/drawing/2014/main" val="1151051536"/>
                  </a:ext>
                </a:extLst>
              </a:tr>
              <a:tr h="194310">
                <a:tc>
                  <a:txBody>
                    <a:bodyPr/>
                    <a:lstStyle/>
                    <a:p>
                      <a:r>
                        <a:rPr lang="en-US" sz="1300" i="0" dirty="0"/>
                        <a:t>1720 </a:t>
                      </a:r>
                    </a:p>
                  </a:txBody>
                  <a:tcPr marR="182880" marT="0" marB="0">
                    <a:noFill/>
                  </a:tcPr>
                </a:tc>
                <a:tc>
                  <a:txBody>
                    <a:bodyPr/>
                    <a:lstStyle/>
                    <a:p>
                      <a:r>
                        <a:rPr lang="en-US" sz="1300" i="0" dirty="0"/>
                        <a:t>New issue speculation </a:t>
                      </a:r>
                    </a:p>
                  </a:txBody>
                  <a:tcPr marR="182880" marT="0" marB="0">
                    <a:noFill/>
                  </a:tcPr>
                </a:tc>
                <a:extLst>
                  <a:ext uri="{0D108BD9-81ED-4DB2-BD59-A6C34878D82A}">
                    <a16:rowId xmlns:a16="http://schemas.microsoft.com/office/drawing/2014/main" val="4134780111"/>
                  </a:ext>
                </a:extLst>
              </a:tr>
              <a:tr h="194310">
                <a:tc>
                  <a:txBody>
                    <a:bodyPr/>
                    <a:lstStyle/>
                    <a:p>
                      <a:r>
                        <a:rPr lang="en-US" sz="1300" i="0" dirty="0"/>
                        <a:t>1792</a:t>
                      </a:r>
                    </a:p>
                  </a:txBody>
                  <a:tcPr marR="182880" marT="0" marB="0">
                    <a:noFill/>
                  </a:tcPr>
                </a:tc>
                <a:tc>
                  <a:txBody>
                    <a:bodyPr/>
                    <a:lstStyle/>
                    <a:p>
                      <a:r>
                        <a:rPr lang="en-US" sz="1300" i="0" dirty="0"/>
                        <a:t>Formation of the NYSE </a:t>
                      </a:r>
                    </a:p>
                  </a:txBody>
                  <a:tcPr marR="182880" marT="0" marB="0">
                    <a:noFill/>
                  </a:tcPr>
                </a:tc>
                <a:extLst>
                  <a:ext uri="{0D108BD9-81ED-4DB2-BD59-A6C34878D82A}">
                    <a16:rowId xmlns:a16="http://schemas.microsoft.com/office/drawing/2014/main" val="2270902412"/>
                  </a:ext>
                </a:extLst>
              </a:tr>
              <a:tr h="194310">
                <a:tc>
                  <a:txBody>
                    <a:bodyPr/>
                    <a:lstStyle/>
                    <a:p>
                      <a:r>
                        <a:rPr lang="en-US" sz="1300" i="0" dirty="0"/>
                        <a:t>1929 </a:t>
                      </a:r>
                    </a:p>
                  </a:txBody>
                  <a:tcPr marR="182880" marT="0" marB="0">
                    <a:noFill/>
                  </a:tcPr>
                </a:tc>
                <a:tc>
                  <a:txBody>
                    <a:bodyPr/>
                    <a:lstStyle/>
                    <a:p>
                      <a:r>
                        <a:rPr lang="en-US" sz="1300" i="0" dirty="0"/>
                        <a:t>Stock market crashes </a:t>
                      </a:r>
                    </a:p>
                  </a:txBody>
                  <a:tcPr marR="182880" marT="0" marB="0">
                    <a:noFill/>
                  </a:tcPr>
                </a:tc>
                <a:extLst>
                  <a:ext uri="{0D108BD9-81ED-4DB2-BD59-A6C34878D82A}">
                    <a16:rowId xmlns:a16="http://schemas.microsoft.com/office/drawing/2014/main" val="3853882012"/>
                  </a:ext>
                </a:extLst>
              </a:tr>
              <a:tr h="194310">
                <a:tc>
                  <a:txBody>
                    <a:bodyPr/>
                    <a:lstStyle/>
                    <a:p>
                      <a:r>
                        <a:rPr lang="en-US" sz="1300" i="0" dirty="0"/>
                        <a:t>1960s </a:t>
                      </a:r>
                    </a:p>
                  </a:txBody>
                  <a:tcPr marR="182880" marT="0" marB="0">
                    <a:noFill/>
                  </a:tcPr>
                </a:tc>
                <a:tc>
                  <a:txBody>
                    <a:bodyPr/>
                    <a:lstStyle/>
                    <a:p>
                      <a:r>
                        <a:rPr lang="en-US" sz="1300" i="0" dirty="0"/>
                        <a:t>Eurodollar market </a:t>
                      </a:r>
                    </a:p>
                  </a:txBody>
                  <a:tcPr marR="182880" marT="0" marB="0">
                    <a:noFill/>
                  </a:tcPr>
                </a:tc>
                <a:extLst>
                  <a:ext uri="{0D108BD9-81ED-4DB2-BD59-A6C34878D82A}">
                    <a16:rowId xmlns:a16="http://schemas.microsoft.com/office/drawing/2014/main" val="2063418840"/>
                  </a:ext>
                </a:extLst>
              </a:tr>
              <a:tr h="194310">
                <a:tc>
                  <a:txBody>
                    <a:bodyPr/>
                    <a:lstStyle/>
                    <a:p>
                      <a:r>
                        <a:rPr lang="en-US" sz="1300" i="0" dirty="0"/>
                        <a:t>1971 </a:t>
                      </a:r>
                    </a:p>
                  </a:txBody>
                  <a:tcPr marR="182880" marT="0" marB="0">
                    <a:noFill/>
                  </a:tcPr>
                </a:tc>
                <a:tc>
                  <a:txBody>
                    <a:bodyPr/>
                    <a:lstStyle/>
                    <a:p>
                      <a:r>
                        <a:rPr lang="en-US" sz="1300" i="0" dirty="0"/>
                        <a:t>Corporate bankruptcies </a:t>
                      </a:r>
                    </a:p>
                  </a:txBody>
                  <a:tcPr marR="182880" marT="0" marB="0">
                    <a:noFill/>
                  </a:tcPr>
                </a:tc>
                <a:extLst>
                  <a:ext uri="{0D108BD9-81ED-4DB2-BD59-A6C34878D82A}">
                    <a16:rowId xmlns:a16="http://schemas.microsoft.com/office/drawing/2014/main" val="373537870"/>
                  </a:ext>
                </a:extLst>
              </a:tr>
              <a:tr h="194310">
                <a:tc>
                  <a:txBody>
                    <a:bodyPr/>
                    <a:lstStyle/>
                    <a:p>
                      <a:r>
                        <a:rPr lang="en-US" sz="1300" i="0" dirty="0"/>
                        <a:t>1972 </a:t>
                      </a:r>
                    </a:p>
                  </a:txBody>
                  <a:tcPr marR="182880" marT="0" marB="0">
                    <a:noFill/>
                  </a:tcPr>
                </a:tc>
                <a:tc>
                  <a:txBody>
                    <a:bodyPr/>
                    <a:lstStyle/>
                    <a:p>
                      <a:r>
                        <a:rPr lang="en-US" sz="1300" i="0" dirty="0"/>
                        <a:t>Financial futures </a:t>
                      </a:r>
                    </a:p>
                  </a:txBody>
                  <a:tcPr marR="182880" marT="0" marB="0">
                    <a:noFill/>
                  </a:tcPr>
                </a:tc>
                <a:extLst>
                  <a:ext uri="{0D108BD9-81ED-4DB2-BD59-A6C34878D82A}">
                    <a16:rowId xmlns:a16="http://schemas.microsoft.com/office/drawing/2014/main" val="270177530"/>
                  </a:ext>
                </a:extLst>
              </a:tr>
              <a:tr h="194310">
                <a:tc>
                  <a:txBody>
                    <a:bodyPr/>
                    <a:lstStyle/>
                    <a:p>
                      <a:r>
                        <a:rPr lang="en-US" sz="1300" i="0" dirty="0"/>
                        <a:t>1986 </a:t>
                      </a:r>
                    </a:p>
                  </a:txBody>
                  <a:tcPr marR="182880" marT="0" marB="0">
                    <a:noFill/>
                  </a:tcPr>
                </a:tc>
                <a:tc>
                  <a:txBody>
                    <a:bodyPr/>
                    <a:lstStyle/>
                    <a:p>
                      <a:r>
                        <a:rPr lang="en-US" sz="1300" i="0" dirty="0"/>
                        <a:t>Capital investment decisions</a:t>
                      </a:r>
                    </a:p>
                  </a:txBody>
                  <a:tcPr marR="182880" marT="0" marB="0">
                    <a:noFill/>
                  </a:tcPr>
                </a:tc>
                <a:extLst>
                  <a:ext uri="{0D108BD9-81ED-4DB2-BD59-A6C34878D82A}">
                    <a16:rowId xmlns:a16="http://schemas.microsoft.com/office/drawing/2014/main" val="2977484819"/>
                  </a:ext>
                </a:extLst>
              </a:tr>
              <a:tr h="194310">
                <a:tc>
                  <a:txBody>
                    <a:bodyPr/>
                    <a:lstStyle/>
                    <a:p>
                      <a:r>
                        <a:rPr lang="en-US" sz="1300" i="0" dirty="0"/>
                        <a:t>1988 </a:t>
                      </a:r>
                    </a:p>
                  </a:txBody>
                  <a:tcPr marR="182880" marT="0" marB="0">
                    <a:noFill/>
                  </a:tcPr>
                </a:tc>
                <a:tc>
                  <a:txBody>
                    <a:bodyPr/>
                    <a:lstStyle/>
                    <a:p>
                      <a:r>
                        <a:rPr lang="en-US" sz="1300" i="0" dirty="0"/>
                        <a:t>Mergers </a:t>
                      </a:r>
                    </a:p>
                  </a:txBody>
                  <a:tcPr marR="182880" marT="0" marB="0">
                    <a:noFill/>
                  </a:tcPr>
                </a:tc>
                <a:extLst>
                  <a:ext uri="{0D108BD9-81ED-4DB2-BD59-A6C34878D82A}">
                    <a16:rowId xmlns:a16="http://schemas.microsoft.com/office/drawing/2014/main" val="2722772092"/>
                  </a:ext>
                </a:extLst>
              </a:tr>
              <a:tr h="194310">
                <a:tc>
                  <a:txBody>
                    <a:bodyPr/>
                    <a:lstStyle/>
                    <a:p>
                      <a:r>
                        <a:rPr lang="en-US" sz="1300" i="0" dirty="0"/>
                        <a:t>1993</a:t>
                      </a:r>
                    </a:p>
                  </a:txBody>
                  <a:tcPr marR="182880" marT="0" marB="0">
                    <a:noFill/>
                  </a:tcPr>
                </a:tc>
                <a:tc>
                  <a:txBody>
                    <a:bodyPr/>
                    <a:lstStyle/>
                    <a:p>
                      <a:r>
                        <a:rPr lang="en-US" sz="1300" i="0" dirty="0"/>
                        <a:t>Inflation </a:t>
                      </a:r>
                    </a:p>
                  </a:txBody>
                  <a:tcPr marR="182880" marT="0" marB="0">
                    <a:noFill/>
                  </a:tcPr>
                </a:tc>
                <a:extLst>
                  <a:ext uri="{0D108BD9-81ED-4DB2-BD59-A6C34878D82A}">
                    <a16:rowId xmlns:a16="http://schemas.microsoft.com/office/drawing/2014/main" val="1223176932"/>
                  </a:ext>
                </a:extLst>
              </a:tr>
              <a:tr h="194310">
                <a:tc>
                  <a:txBody>
                    <a:bodyPr/>
                    <a:lstStyle/>
                    <a:p>
                      <a:r>
                        <a:rPr lang="en-US" sz="1300" i="0" dirty="0"/>
                        <a:t>1780 &amp; 1997 </a:t>
                      </a:r>
                    </a:p>
                  </a:txBody>
                  <a:tcPr marR="182880" marT="0" marB="0">
                    <a:noFill/>
                  </a:tcPr>
                </a:tc>
                <a:tc>
                  <a:txBody>
                    <a:bodyPr/>
                    <a:lstStyle/>
                    <a:p>
                      <a:r>
                        <a:rPr lang="en-US" sz="1300" i="0" dirty="0"/>
                        <a:t>Inflation-indexed debt</a:t>
                      </a:r>
                    </a:p>
                  </a:txBody>
                  <a:tcPr marR="182880" marT="0" marB="0">
                    <a:noFill/>
                  </a:tcPr>
                </a:tc>
                <a:extLst>
                  <a:ext uri="{0D108BD9-81ED-4DB2-BD59-A6C34878D82A}">
                    <a16:rowId xmlns:a16="http://schemas.microsoft.com/office/drawing/2014/main" val="1464084693"/>
                  </a:ext>
                </a:extLst>
              </a:tr>
              <a:tr h="194310">
                <a:tc>
                  <a:txBody>
                    <a:bodyPr/>
                    <a:lstStyle/>
                    <a:p>
                      <a:r>
                        <a:rPr lang="en-US" sz="1300" i="0" dirty="0"/>
                        <a:t>1993 </a:t>
                      </a:r>
                    </a:p>
                  </a:txBody>
                  <a:tcPr marR="182880" marT="0" marB="0">
                    <a:noFill/>
                  </a:tcPr>
                </a:tc>
                <a:tc>
                  <a:txBody>
                    <a:bodyPr/>
                    <a:lstStyle/>
                    <a:p>
                      <a:r>
                        <a:rPr lang="en-US" sz="1300" i="0" dirty="0"/>
                        <a:t>Controlling risk </a:t>
                      </a:r>
                    </a:p>
                  </a:txBody>
                  <a:tcPr marR="182880" marT="0" marB="0">
                    <a:noFill/>
                  </a:tcPr>
                </a:tc>
                <a:extLst>
                  <a:ext uri="{0D108BD9-81ED-4DB2-BD59-A6C34878D82A}">
                    <a16:rowId xmlns:a16="http://schemas.microsoft.com/office/drawing/2014/main" val="2553846315"/>
                  </a:ext>
                </a:extLst>
              </a:tr>
              <a:tr h="194310">
                <a:tc>
                  <a:txBody>
                    <a:bodyPr/>
                    <a:lstStyle/>
                    <a:p>
                      <a:r>
                        <a:rPr lang="en-US" sz="1300" i="0" dirty="0"/>
                        <a:t>1999 </a:t>
                      </a:r>
                    </a:p>
                  </a:txBody>
                  <a:tcPr marR="182880" marT="0" marB="0">
                    <a:noFill/>
                  </a:tcPr>
                </a:tc>
                <a:tc>
                  <a:txBody>
                    <a:bodyPr/>
                    <a:lstStyle/>
                    <a:p>
                      <a:r>
                        <a:rPr lang="en-US" sz="1300" i="0" dirty="0"/>
                        <a:t>The Euro </a:t>
                      </a:r>
                    </a:p>
                  </a:txBody>
                  <a:tcPr marR="182880" marT="0" marB="0">
                    <a:noFill/>
                  </a:tcPr>
                </a:tc>
                <a:extLst>
                  <a:ext uri="{0D108BD9-81ED-4DB2-BD59-A6C34878D82A}">
                    <a16:rowId xmlns:a16="http://schemas.microsoft.com/office/drawing/2014/main" val="4096112354"/>
                  </a:ext>
                </a:extLst>
              </a:tr>
              <a:tr h="194310">
                <a:tc>
                  <a:txBody>
                    <a:bodyPr/>
                    <a:lstStyle/>
                    <a:p>
                      <a:r>
                        <a:rPr lang="en-US" sz="1300" i="0" dirty="0"/>
                        <a:t>2002 </a:t>
                      </a:r>
                    </a:p>
                  </a:txBody>
                  <a:tcPr marR="182880" marT="0" marB="0">
                    <a:noFill/>
                  </a:tcPr>
                </a:tc>
                <a:tc>
                  <a:txBody>
                    <a:bodyPr/>
                    <a:lstStyle/>
                    <a:p>
                      <a:r>
                        <a:rPr lang="en-US" sz="1300" i="0" dirty="0"/>
                        <a:t>Financial scandals </a:t>
                      </a:r>
                    </a:p>
                  </a:txBody>
                  <a:tcPr marR="182880" marT="0" marB="0">
                    <a:noFill/>
                  </a:tcPr>
                </a:tc>
                <a:extLst>
                  <a:ext uri="{0D108BD9-81ED-4DB2-BD59-A6C34878D82A}">
                    <a16:rowId xmlns:a16="http://schemas.microsoft.com/office/drawing/2014/main" val="3078259774"/>
                  </a:ext>
                </a:extLst>
              </a:tr>
              <a:tr h="194310">
                <a:tc>
                  <a:txBody>
                    <a:bodyPr/>
                    <a:lstStyle/>
                    <a:p>
                      <a:r>
                        <a:rPr lang="en-US" sz="1300" i="0" dirty="0"/>
                        <a:t>2007-09 </a:t>
                      </a:r>
                    </a:p>
                  </a:txBody>
                  <a:tcPr marR="182880" marT="0" marB="0">
                    <a:noFill/>
                  </a:tcPr>
                </a:tc>
                <a:tc>
                  <a:txBody>
                    <a:bodyPr/>
                    <a:lstStyle/>
                    <a:p>
                      <a:r>
                        <a:rPr lang="en-US" sz="1300" i="0" dirty="0"/>
                        <a:t>Subprime mortgages</a:t>
                      </a:r>
                    </a:p>
                  </a:txBody>
                  <a:tcPr marR="182880" marT="0" marB="0">
                    <a:noFill/>
                  </a:tcPr>
                </a:tc>
                <a:extLst>
                  <a:ext uri="{0D108BD9-81ED-4DB2-BD59-A6C34878D82A}">
                    <a16:rowId xmlns:a16="http://schemas.microsoft.com/office/drawing/2014/main" val="7165221"/>
                  </a:ext>
                </a:extLst>
              </a:tr>
              <a:tr h="194310">
                <a:tc>
                  <a:txBody>
                    <a:bodyPr/>
                    <a:lstStyle/>
                    <a:p>
                      <a:r>
                        <a:rPr lang="en-US" sz="1300" i="0" dirty="0"/>
                        <a:t>2011 </a:t>
                      </a:r>
                    </a:p>
                  </a:txBody>
                  <a:tcPr marR="182880" marT="0" marB="0">
                    <a:noFill/>
                  </a:tcPr>
                </a:tc>
                <a:tc>
                  <a:txBody>
                    <a:bodyPr/>
                    <a:lstStyle/>
                    <a:p>
                      <a:r>
                        <a:rPr lang="en-US" sz="1300" i="0" dirty="0"/>
                        <a:t>Defaults on soveriegn debt </a:t>
                      </a:r>
                    </a:p>
                  </a:txBody>
                  <a:tcPr marR="182880" marT="0" marB="0">
                    <a:noFill/>
                  </a:tcPr>
                </a:tc>
                <a:extLst>
                  <a:ext uri="{0D108BD9-81ED-4DB2-BD59-A6C34878D82A}">
                    <a16:rowId xmlns:a16="http://schemas.microsoft.com/office/drawing/2014/main" val="2161180733"/>
                  </a:ext>
                </a:extLst>
              </a:tr>
              <a:tr h="194310">
                <a:tc>
                  <a:txBody>
                    <a:bodyPr/>
                    <a:lstStyle/>
                    <a:p>
                      <a:r>
                        <a:rPr lang="en-US" sz="1300" i="0" dirty="0"/>
                        <a:t>2016 </a:t>
                      </a:r>
                    </a:p>
                  </a:txBody>
                  <a:tcPr marR="182880" marT="0" marB="0">
                    <a:noFill/>
                  </a:tcPr>
                </a:tc>
                <a:tc>
                  <a:txBody>
                    <a:bodyPr/>
                    <a:lstStyle/>
                    <a:p>
                      <a:r>
                        <a:rPr lang="en-US" sz="1300" i="0" dirty="0"/>
                        <a:t>Brexit </a:t>
                      </a:r>
                    </a:p>
                  </a:txBody>
                  <a:tcPr marR="182880" marT="0" marB="0">
                    <a:noFill/>
                  </a:tcPr>
                </a:tc>
                <a:extLst>
                  <a:ext uri="{0D108BD9-81ED-4DB2-BD59-A6C34878D82A}">
                    <a16:rowId xmlns:a16="http://schemas.microsoft.com/office/drawing/2014/main" val="3736508294"/>
                  </a:ext>
                </a:extLst>
              </a:tr>
            </a:tbl>
          </a:graphicData>
        </a:graphic>
      </p:graphicFrame>
    </p:spTree>
    <p:extLst>
      <p:ext uri="{BB962C8B-B14F-4D97-AF65-F5344CB8AC3E}">
        <p14:creationId xmlns:p14="http://schemas.microsoft.com/office/powerpoint/2010/main" val="351441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828800"/>
          </a:xfrm>
        </p:spPr>
        <p:txBody>
          <a:bodyPr/>
          <a:lstStyle/>
          <a:p>
            <a:pPr algn="ctr"/>
            <a:r>
              <a:rPr lang="en-US" sz="5400" b="1" dirty="0">
                <a:solidFill>
                  <a:schemeClr val="tx1"/>
                </a:solidFill>
              </a:rPr>
              <a:t>Accessibility Content:</a:t>
            </a:r>
            <a:br>
              <a:rPr lang="en-US" sz="5400" b="1" dirty="0">
                <a:solidFill>
                  <a:schemeClr val="tx1"/>
                </a:solidFill>
              </a:rPr>
            </a:br>
            <a:r>
              <a:rPr lang="en-US" sz="5400" b="1" dirty="0">
                <a:solidFill>
                  <a:schemeClr val="tx1"/>
                </a:solidFill>
              </a:rPr>
              <a:t>Text Alternatives for Images</a:t>
            </a:r>
          </a:p>
        </p:txBody>
      </p:sp>
    </p:spTree>
    <p:extLst>
      <p:ext uri="{BB962C8B-B14F-4D97-AF65-F5344CB8AC3E}">
        <p14:creationId xmlns:p14="http://schemas.microsoft.com/office/powerpoint/2010/main" val="1178572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Investment and Financing Decisions</a:t>
            </a:r>
            <a:r>
              <a:rPr lang="en-US" sz="1500" dirty="0"/>
              <a:t> 4</a:t>
            </a:r>
            <a:r>
              <a:rPr lang="en-US" altLang="en-US" sz="3600" dirty="0" smtClean="0"/>
              <a:t> Text </a:t>
            </a:r>
            <a:r>
              <a:rPr lang="en-US" altLang="en-US" sz="3600" dirty="0"/>
              <a:t>Alternative</a:t>
            </a:r>
            <a:endParaRPr lang="en-US" sz="3600" dirty="0"/>
          </a:p>
        </p:txBody>
      </p:sp>
      <p:sp>
        <p:nvSpPr>
          <p:cNvPr id="3" name="Content Placeholder 2"/>
          <p:cNvSpPr>
            <a:spLocks noGrp="1"/>
          </p:cNvSpPr>
          <p:nvPr>
            <p:ph idx="1"/>
          </p:nvPr>
        </p:nvSpPr>
        <p:spPr/>
        <p:txBody>
          <a:bodyPr/>
          <a:lstStyle/>
          <a:p>
            <a:r>
              <a:rPr lang="en-US" sz="2400" dirty="0"/>
              <a:t>"Assets" is on the left with a caption that reads: Investment decision "capital budgeting." On the right "debt" and "equity" point to "firm," which points to "assets" with a caption that reads: financing decision.</a:t>
            </a:r>
            <a:endParaRPr lang="en-US" sz="2400" dirty="0"/>
          </a:p>
        </p:txBody>
      </p:sp>
      <p:sp>
        <p:nvSpPr>
          <p:cNvPr id="4" name="Text Placeholder 3"/>
          <p:cNvSpPr>
            <a:spLocks noGrp="1"/>
          </p:cNvSpPr>
          <p:nvPr>
            <p:ph type="body" sz="quarter" idx="12"/>
          </p:nvPr>
        </p:nvSpPr>
        <p:spPr>
          <a:xfrm>
            <a:off x="3200400" y="6477000"/>
            <a:ext cx="2743200" cy="182880"/>
          </a:xfrm>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980930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a Corporation?</a:t>
            </a:r>
            <a:r>
              <a:rPr lang="en-US" sz="1500" dirty="0"/>
              <a:t> 4</a:t>
            </a:r>
            <a:r>
              <a:rPr lang="en-US" altLang="en-US" sz="3600" dirty="0" smtClean="0"/>
              <a:t> Text </a:t>
            </a:r>
            <a:r>
              <a:rPr lang="en-US" altLang="en-US" sz="3600" dirty="0"/>
              <a:t>Alternative</a:t>
            </a:r>
            <a:endParaRPr lang="en-US" sz="3600" dirty="0"/>
          </a:p>
        </p:txBody>
      </p:sp>
      <p:sp>
        <p:nvSpPr>
          <p:cNvPr id="3" name="Content Placeholder 2"/>
          <p:cNvSpPr>
            <a:spLocks noGrp="1"/>
          </p:cNvSpPr>
          <p:nvPr>
            <p:ph idx="1"/>
          </p:nvPr>
        </p:nvSpPr>
        <p:spPr/>
        <p:txBody>
          <a:bodyPr/>
          <a:lstStyle/>
          <a:p>
            <a:r>
              <a:rPr lang="en-US" sz="2400" dirty="0"/>
              <a:t>Sole Proprietorships and partnerships include unlimited liability and personal tax on profits.  Corporations includes limited liability; corporate tax on profits plus personal tax on dividends.</a:t>
            </a:r>
            <a:endParaRPr lang="en-US" sz="2400" dirty="0"/>
          </a:p>
        </p:txBody>
      </p:sp>
      <p:sp>
        <p:nvSpPr>
          <p:cNvPr id="4" name="Text Placeholder 3"/>
          <p:cNvSpPr>
            <a:spLocks noGrp="1"/>
          </p:cNvSpPr>
          <p:nvPr>
            <p:ph type="body" sz="quarter" idx="12"/>
          </p:nvPr>
        </p:nvSpPr>
        <p:spPr>
          <a:xfrm>
            <a:off x="3200400" y="6477000"/>
            <a:ext cx="2743200" cy="182880"/>
          </a:xfrm>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689061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Who Is the Financial Manager?</a:t>
            </a:r>
            <a:r>
              <a:rPr lang="en-US" sz="1500" dirty="0"/>
              <a:t> </a:t>
            </a:r>
            <a:r>
              <a:rPr lang="en-US" sz="1500" dirty="0" smtClean="0"/>
              <a:t>3</a:t>
            </a:r>
            <a:r>
              <a:rPr lang="en-US" altLang="en-US" sz="3600" dirty="0" smtClean="0"/>
              <a:t> Text </a:t>
            </a:r>
            <a:r>
              <a:rPr lang="en-US" altLang="en-US" sz="3600" dirty="0"/>
              <a:t>Alternative</a:t>
            </a:r>
            <a:endParaRPr lang="en-US" sz="3600" dirty="0"/>
          </a:p>
        </p:txBody>
      </p:sp>
      <p:sp>
        <p:nvSpPr>
          <p:cNvPr id="3" name="Content Placeholder 2"/>
          <p:cNvSpPr>
            <a:spLocks noGrp="1"/>
          </p:cNvSpPr>
          <p:nvPr>
            <p:ph idx="1"/>
          </p:nvPr>
        </p:nvSpPr>
        <p:spPr/>
        <p:txBody>
          <a:bodyPr/>
          <a:lstStyle/>
          <a:p>
            <a:r>
              <a:rPr lang="en-US" sz="2400" dirty="0"/>
              <a:t>The figure shows three boxes arranged horizontally to show the flow of cash between investors and the firm's operations. The three boxes, left to right, are labeled Firm's Operations/Real Assets, Financial Manager, and Investors/Financial Assets. Arrow 1 flows from Investors/Financial Assets to Financial Manager. Arrow 2 flows from the Financial Manager to Firm's Operations/Real Assets. Arrow 3 flows from Firm's Assets to Financial Manager. Arrow 4a flows from Financial Manager and back onto itself.  Arrow 4b leads from the Financial Manager to Investors/Financial Assets.</a:t>
            </a:r>
          </a:p>
        </p:txBody>
      </p:sp>
      <p:sp>
        <p:nvSpPr>
          <p:cNvPr id="4" name="Text Placeholder 3"/>
          <p:cNvSpPr>
            <a:spLocks noGrp="1"/>
          </p:cNvSpPr>
          <p:nvPr>
            <p:ph type="body" sz="quarter" idx="12"/>
          </p:nvPr>
        </p:nvSpPr>
        <p:spPr>
          <a:xfrm>
            <a:off x="3200400" y="6477000"/>
            <a:ext cx="2743200" cy="182880"/>
          </a:xfrm>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3007308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Investment and Financing Decisions</a:t>
            </a:r>
            <a:r>
              <a:rPr lang="en-US" altLang="en-US" sz="1500" dirty="0"/>
              <a:t> 1</a:t>
            </a:r>
            <a:endParaRPr lang="en-US" sz="1500" dirty="0"/>
          </a:p>
        </p:txBody>
      </p:sp>
      <p:sp>
        <p:nvSpPr>
          <p:cNvPr id="3" name="Content Placeholder 2"/>
          <p:cNvSpPr>
            <a:spLocks noGrp="1"/>
          </p:cNvSpPr>
          <p:nvPr>
            <p:ph idx="1"/>
          </p:nvPr>
        </p:nvSpPr>
        <p:spPr/>
        <p:txBody>
          <a:bodyPr/>
          <a:lstStyle/>
          <a:p>
            <a:r>
              <a:rPr lang="en-US" altLang="en-US" dirty="0"/>
              <a:t>Capital Budgeting Decision</a:t>
            </a:r>
          </a:p>
          <a:p>
            <a:pPr lvl="1"/>
            <a:r>
              <a:rPr lang="en-US" altLang="en-US" dirty="0"/>
              <a:t>Decision to invest in tangible or intangible assets.</a:t>
            </a:r>
          </a:p>
          <a:p>
            <a:r>
              <a:rPr lang="en-US" altLang="en-US" dirty="0"/>
              <a:t>…also called </a:t>
            </a:r>
          </a:p>
          <a:p>
            <a:pPr lvl="1"/>
            <a:r>
              <a:rPr lang="en-US" altLang="en-US" dirty="0"/>
              <a:t>Investment Decision.</a:t>
            </a:r>
          </a:p>
          <a:p>
            <a:pPr lvl="1"/>
            <a:r>
              <a:rPr lang="en-US" altLang="en-US" dirty="0"/>
              <a:t>Capital Expenditure (CAPEX) decision.</a:t>
            </a:r>
          </a:p>
        </p:txBody>
      </p:sp>
    </p:spTree>
    <p:extLst>
      <p:ext uri="{BB962C8B-B14F-4D97-AF65-F5344CB8AC3E}">
        <p14:creationId xmlns:p14="http://schemas.microsoft.com/office/powerpoint/2010/main" val="89340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Goals of the Corporation</a:t>
            </a:r>
            <a:r>
              <a:rPr lang="en-US" altLang="en-US" sz="1500" dirty="0"/>
              <a:t> </a:t>
            </a:r>
            <a:r>
              <a:rPr lang="en-US" altLang="en-US" sz="1500" dirty="0" smtClean="0"/>
              <a:t>2</a:t>
            </a:r>
            <a:r>
              <a:rPr lang="en-IN" altLang="en-US" sz="3600" dirty="0" smtClean="0"/>
              <a:t> T</a:t>
            </a:r>
            <a:r>
              <a:rPr lang="en-US" altLang="en-US" sz="3600" dirty="0"/>
              <a:t>ext Alternative</a:t>
            </a:r>
            <a:endParaRPr lang="en-US" sz="3600" dirty="0"/>
          </a:p>
        </p:txBody>
      </p:sp>
      <p:sp>
        <p:nvSpPr>
          <p:cNvPr id="3" name="Content Placeholder 2"/>
          <p:cNvSpPr>
            <a:spLocks noGrp="1"/>
          </p:cNvSpPr>
          <p:nvPr>
            <p:ph idx="1"/>
          </p:nvPr>
        </p:nvSpPr>
        <p:spPr/>
        <p:txBody>
          <a:bodyPr/>
          <a:lstStyle/>
          <a:p>
            <a:r>
              <a:rPr lang="en-US" sz="2400" dirty="0"/>
              <a:t>The figure shows five boxes arranged so that one sits above the second box in the row containing the remaining four. The flow initiates from the top box labeled, Cash, to the box below it labeled, Firm. An arrow leading from the unboxed word Invest leads to another arrow, which leads from the Firm box to the box to the left, Investment opportunity (real asset). An arrow labeled Alternative: pay out cash to shareholders, leads to the arrow leading from the Firm box to the Shareholders box. An arrow labeled Shareholders invest for themselves leads to the arrow leading from the Shareholders box to the Investment opportunities (financial assets) box.</a:t>
            </a:r>
          </a:p>
        </p:txBody>
      </p:sp>
      <p:sp>
        <p:nvSpPr>
          <p:cNvPr id="4" name="Text Placeholder 3"/>
          <p:cNvSpPr>
            <a:spLocks noGrp="1"/>
          </p:cNvSpPr>
          <p:nvPr>
            <p:ph type="body" sz="quarter" idx="12"/>
          </p:nvPr>
        </p:nvSpPr>
        <p:spPr>
          <a:xfrm>
            <a:off x="3200400" y="6477000"/>
            <a:ext cx="2743200" cy="182880"/>
          </a:xfrm>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1893283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Investment and Financing Decisions</a:t>
            </a:r>
            <a:r>
              <a:rPr lang="en-US" altLang="en-US" sz="1500" dirty="0"/>
              <a:t> 2</a:t>
            </a:r>
            <a:endParaRPr lang="en-US" sz="1500" dirty="0"/>
          </a:p>
        </p:txBody>
      </p:sp>
      <p:sp>
        <p:nvSpPr>
          <p:cNvPr id="3" name="Content Placeholder 2"/>
          <p:cNvSpPr>
            <a:spLocks noGrp="1"/>
          </p:cNvSpPr>
          <p:nvPr>
            <p:ph idx="1"/>
          </p:nvPr>
        </p:nvSpPr>
        <p:spPr>
          <a:xfrm>
            <a:off x="457200" y="1813560"/>
            <a:ext cx="8229600" cy="929640"/>
          </a:xfrm>
        </p:spPr>
        <p:txBody>
          <a:bodyPr/>
          <a:lstStyle/>
          <a:p>
            <a:pPr lvl="1" indent="0" algn="ctr">
              <a:buNone/>
            </a:pPr>
            <a:r>
              <a:rPr lang="en-US" altLang="en-US" sz="3200" dirty="0"/>
              <a:t>“Capital Budgeting”</a:t>
            </a:r>
          </a:p>
        </p:txBody>
      </p:sp>
      <p:pic>
        <p:nvPicPr>
          <p:cNvPr id="12" name="Picture 3" descr="Two boxes are shown as: Tangible assets: Southwest Airlines Purchase new planes and Intangible assets: GlaxoSmithKline  R&amp;D expenditures."/>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1146498" y="2999325"/>
            <a:ext cx="6851004" cy="2124194"/>
          </a:xfrm>
        </p:spPr>
      </p:pic>
    </p:spTree>
    <p:extLst>
      <p:ext uri="{BB962C8B-B14F-4D97-AF65-F5344CB8AC3E}">
        <p14:creationId xmlns:p14="http://schemas.microsoft.com/office/powerpoint/2010/main" val="7233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Investment and Financing Decisions</a:t>
            </a:r>
            <a:r>
              <a:rPr lang="en-US" altLang="en-US" sz="1500" dirty="0"/>
              <a:t> 3</a:t>
            </a:r>
            <a:endParaRPr lang="en-US" sz="1500" dirty="0"/>
          </a:p>
        </p:txBody>
      </p:sp>
      <p:sp>
        <p:nvSpPr>
          <p:cNvPr id="3" name="Content Placeholder 2"/>
          <p:cNvSpPr>
            <a:spLocks noGrp="1"/>
          </p:cNvSpPr>
          <p:nvPr>
            <p:ph idx="1"/>
          </p:nvPr>
        </p:nvSpPr>
        <p:spPr/>
        <p:txBody>
          <a:bodyPr/>
          <a:lstStyle/>
          <a:p>
            <a:r>
              <a:rPr lang="en-US" altLang="en-US" dirty="0"/>
              <a:t>Financing Decision</a:t>
            </a:r>
          </a:p>
          <a:p>
            <a:pPr lvl="1"/>
            <a:r>
              <a:rPr lang="en-US" altLang="en-US" dirty="0"/>
              <a:t>Decision on the sources and amounts of financing.</a:t>
            </a:r>
          </a:p>
          <a:p>
            <a:r>
              <a:rPr lang="en-US" altLang="en-US" dirty="0"/>
              <a:t>Capital Structure</a:t>
            </a:r>
          </a:p>
          <a:p>
            <a:pPr lvl="1"/>
            <a:r>
              <a:rPr lang="en-US" altLang="en-US" dirty="0"/>
              <a:t>The mix of long-term debt and equity financing.</a:t>
            </a:r>
          </a:p>
        </p:txBody>
      </p:sp>
    </p:spTree>
    <p:extLst>
      <p:ext uri="{BB962C8B-B14F-4D97-AF65-F5344CB8AC3E}">
        <p14:creationId xmlns:p14="http://schemas.microsoft.com/office/powerpoint/2010/main" val="221814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and Financing Decisions</a:t>
            </a:r>
            <a:r>
              <a:rPr lang="en-US" sz="1500" dirty="0"/>
              <a:t> 4</a:t>
            </a:r>
          </a:p>
        </p:txBody>
      </p:sp>
      <p:pic>
        <p:nvPicPr>
          <p:cNvPr id="9" name="Picture 2" descr="A diagram illustrating investment and financing decis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601" y="1523999"/>
            <a:ext cx="7266799" cy="4572000"/>
          </a:xfrm>
        </p:spPr>
      </p:pic>
      <p:sp>
        <p:nvSpPr>
          <p:cNvPr id="4" name="Text Placeholder 3"/>
          <p:cNvSpPr>
            <a:spLocks noGrp="1"/>
          </p:cNvSpPr>
          <p:nvPr>
            <p:ph type="body" sz="quarter" idx="12"/>
          </p:nvPr>
        </p:nvSpPr>
        <p:spPr/>
        <p:txBody>
          <a:bodyPr/>
          <a:lstStyle/>
          <a:p>
            <a:r>
              <a:rPr lang="en-US" dirty="0">
                <a:hlinkClick r:id="rId3" action="ppaction://hlinksldjump"/>
              </a:rPr>
              <a:t>Access the text alternative for these </a:t>
            </a:r>
            <a:r>
              <a:rPr lang="en-US" dirty="0" smtClean="0">
                <a:hlinkClick r:id="rId3" action="ppaction://hlinksldjump"/>
              </a:rPr>
              <a:t>images</a:t>
            </a:r>
            <a:endParaRPr lang="en-US" dirty="0"/>
          </a:p>
        </p:txBody>
      </p:sp>
    </p:spTree>
    <p:extLst>
      <p:ext uri="{BB962C8B-B14F-4D97-AF65-F5344CB8AC3E}">
        <p14:creationId xmlns:p14="http://schemas.microsoft.com/office/powerpoint/2010/main" val="390855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Investment and Financing Decisions</a:t>
            </a:r>
            <a:r>
              <a:rPr lang="en-US" altLang="en-US" sz="1500" dirty="0"/>
              <a:t> 5</a:t>
            </a:r>
            <a:endParaRPr lang="en-US" sz="1500" dirty="0"/>
          </a:p>
        </p:txBody>
      </p:sp>
      <p:sp>
        <p:nvSpPr>
          <p:cNvPr id="3" name="Content Placeholder 2"/>
          <p:cNvSpPr>
            <a:spLocks noGrp="1"/>
          </p:cNvSpPr>
          <p:nvPr>
            <p:ph idx="1"/>
          </p:nvPr>
        </p:nvSpPr>
        <p:spPr>
          <a:xfrm>
            <a:off x="457200" y="1295400"/>
            <a:ext cx="8321040" cy="5212080"/>
          </a:xfrm>
        </p:spPr>
        <p:txBody>
          <a:bodyPr/>
          <a:lstStyle/>
          <a:p>
            <a:r>
              <a:rPr lang="en-US" altLang="en-US" dirty="0"/>
              <a:t>Real Assets</a:t>
            </a:r>
          </a:p>
          <a:p>
            <a:pPr lvl="1"/>
            <a:r>
              <a:rPr lang="en-US" altLang="en-US" dirty="0"/>
              <a:t>Assets used to produce goods and services.</a:t>
            </a:r>
          </a:p>
          <a:p>
            <a:r>
              <a:rPr lang="en-US" altLang="en-US" dirty="0"/>
              <a:t>Financial Assets</a:t>
            </a:r>
          </a:p>
          <a:p>
            <a:pPr lvl="1"/>
            <a:r>
              <a:rPr lang="en-US" altLang="en-US" dirty="0"/>
              <a:t>Financial claims to the income generated by the firm’s real assets.</a:t>
            </a:r>
          </a:p>
        </p:txBody>
      </p:sp>
    </p:spTree>
    <p:extLst>
      <p:ext uri="{BB962C8B-B14F-4D97-AF65-F5344CB8AC3E}">
        <p14:creationId xmlns:p14="http://schemas.microsoft.com/office/powerpoint/2010/main" val="46729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and Financing Decisions</a:t>
            </a:r>
            <a:r>
              <a:rPr lang="en-US" sz="1500" dirty="0"/>
              <a:t> 6</a:t>
            </a:r>
          </a:p>
        </p:txBody>
      </p:sp>
      <p:sp>
        <p:nvSpPr>
          <p:cNvPr id="3" name="Content Placeholder 2"/>
          <p:cNvSpPr>
            <a:spLocks noGrp="1"/>
          </p:cNvSpPr>
          <p:nvPr>
            <p:ph idx="1"/>
          </p:nvPr>
        </p:nvSpPr>
        <p:spPr>
          <a:xfrm>
            <a:off x="457200" y="1295400"/>
            <a:ext cx="8321040" cy="5212080"/>
          </a:xfrm>
        </p:spPr>
        <p:txBody>
          <a:bodyPr/>
          <a:lstStyle/>
          <a:p>
            <a:r>
              <a:rPr lang="en-US" altLang="en-US" sz="2800" dirty="0"/>
              <a:t>Are the following capital </a:t>
            </a:r>
            <a:r>
              <a:rPr lang="en-US" altLang="en-US" sz="2800" i="1" dirty="0"/>
              <a:t>budgeting</a:t>
            </a:r>
            <a:r>
              <a:rPr lang="en-US" altLang="en-US" sz="2800" dirty="0"/>
              <a:t> or </a:t>
            </a:r>
            <a:r>
              <a:rPr lang="en-US" altLang="en-US" sz="2800" i="1" dirty="0"/>
              <a:t>financing</a:t>
            </a:r>
            <a:r>
              <a:rPr lang="en-US" altLang="en-US" sz="2800" dirty="0"/>
              <a:t> decisions?</a:t>
            </a:r>
          </a:p>
          <a:p>
            <a:pPr lvl="1" indent="-457200">
              <a:buFont typeface="+mj-lt"/>
              <a:buAutoNum type="alphaLcPeriod"/>
            </a:pPr>
            <a:r>
              <a:rPr lang="en-US" altLang="en-US" sz="2400" dirty="0"/>
              <a:t>Intel decides to spend $7 billion to develop a new microprocessor.</a:t>
            </a:r>
          </a:p>
          <a:p>
            <a:pPr lvl="1" indent="-457200">
              <a:buFont typeface="+mj-lt"/>
              <a:buAutoNum type="alphaLcPeriod"/>
            </a:pPr>
            <a:r>
              <a:rPr lang="en-US" altLang="en-US" sz="2400" dirty="0"/>
              <a:t>BMW borrows 350 million euros (€350 million) from Deutsche Bank.</a:t>
            </a:r>
          </a:p>
          <a:p>
            <a:pPr lvl="1" indent="-457200">
              <a:buFont typeface="+mj-lt"/>
              <a:buAutoNum type="alphaLcPeriod"/>
            </a:pPr>
            <a:r>
              <a:rPr lang="en-US" altLang="en-US" sz="2400" dirty="0"/>
              <a:t>Royal Dutch Shell constructs a pipeline to bring natural gas onshore from a production platform in Australia.</a:t>
            </a:r>
          </a:p>
          <a:p>
            <a:pPr lvl="1" indent="-457200">
              <a:buFont typeface="+mj-lt"/>
              <a:buAutoNum type="alphaLcPeriod"/>
            </a:pPr>
            <a:r>
              <a:rPr lang="en-US" altLang="en-US" sz="2400" dirty="0"/>
              <a:t>Avon spends €200 million to launch a new range of cosmetics in European markets.</a:t>
            </a:r>
          </a:p>
          <a:p>
            <a:pPr lvl="1" indent="-457200">
              <a:buFont typeface="+mj-lt"/>
              <a:buAutoNum type="alphaLcPeriod"/>
            </a:pPr>
            <a:r>
              <a:rPr lang="en-US" altLang="en-US" sz="2400" dirty="0"/>
              <a:t>Pfizer issues new shares to buy a small biotech company.</a:t>
            </a:r>
          </a:p>
        </p:txBody>
      </p:sp>
    </p:spTree>
    <p:extLst>
      <p:ext uri="{BB962C8B-B14F-4D97-AF65-F5344CB8AC3E}">
        <p14:creationId xmlns:p14="http://schemas.microsoft.com/office/powerpoint/2010/main" val="193452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 Corporation?</a:t>
            </a:r>
            <a:r>
              <a:rPr lang="en-US" altLang="en-US" sz="1500" dirty="0"/>
              <a:t> 1</a:t>
            </a:r>
            <a:endParaRPr lang="en-US" sz="1500" dirty="0"/>
          </a:p>
        </p:txBody>
      </p:sp>
      <p:sp>
        <p:nvSpPr>
          <p:cNvPr id="3" name="Content Placeholder 2"/>
          <p:cNvSpPr>
            <a:spLocks noGrp="1"/>
          </p:cNvSpPr>
          <p:nvPr>
            <p:ph idx="1"/>
          </p:nvPr>
        </p:nvSpPr>
        <p:spPr>
          <a:xfrm>
            <a:off x="457200" y="1295400"/>
            <a:ext cx="8321040" cy="5212080"/>
          </a:xfrm>
        </p:spPr>
        <p:txBody>
          <a:bodyPr/>
          <a:lstStyle/>
          <a:p>
            <a:r>
              <a:rPr lang="en-US" altLang="en-US" dirty="0"/>
              <a:t>Corporation</a:t>
            </a:r>
          </a:p>
          <a:p>
            <a:pPr lvl="1"/>
            <a:r>
              <a:rPr lang="en-US" altLang="en-US" dirty="0"/>
              <a:t>A business organized as a separate legal entity owned by stockholders.</a:t>
            </a:r>
          </a:p>
          <a:p>
            <a:r>
              <a:rPr lang="en-US" altLang="en-US" dirty="0"/>
              <a:t>Types of Corporation</a:t>
            </a:r>
          </a:p>
          <a:p>
            <a:pPr lvl="1"/>
            <a:r>
              <a:rPr lang="en-US" altLang="en-US" dirty="0"/>
              <a:t>Public Companies.</a:t>
            </a:r>
          </a:p>
          <a:p>
            <a:pPr lvl="1"/>
            <a:r>
              <a:rPr lang="en-US" altLang="en-US" dirty="0"/>
              <a:t>Private Corporations.</a:t>
            </a:r>
          </a:p>
          <a:p>
            <a:pPr lvl="1"/>
            <a:r>
              <a:rPr lang="en-US" altLang="en-US" dirty="0"/>
              <a:t>Limited Liability Corporations (LLC).</a:t>
            </a:r>
          </a:p>
        </p:txBody>
      </p:sp>
    </p:spTree>
    <p:extLst>
      <p:ext uri="{BB962C8B-B14F-4D97-AF65-F5344CB8AC3E}">
        <p14:creationId xmlns:p14="http://schemas.microsoft.com/office/powerpoint/2010/main" val="332631873"/>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3386</TotalTime>
  <Words>1309</Words>
  <Application>Microsoft Office PowerPoint</Application>
  <PresentationFormat>On-screen Show (4:3)</PresentationFormat>
  <Paragraphs>219</Paragraphs>
  <Slides>30</Slides>
  <Notes>2</Notes>
  <HiddenSlides>5</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30</vt:i4>
      </vt:variant>
    </vt:vector>
  </HeadingPairs>
  <TitlesOfParts>
    <vt:vector size="46" baseType="lpstr">
      <vt:lpstr>Arial</vt:lpstr>
      <vt:lpstr>ArumSans Bd</vt:lpstr>
      <vt:lpstr>ArumSans Bold</vt:lpstr>
      <vt:lpstr>ArumSans Regular</vt:lpstr>
      <vt:lpstr>Calibri</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Fundamentals of Corporate Finance Tenth Edition</vt:lpstr>
      <vt:lpstr>Topics Covered</vt:lpstr>
      <vt:lpstr>Investment and Financing Decisions 1</vt:lpstr>
      <vt:lpstr>Investment and Financing Decisions 2</vt:lpstr>
      <vt:lpstr>Investment and Financing Decisions 3</vt:lpstr>
      <vt:lpstr>Investment and Financing Decisions 4</vt:lpstr>
      <vt:lpstr>Investment and Financing Decisions 5</vt:lpstr>
      <vt:lpstr>Investment and Financing Decisions 6</vt:lpstr>
      <vt:lpstr>What Is a Corporation? 1</vt:lpstr>
      <vt:lpstr>What Is a Corporation? 2</vt:lpstr>
      <vt:lpstr>What Is a Corporation? 3</vt:lpstr>
      <vt:lpstr>What Is a Corporation? 4</vt:lpstr>
      <vt:lpstr>Who Is the Financial Manager? 1</vt:lpstr>
      <vt:lpstr>Who Is the Financial Manager? 2</vt:lpstr>
      <vt:lpstr>Who Is the Financial Manager? 3</vt:lpstr>
      <vt:lpstr>Goals of the Corporation 1</vt:lpstr>
      <vt:lpstr>Goals of the Corporation 2</vt:lpstr>
      <vt:lpstr>Agency Problem 1</vt:lpstr>
      <vt:lpstr>Agency Problem 2</vt:lpstr>
      <vt:lpstr>Agency Problem 3</vt:lpstr>
      <vt:lpstr>Agency Problem 4</vt:lpstr>
      <vt:lpstr>Agency Problem 5</vt:lpstr>
      <vt:lpstr>Ethics of Maximizing Value</vt:lpstr>
      <vt:lpstr>Preview of Coming Attractions</vt:lpstr>
      <vt:lpstr>Snippets of Financial History</vt:lpstr>
      <vt:lpstr>Accessibility Content: Text Alternatives for Images</vt:lpstr>
      <vt:lpstr>Investment and Financing Decisions 4 Text Alternative</vt:lpstr>
      <vt:lpstr>What Is a Corporation? 4 Text Alternative</vt:lpstr>
      <vt:lpstr>Who Is the Financial Manager? 3 Text Alternative</vt:lpstr>
      <vt:lpstr>Goals of the Corporation 2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Prasanna kumar. Tripathy</cp:lastModifiedBy>
  <cp:revision>571</cp:revision>
  <dcterms:created xsi:type="dcterms:W3CDTF">2017-12-05T17:18:18Z</dcterms:created>
  <dcterms:modified xsi:type="dcterms:W3CDTF">2019-04-10T10:02:20Z</dcterms:modified>
</cp:coreProperties>
</file>