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64" r:id="rId17"/>
    <p:sldId id="26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3" r:id="rId33"/>
    <p:sldId id="292" r:id="rId34"/>
    <p:sldId id="290" r:id="rId35"/>
    <p:sldId id="296" r:id="rId36"/>
    <p:sldId id="297" r:id="rId3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23.4.2019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23.4.2019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23.4.2019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23.4.2019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23.4.2019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23.4.2019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23.4.2019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23.4.2019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23.4.2019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23.4.2019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23.4.2019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23.4.2019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 Bölüm 8: Temel istatistiki analizler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63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440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2696" y="-17140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8676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2696" y="-15957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639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672" y="-99392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805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484784"/>
            <a:ext cx="8888163" cy="499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6744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0"/>
            <a:ext cx="8669251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459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Parametrik hipotez testleri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Eşit aralıklı ve oransal ölçekler</a:t>
            </a:r>
          </a:p>
          <a:p>
            <a:r>
              <a:rPr lang="tr-TR" dirty="0"/>
              <a:t> </a:t>
            </a:r>
            <a:r>
              <a:rPr lang="tr-TR" dirty="0" smtClean="0"/>
              <a:t>tek örnekli/çift örnekli kütleler</a:t>
            </a:r>
          </a:p>
          <a:p>
            <a:r>
              <a:rPr lang="tr-TR" dirty="0" smtClean="0"/>
              <a:t>En yaygın parametrik testi t-testi</a:t>
            </a:r>
          </a:p>
          <a:p>
            <a:pPr marL="0" indent="0">
              <a:buNone/>
            </a:pPr>
            <a:r>
              <a:rPr lang="tr-TR" dirty="0" smtClean="0"/>
              <a:t>-Değişkenin normal dağılması, ortalamanın bilinmesi ve ana kütlenin standart sapması örnek ile tahmin edilebilir olması gerekli.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755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Tek örneklem T testi- (</a:t>
            </a:r>
            <a:r>
              <a:rPr lang="tr-TR" dirty="0" err="1" smtClean="0"/>
              <a:t>one</a:t>
            </a:r>
            <a:r>
              <a:rPr lang="tr-TR" dirty="0" smtClean="0"/>
              <a:t> </a:t>
            </a:r>
            <a:r>
              <a:rPr lang="tr-TR" dirty="0" err="1" smtClean="0"/>
              <a:t>sample</a:t>
            </a:r>
            <a:r>
              <a:rPr lang="tr-TR" dirty="0" smtClean="0"/>
              <a:t> t-testi)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Aynı örneklemin belirli bir değişkene ilişkin ölçülen ortalama değeri ile  tahmin edilen ya da bilinen ortalama değeri karşılaştırılır. </a:t>
            </a:r>
          </a:p>
          <a:p>
            <a:r>
              <a:rPr lang="tr-TR" dirty="0"/>
              <a:t>Bir semtte oturanların aylık geliri 2000TL 55 kişi ile görüşülecek  ortalama aylık gelirlerle öngörülen aylık gelirler arası farklılık araştırılacak.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80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6438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033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Normal dağılım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Parametrik testler için verinin normal dağımı gereklidir.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140968"/>
            <a:ext cx="4165255" cy="2530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8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/>
              <a:t>T</a:t>
            </a:r>
            <a:r>
              <a:rPr lang="tr-TR" dirty="0" smtClean="0"/>
              <a:t>ek örneklem t-testi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11" y="1532357"/>
            <a:ext cx="5429250" cy="3066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5796136" y="803254"/>
            <a:ext cx="33478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 </a:t>
            </a:r>
            <a:r>
              <a:rPr lang="tr-TR" b="1" dirty="0" smtClean="0"/>
              <a:t>Raporda</a:t>
            </a:r>
            <a:r>
              <a:rPr lang="tr-TR" dirty="0" smtClean="0"/>
              <a:t> </a:t>
            </a:r>
          </a:p>
          <a:p>
            <a:r>
              <a:rPr lang="tr-TR" dirty="0" smtClean="0"/>
              <a:t>Örneklem büyüklüğü (N), örneklemdeki ilgili değişkenin ortalaması (</a:t>
            </a:r>
            <a:r>
              <a:rPr lang="tr-TR" dirty="0" err="1" smtClean="0"/>
              <a:t>mean</a:t>
            </a:r>
            <a:r>
              <a:rPr lang="tr-TR" dirty="0" smtClean="0"/>
              <a:t>), standart sapması ( </a:t>
            </a:r>
            <a:r>
              <a:rPr lang="tr-TR" dirty="0" err="1" smtClean="0"/>
              <a:t>st.</a:t>
            </a:r>
            <a:r>
              <a:rPr lang="tr-TR" dirty="0" smtClean="0"/>
              <a:t> </a:t>
            </a:r>
            <a:r>
              <a:rPr lang="tr-TR" dirty="0" err="1" smtClean="0"/>
              <a:t>Deviation</a:t>
            </a:r>
            <a:r>
              <a:rPr lang="tr-TR" dirty="0" smtClean="0"/>
              <a:t>),</a:t>
            </a:r>
          </a:p>
          <a:p>
            <a:r>
              <a:rPr lang="tr-TR" dirty="0" smtClean="0"/>
              <a:t> serbestlik derecesi (</a:t>
            </a:r>
            <a:r>
              <a:rPr lang="tr-TR" dirty="0" err="1" smtClean="0"/>
              <a:t>Df</a:t>
            </a:r>
            <a:r>
              <a:rPr lang="tr-TR" dirty="0" smtClean="0"/>
              <a:t>)</a:t>
            </a:r>
          </a:p>
          <a:p>
            <a:r>
              <a:rPr lang="tr-TR" dirty="0" smtClean="0"/>
              <a:t> t değeri, </a:t>
            </a:r>
          </a:p>
          <a:p>
            <a:r>
              <a:rPr lang="tr-TR" dirty="0" smtClean="0"/>
              <a:t>p değeri (</a:t>
            </a:r>
            <a:r>
              <a:rPr lang="tr-TR" dirty="0" err="1" smtClean="0"/>
              <a:t>sig</a:t>
            </a:r>
            <a:r>
              <a:rPr lang="tr-TR" dirty="0" smtClean="0"/>
              <a:t> 2 </a:t>
            </a:r>
            <a:r>
              <a:rPr lang="tr-TR" dirty="0" err="1" smtClean="0"/>
              <a:t>tailed</a:t>
            </a:r>
            <a:r>
              <a:rPr lang="tr-TR" dirty="0" smtClean="0"/>
              <a:t>),  gibi bulgular yer alır ve  tablo x deki gibi gösterilir..</a:t>
            </a:r>
            <a:endParaRPr lang="en-US" dirty="0"/>
          </a:p>
        </p:txBody>
      </p:sp>
      <p:sp>
        <p:nvSpPr>
          <p:cNvPr id="5" name="Metin kutusu 4"/>
          <p:cNvSpPr txBox="1"/>
          <p:nvPr/>
        </p:nvSpPr>
        <p:spPr>
          <a:xfrm>
            <a:off x="323528" y="468123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Tablo x</a:t>
            </a: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679598"/>
              </p:ext>
            </p:extLst>
          </p:nvPr>
        </p:nvGraphicFramePr>
        <p:xfrm>
          <a:off x="107504" y="5013176"/>
          <a:ext cx="6528048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008"/>
                <a:gridCol w="1088008"/>
                <a:gridCol w="1088008"/>
                <a:gridCol w="1088008"/>
                <a:gridCol w="1088008"/>
                <a:gridCol w="1088008"/>
              </a:tblGrid>
              <a:tr h="360040">
                <a:tc>
                  <a:txBody>
                    <a:bodyPr/>
                    <a:lstStyle/>
                    <a:p>
                      <a:r>
                        <a:rPr lang="tr-TR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Ort.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S.S.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S.D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2366,67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441,85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11,979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0,000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6">
                  <a:txBody>
                    <a:bodyPr/>
                    <a:lstStyle/>
                    <a:p>
                      <a:r>
                        <a:rPr lang="tr-TR" dirty="0" smtClean="0"/>
                        <a:t>Test edilen ortalama: 1000 TL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6300193" y="4437112"/>
            <a:ext cx="28438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Yorum: </a:t>
            </a:r>
            <a:r>
              <a:rPr lang="tr-TR" dirty="0" smtClean="0"/>
              <a:t>elde edilen bulgulara  (t </a:t>
            </a:r>
            <a:r>
              <a:rPr lang="tr-TR" baseline="-25000" dirty="0" smtClean="0"/>
              <a:t>(15) </a:t>
            </a:r>
            <a:r>
              <a:rPr lang="tr-TR" dirty="0" smtClean="0"/>
              <a:t> = 11,979</a:t>
            </a:r>
            <a:r>
              <a:rPr lang="tr-TR" baseline="-25000" dirty="0" smtClean="0"/>
              <a:t>,</a:t>
            </a:r>
            <a:r>
              <a:rPr lang="tr-TR" dirty="0" smtClean="0"/>
              <a:t>; p &lt; 0,05). öngörülen aylık 1000 TL  ile, örneklemin aylık gelir </a:t>
            </a:r>
            <a:r>
              <a:rPr lang="tr-TR" dirty="0" err="1" smtClean="0"/>
              <a:t>ort</a:t>
            </a:r>
            <a:r>
              <a:rPr lang="tr-TR" dirty="0" smtClean="0"/>
              <a:t> arası (2366) anlamlı Farklılık vardır. </a:t>
            </a:r>
          </a:p>
        </p:txBody>
      </p:sp>
    </p:spTree>
    <p:extLst>
      <p:ext uri="{BB962C8B-B14F-4D97-AF65-F5344CB8AC3E}">
        <p14:creationId xmlns:p14="http://schemas.microsoft.com/office/powerpoint/2010/main" val="219881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İki bağımsız örneklem T testi</a:t>
            </a:r>
            <a:endParaRPr lang="en-US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İki ayrı örneklemin belirli bir değişkene ait ortalamalarının  karşılaştırılması.</a:t>
            </a:r>
          </a:p>
          <a:p>
            <a:r>
              <a:rPr lang="tr-TR" dirty="0" smtClean="0"/>
              <a:t>Ortalamalar arası farklılık  karşılaştırılır</a:t>
            </a:r>
          </a:p>
          <a:p>
            <a:r>
              <a:rPr lang="tr-TR" dirty="0" smtClean="0"/>
              <a:t>Medeni durum ,cinsiyet,  vb. değişkenler için sıklıkla kullanılır</a:t>
            </a:r>
          </a:p>
          <a:p>
            <a:r>
              <a:rPr lang="tr-TR" dirty="0"/>
              <a:t> </a:t>
            </a:r>
            <a:r>
              <a:rPr lang="tr-TR" dirty="0" smtClean="0"/>
              <a:t>ev hanımı olan olmayan, yönetici olan olmayan, çalışan çalışmayan. </a:t>
            </a:r>
            <a:r>
              <a:rPr lang="tr-TR" dirty="0" err="1" smtClean="0"/>
              <a:t>Vb</a:t>
            </a:r>
            <a:r>
              <a:rPr lang="tr-TR" dirty="0" smtClean="0"/>
              <a:t>…</a:t>
            </a:r>
          </a:p>
          <a:p>
            <a:r>
              <a:rPr lang="tr-TR" dirty="0" smtClean="0"/>
              <a:t>Süreç: 1- ilgili değişkenin ifadelerinin </a:t>
            </a:r>
            <a:r>
              <a:rPr lang="tr-TR" dirty="0" err="1" smtClean="0"/>
              <a:t>ortalmasını</a:t>
            </a:r>
            <a:r>
              <a:rPr lang="tr-TR" dirty="0" smtClean="0"/>
              <a:t> almak, 2-  komut vermek, 3-  grup değerleri ve analizler seçimi 4-  </a:t>
            </a:r>
            <a:r>
              <a:rPr lang="tr-TR" dirty="0" err="1" smtClean="0"/>
              <a:t>option’tan</a:t>
            </a:r>
            <a:r>
              <a:rPr lang="tr-TR" dirty="0" smtClean="0"/>
              <a:t> anlamlılık 5-   Devam ve onayla.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19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22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877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656" y="-99392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78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6792" y="260648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60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2816" y="-18075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21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345235"/>
          </a:xfrm>
        </p:spPr>
        <p:txBody>
          <a:bodyPr/>
          <a:lstStyle/>
          <a:p>
            <a:r>
              <a:rPr lang="tr-TR" dirty="0" smtClean="0"/>
              <a:t>H</a:t>
            </a:r>
            <a:r>
              <a:rPr lang="tr-TR" baseline="-25000" dirty="0" smtClean="0"/>
              <a:t>1</a:t>
            </a:r>
            <a:r>
              <a:rPr lang="tr-TR" dirty="0" smtClean="0"/>
              <a:t>: bireylerin, duygusal destek (</a:t>
            </a:r>
            <a:r>
              <a:rPr lang="tr-TR" dirty="0" err="1" smtClean="0"/>
              <a:t>ESa</a:t>
            </a:r>
            <a:r>
              <a:rPr lang="tr-TR" dirty="0" smtClean="0"/>
              <a:t>) algıları cinsiyetlerine göre farklılık göstermektedir.  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593880" cy="2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262905"/>
              </p:ext>
            </p:extLst>
          </p:nvPr>
        </p:nvGraphicFramePr>
        <p:xfrm>
          <a:off x="467545" y="4293096"/>
          <a:ext cx="8424934" cy="1656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562"/>
                <a:gridCol w="1203562"/>
                <a:gridCol w="1203562"/>
                <a:gridCol w="1203562"/>
                <a:gridCol w="1203562"/>
                <a:gridCol w="1203562"/>
                <a:gridCol w="1203562"/>
              </a:tblGrid>
              <a:tr h="767203">
                <a:tc>
                  <a:txBody>
                    <a:bodyPr/>
                    <a:lstStyle/>
                    <a:p>
                      <a:r>
                        <a:rPr lang="tr-TR" dirty="0" smtClean="0"/>
                        <a:t>Cinsiyet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Ort.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S.S.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S.D.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p</a:t>
                      </a:r>
                      <a:endParaRPr lang="en-US" dirty="0"/>
                    </a:p>
                  </a:txBody>
                  <a:tcPr/>
                </a:tc>
              </a:tr>
              <a:tr h="444491">
                <a:tc>
                  <a:txBody>
                    <a:bodyPr/>
                    <a:lstStyle/>
                    <a:p>
                      <a:r>
                        <a:rPr lang="tr-TR" dirty="0" smtClean="0"/>
                        <a:t>Kadın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3,15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,11975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tr-TR" dirty="0" smtClean="0"/>
                        <a:t>96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tr-TR" dirty="0" smtClean="0"/>
                        <a:t>1,288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tr-TR" dirty="0" smtClean="0"/>
                        <a:t>,</a:t>
                      </a:r>
                      <a:r>
                        <a:rPr lang="tr-TR" b="1" dirty="0" smtClean="0">
                          <a:solidFill>
                            <a:srgbClr val="FF0000"/>
                          </a:solidFill>
                        </a:rPr>
                        <a:t>274 (H1</a:t>
                      </a:r>
                      <a:r>
                        <a:rPr lang="tr-TR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tr-TR" b="1" baseline="0" dirty="0" err="1" smtClean="0">
                          <a:solidFill>
                            <a:srgbClr val="FF0000"/>
                          </a:solidFill>
                        </a:rPr>
                        <a:t>r</a:t>
                      </a:r>
                      <a:r>
                        <a:rPr lang="tr-TR" b="1" dirty="0" err="1" smtClean="0">
                          <a:solidFill>
                            <a:srgbClr val="FF0000"/>
                          </a:solidFill>
                        </a:rPr>
                        <a:t>ed</a:t>
                      </a:r>
                      <a:r>
                        <a:rPr lang="tr-TR" b="1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44491">
                <a:tc>
                  <a:txBody>
                    <a:bodyPr/>
                    <a:lstStyle/>
                    <a:p>
                      <a:r>
                        <a:rPr lang="tr-TR" dirty="0" smtClean="0"/>
                        <a:t>Erkek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2,90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,12419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97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ANOVA Testi –</a:t>
            </a:r>
            <a:r>
              <a:rPr lang="tr-TR" dirty="0" err="1" smtClean="0"/>
              <a:t>Varyans</a:t>
            </a:r>
            <a:r>
              <a:rPr lang="tr-TR" dirty="0" smtClean="0"/>
              <a:t> Analizi – F testi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Grup ortalamaları ve bunlara bağlı olan işlemleri analiz eder.</a:t>
            </a:r>
          </a:p>
          <a:p>
            <a:r>
              <a:rPr lang="tr-TR" dirty="0" smtClean="0"/>
              <a:t>2 den fazla grup için kullanılır.</a:t>
            </a:r>
          </a:p>
          <a:p>
            <a:r>
              <a:rPr lang="tr-TR" dirty="0" smtClean="0"/>
              <a:t>Bağımsız değişkenler genelde faktör olarak adlandırılır.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err="1"/>
              <a:t>Ö</a:t>
            </a:r>
            <a:r>
              <a:rPr lang="tr-TR" dirty="0" err="1" smtClean="0"/>
              <a:t>rn</a:t>
            </a:r>
            <a:r>
              <a:rPr lang="tr-TR" dirty="0" smtClean="0"/>
              <a:t>.; mavi yaka, beyaz yaka ve yöneticiler arası farklılıklar; dul, boşanmış, evli, bekar arası farklılıklar; aynı dersi alan, işletme , iktisat, ticaret ve finans bölümleri arası farklılıklar ..</a:t>
            </a:r>
            <a:r>
              <a:rPr lang="tr-TR" dirty="0" err="1" smtClean="0"/>
              <a:t>vb</a:t>
            </a:r>
            <a:r>
              <a:rPr lang="tr-TR" dirty="0" smtClean="0"/>
              <a:t>…</a:t>
            </a:r>
          </a:p>
          <a:p>
            <a:pPr marL="0" indent="0">
              <a:buNone/>
            </a:pPr>
            <a:endParaRPr lang="tr-T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91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Tek faktörlü </a:t>
            </a:r>
            <a:r>
              <a:rPr lang="tr-TR" dirty="0" err="1" smtClean="0"/>
              <a:t>Anova</a:t>
            </a:r>
            <a:r>
              <a:rPr lang="tr-TR" dirty="0" smtClean="0"/>
              <a:t> için adımlar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smtClean="0"/>
              <a:t>1.  </a:t>
            </a:r>
            <a:r>
              <a:rPr lang="tr-TR" dirty="0" err="1" smtClean="0"/>
              <a:t>compute</a:t>
            </a:r>
            <a:r>
              <a:rPr lang="tr-TR" dirty="0" smtClean="0"/>
              <a:t> </a:t>
            </a:r>
            <a:r>
              <a:rPr lang="tr-TR" dirty="0" err="1" smtClean="0"/>
              <a:t>variables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2. </a:t>
            </a:r>
            <a:r>
              <a:rPr lang="tr-TR" dirty="0" err="1" smtClean="0"/>
              <a:t>Analyze-compare</a:t>
            </a:r>
            <a:r>
              <a:rPr lang="tr-TR" dirty="0" smtClean="0"/>
              <a:t> </a:t>
            </a:r>
            <a:r>
              <a:rPr lang="tr-TR" dirty="0" err="1" smtClean="0"/>
              <a:t>means-one</a:t>
            </a:r>
            <a:r>
              <a:rPr lang="tr-TR" dirty="0" smtClean="0"/>
              <a:t> </a:t>
            </a:r>
            <a:r>
              <a:rPr lang="tr-TR" dirty="0" err="1" smtClean="0"/>
              <a:t>way</a:t>
            </a:r>
            <a:r>
              <a:rPr lang="tr-TR" dirty="0" smtClean="0"/>
              <a:t> </a:t>
            </a:r>
            <a:r>
              <a:rPr lang="tr-TR" dirty="0" err="1" smtClean="0"/>
              <a:t>Anova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3. Bağımlı değişken- </a:t>
            </a:r>
            <a:r>
              <a:rPr lang="tr-TR" dirty="0" err="1" smtClean="0"/>
              <a:t>dependent</a:t>
            </a:r>
            <a:r>
              <a:rPr lang="tr-TR" dirty="0" smtClean="0"/>
              <a:t> </a:t>
            </a:r>
            <a:r>
              <a:rPr lang="tr-TR" dirty="0" err="1" smtClean="0"/>
              <a:t>list’e</a:t>
            </a:r>
            <a:r>
              <a:rPr lang="tr-TR" dirty="0" smtClean="0"/>
              <a:t>  diğer grup değişkeni ise  </a:t>
            </a:r>
            <a:r>
              <a:rPr lang="tr-TR" dirty="0" err="1" smtClean="0"/>
              <a:t>factor</a:t>
            </a:r>
            <a:r>
              <a:rPr lang="tr-TR" dirty="0" smtClean="0"/>
              <a:t> kısmına ekle </a:t>
            </a:r>
            <a:r>
              <a:rPr lang="tr-TR" dirty="0" err="1" smtClean="0"/>
              <a:t>options</a:t>
            </a:r>
            <a:r>
              <a:rPr lang="tr-TR" dirty="0" smtClean="0"/>
              <a:t>- </a:t>
            </a:r>
            <a:r>
              <a:rPr lang="tr-TR" dirty="0" err="1" smtClean="0"/>
              <a:t>desscribtive</a:t>
            </a:r>
            <a:r>
              <a:rPr lang="tr-TR" dirty="0" smtClean="0"/>
              <a:t> işaretle,</a:t>
            </a:r>
          </a:p>
          <a:p>
            <a:pPr marL="0" indent="0">
              <a:buNone/>
            </a:pPr>
            <a:r>
              <a:rPr lang="tr-TR" dirty="0" smtClean="0"/>
              <a:t>4. Çoklu karşılaştırma yapmak için Post hoc, </a:t>
            </a:r>
            <a:r>
              <a:rPr lang="tr-TR" dirty="0" err="1" smtClean="0"/>
              <a:t>equal</a:t>
            </a:r>
            <a:r>
              <a:rPr lang="tr-TR" dirty="0" smtClean="0"/>
              <a:t> </a:t>
            </a:r>
            <a:r>
              <a:rPr lang="tr-TR" dirty="0" err="1" smtClean="0"/>
              <a:t>variance</a:t>
            </a:r>
            <a:r>
              <a:rPr lang="tr-TR" dirty="0" smtClean="0"/>
              <a:t> </a:t>
            </a:r>
            <a:r>
              <a:rPr lang="tr-TR" dirty="0" err="1" smtClean="0"/>
              <a:t>assumed</a:t>
            </a:r>
            <a:r>
              <a:rPr lang="tr-TR" dirty="0" smtClean="0"/>
              <a:t> te ise </a:t>
            </a:r>
            <a:r>
              <a:rPr lang="tr-TR" dirty="0" err="1" smtClean="0"/>
              <a:t>Tukey</a:t>
            </a:r>
            <a:r>
              <a:rPr lang="tr-TR" dirty="0" smtClean="0"/>
              <a:t> işaretlenir.</a:t>
            </a:r>
          </a:p>
          <a:p>
            <a:r>
              <a:rPr lang="tr-TR" dirty="0" smtClean="0"/>
              <a:t>Grup </a:t>
            </a:r>
            <a:r>
              <a:rPr lang="tr-TR" dirty="0" err="1" smtClean="0"/>
              <a:t>varyansları</a:t>
            </a:r>
            <a:r>
              <a:rPr lang="tr-TR" dirty="0" smtClean="0"/>
              <a:t> eşit ise; </a:t>
            </a:r>
            <a:r>
              <a:rPr lang="tr-TR" dirty="0" err="1" smtClean="0"/>
              <a:t>Scheffe</a:t>
            </a:r>
            <a:r>
              <a:rPr lang="tr-TR" dirty="0" smtClean="0"/>
              <a:t>, </a:t>
            </a:r>
            <a:r>
              <a:rPr lang="tr-TR" dirty="0" err="1" smtClean="0"/>
              <a:t>Tukey</a:t>
            </a:r>
            <a:r>
              <a:rPr lang="tr-TR" dirty="0" smtClean="0"/>
              <a:t>, </a:t>
            </a:r>
            <a:r>
              <a:rPr lang="tr-TR" dirty="0" err="1"/>
              <a:t>B</a:t>
            </a:r>
            <a:r>
              <a:rPr lang="tr-TR" dirty="0" err="1" smtClean="0"/>
              <a:t>onferroni</a:t>
            </a:r>
            <a:r>
              <a:rPr lang="tr-TR" dirty="0" smtClean="0"/>
              <a:t> ve LSD  ile gruplar arası farklılık ortaya konur.</a:t>
            </a:r>
          </a:p>
          <a:p>
            <a:r>
              <a:rPr lang="tr-TR" dirty="0"/>
              <a:t>Grup </a:t>
            </a:r>
            <a:r>
              <a:rPr lang="tr-TR" dirty="0" err="1"/>
              <a:t>varyansları</a:t>
            </a:r>
            <a:r>
              <a:rPr lang="tr-TR" dirty="0"/>
              <a:t> eşit </a:t>
            </a:r>
            <a:r>
              <a:rPr lang="tr-TR" dirty="0" smtClean="0"/>
              <a:t>değil ise; </a:t>
            </a:r>
            <a:r>
              <a:rPr lang="tr-TR" dirty="0" err="1" smtClean="0"/>
              <a:t>Dunnett</a:t>
            </a:r>
            <a:r>
              <a:rPr lang="tr-TR" dirty="0" smtClean="0"/>
              <a:t> vb. testler uygulanır. </a:t>
            </a:r>
          </a:p>
          <a:p>
            <a:r>
              <a:rPr lang="tr-TR" dirty="0" smtClean="0"/>
              <a:t>5. </a:t>
            </a:r>
            <a:r>
              <a:rPr lang="tr-TR" dirty="0" err="1" smtClean="0"/>
              <a:t>continue</a:t>
            </a:r>
            <a:r>
              <a:rPr lang="tr-TR" dirty="0" smtClean="0"/>
              <a:t> ve ok ile analiz yapılır.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01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60848" y="18864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01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672" y="21523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15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4864" y="-18774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09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704" y="-32026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47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1052736"/>
            <a:ext cx="9252520" cy="2787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755576" y="4365104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 </a:t>
            </a:r>
            <a:r>
              <a:rPr lang="tr-TR" dirty="0" err="1" smtClean="0"/>
              <a:t>Önlisans</a:t>
            </a:r>
            <a:r>
              <a:rPr lang="tr-TR" dirty="0" smtClean="0"/>
              <a:t> (Ort. 2,5 ; SS. ,57) ; Lisans (Ort. 3,15; SS. ,76);  </a:t>
            </a:r>
            <a:r>
              <a:rPr lang="tr-TR" dirty="0" err="1" smtClean="0"/>
              <a:t>YLisans</a:t>
            </a:r>
            <a:r>
              <a:rPr lang="tr-TR" dirty="0" smtClean="0"/>
              <a:t> (Ort</a:t>
            </a:r>
            <a:r>
              <a:rPr lang="tr-TR" dirty="0"/>
              <a:t>. </a:t>
            </a:r>
            <a:r>
              <a:rPr lang="tr-TR" dirty="0" smtClean="0"/>
              <a:t>2,7; </a:t>
            </a:r>
            <a:r>
              <a:rPr lang="tr-TR" dirty="0"/>
              <a:t>SS. </a:t>
            </a:r>
            <a:r>
              <a:rPr lang="tr-TR" dirty="0" smtClean="0"/>
              <a:t>,96)  Doktora (Ort</a:t>
            </a:r>
            <a:r>
              <a:rPr lang="tr-TR" dirty="0"/>
              <a:t>. </a:t>
            </a:r>
            <a:r>
              <a:rPr lang="tr-TR" dirty="0" smtClean="0"/>
              <a:t>3,92 </a:t>
            </a:r>
            <a:r>
              <a:rPr lang="tr-TR" dirty="0"/>
              <a:t>; SS. </a:t>
            </a:r>
            <a:r>
              <a:rPr lang="tr-TR" dirty="0" smtClean="0"/>
              <a:t>,77)  . </a:t>
            </a:r>
          </a:p>
          <a:p>
            <a:r>
              <a:rPr lang="tr-TR" dirty="0"/>
              <a:t> </a:t>
            </a:r>
            <a:r>
              <a:rPr lang="tr-TR" dirty="0" smtClean="0"/>
              <a:t>bireylerin algıladıkları duygusal destek eğitim düzeyine göre ortalamalar arası farklılık vardır.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49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664" y="-6378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şağı Ok 3"/>
          <p:cNvSpPr/>
          <p:nvPr/>
        </p:nvSpPr>
        <p:spPr>
          <a:xfrm rot="5400000">
            <a:off x="5508104" y="1124744"/>
            <a:ext cx="1584176" cy="1440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kdörtgen 4"/>
          <p:cNvSpPr/>
          <p:nvPr/>
        </p:nvSpPr>
        <p:spPr>
          <a:xfrm>
            <a:off x="7020272" y="138315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/>
              <a:t>Bireylerin algıladıkları duygusal desteklerde eğitim durumlarına göre   gruplar arası anlamlı (p&lt; 0,05 için)farklılık vardır.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861048"/>
            <a:ext cx="1474787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939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Parametrik olmayan testler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Veri metrik değil ise,</a:t>
            </a:r>
          </a:p>
          <a:p>
            <a:r>
              <a:rPr lang="tr-TR" dirty="0" smtClean="0"/>
              <a:t>Tek örnekli-iki örnekli</a:t>
            </a:r>
          </a:p>
          <a:p>
            <a:r>
              <a:rPr lang="tr-TR" dirty="0" err="1" smtClean="0"/>
              <a:t>Kolmogorov</a:t>
            </a:r>
            <a:r>
              <a:rPr lang="tr-TR" dirty="0" smtClean="0"/>
              <a:t> </a:t>
            </a:r>
            <a:r>
              <a:rPr lang="tr-TR" dirty="0" err="1"/>
              <a:t>S</a:t>
            </a:r>
            <a:r>
              <a:rPr lang="tr-TR" dirty="0" err="1" smtClean="0"/>
              <a:t>imirnov</a:t>
            </a:r>
            <a:r>
              <a:rPr lang="tr-TR" dirty="0" smtClean="0"/>
              <a:t>,  </a:t>
            </a:r>
            <a:r>
              <a:rPr lang="tr-TR" dirty="0" err="1" smtClean="0"/>
              <a:t>Kruskal</a:t>
            </a:r>
            <a:r>
              <a:rPr lang="tr-TR" dirty="0" smtClean="0"/>
              <a:t> Wallis, Mann-</a:t>
            </a:r>
            <a:r>
              <a:rPr lang="tr-TR" dirty="0" err="1" smtClean="0"/>
              <a:t>Whitney</a:t>
            </a:r>
            <a:r>
              <a:rPr lang="tr-TR" dirty="0" smtClean="0"/>
              <a:t> ve </a:t>
            </a:r>
            <a:r>
              <a:rPr lang="tr-TR" dirty="0" err="1" smtClean="0"/>
              <a:t>Wilcoxon</a:t>
            </a:r>
            <a:r>
              <a:rPr lang="tr-TR" dirty="0" smtClean="0"/>
              <a:t> testleri</a:t>
            </a:r>
          </a:p>
          <a:p>
            <a:r>
              <a:rPr lang="tr-TR" dirty="0" smtClean="0"/>
              <a:t>Ki kare testi (nitel  yapıdaki veriler için ağırlıklı kullanılır.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5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30689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Bölüm 10  Korelasyon-</a:t>
            </a:r>
            <a:br>
              <a:rPr lang="tr-TR" dirty="0" smtClean="0"/>
            </a:br>
            <a:r>
              <a:rPr lang="tr-TR" dirty="0" smtClean="0"/>
              <a:t>Regresyon analizleri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44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 Merkezi eğilim ölçüleri: Tanımlayıcı istatistikler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42852"/>
            <a:ext cx="6440561" cy="3915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9684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Merkezi eğilim ölçüleri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/>
              <a:t>Merkezi eğilim, bir değişkene ait değerlerin merkez noktası ve bu nokta etrafındaki dağılımıdır.</a:t>
            </a:r>
          </a:p>
          <a:p>
            <a:r>
              <a:rPr lang="tr-TR" dirty="0" smtClean="0"/>
              <a:t>Merkezi eğilim için ortalama, </a:t>
            </a:r>
            <a:r>
              <a:rPr lang="tr-TR" dirty="0" err="1" smtClean="0"/>
              <a:t>mod</a:t>
            </a:r>
            <a:r>
              <a:rPr lang="tr-TR" dirty="0" smtClean="0"/>
              <a:t> (tepe değer) ve medyan (ortanca). </a:t>
            </a:r>
          </a:p>
          <a:p>
            <a:r>
              <a:rPr lang="tr-TR" dirty="0" smtClean="0"/>
              <a:t>Değişkenlik ölçüleri daha çok eşit aralıklı ve oransal ölçüler için geçerlidir. </a:t>
            </a:r>
          </a:p>
          <a:p>
            <a:r>
              <a:rPr lang="tr-TR" dirty="0" smtClean="0"/>
              <a:t>Değişkenlerin dağılım biçimi için basıklık (</a:t>
            </a:r>
            <a:r>
              <a:rPr lang="tr-TR" dirty="0" err="1" smtClean="0"/>
              <a:t>kurtosis</a:t>
            </a:r>
            <a:r>
              <a:rPr lang="tr-TR" dirty="0" smtClean="0"/>
              <a:t>) ve çarpıklık (</a:t>
            </a:r>
            <a:r>
              <a:rPr lang="tr-TR" dirty="0" err="1" smtClean="0"/>
              <a:t>Skewness</a:t>
            </a:r>
            <a:r>
              <a:rPr lang="tr-TR" dirty="0" smtClean="0"/>
              <a:t>) ölçülerine bakılır.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792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355976" y="1484784"/>
            <a:ext cx="3682752" cy="4525963"/>
          </a:xfrm>
        </p:spPr>
        <p:txBody>
          <a:bodyPr/>
          <a:lstStyle/>
          <a:p>
            <a:r>
              <a:rPr lang="tr-TR" dirty="0" err="1" smtClean="0"/>
              <a:t>vnbnb</a:t>
            </a:r>
            <a:endParaRPr lang="en-US" dirty="0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539552" y="1625677"/>
            <a:ext cx="36827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 smtClean="0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063237"/>
              </p:ext>
            </p:extLst>
          </p:nvPr>
        </p:nvGraphicFramePr>
        <p:xfrm>
          <a:off x="323529" y="332655"/>
          <a:ext cx="8640960" cy="5618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2880320"/>
                <a:gridCol w="2880320"/>
              </a:tblGrid>
              <a:tr h="447314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Amaç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Parametrik test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Parametrik olmayan test </a:t>
                      </a:r>
                      <a:endParaRPr lang="en-US" sz="2000" dirty="0"/>
                    </a:p>
                  </a:txBody>
                  <a:tcPr/>
                </a:tc>
              </a:tr>
              <a:tr h="772076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Bir grubun teorik</a:t>
                      </a:r>
                      <a:r>
                        <a:rPr lang="tr-TR" sz="2000" baseline="0" dirty="0" smtClean="0"/>
                        <a:t> bir değerle kıyası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Tek örneklem t-testi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err="1" smtClean="0"/>
                        <a:t>Wilcoxon</a:t>
                      </a:r>
                      <a:r>
                        <a:rPr lang="tr-TR" sz="2000" baseline="0" dirty="0" smtClean="0"/>
                        <a:t> testi</a:t>
                      </a:r>
                      <a:endParaRPr lang="en-US" sz="2000" dirty="0"/>
                    </a:p>
                  </a:txBody>
                  <a:tcPr/>
                </a:tc>
              </a:tr>
              <a:tr h="447314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Bağımsız</a:t>
                      </a:r>
                      <a:r>
                        <a:rPr lang="tr-TR" sz="2000" baseline="0" dirty="0" smtClean="0"/>
                        <a:t> iki grubun kıyası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Bağımsız örneklemler T testi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Mann-</a:t>
                      </a:r>
                      <a:r>
                        <a:rPr lang="tr-TR" sz="2000" dirty="0" err="1" smtClean="0"/>
                        <a:t>Whitney</a:t>
                      </a:r>
                      <a:r>
                        <a:rPr lang="tr-TR" sz="2000" dirty="0" smtClean="0"/>
                        <a:t>-U</a:t>
                      </a:r>
                      <a:endParaRPr lang="en-US" sz="2000" dirty="0"/>
                    </a:p>
                  </a:txBody>
                  <a:tcPr/>
                </a:tc>
              </a:tr>
              <a:tr h="447314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Eşleştirilmiş kıyas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İlişkili ölçümler</a:t>
                      </a:r>
                      <a:r>
                        <a:rPr lang="tr-TR" sz="2000" baseline="0" dirty="0" smtClean="0"/>
                        <a:t> t-testi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err="1" smtClean="0"/>
                        <a:t>Wilcoxon</a:t>
                      </a:r>
                      <a:r>
                        <a:rPr lang="tr-TR" sz="2000" dirty="0" smtClean="0"/>
                        <a:t> testi</a:t>
                      </a:r>
                      <a:endParaRPr lang="en-US" sz="2000" dirty="0"/>
                    </a:p>
                  </a:txBody>
                  <a:tcPr/>
                </a:tc>
              </a:tr>
              <a:tr h="772076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Üç yada daha fazla grubun kıyası (ilişkisiz)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Tek faktörlü </a:t>
                      </a:r>
                      <a:r>
                        <a:rPr lang="tr-TR" sz="2000" dirty="0" err="1" smtClean="0"/>
                        <a:t>Anova</a:t>
                      </a:r>
                      <a:r>
                        <a:rPr lang="tr-TR" sz="2000" dirty="0" smtClean="0"/>
                        <a:t> (ilişkisiz)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err="1" smtClean="0"/>
                        <a:t>Kruskal</a:t>
                      </a:r>
                      <a:r>
                        <a:rPr lang="tr-TR" sz="2000" dirty="0" smtClean="0"/>
                        <a:t> Wallis H test</a:t>
                      </a:r>
                      <a:endParaRPr lang="en-US" sz="2000" dirty="0"/>
                    </a:p>
                  </a:txBody>
                  <a:tcPr/>
                </a:tc>
              </a:tr>
              <a:tr h="8583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Üç yada daha fazla grubun kıyası (ilişkili)</a:t>
                      </a:r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Tek faktörlü </a:t>
                      </a:r>
                      <a:r>
                        <a:rPr lang="tr-TR" sz="2000" dirty="0" err="1" smtClean="0"/>
                        <a:t>Anova</a:t>
                      </a:r>
                      <a:endParaRPr lang="tr-TR" sz="2000" dirty="0" smtClean="0"/>
                    </a:p>
                    <a:p>
                      <a:r>
                        <a:rPr lang="tr-TR" sz="2000" dirty="0" smtClean="0"/>
                        <a:t>(ilişkili</a:t>
                      </a:r>
                      <a:r>
                        <a:rPr lang="tr-TR" sz="2000" baseline="0" dirty="0" smtClean="0"/>
                        <a:t> ve tekrarlı</a:t>
                      </a:r>
                      <a:r>
                        <a:rPr lang="tr-TR" sz="2000" dirty="0" smtClean="0"/>
                        <a:t>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err="1" smtClean="0"/>
                        <a:t>Friedmen</a:t>
                      </a:r>
                      <a:r>
                        <a:rPr lang="tr-TR" sz="2000" dirty="0" smtClean="0"/>
                        <a:t> test</a:t>
                      </a:r>
                      <a:endParaRPr lang="en-US" sz="2000" dirty="0"/>
                    </a:p>
                  </a:txBody>
                  <a:tcPr/>
                </a:tc>
              </a:tr>
              <a:tr h="447314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İki değişken arası ilişki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err="1" smtClean="0"/>
                        <a:t>Pearson</a:t>
                      </a:r>
                      <a:r>
                        <a:rPr lang="tr-TR" sz="2000" dirty="0" smtClean="0"/>
                        <a:t> korelasyon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err="1" smtClean="0"/>
                        <a:t>Spearmen</a:t>
                      </a:r>
                      <a:r>
                        <a:rPr lang="tr-TR" sz="2000" dirty="0" smtClean="0"/>
                        <a:t> korelasyon (</a:t>
                      </a:r>
                      <a:r>
                        <a:rPr lang="tr-TR" sz="2000" dirty="0" err="1" smtClean="0"/>
                        <a:t>rho</a:t>
                      </a:r>
                      <a:r>
                        <a:rPr lang="tr-TR" sz="2000" dirty="0" smtClean="0"/>
                        <a:t>)</a:t>
                      </a:r>
                      <a:endParaRPr lang="en-US" sz="2000" dirty="0"/>
                    </a:p>
                  </a:txBody>
                  <a:tcPr/>
                </a:tc>
              </a:tr>
              <a:tr h="772076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Bir ölçümün değerinin </a:t>
                      </a:r>
                      <a:r>
                        <a:rPr lang="tr-TR" sz="2000" dirty="0" err="1" smtClean="0"/>
                        <a:t>tahminleme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Basit doğrusal regresyon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err="1" smtClean="0"/>
                        <a:t>Non</a:t>
                      </a:r>
                      <a:r>
                        <a:rPr lang="tr-TR" sz="2000" dirty="0" smtClean="0"/>
                        <a:t> parametrik regresyon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7094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Bölüm 9: Hipotez </a:t>
            </a:r>
            <a:r>
              <a:rPr lang="tr-TR" dirty="0"/>
              <a:t>T</a:t>
            </a:r>
            <a:r>
              <a:rPr lang="tr-TR" dirty="0" smtClean="0"/>
              <a:t>estleri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fontScale="92500"/>
          </a:bodyPr>
          <a:lstStyle/>
          <a:p>
            <a:r>
              <a:rPr lang="tr-TR" b="1" dirty="0" smtClean="0"/>
              <a:t>Hipotez: </a:t>
            </a:r>
            <a:r>
              <a:rPr lang="tr-TR" dirty="0" smtClean="0"/>
              <a:t>iki veya daha fazla değişken arasındaki ilişkilerin test edilmesine olanak veren önerme niteliğindeki açıklamadır.</a:t>
            </a:r>
          </a:p>
          <a:p>
            <a:r>
              <a:rPr lang="tr-TR" b="1" dirty="0" smtClean="0"/>
              <a:t>Hipotez testleri, </a:t>
            </a:r>
            <a:r>
              <a:rPr lang="tr-TR" dirty="0" smtClean="0"/>
              <a:t>örneklem istatistiklerine dayanarak evren parametreleri hakkında, belirli bir güven seviyesinde genelleme yapılabilmesine olanak sağlar. </a:t>
            </a:r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dirty="0" smtClean="0"/>
              <a:t>	 Kısaca hipotez testi, araştırmacının ortaya sunduğu iddiayı ispatlama ya da çürütmeyi kapsar.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96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38428"/>
              </p:ext>
            </p:extLst>
          </p:nvPr>
        </p:nvGraphicFramePr>
        <p:xfrm>
          <a:off x="0" y="344428"/>
          <a:ext cx="9144000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664"/>
                <a:gridCol w="5310336"/>
                <a:gridCol w="2286000"/>
              </a:tblGrid>
              <a:tr h="370840">
                <a:tc>
                  <a:txBody>
                    <a:bodyPr/>
                    <a:lstStyle/>
                    <a:p>
                      <a:r>
                        <a:rPr lang="tr-TR" baseline="0" dirty="0" smtClean="0"/>
                        <a:t>  hipotez Testi Aşamalar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Açıklamalar…..notlar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1. Hipotezlerin ifade edilmesi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tr-TR" dirty="0" smtClean="0"/>
                        <a:t>H</a:t>
                      </a:r>
                      <a:r>
                        <a:rPr lang="tr-TR" baseline="-25000" dirty="0" smtClean="0"/>
                        <a:t>0:  (</a:t>
                      </a:r>
                      <a:r>
                        <a:rPr lang="tr-TR" baseline="0" dirty="0" smtClean="0"/>
                        <a:t>bilinen ve yaygın)  </a:t>
                      </a:r>
                      <a:endParaRPr lang="tr-TR" baseline="-25000" dirty="0" smtClean="0"/>
                    </a:p>
                    <a:p>
                      <a:r>
                        <a:rPr lang="tr-TR" dirty="0" smtClean="0"/>
                        <a:t> ve </a:t>
                      </a:r>
                      <a:r>
                        <a:rPr lang="tr-TR" baseline="0" dirty="0" smtClean="0"/>
                        <a:t> H</a:t>
                      </a:r>
                      <a:r>
                        <a:rPr lang="tr-TR" baseline="-25000" dirty="0" smtClean="0"/>
                        <a:t>1 (beklenti içerir)</a:t>
                      </a:r>
                      <a:r>
                        <a:rPr lang="tr-TR" baseline="0" dirty="0" smtClean="0"/>
                        <a:t> oluşturulur.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2. Anlamlılık düzeyinin seçimi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 ya alternatif ya  da sıfır hipotezi analiz sonuçlarına göre  kabul-</a:t>
                      </a:r>
                      <a:r>
                        <a:rPr lang="tr-TR" dirty="0" err="1" smtClean="0"/>
                        <a:t>red</a:t>
                      </a:r>
                      <a:r>
                        <a:rPr lang="tr-TR" dirty="0" smtClean="0"/>
                        <a:t> edilir. Örneklem istatistiğinde hata payları dikkate alınmalı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3. Verinin toplanması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tr-TR" dirty="0" smtClean="0"/>
                        <a:t>Bilimsel</a:t>
                      </a:r>
                      <a:r>
                        <a:rPr lang="tr-TR" baseline="0" dirty="0" smtClean="0"/>
                        <a:t> araştırmalarda,  hipotezler belirlenmesinden sonra araştırmanın genel çerçevesi  ortaya konur, problem ve değişkenler tanımlanmış olur. Ana kütle örneklem teknik   ve tekniği bu aşamada netleşir. (Bölüm 5 inceleyin)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4. Uygun bir testin seçimi ve uygulanması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tr-TR" dirty="0" err="1" smtClean="0"/>
                        <a:t>Öneklem</a:t>
                      </a:r>
                      <a:r>
                        <a:rPr lang="tr-TR" dirty="0" smtClean="0"/>
                        <a:t> istatistiğinin dağılımı ve</a:t>
                      </a:r>
                      <a:r>
                        <a:rPr lang="tr-TR" baseline="0" dirty="0" smtClean="0"/>
                        <a:t>  buna uygun test istatistiği (</a:t>
                      </a:r>
                      <a:r>
                        <a:rPr lang="tr-TR" i="1" baseline="0" dirty="0" smtClean="0"/>
                        <a:t>sıfır hipotezinde ana kütlenin parametresi hakkında  ifade edilen değerden örneklem istatistiğini çıkarılması  ile elde edilen farkın standartlaştırılmış değeridir.) </a:t>
                      </a:r>
                      <a:r>
                        <a:rPr lang="tr-TR" baseline="0" dirty="0" smtClean="0"/>
                        <a:t>belirlenir.  Test istatistikleri normal dağılım(z),  t dağılımı ve </a:t>
                      </a:r>
                      <a:r>
                        <a:rPr lang="tr-TR" baseline="0" dirty="0" err="1" smtClean="0"/>
                        <a:t>kikare</a:t>
                      </a:r>
                      <a:r>
                        <a:rPr lang="tr-TR" baseline="0" dirty="0" smtClean="0"/>
                        <a:t>  dağılımlarına uygundur. Hipotez testi için örneklem büyüklüğü, sayısı, ölçek türü vb. değerler bilinmelidir.  Örneklem büyüklüğü n &gt; 30 ve ana kütle </a:t>
                      </a:r>
                      <a:r>
                        <a:rPr lang="tr-TR" baseline="0" dirty="0" err="1" smtClean="0"/>
                        <a:t>varyansı</a:t>
                      </a:r>
                      <a:r>
                        <a:rPr lang="tr-TR" baseline="0" dirty="0" smtClean="0"/>
                        <a:t> biliniyorsa Z testi,  örnek hacmi n&lt; 30   ve ana kütle </a:t>
                      </a:r>
                      <a:r>
                        <a:rPr lang="tr-TR" baseline="0" dirty="0" err="1" smtClean="0"/>
                        <a:t>varyansı</a:t>
                      </a:r>
                      <a:r>
                        <a:rPr lang="tr-TR" baseline="0" dirty="0" smtClean="0"/>
                        <a:t> bilinmiyorsa t testi uygulanır. 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5. Kararın verilmesi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tr-TR" dirty="0" smtClean="0"/>
                        <a:t> istatiksel karar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628800"/>
            <a:ext cx="3704340" cy="115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721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625935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991</Words>
  <Application>Microsoft Office PowerPoint</Application>
  <PresentationFormat>Ekran Gösterisi (4:3)</PresentationFormat>
  <Paragraphs>128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37" baseType="lpstr">
      <vt:lpstr>Ofis Teması</vt:lpstr>
      <vt:lpstr> Bölüm 8: Temel istatistiki analizler</vt:lpstr>
      <vt:lpstr>Normal dağılım</vt:lpstr>
      <vt:lpstr>PowerPoint Sunusu</vt:lpstr>
      <vt:lpstr> Merkezi eğilim ölçüleri: Tanımlayıcı istatistikler</vt:lpstr>
      <vt:lpstr>Merkezi eğilim ölçüleri</vt:lpstr>
      <vt:lpstr>PowerPoint Sunusu</vt:lpstr>
      <vt:lpstr> Bölüm 9: Hipotez Testleri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Parametrik hipotez testleri</vt:lpstr>
      <vt:lpstr>Tek örneklem T testi- (one sample t-testi)</vt:lpstr>
      <vt:lpstr>PowerPoint Sunusu</vt:lpstr>
      <vt:lpstr>PowerPoint Sunusu</vt:lpstr>
      <vt:lpstr>Tek örneklem t-testi</vt:lpstr>
      <vt:lpstr>İki bağımsız örneklem T testi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ANOVA Testi –Varyans Analizi – F testi</vt:lpstr>
      <vt:lpstr>Tek faktörlü Anova için adımlar</vt:lpstr>
      <vt:lpstr>PowerPoint Sunusu</vt:lpstr>
      <vt:lpstr>PowerPoint Sunusu</vt:lpstr>
      <vt:lpstr>PowerPoint Sunusu</vt:lpstr>
      <vt:lpstr>PowerPoint Sunusu</vt:lpstr>
      <vt:lpstr>PowerPoint Sunusu</vt:lpstr>
      <vt:lpstr>Parametrik olmayan testler</vt:lpstr>
      <vt:lpstr>Bölüm 10  Korelasyon- Regresyon analizleri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Temel istatistiki analizler</dc:title>
  <dc:creator>CASPER</dc:creator>
  <cp:lastModifiedBy>CASPER</cp:lastModifiedBy>
  <cp:revision>19</cp:revision>
  <dcterms:created xsi:type="dcterms:W3CDTF">2019-04-23T11:13:08Z</dcterms:created>
  <dcterms:modified xsi:type="dcterms:W3CDTF">2019-04-23T15:03:51Z</dcterms:modified>
</cp:coreProperties>
</file>