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FD811BF-DC46-49E9-9DF8-998519734EC6}" type="datetimeFigureOut">
              <a:rPr lang="tr-TR" smtClean="0"/>
              <a:t>05.12.2017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1240B4-EA9A-4C05-BF0B-266476BAC432}" type="slidenum">
              <a:rPr lang="tr-TR" smtClean="0"/>
              <a:t>‹#›</a:t>
            </a:fld>
            <a:endParaRPr lang="tr-TR"/>
          </a:p>
        </p:txBody>
      </p:sp>
    </p:spTree>
    <p:extLst>
      <p:ext uri="{BB962C8B-B14F-4D97-AF65-F5344CB8AC3E}">
        <p14:creationId xmlns:p14="http://schemas.microsoft.com/office/powerpoint/2010/main" val="259510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FD811BF-DC46-49E9-9DF8-998519734EC6}" type="datetimeFigureOut">
              <a:rPr lang="tr-TR" smtClean="0"/>
              <a:t>05.12.2017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1240B4-EA9A-4C05-BF0B-266476BAC432}" type="slidenum">
              <a:rPr lang="tr-TR" smtClean="0"/>
              <a:t>‹#›</a:t>
            </a:fld>
            <a:endParaRPr lang="tr-TR"/>
          </a:p>
        </p:txBody>
      </p:sp>
    </p:spTree>
    <p:extLst>
      <p:ext uri="{BB962C8B-B14F-4D97-AF65-F5344CB8AC3E}">
        <p14:creationId xmlns:p14="http://schemas.microsoft.com/office/powerpoint/2010/main" val="83999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FD811BF-DC46-49E9-9DF8-998519734EC6}" type="datetimeFigureOut">
              <a:rPr lang="tr-TR" smtClean="0"/>
              <a:t>05.12.2017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1240B4-EA9A-4C05-BF0B-266476BAC432}" type="slidenum">
              <a:rPr lang="tr-TR" smtClean="0"/>
              <a:t>‹#›</a:t>
            </a:fld>
            <a:endParaRPr lang="tr-TR"/>
          </a:p>
        </p:txBody>
      </p:sp>
    </p:spTree>
    <p:extLst>
      <p:ext uri="{BB962C8B-B14F-4D97-AF65-F5344CB8AC3E}">
        <p14:creationId xmlns:p14="http://schemas.microsoft.com/office/powerpoint/2010/main" val="270864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FD811BF-DC46-49E9-9DF8-998519734EC6}" type="datetimeFigureOut">
              <a:rPr lang="tr-TR" smtClean="0"/>
              <a:t>05.12.2017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1240B4-EA9A-4C05-BF0B-266476BAC432}" type="slidenum">
              <a:rPr lang="tr-TR" smtClean="0"/>
              <a:t>‹#›</a:t>
            </a:fld>
            <a:endParaRPr lang="tr-TR"/>
          </a:p>
        </p:txBody>
      </p:sp>
    </p:spTree>
    <p:extLst>
      <p:ext uri="{BB962C8B-B14F-4D97-AF65-F5344CB8AC3E}">
        <p14:creationId xmlns:p14="http://schemas.microsoft.com/office/powerpoint/2010/main" val="156021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FD811BF-DC46-49E9-9DF8-998519734EC6}" type="datetimeFigureOut">
              <a:rPr lang="tr-TR" smtClean="0"/>
              <a:t>05.12.2017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1240B4-EA9A-4C05-BF0B-266476BAC432}" type="slidenum">
              <a:rPr lang="tr-TR" smtClean="0"/>
              <a:t>‹#›</a:t>
            </a:fld>
            <a:endParaRPr lang="tr-TR"/>
          </a:p>
        </p:txBody>
      </p:sp>
    </p:spTree>
    <p:extLst>
      <p:ext uri="{BB962C8B-B14F-4D97-AF65-F5344CB8AC3E}">
        <p14:creationId xmlns:p14="http://schemas.microsoft.com/office/powerpoint/2010/main" val="3937103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FD811BF-DC46-49E9-9DF8-998519734EC6}" type="datetimeFigureOut">
              <a:rPr lang="tr-TR" smtClean="0"/>
              <a:t>05.12.2017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1240B4-EA9A-4C05-BF0B-266476BAC432}" type="slidenum">
              <a:rPr lang="tr-TR" smtClean="0"/>
              <a:t>‹#›</a:t>
            </a:fld>
            <a:endParaRPr lang="tr-TR"/>
          </a:p>
        </p:txBody>
      </p:sp>
    </p:spTree>
    <p:extLst>
      <p:ext uri="{BB962C8B-B14F-4D97-AF65-F5344CB8AC3E}">
        <p14:creationId xmlns:p14="http://schemas.microsoft.com/office/powerpoint/2010/main" val="62974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FD811BF-DC46-49E9-9DF8-998519734EC6}" type="datetimeFigureOut">
              <a:rPr lang="tr-TR" smtClean="0"/>
              <a:t>05.12.2017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C1240B4-EA9A-4C05-BF0B-266476BAC432}" type="slidenum">
              <a:rPr lang="tr-TR" smtClean="0"/>
              <a:t>‹#›</a:t>
            </a:fld>
            <a:endParaRPr lang="tr-TR"/>
          </a:p>
        </p:txBody>
      </p:sp>
    </p:spTree>
    <p:extLst>
      <p:ext uri="{BB962C8B-B14F-4D97-AF65-F5344CB8AC3E}">
        <p14:creationId xmlns:p14="http://schemas.microsoft.com/office/powerpoint/2010/main" val="29235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FD811BF-DC46-49E9-9DF8-998519734EC6}" type="datetimeFigureOut">
              <a:rPr lang="tr-TR" smtClean="0"/>
              <a:t>05.12.2017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C1240B4-EA9A-4C05-BF0B-266476BAC432}" type="slidenum">
              <a:rPr lang="tr-TR" smtClean="0"/>
              <a:t>‹#›</a:t>
            </a:fld>
            <a:endParaRPr lang="tr-TR"/>
          </a:p>
        </p:txBody>
      </p:sp>
    </p:spTree>
    <p:extLst>
      <p:ext uri="{BB962C8B-B14F-4D97-AF65-F5344CB8AC3E}">
        <p14:creationId xmlns:p14="http://schemas.microsoft.com/office/powerpoint/2010/main" val="313122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FD811BF-DC46-49E9-9DF8-998519734EC6}" type="datetimeFigureOut">
              <a:rPr lang="tr-TR" smtClean="0"/>
              <a:t>05.12.2017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C1240B4-EA9A-4C05-BF0B-266476BAC432}" type="slidenum">
              <a:rPr lang="tr-TR" smtClean="0"/>
              <a:t>‹#›</a:t>
            </a:fld>
            <a:endParaRPr lang="tr-TR"/>
          </a:p>
        </p:txBody>
      </p:sp>
    </p:spTree>
    <p:extLst>
      <p:ext uri="{BB962C8B-B14F-4D97-AF65-F5344CB8AC3E}">
        <p14:creationId xmlns:p14="http://schemas.microsoft.com/office/powerpoint/2010/main" val="323696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FD811BF-DC46-49E9-9DF8-998519734EC6}" type="datetimeFigureOut">
              <a:rPr lang="tr-TR" smtClean="0"/>
              <a:t>05.12.2017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1240B4-EA9A-4C05-BF0B-266476BAC432}" type="slidenum">
              <a:rPr lang="tr-TR" smtClean="0"/>
              <a:t>‹#›</a:t>
            </a:fld>
            <a:endParaRPr lang="tr-TR"/>
          </a:p>
        </p:txBody>
      </p:sp>
    </p:spTree>
    <p:extLst>
      <p:ext uri="{BB962C8B-B14F-4D97-AF65-F5344CB8AC3E}">
        <p14:creationId xmlns:p14="http://schemas.microsoft.com/office/powerpoint/2010/main" val="210888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FD811BF-DC46-49E9-9DF8-998519734EC6}" type="datetimeFigureOut">
              <a:rPr lang="tr-TR" smtClean="0"/>
              <a:t>05.12.2017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1240B4-EA9A-4C05-BF0B-266476BAC432}" type="slidenum">
              <a:rPr lang="tr-TR" smtClean="0"/>
              <a:t>‹#›</a:t>
            </a:fld>
            <a:endParaRPr lang="tr-TR"/>
          </a:p>
        </p:txBody>
      </p:sp>
    </p:spTree>
    <p:extLst>
      <p:ext uri="{BB962C8B-B14F-4D97-AF65-F5344CB8AC3E}">
        <p14:creationId xmlns:p14="http://schemas.microsoft.com/office/powerpoint/2010/main" val="289348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811BF-DC46-49E9-9DF8-998519734EC6}" type="datetimeFigureOut">
              <a:rPr lang="tr-TR" smtClean="0"/>
              <a:t>05.12.2017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240B4-EA9A-4C05-BF0B-266476BAC432}" type="slidenum">
              <a:rPr lang="tr-TR" smtClean="0"/>
              <a:t>‹#›</a:t>
            </a:fld>
            <a:endParaRPr lang="tr-TR"/>
          </a:p>
        </p:txBody>
      </p:sp>
    </p:spTree>
    <p:extLst>
      <p:ext uri="{BB962C8B-B14F-4D97-AF65-F5344CB8AC3E}">
        <p14:creationId xmlns:p14="http://schemas.microsoft.com/office/powerpoint/2010/main" val="1337660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6000" dirty="0" smtClean="0">
                <a:solidFill>
                  <a:srgbClr val="FF0000"/>
                </a:solidFill>
              </a:rPr>
              <a:t>ÜRETİM YÖNETİMİ</a:t>
            </a:r>
            <a:endParaRPr lang="tr-TR" sz="6000" dirty="0">
              <a:solidFill>
                <a:srgbClr val="FF0000"/>
              </a:solidFill>
            </a:endParaRPr>
          </a:p>
        </p:txBody>
      </p:sp>
    </p:spTree>
    <p:extLst>
      <p:ext uri="{BB962C8B-B14F-4D97-AF65-F5344CB8AC3E}">
        <p14:creationId xmlns:p14="http://schemas.microsoft.com/office/powerpoint/2010/main" val="190899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solidFill>
                  <a:srgbClr val="FF0000"/>
                </a:solidFill>
                <a:ea typeface="MS PGothic" pitchFamily="34" charset="-128"/>
              </a:rPr>
              <a:t>Çalışma Derecesi</a:t>
            </a:r>
            <a:endParaRPr lang="tr-TR" dirty="0">
              <a:solidFill>
                <a:srgbClr val="FF0000"/>
              </a:solidFill>
            </a:endParaRPr>
          </a:p>
        </p:txBody>
      </p:sp>
      <p:sp>
        <p:nvSpPr>
          <p:cNvPr id="3" name="İçerik Yer Tutucusu 2"/>
          <p:cNvSpPr>
            <a:spLocks noGrp="1"/>
          </p:cNvSpPr>
          <p:nvPr>
            <p:ph idx="1"/>
          </p:nvPr>
        </p:nvSpPr>
        <p:spPr>
          <a:xfrm>
            <a:off x="457200" y="1600200"/>
            <a:ext cx="8229600" cy="5257800"/>
          </a:xfrm>
          <a:ln>
            <a:solidFill>
              <a:schemeClr val="accent1"/>
            </a:solidFill>
            <a:prstDash val="dashDot"/>
          </a:ln>
        </p:spPr>
        <p:txBody>
          <a:bodyPr>
            <a:normAutofit lnSpcReduction="10000"/>
          </a:bodyPr>
          <a:lstStyle/>
          <a:p>
            <a:pPr marL="0" lvl="0" indent="0" fontAlgn="base">
              <a:spcAft>
                <a:spcPct val="0"/>
              </a:spcAft>
              <a:buNone/>
            </a:pPr>
            <a:r>
              <a:rPr lang="tr-TR" altLang="tr-TR" dirty="0">
                <a:ea typeface="MS PGothic" pitchFamily="34" charset="-128"/>
              </a:rPr>
              <a:t>Bu oran 1</a:t>
            </a:r>
            <a:r>
              <a:rPr lang="ja-JP" altLang="tr-TR" dirty="0">
                <a:ea typeface="MS PGothic" pitchFamily="34" charset="-128"/>
              </a:rPr>
              <a:t>’</a:t>
            </a:r>
            <a:r>
              <a:rPr lang="tr-TR" altLang="ja-JP" dirty="0">
                <a:ea typeface="MS PGothic" pitchFamily="34" charset="-128"/>
              </a:rPr>
              <a:t>e eşit, 1</a:t>
            </a:r>
            <a:r>
              <a:rPr lang="ja-JP" altLang="tr-TR" dirty="0">
                <a:ea typeface="MS PGothic" pitchFamily="34" charset="-128"/>
              </a:rPr>
              <a:t>’</a:t>
            </a:r>
            <a:r>
              <a:rPr lang="tr-TR" altLang="ja-JP" dirty="0">
                <a:ea typeface="MS PGothic" pitchFamily="34" charset="-128"/>
              </a:rPr>
              <a:t>den küçük veya büyük olabilir.</a:t>
            </a:r>
          </a:p>
          <a:p>
            <a:pPr marL="0" lvl="0" indent="0" fontAlgn="base">
              <a:spcAft>
                <a:spcPct val="0"/>
              </a:spcAft>
            </a:pPr>
            <a:r>
              <a:rPr lang="tr-TR" altLang="tr-TR" dirty="0">
                <a:ea typeface="MS PGothic" pitchFamily="34" charset="-128"/>
              </a:rPr>
              <a:t>1</a:t>
            </a:r>
            <a:r>
              <a:rPr lang="ja-JP" altLang="tr-TR" dirty="0">
                <a:ea typeface="MS PGothic" pitchFamily="34" charset="-128"/>
              </a:rPr>
              <a:t>’</a:t>
            </a:r>
            <a:r>
              <a:rPr lang="tr-TR" altLang="ja-JP" dirty="0">
                <a:ea typeface="MS PGothic" pitchFamily="34" charset="-128"/>
              </a:rPr>
              <a:t>e eşit ise, tam kapasite ile çalıştığı</a:t>
            </a:r>
          </a:p>
          <a:p>
            <a:pPr marL="0" lvl="0" indent="0" fontAlgn="base">
              <a:spcAft>
                <a:spcPct val="0"/>
              </a:spcAft>
            </a:pPr>
            <a:r>
              <a:rPr lang="tr-TR" altLang="tr-TR" dirty="0">
                <a:ea typeface="MS PGothic" pitchFamily="34" charset="-128"/>
              </a:rPr>
              <a:t>1</a:t>
            </a:r>
            <a:r>
              <a:rPr lang="ja-JP" altLang="tr-TR" dirty="0">
                <a:ea typeface="MS PGothic" pitchFamily="34" charset="-128"/>
              </a:rPr>
              <a:t>’</a:t>
            </a:r>
            <a:r>
              <a:rPr lang="tr-TR" altLang="ja-JP" dirty="0">
                <a:ea typeface="MS PGothic" pitchFamily="34" charset="-128"/>
              </a:rPr>
              <a:t>den küçük ise, eksik kapasite ile çalıştığı</a:t>
            </a:r>
          </a:p>
          <a:p>
            <a:pPr marL="0" lvl="0" indent="0" fontAlgn="base">
              <a:spcAft>
                <a:spcPct val="0"/>
              </a:spcAft>
            </a:pPr>
            <a:r>
              <a:rPr lang="tr-TR" altLang="tr-TR" dirty="0">
                <a:ea typeface="MS PGothic" pitchFamily="34" charset="-128"/>
              </a:rPr>
              <a:t>1</a:t>
            </a:r>
            <a:r>
              <a:rPr lang="ja-JP" altLang="tr-TR" dirty="0">
                <a:ea typeface="MS PGothic" pitchFamily="34" charset="-128"/>
              </a:rPr>
              <a:t>’</a:t>
            </a:r>
            <a:r>
              <a:rPr lang="tr-TR" altLang="ja-JP" dirty="0">
                <a:ea typeface="MS PGothic" pitchFamily="34" charset="-128"/>
              </a:rPr>
              <a:t>den büyük ise, fiili kapasite, pratik kapasitenin </a:t>
            </a:r>
            <a:r>
              <a:rPr lang="tr-TR" altLang="ja-JP" dirty="0" smtClean="0">
                <a:ea typeface="MS PGothic" pitchFamily="34" charset="-128"/>
              </a:rPr>
              <a:t>üstünde </a:t>
            </a:r>
            <a:r>
              <a:rPr lang="tr-TR" altLang="ja-JP" dirty="0">
                <a:ea typeface="MS PGothic" pitchFamily="34" charset="-128"/>
              </a:rPr>
              <a:t>olup teorik kapasiteye yaklaşmış demektir, ancak bu durum </a:t>
            </a:r>
            <a:r>
              <a:rPr lang="tr-TR" altLang="ja-JP" dirty="0" smtClean="0">
                <a:ea typeface="MS PGothic" pitchFamily="34" charset="-128"/>
              </a:rPr>
              <a:t>her zaman </a:t>
            </a:r>
            <a:r>
              <a:rPr lang="tr-TR" altLang="ja-JP" dirty="0">
                <a:ea typeface="MS PGothic" pitchFamily="34" charset="-128"/>
              </a:rPr>
              <a:t>gerçekleşmez</a:t>
            </a:r>
            <a:r>
              <a:rPr lang="tr-TR" altLang="ja-JP" dirty="0" smtClean="0">
                <a:ea typeface="MS PGothic" pitchFamily="34" charset="-128"/>
              </a:rPr>
              <a:t>.</a:t>
            </a:r>
          </a:p>
          <a:p>
            <a:pPr marL="0" lvl="0" indent="0" fontAlgn="base">
              <a:spcAft>
                <a:spcPct val="0"/>
              </a:spcAft>
              <a:buNone/>
            </a:pPr>
            <a:endParaRPr lang="tr-TR" altLang="ja-JP" dirty="0" smtClean="0">
              <a:ea typeface="MS PGothic" pitchFamily="34" charset="-128"/>
            </a:endParaRPr>
          </a:p>
          <a:p>
            <a:pPr marL="0" lvl="0" indent="0" fontAlgn="base">
              <a:spcAft>
                <a:spcPct val="0"/>
              </a:spcAft>
              <a:buNone/>
            </a:pPr>
            <a:r>
              <a:rPr lang="tr-TR" altLang="ja-JP" dirty="0" smtClean="0">
                <a:ea typeface="MS PGothic" pitchFamily="34" charset="-128"/>
              </a:rPr>
              <a:t>                                   </a:t>
            </a:r>
          </a:p>
          <a:p>
            <a:pPr marL="0" indent="0">
              <a:buNone/>
            </a:pPr>
            <a:endParaRPr lang="tr-TR" dirty="0"/>
          </a:p>
        </p:txBody>
      </p:sp>
    </p:spTree>
    <p:extLst>
      <p:ext uri="{BB962C8B-B14F-4D97-AF65-F5344CB8AC3E}">
        <p14:creationId xmlns:p14="http://schemas.microsoft.com/office/powerpoint/2010/main" val="1646184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567" y="-99392"/>
            <a:ext cx="10009112"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124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solidFill>
                  <a:srgbClr val="FF0000"/>
                </a:solidFill>
                <a:ea typeface="MS PGothic" pitchFamily="34" charset="-128"/>
              </a:rPr>
              <a:t>Üretim Planlaması</a:t>
            </a:r>
            <a:endParaRPr lang="tr-TR" dirty="0">
              <a:solidFill>
                <a:srgbClr val="FF0000"/>
              </a:solidFill>
            </a:endParaRPr>
          </a:p>
        </p:txBody>
      </p:sp>
      <p:sp>
        <p:nvSpPr>
          <p:cNvPr id="3" name="İçerik Yer Tutucusu 2"/>
          <p:cNvSpPr>
            <a:spLocks noGrp="1"/>
          </p:cNvSpPr>
          <p:nvPr>
            <p:ph idx="1"/>
          </p:nvPr>
        </p:nvSpPr>
        <p:spPr>
          <a:xfrm>
            <a:off x="457200" y="1600200"/>
            <a:ext cx="8229600" cy="5257800"/>
          </a:xfrm>
        </p:spPr>
        <p:txBody>
          <a:bodyPr>
            <a:normAutofit lnSpcReduction="10000"/>
          </a:bodyPr>
          <a:lstStyle/>
          <a:p>
            <a:pPr lvl="0" fontAlgn="base">
              <a:spcAft>
                <a:spcPct val="0"/>
              </a:spcAft>
            </a:pPr>
            <a:r>
              <a:rPr lang="tr-TR" altLang="tr-TR" sz="2200" dirty="0">
                <a:ea typeface="MS PGothic" pitchFamily="34" charset="-128"/>
              </a:rPr>
              <a:t>Gelecekte üretilecek ürün veya ürünler için gerekli olanakların, izlenmesi gereken politika ve üretim süreçlerinin önceden saptanmasıdır.</a:t>
            </a:r>
          </a:p>
          <a:p>
            <a:pPr lvl="0" fontAlgn="base">
              <a:spcAft>
                <a:spcPct val="0"/>
              </a:spcAft>
            </a:pPr>
            <a:r>
              <a:rPr lang="tr-TR" altLang="tr-TR" sz="2200" dirty="0">
                <a:ea typeface="MS PGothic" pitchFamily="34" charset="-128"/>
              </a:rPr>
              <a:t>Üretimde bulunabilmek için ne gibi işlerin, nerede ve hangi yöntemlerle yapılacağının belirli bir sıralama işlemi ile yapılmasıdır. (Sıralama ve programlama)</a:t>
            </a:r>
          </a:p>
          <a:p>
            <a:pPr lvl="0" fontAlgn="base">
              <a:spcAft>
                <a:spcPct val="0"/>
              </a:spcAft>
            </a:pPr>
            <a:r>
              <a:rPr lang="tr-TR" altLang="tr-TR" sz="2200" dirty="0">
                <a:ea typeface="MS PGothic" pitchFamily="34" charset="-128"/>
              </a:rPr>
              <a:t>Üretim planlaması yapılabilmesi için gelecekte yapılacak üretim faaliyetleri sonucu elde edilecek çıktıların (mamullerin) piyasada alabileceği durumu ve gelecekte teknolojiden etkilenebilme gibi konuların saptanması gereklidir. </a:t>
            </a:r>
          </a:p>
          <a:p>
            <a:pPr lvl="0" fontAlgn="base">
              <a:spcAft>
                <a:spcPct val="0"/>
              </a:spcAft>
            </a:pPr>
            <a:r>
              <a:rPr lang="tr-TR" altLang="tr-TR" sz="2200" dirty="0">
                <a:ea typeface="MS PGothic" pitchFamily="34" charset="-128"/>
              </a:rPr>
              <a:t>Uzun dönemli planlama- önümüzdeki 1 ve ya bir kaç yılda ne, nasıl, nerede en uygun üretileceği kararı verilir</a:t>
            </a:r>
          </a:p>
          <a:p>
            <a:pPr lvl="0" fontAlgn="base">
              <a:spcAft>
                <a:spcPct val="0"/>
              </a:spcAft>
            </a:pPr>
            <a:r>
              <a:rPr lang="tr-TR" altLang="tr-TR" sz="2200" dirty="0">
                <a:ea typeface="MS PGothic" pitchFamily="34" charset="-128"/>
              </a:rPr>
              <a:t> Kısa dönemli planlama- Planlamanın her ayında nasıl bir hareket biçimi gerekli olacak sorusuna cevap verir yani üretim programlaması yapar. </a:t>
            </a:r>
          </a:p>
          <a:p>
            <a:pPr marL="0" indent="0">
              <a:buNone/>
            </a:pPr>
            <a:endParaRPr lang="tr-TR" dirty="0"/>
          </a:p>
        </p:txBody>
      </p:sp>
    </p:spTree>
    <p:extLst>
      <p:ext uri="{BB962C8B-B14F-4D97-AF65-F5344CB8AC3E}">
        <p14:creationId xmlns:p14="http://schemas.microsoft.com/office/powerpoint/2010/main" val="148745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4000" dirty="0">
                <a:solidFill>
                  <a:srgbClr val="FF0000"/>
                </a:solidFill>
                <a:ea typeface="MS PGothic" pitchFamily="34" charset="-128"/>
              </a:rPr>
              <a:t>Üretim Planlaması ve Zaman Aralıkları</a:t>
            </a:r>
            <a:endParaRPr lang="tr-TR"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pPr lvl="0" fontAlgn="base">
              <a:spcAft>
                <a:spcPct val="0"/>
              </a:spcAft>
            </a:pPr>
            <a:r>
              <a:rPr lang="tr-TR" altLang="tr-TR" dirty="0">
                <a:ea typeface="MS PGothic" pitchFamily="34" charset="-128"/>
              </a:rPr>
              <a:t>Uzun süreli; bir yıldan fazla süre içerisinde işletmenin üretim imkanları, kuruluş yerinin saptanması </a:t>
            </a:r>
            <a:r>
              <a:rPr lang="tr-TR" altLang="tr-TR" dirty="0" err="1">
                <a:ea typeface="MS PGothic" pitchFamily="34" charset="-128"/>
              </a:rPr>
              <a:t>vb</a:t>
            </a:r>
            <a:r>
              <a:rPr lang="tr-TR" altLang="tr-TR" dirty="0">
                <a:ea typeface="MS PGothic" pitchFamily="34" charset="-128"/>
              </a:rPr>
              <a:t> faaliyetlerle ilgilidir. Beş yıldan fazla süreyi kapsar büyük sermaye harcaması gerektirir. Kısa ve orta vadede üzerinde  değişiklik yapmak zordur.</a:t>
            </a:r>
          </a:p>
          <a:p>
            <a:pPr lvl="0" fontAlgn="base">
              <a:spcAft>
                <a:spcPct val="0"/>
              </a:spcAft>
            </a:pPr>
            <a:r>
              <a:rPr lang="tr-TR" altLang="tr-TR" dirty="0">
                <a:ea typeface="MS PGothic" pitchFamily="34" charset="-128"/>
              </a:rPr>
              <a:t>Orta süreli; üretim dönemini kapsar. Genellikle bir yıllıktır ve işletmeye göre değişir.</a:t>
            </a:r>
          </a:p>
          <a:p>
            <a:pPr lvl="0" fontAlgn="base">
              <a:spcAft>
                <a:spcPct val="0"/>
              </a:spcAft>
            </a:pPr>
            <a:r>
              <a:rPr lang="tr-TR" altLang="tr-TR" dirty="0">
                <a:ea typeface="MS PGothic" pitchFamily="34" charset="-128"/>
              </a:rPr>
              <a:t>Kısa süreli; aylık, haftalık ve günlüktür. Orta süreli planların ayrıntılı halidir.</a:t>
            </a:r>
          </a:p>
          <a:p>
            <a:pPr marL="0" indent="0">
              <a:buNone/>
            </a:pPr>
            <a:endParaRPr lang="tr-TR" dirty="0"/>
          </a:p>
        </p:txBody>
      </p:sp>
    </p:spTree>
    <p:extLst>
      <p:ext uri="{BB962C8B-B14F-4D97-AF65-F5344CB8AC3E}">
        <p14:creationId xmlns:p14="http://schemas.microsoft.com/office/powerpoint/2010/main" val="4172856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solidFill>
                  <a:srgbClr val="FF0000"/>
                </a:solidFill>
                <a:ea typeface="MS PGothic" pitchFamily="34" charset="-128"/>
              </a:rPr>
              <a:t>Üretim Kontrolü</a:t>
            </a:r>
            <a:endParaRPr lang="tr-TR" dirty="0">
              <a:solidFill>
                <a:srgbClr val="FF0000"/>
              </a:solidFill>
            </a:endParaRPr>
          </a:p>
        </p:txBody>
      </p:sp>
      <p:sp>
        <p:nvSpPr>
          <p:cNvPr id="3" name="İçerik Yer Tutucusu 2"/>
          <p:cNvSpPr>
            <a:spLocks noGrp="1"/>
          </p:cNvSpPr>
          <p:nvPr>
            <p:ph idx="1"/>
          </p:nvPr>
        </p:nvSpPr>
        <p:spPr>
          <a:xfrm>
            <a:off x="0" y="1268760"/>
            <a:ext cx="9144000" cy="5589240"/>
          </a:xfrm>
        </p:spPr>
        <p:txBody>
          <a:bodyPr>
            <a:normAutofit/>
          </a:bodyPr>
          <a:lstStyle/>
          <a:p>
            <a:pPr lvl="0" eaLnBrk="0" fontAlgn="base" hangingPunct="0">
              <a:spcAft>
                <a:spcPct val="0"/>
              </a:spcAft>
            </a:pPr>
            <a:r>
              <a:rPr lang="tr-TR" altLang="tr-TR" sz="2400" dirty="0">
                <a:solidFill>
                  <a:prstClr val="black"/>
                </a:solidFill>
                <a:ea typeface="MS PGothic" pitchFamily="34" charset="-128"/>
              </a:rPr>
              <a:t>Üretim planlaması ile sıralama ve programlama işlemleri gerçekleştirildikten sonra, kontrol fonksiyonu devreye girer. </a:t>
            </a:r>
          </a:p>
          <a:p>
            <a:pPr lvl="0" eaLnBrk="0" fontAlgn="base" hangingPunct="0">
              <a:spcAft>
                <a:spcPct val="0"/>
              </a:spcAft>
            </a:pPr>
            <a:r>
              <a:rPr lang="tr-TR" altLang="tr-TR" sz="2400" dirty="0">
                <a:solidFill>
                  <a:prstClr val="black"/>
                </a:solidFill>
                <a:ea typeface="MS PGothic" pitchFamily="34" charset="-128"/>
              </a:rPr>
              <a:t>Kontrol işleminin aşamaları: </a:t>
            </a:r>
          </a:p>
          <a:p>
            <a:pPr marL="914400" lvl="1" indent="-457200" eaLnBrk="0" fontAlgn="base" hangingPunct="0">
              <a:spcAft>
                <a:spcPct val="0"/>
              </a:spcAft>
              <a:buFont typeface="Calibri" pitchFamily="34" charset="0"/>
              <a:buAutoNum type="arabicPeriod"/>
            </a:pPr>
            <a:r>
              <a:rPr lang="tr-TR" altLang="tr-TR" sz="2400" dirty="0">
                <a:solidFill>
                  <a:prstClr val="black"/>
                </a:solidFill>
                <a:ea typeface="MS PGothic" pitchFamily="34" charset="-128"/>
              </a:rPr>
              <a:t>Üretim faaliyetine ilişkin siparişlerin üretimine başlanır ve gerçekleştirilen faaliyetler saptanıp, kaydedilir.</a:t>
            </a:r>
          </a:p>
          <a:p>
            <a:pPr marL="914400" lvl="1" indent="-457200" eaLnBrk="0" fontAlgn="base" hangingPunct="0">
              <a:spcAft>
                <a:spcPct val="0"/>
              </a:spcAft>
              <a:buFont typeface="Calibri" pitchFamily="34" charset="0"/>
              <a:buAutoNum type="arabicPeriod"/>
            </a:pPr>
            <a:r>
              <a:rPr lang="tr-TR" altLang="tr-TR" sz="2400" dirty="0">
                <a:solidFill>
                  <a:prstClr val="black"/>
                </a:solidFill>
                <a:ea typeface="MS PGothic" pitchFamily="34" charset="-128"/>
              </a:rPr>
              <a:t>Üretim faaliyeti ve o andaki rakip işletmelerin bu konuya ilişkin ilerleme durumu, önceden yapılmış plan ve programlarla karşılaştırılarak bir analize tabi tutulur.</a:t>
            </a:r>
          </a:p>
          <a:p>
            <a:pPr marL="914400" lvl="1" indent="-457200" eaLnBrk="0" fontAlgn="base" hangingPunct="0">
              <a:spcAft>
                <a:spcPct val="0"/>
              </a:spcAft>
              <a:buFont typeface="Calibri" pitchFamily="34" charset="0"/>
              <a:buAutoNum type="arabicPeriod"/>
            </a:pPr>
            <a:r>
              <a:rPr lang="tr-TR" altLang="tr-TR" sz="2400" dirty="0">
                <a:solidFill>
                  <a:prstClr val="black"/>
                </a:solidFill>
                <a:ea typeface="MS PGothic" pitchFamily="34" charset="-128"/>
              </a:rPr>
              <a:t>Planlanan durum ve gerçekleşen durum arasında fark var ise düzeltilir. </a:t>
            </a:r>
          </a:p>
          <a:p>
            <a:pPr marL="914400" lvl="1" indent="-457200" eaLnBrk="0" fontAlgn="base" hangingPunct="0">
              <a:spcAft>
                <a:spcPct val="0"/>
              </a:spcAft>
              <a:buFont typeface="Calibri" pitchFamily="34" charset="0"/>
              <a:buAutoNum type="arabicPeriod"/>
            </a:pPr>
            <a:r>
              <a:rPr lang="tr-TR" altLang="tr-TR" sz="2400" dirty="0">
                <a:solidFill>
                  <a:prstClr val="black"/>
                </a:solidFill>
                <a:ea typeface="MS PGothic" pitchFamily="34" charset="-128"/>
              </a:rPr>
              <a:t>Gelecekteki planlama faaliyetlerini kolaylaştırmak için eldeki bilgiler tekrar değerlendirmeye tabi tutulur. </a:t>
            </a:r>
          </a:p>
          <a:p>
            <a:pPr marL="0" indent="0">
              <a:buNone/>
            </a:pPr>
            <a:endParaRPr lang="tr-TR" dirty="0"/>
          </a:p>
        </p:txBody>
      </p:sp>
    </p:spTree>
    <p:extLst>
      <p:ext uri="{BB962C8B-B14F-4D97-AF65-F5344CB8AC3E}">
        <p14:creationId xmlns:p14="http://schemas.microsoft.com/office/powerpoint/2010/main" val="3183666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solidFill>
                  <a:srgbClr val="FF0000"/>
                </a:solidFill>
                <a:ea typeface="MS PGothic" pitchFamily="34" charset="-128"/>
              </a:rPr>
              <a:t>Üretim Planlama ve Kontrol Süreci</a:t>
            </a:r>
            <a:endParaRPr lang="tr-TR" dirty="0">
              <a:solidFill>
                <a:srgbClr val="FF0000"/>
              </a:solidFill>
            </a:endParaRPr>
          </a:p>
        </p:txBody>
      </p:sp>
      <p:sp>
        <p:nvSpPr>
          <p:cNvPr id="3" name="İçerik Yer Tutucusu 2"/>
          <p:cNvSpPr>
            <a:spLocks noGrp="1"/>
          </p:cNvSpPr>
          <p:nvPr>
            <p:ph idx="1"/>
          </p:nvPr>
        </p:nvSpPr>
        <p:spPr/>
        <p:txBody>
          <a:bodyPr/>
          <a:lstStyle/>
          <a:p>
            <a:pPr marL="0" lvl="0" indent="0" fontAlgn="base">
              <a:lnSpc>
                <a:spcPct val="90000"/>
              </a:lnSpc>
              <a:spcAft>
                <a:spcPct val="0"/>
              </a:spcAft>
              <a:buNone/>
            </a:pPr>
            <a:r>
              <a:rPr lang="tr-TR" altLang="tr-TR" sz="2400" dirty="0">
                <a:ea typeface="MS PGothic" pitchFamily="34" charset="-128"/>
              </a:rPr>
              <a:t>Yöneticilerin, yönetim faaliyeti sırasında izledikleri aşamalar</a:t>
            </a:r>
          </a:p>
          <a:p>
            <a:pPr marL="0" lvl="0" indent="0" fontAlgn="base">
              <a:lnSpc>
                <a:spcPct val="90000"/>
              </a:lnSpc>
              <a:spcAft>
                <a:spcPct val="0"/>
              </a:spcAft>
            </a:pPr>
            <a:r>
              <a:rPr lang="tr-TR" altLang="tr-TR" sz="2400" dirty="0">
                <a:ea typeface="MS PGothic" pitchFamily="34" charset="-128"/>
              </a:rPr>
              <a:t>Planlama- Üretim faaliyetine ilişkin </a:t>
            </a:r>
          </a:p>
          <a:p>
            <a:pPr marL="0" lvl="0" indent="0" fontAlgn="base">
              <a:lnSpc>
                <a:spcPct val="90000"/>
              </a:lnSpc>
              <a:spcAft>
                <a:spcPct val="0"/>
              </a:spcAft>
            </a:pPr>
            <a:r>
              <a:rPr lang="tr-TR" altLang="tr-TR" sz="2400" dirty="0">
                <a:ea typeface="MS PGothic" pitchFamily="34" charset="-128"/>
              </a:rPr>
              <a:t>Yapma-planların uygulanması</a:t>
            </a:r>
          </a:p>
          <a:p>
            <a:pPr marL="0" lvl="0" indent="0" fontAlgn="base">
              <a:lnSpc>
                <a:spcPct val="90000"/>
              </a:lnSpc>
              <a:spcAft>
                <a:spcPct val="0"/>
              </a:spcAft>
            </a:pPr>
            <a:r>
              <a:rPr lang="tr-TR" altLang="tr-TR" sz="2400" dirty="0">
                <a:ea typeface="MS PGothic" pitchFamily="34" charset="-128"/>
              </a:rPr>
              <a:t>Görme-planlama ve gerçekleşen arası farkların karşılaştırılması</a:t>
            </a:r>
          </a:p>
          <a:p>
            <a:pPr marL="0" lvl="0" indent="0" fontAlgn="base">
              <a:lnSpc>
                <a:spcPct val="90000"/>
              </a:lnSpc>
              <a:spcAft>
                <a:spcPct val="0"/>
              </a:spcAft>
              <a:buNone/>
            </a:pPr>
            <a:r>
              <a:rPr lang="tr-TR" altLang="tr-TR" sz="2400" dirty="0">
                <a:ea typeface="MS PGothic" pitchFamily="34" charset="-128"/>
              </a:rPr>
              <a:t>İşletmeler etkinliği sağlamak için kıt kaynakların dağıtımı, üretime ilişkin politikaların saptanması ve değerlendirilmesi gibi konuların çözümlenmesinde, üretim planlama ve kontrol sürecini yönetim aracı olarak kullanmaktadırlar.</a:t>
            </a:r>
          </a:p>
          <a:p>
            <a:pPr marL="0" lvl="0" indent="0" fontAlgn="base">
              <a:lnSpc>
                <a:spcPct val="90000"/>
              </a:lnSpc>
              <a:spcAft>
                <a:spcPct val="0"/>
              </a:spcAft>
              <a:buFont typeface="Wingdings" pitchFamily="2" charset="2"/>
              <a:buChar char="u"/>
            </a:pPr>
            <a:r>
              <a:rPr lang="tr-TR" altLang="tr-TR" sz="2400" i="1" dirty="0">
                <a:solidFill>
                  <a:srgbClr val="FF0000"/>
                </a:solidFill>
                <a:ea typeface="MS PGothic" pitchFamily="34" charset="-128"/>
              </a:rPr>
              <a:t>Planlama ve kontrol </a:t>
            </a:r>
            <a:r>
              <a:rPr lang="tr-TR" altLang="tr-TR" sz="2400" i="1" dirty="0">
                <a:ea typeface="MS PGothic" pitchFamily="34" charset="-128"/>
              </a:rPr>
              <a:t>bir bütünün ayrılmaz parçalarıdır. Çünkü herhangi bir planlama faaliyeti uygulamaya konulmaz ve geri besleme ve kontrol mekanizmaları ile ne derece iyi çalışıp çalışmadığına dair </a:t>
            </a:r>
            <a:r>
              <a:rPr lang="tr-TR" altLang="tr-TR" sz="2400" i="1" dirty="0">
                <a:solidFill>
                  <a:srgbClr val="FF0000"/>
                </a:solidFill>
                <a:ea typeface="MS PGothic" pitchFamily="34" charset="-128"/>
              </a:rPr>
              <a:t>kontrol yapılmazsa hiçbir anlam taşımaz. </a:t>
            </a:r>
          </a:p>
          <a:p>
            <a:pPr marL="0" indent="0">
              <a:buNone/>
            </a:pPr>
            <a:endParaRPr lang="tr-TR" dirty="0"/>
          </a:p>
        </p:txBody>
      </p:sp>
    </p:spTree>
    <p:extLst>
      <p:ext uri="{BB962C8B-B14F-4D97-AF65-F5344CB8AC3E}">
        <p14:creationId xmlns:p14="http://schemas.microsoft.com/office/powerpoint/2010/main" val="2827783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726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7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solidFill>
                  <a:srgbClr val="FF0000"/>
                </a:solidFill>
                <a:ea typeface="MS PGothic" pitchFamily="34" charset="-128"/>
              </a:rPr>
              <a:t>Stok Maliyetleri</a:t>
            </a:r>
            <a:endParaRPr lang="tr-TR" dirty="0">
              <a:solidFill>
                <a:srgbClr val="FF0000"/>
              </a:solidFill>
            </a:endParaRPr>
          </a:p>
        </p:txBody>
      </p:sp>
      <p:sp>
        <p:nvSpPr>
          <p:cNvPr id="3" name="İçerik Yer Tutucusu 2"/>
          <p:cNvSpPr>
            <a:spLocks noGrp="1"/>
          </p:cNvSpPr>
          <p:nvPr>
            <p:ph idx="1"/>
          </p:nvPr>
        </p:nvSpPr>
        <p:spPr>
          <a:xfrm>
            <a:off x="457200" y="1600200"/>
            <a:ext cx="8229600" cy="5257800"/>
          </a:xfrm>
        </p:spPr>
        <p:txBody>
          <a:bodyPr>
            <a:normAutofit lnSpcReduction="10000"/>
          </a:bodyPr>
          <a:lstStyle/>
          <a:p>
            <a:pPr marL="0" lvl="0" indent="0" fontAlgn="base">
              <a:spcAft>
                <a:spcPct val="0"/>
              </a:spcAft>
              <a:buNone/>
            </a:pPr>
            <a:r>
              <a:rPr lang="tr-TR" altLang="tr-TR" sz="3000" dirty="0">
                <a:ea typeface="MS PGothic" pitchFamily="34" charset="-128"/>
              </a:rPr>
              <a:t>Belli başlı stok maliyetler: </a:t>
            </a:r>
          </a:p>
          <a:p>
            <a:pPr lvl="0" fontAlgn="base">
              <a:spcAft>
                <a:spcPct val="0"/>
              </a:spcAft>
            </a:pPr>
            <a:r>
              <a:rPr lang="tr-TR" altLang="tr-TR" sz="3000" dirty="0">
                <a:ea typeface="MS PGothic" pitchFamily="34" charset="-128"/>
              </a:rPr>
              <a:t>Sipariş düzenleme maliyeti; her sipariş için, satın alma, muayene, kabul, muhasebe, kağıt ve posta giderleri </a:t>
            </a:r>
            <a:r>
              <a:rPr lang="tr-TR" altLang="tr-TR" sz="3000" dirty="0" err="1">
                <a:ea typeface="MS PGothic" pitchFamily="34" charset="-128"/>
              </a:rPr>
              <a:t>vb</a:t>
            </a:r>
            <a:endParaRPr lang="tr-TR" altLang="tr-TR" sz="3000" dirty="0">
              <a:ea typeface="MS PGothic" pitchFamily="34" charset="-128"/>
            </a:endParaRPr>
          </a:p>
          <a:p>
            <a:pPr lvl="0" fontAlgn="base">
              <a:spcAft>
                <a:spcPct val="0"/>
              </a:spcAft>
            </a:pPr>
            <a:r>
              <a:rPr lang="tr-TR" altLang="tr-TR" sz="3000" dirty="0">
                <a:ea typeface="MS PGothic" pitchFamily="34" charset="-128"/>
              </a:rPr>
              <a:t>Stok bulundurma maliyeti</a:t>
            </a:r>
            <a:r>
              <a:rPr lang="tr-TR" altLang="tr-TR" sz="3000" dirty="0" smtClean="0">
                <a:ea typeface="MS PGothic" pitchFamily="34" charset="-128"/>
              </a:rPr>
              <a:t>; Sermayenin </a:t>
            </a:r>
            <a:r>
              <a:rPr lang="tr-TR" altLang="tr-TR" sz="3000" dirty="0">
                <a:ea typeface="MS PGothic" pitchFamily="34" charset="-128"/>
              </a:rPr>
              <a:t>stoklara yatırılmasıyla ortaya çıkan fırsat maliyeti</a:t>
            </a:r>
            <a:r>
              <a:rPr lang="tr-TR" altLang="tr-TR" sz="3000" dirty="0" smtClean="0">
                <a:ea typeface="MS PGothic" pitchFamily="34" charset="-128"/>
              </a:rPr>
              <a:t>, kira</a:t>
            </a:r>
            <a:r>
              <a:rPr lang="tr-TR" altLang="tr-TR" sz="3000" dirty="0">
                <a:ea typeface="MS PGothic" pitchFamily="34" charset="-128"/>
              </a:rPr>
              <a:t>, aydınlatma, ısıtma, güvenlik sigorta, vergi, ürünlerin eskimesi, modası geçmesi vb.</a:t>
            </a:r>
          </a:p>
          <a:p>
            <a:pPr lvl="0" fontAlgn="base">
              <a:spcAft>
                <a:spcPct val="0"/>
              </a:spcAft>
            </a:pPr>
            <a:r>
              <a:rPr lang="tr-TR" altLang="tr-TR" sz="3000" dirty="0">
                <a:ea typeface="MS PGothic" pitchFamily="34" charset="-128"/>
              </a:rPr>
              <a:t>Stok bulundurmama maliyeti; satış kaybından dolayı oluşur. Müşterilerin olumsuz tavırları rakamsal olarak belirlemek zordur.</a:t>
            </a:r>
          </a:p>
          <a:p>
            <a:pPr marL="0" indent="0">
              <a:buNone/>
            </a:pPr>
            <a:endParaRPr lang="tr-TR" dirty="0"/>
          </a:p>
        </p:txBody>
      </p:sp>
    </p:spTree>
    <p:extLst>
      <p:ext uri="{BB962C8B-B14F-4D97-AF65-F5344CB8AC3E}">
        <p14:creationId xmlns:p14="http://schemas.microsoft.com/office/powerpoint/2010/main" val="3553150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solidFill>
                  <a:srgbClr val="FF0000"/>
                </a:solidFill>
                <a:ea typeface="MS PGothic" pitchFamily="34" charset="-128"/>
              </a:rPr>
              <a:t>Stok Maliyetleri</a:t>
            </a:r>
            <a:endParaRPr lang="tr-TR" dirty="0">
              <a:solidFill>
                <a:srgbClr val="FF0000"/>
              </a:solidFill>
            </a:endParaRPr>
          </a:p>
        </p:txBody>
      </p:sp>
      <p:sp>
        <p:nvSpPr>
          <p:cNvPr id="3" name="İçerik Yer Tutucusu 2"/>
          <p:cNvSpPr>
            <a:spLocks noGrp="1"/>
          </p:cNvSpPr>
          <p:nvPr>
            <p:ph idx="1"/>
          </p:nvPr>
        </p:nvSpPr>
        <p:spPr/>
        <p:txBody>
          <a:bodyPr/>
          <a:lstStyle/>
          <a:p>
            <a:pPr lvl="0" fontAlgn="base">
              <a:spcAft>
                <a:spcPct val="0"/>
              </a:spcAft>
            </a:pPr>
            <a:r>
              <a:rPr lang="tr-TR" altLang="tr-TR" dirty="0">
                <a:ea typeface="MS PGothic" pitchFamily="34" charset="-128"/>
              </a:rPr>
              <a:t>Stok analizi maliyeti; matematiksel modellerin kurulması ve gerekli olduğunda muhafaza edilmesi maliyeti.</a:t>
            </a:r>
          </a:p>
          <a:p>
            <a:pPr lvl="0" fontAlgn="base">
              <a:spcAft>
                <a:spcPct val="0"/>
              </a:spcAft>
            </a:pPr>
            <a:r>
              <a:rPr lang="tr-TR" altLang="tr-TR" dirty="0">
                <a:ea typeface="MS PGothic" pitchFamily="34" charset="-128"/>
              </a:rPr>
              <a:t>Birim satın alma maliyeti; dışardan satın alma maliyetleridir. Özellikle büyük siparişler için </a:t>
            </a:r>
            <a:r>
              <a:rPr lang="tr-TR" altLang="tr-TR" dirty="0" err="1">
                <a:ea typeface="MS PGothic" pitchFamily="34" charset="-128"/>
              </a:rPr>
              <a:t>iskonto</a:t>
            </a:r>
            <a:r>
              <a:rPr lang="tr-TR" altLang="tr-TR" dirty="0">
                <a:ea typeface="MS PGothic" pitchFamily="34" charset="-128"/>
              </a:rPr>
              <a:t> oranı önemli rol oynar. Miktar </a:t>
            </a:r>
            <a:r>
              <a:rPr lang="tr-TR" altLang="tr-TR" dirty="0" err="1">
                <a:ea typeface="MS PGothic" pitchFamily="34" charset="-128"/>
              </a:rPr>
              <a:t>iskontosu</a:t>
            </a:r>
            <a:r>
              <a:rPr lang="tr-TR" altLang="tr-TR" dirty="0">
                <a:ea typeface="MS PGothic" pitchFamily="34" charset="-128"/>
              </a:rPr>
              <a:t> satın alma maliyetini azaltır.</a:t>
            </a:r>
          </a:p>
          <a:p>
            <a:endParaRPr lang="tr-TR" dirty="0"/>
          </a:p>
        </p:txBody>
      </p:sp>
    </p:spTree>
    <p:extLst>
      <p:ext uri="{BB962C8B-B14F-4D97-AF65-F5344CB8AC3E}">
        <p14:creationId xmlns:p14="http://schemas.microsoft.com/office/powerpoint/2010/main" val="87578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solidFill>
                  <a:srgbClr val="FF0000"/>
                </a:solidFill>
                <a:ea typeface="MS PGothic" pitchFamily="34" charset="-128"/>
              </a:rPr>
              <a:t>Üretim Yönetimi</a:t>
            </a:r>
            <a:endParaRPr lang="tr-TR"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pPr marL="0" lvl="0" indent="0" eaLnBrk="0" fontAlgn="base" hangingPunct="0">
              <a:spcAft>
                <a:spcPct val="0"/>
              </a:spcAft>
              <a:buNone/>
            </a:pPr>
            <a:r>
              <a:rPr lang="tr-TR" altLang="tr-TR" dirty="0">
                <a:solidFill>
                  <a:srgbClr val="0000FF"/>
                </a:solidFill>
                <a:ea typeface="MS PGothic" pitchFamily="34" charset="-128"/>
              </a:rPr>
              <a:t>Üretim yönetiminin doğrudan ya da dolaylı olarak karşılaştıkları sorunlar;</a:t>
            </a:r>
          </a:p>
          <a:p>
            <a:pPr marL="0" lvl="0" indent="0" eaLnBrk="0" fontAlgn="base" hangingPunct="0">
              <a:spcAft>
                <a:spcPct val="0"/>
              </a:spcAft>
            </a:pPr>
            <a:r>
              <a:rPr lang="tr-TR" altLang="tr-TR" dirty="0">
                <a:ea typeface="MS PGothic" pitchFamily="34" charset="-128"/>
              </a:rPr>
              <a:t>Mamul tasarımı</a:t>
            </a:r>
          </a:p>
          <a:p>
            <a:pPr marL="0" lvl="0" indent="0" eaLnBrk="0" fontAlgn="base" hangingPunct="0">
              <a:spcAft>
                <a:spcPct val="0"/>
              </a:spcAft>
            </a:pPr>
            <a:r>
              <a:rPr lang="tr-TR" altLang="tr-TR" dirty="0">
                <a:ea typeface="MS PGothic" pitchFamily="34" charset="-128"/>
              </a:rPr>
              <a:t>Hareket ve zaman etütleri</a:t>
            </a:r>
          </a:p>
          <a:p>
            <a:pPr marL="0" lvl="0" indent="0" eaLnBrk="0" fontAlgn="base" hangingPunct="0">
              <a:spcAft>
                <a:spcPct val="0"/>
              </a:spcAft>
            </a:pPr>
            <a:r>
              <a:rPr lang="tr-TR" altLang="tr-TR" dirty="0">
                <a:ea typeface="MS PGothic" pitchFamily="34" charset="-128"/>
              </a:rPr>
              <a:t>Fabrika yeri seçimi ve düzenleme</a:t>
            </a:r>
          </a:p>
          <a:p>
            <a:pPr marL="0" lvl="0" indent="0" eaLnBrk="0" fontAlgn="base" hangingPunct="0">
              <a:spcAft>
                <a:spcPct val="0"/>
              </a:spcAft>
            </a:pPr>
            <a:r>
              <a:rPr lang="tr-TR" altLang="tr-TR" dirty="0">
                <a:ea typeface="MS PGothic" pitchFamily="34" charset="-128"/>
              </a:rPr>
              <a:t>Kapasite seçimi</a:t>
            </a:r>
          </a:p>
          <a:p>
            <a:pPr marL="0" lvl="0" indent="0" eaLnBrk="0" fontAlgn="base" hangingPunct="0">
              <a:spcAft>
                <a:spcPct val="0"/>
              </a:spcAft>
            </a:pPr>
            <a:r>
              <a:rPr lang="tr-TR" altLang="tr-TR" dirty="0">
                <a:ea typeface="MS PGothic" pitchFamily="34" charset="-128"/>
              </a:rPr>
              <a:t>Üretim planlama ve kontrolü</a:t>
            </a:r>
          </a:p>
          <a:p>
            <a:pPr marL="0" lvl="0" indent="0" eaLnBrk="0" fontAlgn="base" hangingPunct="0">
              <a:spcAft>
                <a:spcPct val="0"/>
              </a:spcAft>
            </a:pPr>
            <a:r>
              <a:rPr lang="tr-TR" altLang="tr-TR" dirty="0">
                <a:ea typeface="MS PGothic" pitchFamily="34" charset="-128"/>
              </a:rPr>
              <a:t>Stok kontrolü</a:t>
            </a:r>
          </a:p>
          <a:p>
            <a:pPr marL="0" lvl="0" indent="0" eaLnBrk="0" fontAlgn="base" hangingPunct="0">
              <a:spcAft>
                <a:spcPct val="0"/>
              </a:spcAft>
            </a:pPr>
            <a:r>
              <a:rPr lang="tr-TR" altLang="tr-TR" dirty="0">
                <a:ea typeface="MS PGothic" pitchFamily="34" charset="-128"/>
              </a:rPr>
              <a:t>Kalite kontrolü</a:t>
            </a:r>
          </a:p>
          <a:p>
            <a:pPr marL="0" indent="0">
              <a:buNone/>
            </a:pPr>
            <a:endParaRPr lang="tr-TR" dirty="0"/>
          </a:p>
        </p:txBody>
      </p:sp>
    </p:spTree>
    <p:extLst>
      <p:ext uri="{BB962C8B-B14F-4D97-AF65-F5344CB8AC3E}">
        <p14:creationId xmlns:p14="http://schemas.microsoft.com/office/powerpoint/2010/main" val="3925776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88640"/>
            <a:ext cx="7139035" cy="131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132856"/>
            <a:ext cx="6121400"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87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solidFill>
                  <a:srgbClr val="FF0000"/>
                </a:solidFill>
                <a:ea typeface="MS PGothic" pitchFamily="34" charset="-128"/>
              </a:rPr>
              <a:t>A Grubu</a:t>
            </a:r>
            <a:endParaRPr lang="tr-TR" dirty="0">
              <a:solidFill>
                <a:srgbClr val="FF0000"/>
              </a:solidFill>
            </a:endParaRPr>
          </a:p>
        </p:txBody>
      </p:sp>
      <p:sp>
        <p:nvSpPr>
          <p:cNvPr id="3" name="İçerik Yer Tutucusu 2"/>
          <p:cNvSpPr>
            <a:spLocks noGrp="1"/>
          </p:cNvSpPr>
          <p:nvPr>
            <p:ph idx="1"/>
          </p:nvPr>
        </p:nvSpPr>
        <p:spPr/>
        <p:txBody>
          <a:bodyPr/>
          <a:lstStyle/>
          <a:p>
            <a:pPr marL="0" lvl="0" indent="0" eaLnBrk="0" fontAlgn="base" hangingPunct="0">
              <a:spcAft>
                <a:spcPct val="0"/>
              </a:spcAft>
              <a:buNone/>
            </a:pPr>
            <a:r>
              <a:rPr lang="tr-TR" altLang="tr-TR" dirty="0">
                <a:ea typeface="MS PGothic" pitchFamily="34" charset="-128"/>
              </a:rPr>
              <a:t>A grubuna girenlerin toplam stok miktarının %15-20 sini, yıllık toplam stok değerinin %75-80 ini oluşturmaktadır.  Bu gruba genellikle çok az tür ve sayıda stok kalemi girer. Bunlar için özel uygulama gerekir. Çünkü toplam stok miktarı içinde düşük bir düzeyi oluştururlar. Toplam stok değeri içindeki yüzde oranı ise çok yüksektir. Yüksek değerli bu stoklardan az bulundurmak ancak kontrolü sıklaştırmak gerekir.</a:t>
            </a:r>
          </a:p>
          <a:p>
            <a:pPr marL="0" indent="0">
              <a:buNone/>
            </a:pPr>
            <a:endParaRPr lang="tr-TR" dirty="0"/>
          </a:p>
        </p:txBody>
      </p:sp>
    </p:spTree>
    <p:extLst>
      <p:ext uri="{BB962C8B-B14F-4D97-AF65-F5344CB8AC3E}">
        <p14:creationId xmlns:p14="http://schemas.microsoft.com/office/powerpoint/2010/main" val="3286501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solidFill>
                  <a:srgbClr val="FF0000"/>
                </a:solidFill>
                <a:ea typeface="MS PGothic" pitchFamily="34" charset="-128"/>
              </a:rPr>
              <a:t>B Grubu, C Grubu</a:t>
            </a:r>
            <a:endParaRPr lang="tr-TR" dirty="0">
              <a:solidFill>
                <a:srgbClr val="FF0000"/>
              </a:solidFill>
            </a:endParaRPr>
          </a:p>
        </p:txBody>
      </p:sp>
      <p:sp>
        <p:nvSpPr>
          <p:cNvPr id="3" name="İçerik Yer Tutucusu 2"/>
          <p:cNvSpPr>
            <a:spLocks noGrp="1"/>
          </p:cNvSpPr>
          <p:nvPr>
            <p:ph idx="1"/>
          </p:nvPr>
        </p:nvSpPr>
        <p:spPr/>
        <p:txBody>
          <a:bodyPr/>
          <a:lstStyle/>
          <a:p>
            <a:pPr marL="0" lvl="0" indent="0" eaLnBrk="0" fontAlgn="base" hangingPunct="0">
              <a:spcAft>
                <a:spcPct val="0"/>
              </a:spcAft>
              <a:buNone/>
            </a:pPr>
            <a:r>
              <a:rPr lang="tr-TR" altLang="tr-TR" dirty="0">
                <a:ea typeface="MS PGothic" pitchFamily="34" charset="-128"/>
              </a:rPr>
              <a:t> B Grubu; Bu gruba giren stok kalemleri toplam stok miktarının %30-40 </a:t>
            </a:r>
            <a:r>
              <a:rPr lang="tr-TR" altLang="tr-TR" dirty="0" err="1">
                <a:ea typeface="MS PGothic" pitchFamily="34" charset="-128"/>
              </a:rPr>
              <a:t>na</a:t>
            </a:r>
            <a:r>
              <a:rPr lang="tr-TR" altLang="tr-TR" dirty="0">
                <a:ea typeface="MS PGothic" pitchFamily="34" charset="-128"/>
              </a:rPr>
              <a:t>, yıllık toplam stok değerinin %15 ine sahiptir. </a:t>
            </a:r>
          </a:p>
          <a:p>
            <a:pPr marL="0" lvl="0" indent="0" eaLnBrk="0" fontAlgn="base" hangingPunct="0">
              <a:spcAft>
                <a:spcPct val="0"/>
              </a:spcAft>
              <a:buNone/>
            </a:pPr>
            <a:r>
              <a:rPr lang="tr-TR" altLang="tr-TR" dirty="0">
                <a:ea typeface="MS PGothic" pitchFamily="34" charset="-128"/>
              </a:rPr>
              <a:t>C Grubu; toplam stok miktarının önemli bir bölümünü oluştururlar. Toplam stok miktarının %40-50 ne, yıllık toplam stok değerinin %5-10 </a:t>
            </a:r>
            <a:r>
              <a:rPr lang="tr-TR" altLang="tr-TR" dirty="0" err="1">
                <a:ea typeface="MS PGothic" pitchFamily="34" charset="-128"/>
              </a:rPr>
              <a:t>na</a:t>
            </a:r>
            <a:r>
              <a:rPr lang="tr-TR" altLang="tr-TR" dirty="0">
                <a:ea typeface="MS PGothic" pitchFamily="34" charset="-128"/>
              </a:rPr>
              <a:t> sahiptir. Düşük değerli c kalemlerinden çok miktarda bulundurulabilir. </a:t>
            </a:r>
          </a:p>
          <a:p>
            <a:pPr marL="0" indent="0">
              <a:buNone/>
            </a:pPr>
            <a:endParaRPr lang="tr-TR" dirty="0"/>
          </a:p>
        </p:txBody>
      </p:sp>
    </p:spTree>
    <p:extLst>
      <p:ext uri="{BB962C8B-B14F-4D97-AF65-F5344CB8AC3E}">
        <p14:creationId xmlns:p14="http://schemas.microsoft.com/office/powerpoint/2010/main" val="1906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536" y="0"/>
            <a:ext cx="9396536"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173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895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solidFill>
                  <a:srgbClr val="FF0000"/>
                </a:solidFill>
                <a:ea typeface="MS PGothic" pitchFamily="34" charset="-128"/>
              </a:rPr>
              <a:t>Kalite güvence sistemleri</a:t>
            </a:r>
            <a:endParaRPr lang="tr-TR" dirty="0">
              <a:solidFill>
                <a:srgbClr val="FF0000"/>
              </a:solidFill>
            </a:endParaRPr>
          </a:p>
        </p:txBody>
      </p:sp>
      <p:sp>
        <p:nvSpPr>
          <p:cNvPr id="3" name="İçerik Yer Tutucusu 2"/>
          <p:cNvSpPr>
            <a:spLocks noGrp="1"/>
          </p:cNvSpPr>
          <p:nvPr>
            <p:ph idx="1"/>
          </p:nvPr>
        </p:nvSpPr>
        <p:spPr/>
        <p:txBody>
          <a:bodyPr>
            <a:normAutofit lnSpcReduction="10000"/>
          </a:bodyPr>
          <a:lstStyle/>
          <a:p>
            <a:pPr marL="0" lvl="0" indent="0" eaLnBrk="0" fontAlgn="base" hangingPunct="0">
              <a:spcAft>
                <a:spcPct val="0"/>
              </a:spcAft>
              <a:buNone/>
            </a:pPr>
            <a:r>
              <a:rPr lang="tr-TR" altLang="tr-TR" dirty="0">
                <a:ea typeface="MS PGothic" pitchFamily="34" charset="-128"/>
              </a:rPr>
              <a:t>ISO 9000 Kalite Standartları Serisi</a:t>
            </a:r>
          </a:p>
          <a:p>
            <a:pPr marL="0" lvl="0" indent="0" eaLnBrk="0" fontAlgn="base" hangingPunct="0">
              <a:spcAft>
                <a:spcPct val="0"/>
              </a:spcAft>
              <a:buNone/>
            </a:pPr>
            <a:r>
              <a:rPr lang="tr-TR" altLang="tr-TR" b="1" dirty="0">
                <a:ea typeface="MS PGothic" pitchFamily="34" charset="-128"/>
              </a:rPr>
              <a:t>ISO 9001 :</a:t>
            </a:r>
            <a:r>
              <a:rPr lang="tr-TR" altLang="tr-TR" dirty="0">
                <a:ea typeface="MS PGothic" pitchFamily="34" charset="-128"/>
              </a:rPr>
              <a:t>Tasarım/Geliştirme, Üretim, Tesis ve Hizmette Kalite Güvencesi Modeli</a:t>
            </a:r>
            <a:br>
              <a:rPr lang="tr-TR" altLang="tr-TR" dirty="0">
                <a:ea typeface="MS PGothic" pitchFamily="34" charset="-128"/>
              </a:rPr>
            </a:br>
            <a:r>
              <a:rPr lang="tr-TR" altLang="tr-TR" b="1" dirty="0">
                <a:ea typeface="MS PGothic" pitchFamily="34" charset="-128"/>
              </a:rPr>
              <a:t>ISO 9002:</a:t>
            </a:r>
            <a:r>
              <a:rPr lang="tr-TR" altLang="tr-TR" dirty="0">
                <a:ea typeface="MS PGothic" pitchFamily="34" charset="-128"/>
              </a:rPr>
              <a:t>Üretim ve Tesiste Kalite Güvencesi Modeli</a:t>
            </a:r>
            <a:br>
              <a:rPr lang="tr-TR" altLang="tr-TR" dirty="0">
                <a:ea typeface="MS PGothic" pitchFamily="34" charset="-128"/>
              </a:rPr>
            </a:br>
            <a:r>
              <a:rPr lang="tr-TR" altLang="tr-TR" b="1" dirty="0">
                <a:ea typeface="MS PGothic" pitchFamily="34" charset="-128"/>
              </a:rPr>
              <a:t>ISO 9003:</a:t>
            </a:r>
            <a:r>
              <a:rPr lang="tr-TR" altLang="tr-TR" dirty="0">
                <a:ea typeface="MS PGothic" pitchFamily="34" charset="-128"/>
              </a:rPr>
              <a:t>Son Muayene ve Deneyler için Kalite Güvencesi Modeli</a:t>
            </a:r>
          </a:p>
          <a:p>
            <a:pPr marL="0" lvl="0" indent="0" eaLnBrk="0" fontAlgn="base" hangingPunct="0">
              <a:spcAft>
                <a:spcPct val="0"/>
              </a:spcAft>
              <a:buNone/>
            </a:pPr>
            <a:r>
              <a:rPr lang="tr-TR" altLang="tr-TR" b="1" dirty="0">
                <a:ea typeface="MS PGothic" pitchFamily="34" charset="-128"/>
              </a:rPr>
              <a:t>ISO 14000; </a:t>
            </a:r>
            <a:r>
              <a:rPr lang="tr-TR" altLang="tr-TR" dirty="0">
                <a:ea typeface="MS PGothic" pitchFamily="34" charset="-128"/>
              </a:rPr>
              <a:t>Çevre Yönetim Sistemi Güvencesi Modeli</a:t>
            </a:r>
          </a:p>
          <a:p>
            <a:pPr marL="0" indent="0">
              <a:buNone/>
            </a:pPr>
            <a:endParaRPr lang="tr-TR" dirty="0"/>
          </a:p>
        </p:txBody>
      </p:sp>
    </p:spTree>
    <p:extLst>
      <p:ext uri="{BB962C8B-B14F-4D97-AF65-F5344CB8AC3E}">
        <p14:creationId xmlns:p14="http://schemas.microsoft.com/office/powerpoint/2010/main" val="2242377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429000"/>
            <a:ext cx="6336704"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354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15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678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3999"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83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74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3600" dirty="0">
                <a:solidFill>
                  <a:srgbClr val="FF0000"/>
                </a:solidFill>
                <a:ea typeface="MS PGothic" pitchFamily="34" charset="-128"/>
              </a:rPr>
              <a:t>YER BELİRLEMEYİ ETKİLEYEN FAKTÖRLER</a:t>
            </a:r>
            <a:endParaRPr lang="tr-TR" dirty="0">
              <a:solidFill>
                <a:srgbClr val="FF0000"/>
              </a:solidFill>
            </a:endParaRPr>
          </a:p>
        </p:txBody>
      </p:sp>
      <p:sp>
        <p:nvSpPr>
          <p:cNvPr id="3" name="İçerik Yer Tutucusu 2"/>
          <p:cNvSpPr>
            <a:spLocks noGrp="1"/>
          </p:cNvSpPr>
          <p:nvPr>
            <p:ph idx="1"/>
          </p:nvPr>
        </p:nvSpPr>
        <p:spPr/>
        <p:txBody>
          <a:bodyPr/>
          <a:lstStyle/>
          <a:p>
            <a:pPr lvl="0" fontAlgn="base">
              <a:spcAft>
                <a:spcPct val="0"/>
              </a:spcAft>
            </a:pPr>
            <a:r>
              <a:rPr lang="tr-TR" altLang="tr-TR" dirty="0">
                <a:ea typeface="MS PGothic" pitchFamily="34" charset="-128"/>
              </a:rPr>
              <a:t>Ana karayoluna yakınlık</a:t>
            </a:r>
          </a:p>
          <a:p>
            <a:pPr lvl="0" fontAlgn="base">
              <a:spcAft>
                <a:spcPct val="0"/>
              </a:spcAft>
            </a:pPr>
            <a:r>
              <a:rPr lang="tr-TR" altLang="tr-TR" dirty="0">
                <a:ea typeface="MS PGothic" pitchFamily="34" charset="-128"/>
              </a:rPr>
              <a:t>İşgücü sağlama durumu</a:t>
            </a:r>
          </a:p>
          <a:p>
            <a:pPr lvl="0" fontAlgn="base">
              <a:spcAft>
                <a:spcPct val="0"/>
              </a:spcAft>
            </a:pPr>
            <a:r>
              <a:rPr lang="tr-TR" altLang="tr-TR" dirty="0">
                <a:ea typeface="MS PGothic" pitchFamily="34" charset="-128"/>
              </a:rPr>
              <a:t>Hammadde kaynağına yakınlık</a:t>
            </a:r>
          </a:p>
          <a:p>
            <a:pPr lvl="0" fontAlgn="base">
              <a:spcAft>
                <a:spcPct val="0"/>
              </a:spcAft>
            </a:pPr>
            <a:r>
              <a:rPr lang="tr-TR" altLang="tr-TR" dirty="0">
                <a:ea typeface="MS PGothic" pitchFamily="34" charset="-128"/>
              </a:rPr>
              <a:t>Arsa maliyetleri</a:t>
            </a:r>
          </a:p>
          <a:p>
            <a:pPr lvl="0" fontAlgn="base">
              <a:spcAft>
                <a:spcPct val="0"/>
              </a:spcAft>
            </a:pPr>
            <a:r>
              <a:rPr lang="tr-TR" altLang="tr-TR" dirty="0">
                <a:ea typeface="MS PGothic" pitchFamily="34" charset="-128"/>
              </a:rPr>
              <a:t>Enerji, su, kaynak durumu</a:t>
            </a:r>
          </a:p>
          <a:p>
            <a:pPr lvl="0" fontAlgn="base">
              <a:spcAft>
                <a:spcPct val="0"/>
              </a:spcAft>
            </a:pPr>
            <a:r>
              <a:rPr lang="tr-TR" altLang="tr-TR" dirty="0">
                <a:ea typeface="MS PGothic" pitchFamily="34" charset="-128"/>
              </a:rPr>
              <a:t>Ulaştırma durumu</a:t>
            </a:r>
          </a:p>
          <a:p>
            <a:pPr lvl="0" fontAlgn="base">
              <a:spcAft>
                <a:spcPct val="0"/>
              </a:spcAft>
            </a:pPr>
            <a:r>
              <a:rPr lang="tr-TR" altLang="tr-TR" dirty="0">
                <a:ea typeface="MS PGothic" pitchFamily="34" charset="-128"/>
              </a:rPr>
              <a:t>Atıkları ortadan kaldırma vb.</a:t>
            </a:r>
          </a:p>
          <a:p>
            <a:pPr marL="0" indent="0">
              <a:buNone/>
            </a:pPr>
            <a:endParaRPr lang="tr-TR" dirty="0"/>
          </a:p>
        </p:txBody>
      </p:sp>
    </p:spTree>
    <p:extLst>
      <p:ext uri="{BB962C8B-B14F-4D97-AF65-F5344CB8AC3E}">
        <p14:creationId xmlns:p14="http://schemas.microsoft.com/office/powerpoint/2010/main" val="91665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eaLnBrk="0" fontAlgn="base" hangingPunct="0">
              <a:spcAft>
                <a:spcPct val="0"/>
              </a:spcAft>
            </a:pPr>
            <a:r>
              <a:rPr lang="tr-TR" altLang="tr-TR" dirty="0">
                <a:ea typeface="MS PGothic" pitchFamily="34" charset="-128"/>
              </a:rPr>
              <a:t>Gelişme durumu</a:t>
            </a:r>
          </a:p>
          <a:p>
            <a:pPr lvl="0" eaLnBrk="0" fontAlgn="base" hangingPunct="0">
              <a:spcAft>
                <a:spcPct val="0"/>
              </a:spcAft>
            </a:pPr>
            <a:r>
              <a:rPr lang="tr-TR" altLang="tr-TR" dirty="0">
                <a:ea typeface="MS PGothic" pitchFamily="34" charset="-128"/>
              </a:rPr>
              <a:t>İklim</a:t>
            </a:r>
          </a:p>
          <a:p>
            <a:pPr lvl="0" eaLnBrk="0" fontAlgn="base" hangingPunct="0">
              <a:spcAft>
                <a:spcPct val="0"/>
              </a:spcAft>
            </a:pPr>
            <a:r>
              <a:rPr lang="tr-TR" altLang="tr-TR" dirty="0">
                <a:ea typeface="MS PGothic" pitchFamily="34" charset="-128"/>
              </a:rPr>
              <a:t>Vergi</a:t>
            </a:r>
          </a:p>
          <a:p>
            <a:pPr lvl="0" eaLnBrk="0" fontAlgn="base" hangingPunct="0">
              <a:spcAft>
                <a:spcPct val="0"/>
              </a:spcAft>
            </a:pPr>
            <a:r>
              <a:rPr lang="tr-TR" altLang="tr-TR" dirty="0">
                <a:ea typeface="MS PGothic" pitchFamily="34" charset="-128"/>
              </a:rPr>
              <a:t>Ulusal savunma durumu</a:t>
            </a:r>
          </a:p>
          <a:p>
            <a:pPr lvl="0" eaLnBrk="0" fontAlgn="base" hangingPunct="0">
              <a:spcAft>
                <a:spcPct val="0"/>
              </a:spcAft>
            </a:pPr>
            <a:r>
              <a:rPr lang="tr-TR" altLang="tr-TR" dirty="0">
                <a:ea typeface="MS PGothic" pitchFamily="34" charset="-128"/>
              </a:rPr>
              <a:t>Okul, eğlence </a:t>
            </a:r>
            <a:r>
              <a:rPr lang="tr-TR" altLang="tr-TR" dirty="0" err="1">
                <a:ea typeface="MS PGothic" pitchFamily="34" charset="-128"/>
              </a:rPr>
              <a:t>vb</a:t>
            </a:r>
            <a:r>
              <a:rPr lang="tr-TR" altLang="tr-TR" dirty="0">
                <a:ea typeface="MS PGothic" pitchFamily="34" charset="-128"/>
              </a:rPr>
              <a:t> toplumsal imkanlar</a:t>
            </a:r>
          </a:p>
          <a:p>
            <a:pPr lvl="0" eaLnBrk="0" fontAlgn="base" hangingPunct="0">
              <a:spcAft>
                <a:spcPct val="0"/>
              </a:spcAft>
            </a:pPr>
            <a:r>
              <a:rPr lang="tr-TR" altLang="tr-TR" dirty="0">
                <a:ea typeface="MS PGothic" pitchFamily="34" charset="-128"/>
              </a:rPr>
              <a:t>Bölgesel kısıtlamalar</a:t>
            </a:r>
          </a:p>
          <a:p>
            <a:pPr lvl="0" eaLnBrk="0" fontAlgn="base" hangingPunct="0">
              <a:spcAft>
                <a:spcPct val="0"/>
              </a:spcAft>
            </a:pPr>
            <a:r>
              <a:rPr lang="tr-TR" altLang="tr-TR" dirty="0">
                <a:ea typeface="MS PGothic" pitchFamily="34" charset="-128"/>
              </a:rPr>
              <a:t>Genişleme için yer durumu</a:t>
            </a:r>
          </a:p>
          <a:p>
            <a:pPr marL="0" indent="0">
              <a:buNone/>
            </a:pPr>
            <a:endParaRPr lang="tr-TR" dirty="0"/>
          </a:p>
        </p:txBody>
      </p:sp>
    </p:spTree>
    <p:extLst>
      <p:ext uri="{BB962C8B-B14F-4D97-AF65-F5344CB8AC3E}">
        <p14:creationId xmlns:p14="http://schemas.microsoft.com/office/powerpoint/2010/main" val="257292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solidFill>
                  <a:srgbClr val="FF0000"/>
                </a:solidFill>
                <a:ea typeface="MS PGothic" pitchFamily="34" charset="-128"/>
              </a:rPr>
              <a:t>FABRİKA DÜZENLEME</a:t>
            </a:r>
            <a:endParaRPr lang="tr-TR" dirty="0">
              <a:solidFill>
                <a:srgbClr val="FF0000"/>
              </a:solidFill>
            </a:endParaRPr>
          </a:p>
        </p:txBody>
      </p:sp>
      <p:sp>
        <p:nvSpPr>
          <p:cNvPr id="3" name="İçerik Yer Tutucusu 2"/>
          <p:cNvSpPr>
            <a:spLocks noGrp="1"/>
          </p:cNvSpPr>
          <p:nvPr>
            <p:ph idx="1"/>
          </p:nvPr>
        </p:nvSpPr>
        <p:spPr/>
        <p:txBody>
          <a:bodyPr/>
          <a:lstStyle/>
          <a:p>
            <a:pPr marL="0" lvl="0" indent="0" fontAlgn="base">
              <a:spcAft>
                <a:spcPct val="0"/>
              </a:spcAft>
              <a:buNone/>
            </a:pPr>
            <a:r>
              <a:rPr lang="tr-TR" altLang="tr-TR" dirty="0">
                <a:ea typeface="MS PGothic" pitchFamily="34" charset="-128"/>
              </a:rPr>
              <a:t>İnsan gücü, makine ve malzeme hareketi arasındaki ilişkiyi iyi bir şekilde kurabilmek için hammadde yada parçaların, işletmeye girişlerinden, üretim aşamasından geçip ürün olarak </a:t>
            </a:r>
            <a:r>
              <a:rPr lang="tr-TR" altLang="tr-TR" dirty="0" smtClean="0">
                <a:ea typeface="MS PGothic" pitchFamily="34" charset="-128"/>
              </a:rPr>
              <a:t>sevk edilişine </a:t>
            </a:r>
            <a:r>
              <a:rPr lang="tr-TR" altLang="tr-TR" dirty="0">
                <a:ea typeface="MS PGothic" pitchFamily="34" charset="-128"/>
              </a:rPr>
              <a:t>kadar izledikleri akışı planlamak ve entegre etmektir.</a:t>
            </a:r>
          </a:p>
          <a:p>
            <a:pPr marL="0" lvl="0" indent="0" fontAlgn="base">
              <a:spcAft>
                <a:spcPct val="0"/>
              </a:spcAft>
              <a:buNone/>
            </a:pPr>
            <a:r>
              <a:rPr lang="tr-TR" altLang="tr-TR" dirty="0">
                <a:ea typeface="MS PGothic" pitchFamily="34" charset="-128"/>
              </a:rPr>
              <a:t>Fabrika düzenleme bilinçli bir biçimde ele alınmalıdır.</a:t>
            </a:r>
          </a:p>
          <a:p>
            <a:pPr marL="0" indent="0">
              <a:buNone/>
            </a:pPr>
            <a:endParaRPr lang="tr-TR" dirty="0"/>
          </a:p>
        </p:txBody>
      </p:sp>
    </p:spTree>
    <p:extLst>
      <p:ext uri="{BB962C8B-B14F-4D97-AF65-F5344CB8AC3E}">
        <p14:creationId xmlns:p14="http://schemas.microsoft.com/office/powerpoint/2010/main" val="602822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964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94757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818</Words>
  <Application>Microsoft Office PowerPoint</Application>
  <PresentationFormat>Ekran Gösterisi (4:3)</PresentationFormat>
  <Paragraphs>76</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ÜRETİM YÖNETİMİ</vt:lpstr>
      <vt:lpstr>Üretim Yönetimi</vt:lpstr>
      <vt:lpstr>PowerPoint Sunusu</vt:lpstr>
      <vt:lpstr>PowerPoint Sunusu</vt:lpstr>
      <vt:lpstr>PowerPoint Sunusu</vt:lpstr>
      <vt:lpstr>YER BELİRLEMEYİ ETKİLEYEN FAKTÖRLER</vt:lpstr>
      <vt:lpstr>PowerPoint Sunusu</vt:lpstr>
      <vt:lpstr>FABRİKA DÜZENLEME</vt:lpstr>
      <vt:lpstr>PowerPoint Sunusu</vt:lpstr>
      <vt:lpstr>Çalışma Derecesi</vt:lpstr>
      <vt:lpstr>PowerPoint Sunusu</vt:lpstr>
      <vt:lpstr>Üretim Planlaması</vt:lpstr>
      <vt:lpstr>Üretim Planlaması ve Zaman Aralıkları</vt:lpstr>
      <vt:lpstr>Üretim Kontrolü</vt:lpstr>
      <vt:lpstr>Üretim Planlama ve Kontrol Süreci</vt:lpstr>
      <vt:lpstr>PowerPoint Sunusu</vt:lpstr>
      <vt:lpstr>PowerPoint Sunusu</vt:lpstr>
      <vt:lpstr>Stok Maliyetleri</vt:lpstr>
      <vt:lpstr>Stok Maliyetleri</vt:lpstr>
      <vt:lpstr>PowerPoint Sunusu</vt:lpstr>
      <vt:lpstr>A Grubu</vt:lpstr>
      <vt:lpstr>B Grubu, C Grubu</vt:lpstr>
      <vt:lpstr>PowerPoint Sunusu</vt:lpstr>
      <vt:lpstr>PowerPoint Sunusu</vt:lpstr>
      <vt:lpstr>Kalite güvence sistemleri</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ÜRETİM YÖNETİMİ</dc:title>
  <dc:creator>Irem PELIT</dc:creator>
  <cp:lastModifiedBy>Irem PELIT</cp:lastModifiedBy>
  <cp:revision>6</cp:revision>
  <dcterms:created xsi:type="dcterms:W3CDTF">2017-12-05T09:00:56Z</dcterms:created>
  <dcterms:modified xsi:type="dcterms:W3CDTF">2017-12-05T10:37:44Z</dcterms:modified>
</cp:coreProperties>
</file>